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6"/>
  </p:notesMasterIdLst>
  <p:handoutMasterIdLst>
    <p:handoutMasterId r:id="rId27"/>
  </p:handoutMasterIdLst>
  <p:sldIdLst>
    <p:sldId id="303" r:id="rId2"/>
    <p:sldId id="668" r:id="rId3"/>
    <p:sldId id="718" r:id="rId4"/>
    <p:sldId id="670" r:id="rId5"/>
    <p:sldId id="636" r:id="rId6"/>
    <p:sldId id="716" r:id="rId7"/>
    <p:sldId id="674" r:id="rId8"/>
    <p:sldId id="651" r:id="rId9"/>
    <p:sldId id="671" r:id="rId10"/>
    <p:sldId id="672" r:id="rId11"/>
    <p:sldId id="673" r:id="rId12"/>
    <p:sldId id="705" r:id="rId13"/>
    <p:sldId id="706" r:id="rId14"/>
    <p:sldId id="707" r:id="rId15"/>
    <p:sldId id="708" r:id="rId16"/>
    <p:sldId id="709" r:id="rId17"/>
    <p:sldId id="710" r:id="rId18"/>
    <p:sldId id="711" r:id="rId19"/>
    <p:sldId id="712" r:id="rId20"/>
    <p:sldId id="713" r:id="rId21"/>
    <p:sldId id="714" r:id="rId22"/>
    <p:sldId id="715" r:id="rId23"/>
    <p:sldId id="717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1" autoAdjust="0"/>
    <p:restoredTop sz="98004" autoAdjust="0"/>
  </p:normalViewPr>
  <p:slideViewPr>
    <p:cSldViewPr snapToGrid="0">
      <p:cViewPr varScale="1">
        <p:scale>
          <a:sx n="70" d="100"/>
          <a:sy n="70" d="100"/>
        </p:scale>
        <p:origin x="66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293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8/25/2017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8/25/2017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S5-174005, SA5#114, Sophia-Antipolis, France, 21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25 August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2017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 SWG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SA5#114, 21-25 </a:t>
            </a:r>
            <a:r>
              <a:rPr lang="fr-FR" sz="2400" dirty="0" err="1" smtClean="0">
                <a:latin typeface="Arial" pitchFamily="34" charset="0"/>
              </a:rPr>
              <a:t>Aug</a:t>
            </a:r>
            <a:r>
              <a:rPr lang="fr-FR" sz="2400" dirty="0" smtClean="0">
                <a:latin typeface="Arial" pitchFamily="34" charset="0"/>
              </a:rPr>
              <a:t>. 2017</a:t>
            </a:r>
            <a:br>
              <a:rPr lang="fr-FR" sz="2400" dirty="0" smtClean="0">
                <a:latin typeface="Arial" pitchFamily="34" charset="0"/>
              </a:rPr>
            </a:br>
            <a:r>
              <a:rPr lang="fr-FR" sz="2400" dirty="0" smtClean="0">
                <a:latin typeface="Arial" pitchFamily="34" charset="0"/>
              </a:rPr>
              <a:t>Sophia-Antipolis, France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400" dirty="0" smtClean="0">
                <a:latin typeface="Arial" charset="0"/>
              </a:rPr>
              <a:t>Jean-Michel CORNILY, </a:t>
            </a:r>
            <a:r>
              <a:rPr lang="en-GB" sz="2400" dirty="0">
                <a:latin typeface="Arial" charset="0"/>
              </a:rPr>
              <a:t>SA5 </a:t>
            </a:r>
            <a:r>
              <a:rPr lang="en-GB" sz="2400" dirty="0" smtClean="0">
                <a:latin typeface="Arial" charset="0"/>
              </a:rPr>
              <a:t>Vice-Chair</a:t>
            </a:r>
            <a:r>
              <a:rPr lang="en-GB" sz="2400" dirty="0">
                <a:latin typeface="Arial" charset="0"/>
              </a:rPr>
              <a:t>, </a:t>
            </a:r>
            <a:r>
              <a:rPr lang="en-GB" sz="2400" dirty="0" smtClean="0">
                <a:latin typeface="Arial" charset="0"/>
              </a:rPr>
              <a:t>ORANGE</a:t>
            </a:r>
            <a:endParaRPr lang="en-GB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TOCHE, </a:t>
            </a:r>
            <a:r>
              <a:rPr lang="en-GB" sz="2400" dirty="0">
                <a:latin typeface="Arial" charset="0"/>
              </a:rPr>
              <a:t>SA5 Vice-Chair, </a:t>
            </a:r>
            <a:r>
              <a:rPr lang="en-GB" sz="2400" dirty="0" smtClean="0">
                <a:latin typeface="Arial" charset="0"/>
              </a:rPr>
              <a:t>Huawei</a:t>
            </a: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859143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Network Slicing in Mobile Networks, Concepts, Use cases and Requirements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23 contributions;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contributions were discussed of which 1 was approved;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skeleton, introduction, scope and network slice definitions;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other contributions were not presented due to change to the time plan. 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4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875232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Provisioning of network slicing for 5G networks and services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NETSLICE-PRO_NS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Huawei, 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sv-SE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There has been no session at this meeting.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1611631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Itf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FS_IMP-ITFN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Recommendation on creating solution set for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 was discussed. An operator specified protocol based on socket is proposed to support the partitioning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32.880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576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(2/11)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075936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issues to be considered for 5G management architecture options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Considerations on the 5G NF management standard interfaces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use case for management and orchestration architecture for management of communication service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 of multi-operator service support with management data was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management model definition was discussed.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4407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(3/11)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780698"/>
              </p:ext>
            </p:extLst>
          </p:nvPr>
        </p:nvGraphicFramePr>
        <p:xfrm>
          <a:off x="191069" y="1360424"/>
          <a:ext cx="11750723" cy="4864976"/>
        </p:xfrm>
        <a:graphic>
          <a:graphicData uri="http://schemas.openxmlformats.org/drawingml/2006/table">
            <a:tbl>
              <a:tblPr/>
              <a:tblGrid>
                <a:gridCol w="18373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17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07253"/>
                <a:gridCol w="28843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meeting: 28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presentation sheet for (not treated at this session). All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treated. Approved: 3. Some of the contributions addressing Editor’s notes were merged.  The group: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reached a deeper common understanding of the uses cases and solutions on the network slice subnet level and the role of the NSSMF and relation with NSMF;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contributions about the service management and interaction of with parties external to the operator.;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reached a better understanding of the potential opportunities for the industry for standardization of interfaces between new functionalities that come with network slicing;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way forward for the normative work, agreement summarized in a discussion paper (S5-173362);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discussed conclusions and recommendations in order to finalize the study.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28.801 will be sent to SA#77 for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01988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(4/11)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031677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During the meeting, the following total 16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have been discussed: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relates to the term usage of “NF” and “NF instance” in the TR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 to NR management use cases, requirements and solutions.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1 discussion paper relate to edge computing management use cases, requirements and solutions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 to 5GC management use cases, requirements and solutions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relates to SON for New RAN solution.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 presentation paper for information.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28.802 will be sent for Information to SA#77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28.802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5704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(5/11)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414078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selected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-related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FS_OAM_IOT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Cisco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SA5#79 – March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Handover related measurements discussed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Cell level radio bearer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related measurements discussed and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resource utilization related measurements discussed and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Paging related measurements discussed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32.857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07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(6/11)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2411193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 RESTful HTTP-based Solution Set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FS_OAM_RESTFUL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45%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REST design principles, HTTP method descriptions, the Richardson Maturity Model and design patterns were added to the TR.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32.866 will be sent for Information to SA#77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32.866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55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(7/11)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081312"/>
              </p:ext>
            </p:extLst>
          </p:nvPr>
        </p:nvGraphicFramePr>
        <p:xfrm>
          <a:off x="163773" y="1019224"/>
          <a:ext cx="11832610" cy="5222838"/>
        </p:xfrm>
        <a:graphic>
          <a:graphicData uri="http://schemas.openxmlformats.org/drawingml/2006/table">
            <a:tbl>
              <a:tblPr/>
              <a:tblGrid>
                <a:gridCol w="14086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961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22750"/>
                <a:gridCol w="3805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virtualized network functions that are part of the NR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FS_MA_RNVNF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2017 - &gt; SA#78 </a:t>
                      </a: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Dec. </a:t>
                      </a: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 at the session: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PM, FM, and validation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NsDf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a NSD, deployment of non-virtualized part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based on the available non-virtualized resource, instantiation of virtualized part of a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with the concrete NFVI-POP information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Gap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adding, deleting and replacing the non-virtualized part of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 Add the CU and DU modelling option, Add potential solution for establishing relation between virtualized part and non-virtualized part of a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Add potential solution for establishing relation between the CN NF and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Add potential solutions to support partially virtualized NF under NFV concept, Add potential solution for instantiating NS containing CN VNF and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Add potential solution for updating transport network requirements, Add potential solution for on-boarding NSD for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Add potential solution for adding VNFFGD and VNFFGs for 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and recommendation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32.864 will be sent to SA#77 for Information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32.864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5212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(8/11)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4365826"/>
              </p:ext>
            </p:extLst>
          </p:nvPr>
        </p:nvGraphicFramePr>
        <p:xfrm>
          <a:off x="1078173" y="1360424"/>
          <a:ext cx="9853684" cy="497899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Enhancement of CUPS of EPC Nodes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FS_MECUPS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potential solution for PGW and SGW related measurement are proposed. The group discussed the following 4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at the session 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S5-174143 Add potential solution for PGW and SGW related measurements in CUPS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S5-174144 Editor’s notes resolution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S5-174145 Add conclusions</a:t>
                      </a:r>
                    </a:p>
                    <a:p>
                      <a:pPr marL="895335" lvl="1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S5-174146 Add recommendations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is expected use case regarding interface between the CP and UP along with corresponding requirements and solutions from Nokia.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0711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 dirty="0"/>
              <a:t>Incoming LSs (</a:t>
            </a:r>
            <a:r>
              <a:rPr lang="sv-SE" dirty="0" smtClean="0"/>
              <a:t>1/2)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92560949"/>
              </p:ext>
            </p:extLst>
          </p:nvPr>
        </p:nvGraphicFramePr>
        <p:xfrm>
          <a:off x="300252" y="1477253"/>
          <a:ext cx="11600596" cy="4846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969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7063044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ETSI TC CYBER ccSA5 on Middlebox security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TC CYBER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S5‑174046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GSMA cc SA5 on Network Slicing initiative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GSMA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S5‑174047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RAN2 to SA5 on supported features by 5GC for E-UTRA connected to 5G CN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9015415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S5‑174050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to SA5 on EUTRAN sharing enhancement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S5‑174052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LS from TSG SA cc SA5 on Energy Efficiency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LS from RAN2 to SA5 on changing the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Neighbour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cell Relation acronym to “NCR”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447332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S5‑174064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on Collection Period correction for MDT M3 measurement in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9318591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reply to ATIS NRSC on “Establish a Metric to Determine a Drop in Registered Users in an IP-Based Network”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ATIS NRSC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S5-174331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S5‑174067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ETSI NFV to SA5 on Progress on ETSI NFV APIs specifications for Management and Orchestration interfaces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ISG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(9/11)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332566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OAM aspects of LTE and WLAN integration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FS_OAM_LWI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 at the session: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provisioning WLAN information to WT for non-collocated LWA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of relation between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WT for non-collocated LWA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provisioning WLAN information to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eNB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collocated LWA.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87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(10/11)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804447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network policy management for mobile networks based on NFV scenarios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FS_NETPOL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Five contributions were addressed, which involves deployment UC and requirements, policy operation requirements, concept update and general procedure for policy operation.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deployment UC captured the policy management requirement of the specific location constraints between the existing NE and the virtualized network function to be instantiated.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concept update contribution has been approved before the OAM closing Session.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32.871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6681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355599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and functional aspects of Energy Efficiency (EE) in 5G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FS_EE_5G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discussed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skeleton was discussed; it was requested to add editor’s notes for each clause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of EE KPIs shall be revised and will be sent out for email approval.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32.972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9012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SA#77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04865787"/>
              </p:ext>
            </p:extLst>
          </p:nvPr>
        </p:nvGraphicFramePr>
        <p:xfrm>
          <a:off x="641446" y="1910693"/>
          <a:ext cx="10549718" cy="207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965277"/>
                <a:gridCol w="2115403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S5‑174279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of 28.801 to SA for approval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76060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S5-174287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of 28.802 to SA for 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06851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S5-174425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Cover sheet TR 32.866 </a:t>
                      </a: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 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S5-174482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 sheet TR 32.864 for information</a:t>
                      </a:r>
                      <a:endParaRPr lang="sv-SE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 dirty="0"/>
              <a:t>Incoming LSs </a:t>
            </a:r>
            <a:r>
              <a:rPr lang="sv-SE" dirty="0" smtClean="0"/>
              <a:t>(2/2)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08201331"/>
              </p:ext>
            </p:extLst>
          </p:nvPr>
        </p:nvGraphicFramePr>
        <p:xfrm>
          <a:off x="300252" y="1504549"/>
          <a:ext cx="11586948" cy="4798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058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7082454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205819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22659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191958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742352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S5‑174071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cc SA5 on Supported features by 5GC for E-UTRA connected to 5G CN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Response LS from SA2 to SA5 on progress of Network Slicing related work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S5-174350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S5‑174085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BBF to SA5 on Cooperation on Network Slicing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 to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S5-174382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S5‑174089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BBF to SA5 on User Services Platform specification available for review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S5‑174090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on Evolution of IMSI format and E.212 Recommendation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ITU-T SG 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068513"/>
                  </a:ext>
                </a:extLst>
              </a:tr>
              <a:tr h="416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S5‑174295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MEF Forum to SA5 on MEF Forum Work on 5G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MEF Forum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1681970"/>
                  </a:ext>
                </a:extLst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S5‑174332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LSOut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reply to 3GPP SA5 on progress of measurement definitions 	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S5‑174333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LSOut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reply to 3GPP SA5 on Managing EM IP address provided to VNF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ETSI NFV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95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6342886"/>
              </p:ext>
            </p:extLst>
          </p:nvPr>
        </p:nvGraphicFramePr>
        <p:xfrm>
          <a:off x="835330" y="1692319"/>
          <a:ext cx="10260300" cy="219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890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5465794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423135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S5‑174331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ATIS NRSC on ”Establish a Metric to Determine a Drop in Registered Users in an IP-Based Network”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ATIS NRSC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S5-174065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76060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S5‑174350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from SA5 to SA2 on progress of Network Slicing related work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S5‑174072 </a:t>
                      </a:r>
                      <a:endParaRPr lang="sv-SE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068513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S5‑174382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to: LS from BBF to SA5 on Cooperation on Network Slicing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-&gt; for SA5 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BBF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S5-174085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9104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4000" kern="0" dirty="0" smtClean="0">
                <a:solidFill>
                  <a:srgbClr val="FF0000"/>
                </a:solidFill>
                <a:latin typeface="Calibri"/>
                <a:cs typeface="+mj-cs"/>
              </a:rPr>
              <a:t>New Work Item proposals</a:t>
            </a:r>
          </a:p>
          <a:p>
            <a:pPr algn="ctr"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</a:t>
            </a:r>
            <a:r>
              <a:rPr lang="en-US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approval by SA5 closing </a:t>
            </a:r>
            <a:r>
              <a:rPr lang="en-US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1333063"/>
              </p:ext>
            </p:extLst>
          </p:nvPr>
        </p:nvGraphicFramePr>
        <p:xfrm>
          <a:off x="855128" y="1710439"/>
          <a:ext cx="10254142" cy="1199521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75211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S5‑174335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SON for AAS deployment management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3319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Rel-15 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Agreed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599235"/>
              </p:ext>
            </p:extLst>
          </p:nvPr>
        </p:nvGraphicFramePr>
        <p:xfrm>
          <a:off x="354839" y="1737735"/>
          <a:ext cx="10972802" cy="3968936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45315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sv-S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S5‑174142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Rel-15 CR 32.422 Modification of parameters of Area Scope for MDT </a:t>
                      </a:r>
                      <a:endParaRPr lang="nn-N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Huawei</a:t>
                      </a:r>
                      <a:endParaRPr lang="nn-N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69207408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S5‑174210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R14 CR TS 28.510 Remove the duplicated use cases and requirements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 Corporation</a:t>
                      </a:r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3319681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S5‑174264 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CR 32.101 Addition of management functions and entities 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3184537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/>
                      <a:r>
                        <a:rPr lang="fr-FR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S5-174337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EUTRAN new sharing arrangement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r-F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13589511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sv-SE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S5-174338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EUTRAN new sharing arrangement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8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S5‑174339 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32.101 Replacement of 3G term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fi-FI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597552"/>
              </p:ext>
            </p:extLst>
          </p:nvPr>
        </p:nvGraphicFramePr>
        <p:xfrm>
          <a:off x="1078173" y="1360424"/>
          <a:ext cx="9853684" cy="4864424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-&gt; 90% or 100% based on email approvals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 – Sept.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contributions: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S5-174126 and S5-174127 that propose changes related to the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S5-174128 that proposes IMF performance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S5-174128 that proposes EPC performance measurements of 3GPP NF related to VR.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All revisions of these CRs to be sent for email approval as a package.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 case CRs are not approved by 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email, 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we will check whether a third exception request can be submitted to SA. Otherwise the WI will be moved to Rel-15.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2802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(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090635"/>
              </p:ext>
            </p:extLst>
          </p:nvPr>
        </p:nvGraphicFramePr>
        <p:xfrm>
          <a:off x="409431" y="1292185"/>
          <a:ext cx="11245757" cy="4978998"/>
        </p:xfrm>
        <a:graphic>
          <a:graphicData uri="http://schemas.openxmlformats.org/drawingml/2006/table">
            <a:tbl>
              <a:tblPr/>
              <a:tblGrid>
                <a:gridCol w="1758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48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78022"/>
                <a:gridCol w="27604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 and monitoring of Power, Energy and Environmental (PEE) parameters in Radio Access Networks (RAN)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PEE_CMON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that two solutions shall be defined (Solution No. 1 based on existing IRPs, Solution No. 2 as a simplified interface) for this IRP, and that this affects the structure of all 3 TSs (28.304-6);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28.304: Progress was made on use cases, business-level requirements and specification-level requirements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28.305: a structure of the TS has been agreed. Some first information model description has been agreed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28.306: a skeleton has been proposed and agreed.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There was a request to replace “DM” with something else. There were discussions on why this would be needed. If agreed, this would affect the whole draft TS 28.303 and would thus require a new </a:t>
                      </a:r>
                      <a:r>
                        <a:rPr kumimoji="0" lang="en-US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to address this (for next meeting). An editor’s note has been in the draft TS to capture this.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28.304, 28.305, 28.306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157515"/>
              </p:ext>
            </p:extLst>
          </p:nvPr>
        </p:nvGraphicFramePr>
        <p:xfrm>
          <a:off x="1078173" y="1360424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1762"/>
                <a:gridCol w="2418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</a:t>
                      </a:r>
                      <a:r>
                        <a:rPr lang="en-US" sz="18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collection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QOED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Other</a:t>
                      </a:r>
                      <a:r>
                        <a:rPr kumimoji="0" lang="fr-FR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Introduction, Scope, business requirements and business level use cases have been discussed and will probably be agreed at closing OAM plenary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TSs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28.404, 28.405, 28.406, 28.307, 28.308, 28.309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34755</TotalTime>
  <Words>2410</Words>
  <Application>Microsoft Office PowerPoint</Application>
  <PresentationFormat>Widescreen</PresentationFormat>
  <Paragraphs>505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Gulim</vt:lpstr>
      <vt:lpstr>宋体</vt:lpstr>
      <vt:lpstr>Arial</vt:lpstr>
      <vt:lpstr>Calibri</vt:lpstr>
      <vt:lpstr>Times New Roman</vt:lpstr>
      <vt:lpstr>Office Theme</vt:lpstr>
      <vt:lpstr>    SA5 OAM SWG Exec Report SA5#114, 21-25 Aug. 2017 Sophia-Antipolis, France </vt:lpstr>
      <vt:lpstr>Incoming LSs (1/2)</vt:lpstr>
      <vt:lpstr>Incoming LSs (2/2)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SA#77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Christian Toche</cp:lastModifiedBy>
  <cp:revision>982</cp:revision>
  <dcterms:created xsi:type="dcterms:W3CDTF">2008-08-30T09:32:10Z</dcterms:created>
  <dcterms:modified xsi:type="dcterms:W3CDTF">2017-08-25T12:52:27Z</dcterms:modified>
</cp:coreProperties>
</file>