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ppt" ContentType="application/vnd.ms-powerpoi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63" r:id="rId3"/>
    <p:sldId id="270" r:id="rId4"/>
    <p:sldId id="265" r:id="rId5"/>
    <p:sldId id="259" r:id="rId6"/>
    <p:sldId id="260" r:id="rId7"/>
    <p:sldId id="261" r:id="rId8"/>
    <p:sldId id="262" r:id="rId9"/>
    <p:sldId id="264" r:id="rId10"/>
    <p:sldId id="267" r:id="rId11"/>
    <p:sldId id="266" r:id="rId12"/>
    <p:sldId id="269" r:id="rId13"/>
    <p:sldId id="273" r:id="rId14"/>
    <p:sldId id="272" r:id="rId15"/>
    <p:sldId id="275" r:id="rId16"/>
    <p:sldId id="274" r:id="rId17"/>
    <p:sldId id="276" r:id="rId18"/>
    <p:sldId id="271" r:id="rId19"/>
    <p:sldId id="277" r:id="rId20"/>
    <p:sldId id="268" r:id="rId21"/>
    <p:sldId id="258"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6ACE4D9-B561-460E-A2FC-98A97A767C24}" type="datetimeFigureOut">
              <a:rPr lang="en-US" smtClean="0"/>
              <a:pPr/>
              <a:t>8/29/2011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ACE4D9-B561-460E-A2FC-98A97A767C24}" type="datetimeFigureOut">
              <a:rPr lang="en-US" smtClean="0"/>
              <a:pPr/>
              <a:t>8/29/2011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ACE4D9-B561-460E-A2FC-98A97A767C24}" type="datetimeFigureOut">
              <a:rPr lang="en-US" smtClean="0"/>
              <a:pPr/>
              <a:t>8/29/2011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ACE4D9-B561-460E-A2FC-98A97A767C24}" type="datetimeFigureOut">
              <a:rPr lang="en-US" smtClean="0"/>
              <a:pPr/>
              <a:t>8/29/2011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ACE4D9-B561-460E-A2FC-98A97A767C24}" type="datetimeFigureOut">
              <a:rPr lang="en-US" smtClean="0"/>
              <a:pPr/>
              <a:t>8/29/2011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6ACE4D9-B561-460E-A2FC-98A97A767C24}" type="datetimeFigureOut">
              <a:rPr lang="en-US" smtClean="0"/>
              <a:pPr/>
              <a:t>8/29/2011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6ACE4D9-B561-460E-A2FC-98A97A767C24}" type="datetimeFigureOut">
              <a:rPr lang="en-US" smtClean="0"/>
              <a:pPr/>
              <a:t>8/29/2011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6ACE4D9-B561-460E-A2FC-98A97A767C24}" type="datetimeFigureOut">
              <a:rPr lang="en-US" smtClean="0"/>
              <a:pPr/>
              <a:t>8/29/2011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ACE4D9-B561-460E-A2FC-98A97A767C24}" type="datetimeFigureOut">
              <a:rPr lang="en-US" smtClean="0"/>
              <a:pPr/>
              <a:t>8/29/2011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ACE4D9-B561-460E-A2FC-98A97A767C24}" type="datetimeFigureOut">
              <a:rPr lang="en-US" smtClean="0"/>
              <a:pPr/>
              <a:t>8/29/2011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ACE4D9-B561-460E-A2FC-98A97A767C24}" type="datetimeFigureOut">
              <a:rPr lang="en-US" smtClean="0"/>
              <a:pPr/>
              <a:t>8/29/2011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FA58A-5616-4D49-AE1F-13CFFE67DF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ACE4D9-B561-460E-A2FC-98A97A767C24}" type="datetimeFigureOut">
              <a:rPr lang="en-US" smtClean="0"/>
              <a:pPr/>
              <a:t>8/29/2011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DFA58A-5616-4D49-AE1F-13CFFE67DF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Microsoft_Office_PowerPoint_97-2003_Presentation1.ppt"/><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Association </a:t>
            </a:r>
            <a:r>
              <a:rPr lang="en-GB" smtClean="0"/>
              <a:t>Class Discussion</a:t>
            </a:r>
            <a:endParaRPr lang="en-US" dirty="0"/>
          </a:p>
        </p:txBody>
      </p:sp>
      <p:sp>
        <p:nvSpPr>
          <p:cNvPr id="3" name="Subtitle 2"/>
          <p:cNvSpPr>
            <a:spLocks noGrp="1"/>
          </p:cNvSpPr>
          <p:nvPr>
            <p:ph type="subTitle" idx="1"/>
          </p:nvPr>
        </p:nvSpPr>
        <p:spPr/>
        <p:txBody>
          <a:bodyPr>
            <a:normAutofit fontScale="85000" lnSpcReduction="20000"/>
          </a:bodyPr>
          <a:lstStyle/>
          <a:p>
            <a:r>
              <a:rPr lang="en-GB" dirty="0" smtClean="0"/>
              <a:t>Nigel Davis (Ciena)</a:t>
            </a:r>
          </a:p>
          <a:p>
            <a:endParaRPr lang="en-GB" dirty="0"/>
          </a:p>
          <a:p>
            <a:r>
              <a:rPr lang="en-GB" dirty="0" smtClean="0"/>
              <a:t>20110829</a:t>
            </a:r>
          </a:p>
          <a:p>
            <a:r>
              <a:rPr lang="en-GB" dirty="0" smtClean="0"/>
              <a:t>Version 0.2</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Progression</a:t>
            </a:r>
            <a:endParaRPr lang="en-US" dirty="0"/>
          </a:p>
        </p:txBody>
      </p:sp>
      <p:sp>
        <p:nvSpPr>
          <p:cNvPr id="3" name="Content Placeholder 2"/>
          <p:cNvSpPr>
            <a:spLocks noGrp="1"/>
          </p:cNvSpPr>
          <p:nvPr>
            <p:ph idx="1"/>
          </p:nvPr>
        </p:nvSpPr>
        <p:spPr>
          <a:xfrm>
            <a:off x="457200" y="1124744"/>
            <a:ext cx="8229600" cy="5256584"/>
          </a:xfrm>
        </p:spPr>
        <p:txBody>
          <a:bodyPr>
            <a:normAutofit fontScale="62500" lnSpcReduction="20000"/>
          </a:bodyPr>
          <a:lstStyle/>
          <a:p>
            <a:r>
              <a:rPr lang="en-GB" dirty="0" smtClean="0"/>
              <a:t>If “for all time” it is expected that the only case of relationship between two specific classes will be 0..1:0..1 a simple association should be used</a:t>
            </a:r>
          </a:p>
          <a:p>
            <a:pPr lvl="1"/>
            <a:r>
              <a:rPr lang="en-GB" dirty="0" smtClean="0"/>
              <a:t>This may benefit from an association class to convey rules and parameters about the association behaviour in complex cases.</a:t>
            </a:r>
          </a:p>
          <a:p>
            <a:r>
              <a:rPr lang="en-GB" dirty="0" smtClean="0"/>
              <a:t>If there is recognised potential for cases where there is a 0..*:0..* then an intervening class to encapsulate the groupings etc so as to convert it to 0..1:n..* is appropriate and should be used.</a:t>
            </a:r>
          </a:p>
          <a:p>
            <a:pPr lvl="1"/>
            <a:r>
              <a:rPr lang="en-GB" dirty="0" smtClean="0"/>
              <a:t>In the case of the SNC-TP relationship this actually eventually becomes 0..2:n..* due to directionality encapsulation.</a:t>
            </a:r>
          </a:p>
          <a:p>
            <a:r>
              <a:rPr lang="en-GB" dirty="0" smtClean="0"/>
              <a:t>Hence in the case of link, connection etc as we know that there are current or potential future case of 0..1:n..* we should use a model that has an intervening class</a:t>
            </a:r>
          </a:p>
          <a:p>
            <a:pPr lvl="1"/>
            <a:r>
              <a:rPr lang="en-GB" dirty="0" smtClean="0"/>
              <a:t>The TM Forum provides this model for SNC, Topological Link etc</a:t>
            </a:r>
          </a:p>
          <a:p>
            <a:pPr lvl="1"/>
            <a:r>
              <a:rPr lang="en-GB" dirty="0" smtClean="0"/>
              <a:t>For a degenerate instance of 0..1:n..* that happens to be 0..1:0..1 the 0..1:n..* model should be used:</a:t>
            </a:r>
          </a:p>
          <a:p>
            <a:pPr lvl="2"/>
            <a:r>
              <a:rPr lang="en-GB" dirty="0" smtClean="0"/>
              <a:t>Using the 0..1:0..1 model brings unnecessary variety to the model and hence to the behaviour of the application (the 0..1:n..* model covers the 0..1:0..1 case  with one single code form clearly)</a:t>
            </a:r>
          </a:p>
          <a:p>
            <a:pPr lvl="2"/>
            <a:r>
              <a:rPr lang="en-GB" dirty="0" smtClean="0"/>
              <a:t>An instance of the 0..1:0..1 model may need to be migrated to 0..1:n..* as a result of some change in the network forcing an unnecessary administrative action to transition the model form where as in the 0..1:n..* form just has the “*” incremented from 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Progression</a:t>
            </a:r>
            <a:endParaRPr lang="en-US" dirty="0"/>
          </a:p>
        </p:txBody>
      </p:sp>
      <p:sp>
        <p:nvSpPr>
          <p:cNvPr id="3" name="Content Placeholder 2"/>
          <p:cNvSpPr>
            <a:spLocks noGrp="1"/>
          </p:cNvSpPr>
          <p:nvPr>
            <p:ph idx="1"/>
          </p:nvPr>
        </p:nvSpPr>
        <p:spPr>
          <a:xfrm>
            <a:off x="457200" y="1124744"/>
            <a:ext cx="8229600" cy="5256584"/>
          </a:xfrm>
        </p:spPr>
        <p:txBody>
          <a:bodyPr>
            <a:normAutofit fontScale="62500" lnSpcReduction="20000"/>
          </a:bodyPr>
          <a:lstStyle/>
          <a:p>
            <a:r>
              <a:rPr lang="en-GB" dirty="0" smtClean="0"/>
              <a:t>Note  that the 0..1:n..* association may benefit from an association class to convey rules and parameters about the association behaviour in complex cases</a:t>
            </a:r>
          </a:p>
          <a:p>
            <a:pPr lvl="1"/>
            <a:r>
              <a:rPr lang="en-GB" dirty="0" smtClean="0"/>
              <a:t>But in the instance form this can probably be ignored or folded into the SNC.</a:t>
            </a:r>
          </a:p>
          <a:p>
            <a:pPr lvl="1"/>
            <a:endParaRPr lang="en-GB" dirty="0"/>
          </a:p>
          <a:p>
            <a:pPr lvl="1"/>
            <a:endParaRPr lang="en-GB" dirty="0" smtClean="0"/>
          </a:p>
          <a:p>
            <a:pPr lvl="1"/>
            <a:endParaRPr lang="en-GB" dirty="0"/>
          </a:p>
          <a:p>
            <a:pPr lvl="1"/>
            <a:endParaRPr lang="en-GB" dirty="0" smtClean="0"/>
          </a:p>
          <a:p>
            <a:pPr lvl="1"/>
            <a:endParaRPr lang="en-GB" dirty="0"/>
          </a:p>
          <a:p>
            <a:pPr lvl="1"/>
            <a:endParaRPr lang="en-GB" dirty="0" smtClean="0"/>
          </a:p>
          <a:p>
            <a:endParaRPr lang="en-GB" dirty="0"/>
          </a:p>
          <a:p>
            <a:endParaRPr lang="en-GB" dirty="0" smtClean="0"/>
          </a:p>
          <a:p>
            <a:r>
              <a:rPr lang="en-GB" dirty="0" smtClean="0"/>
              <a:t>It seems appropriate to use an association class when the properties on the relationship instance can not be obviously or reasonably folded into one of the classes at either end and when there is no interdependency between association instances between a set of instances of the classes.</a:t>
            </a:r>
          </a:p>
          <a:p>
            <a:pPr lvl="1"/>
            <a:r>
              <a:rPr lang="en-GB" dirty="0" smtClean="0"/>
              <a:t>The air miles example earlier fits this consideration.</a:t>
            </a:r>
          </a:p>
          <a:p>
            <a:pPr lvl="1"/>
            <a:r>
              <a:rPr lang="en-GB" dirty="0" smtClean="0"/>
              <a:t>Note also that the air miles are in now way within the flow between the passenger and the flight where as the connection is absolutely in the flow</a:t>
            </a:r>
          </a:p>
          <a:p>
            <a:endParaRPr lang="en-US" dirty="0"/>
          </a:p>
        </p:txBody>
      </p:sp>
      <p:sp>
        <p:nvSpPr>
          <p:cNvPr id="4" name="Rectangle 3"/>
          <p:cNvSpPr/>
          <p:nvPr/>
        </p:nvSpPr>
        <p:spPr>
          <a:xfrm>
            <a:off x="2843808" y="3212976"/>
            <a:ext cx="1008112" cy="36004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2843808"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TP</a:t>
            </a:r>
            <a:endParaRPr lang="en-US" sz="1200" dirty="0">
              <a:solidFill>
                <a:schemeClr val="tx1"/>
              </a:solidFill>
            </a:endParaRPr>
          </a:p>
        </p:txBody>
      </p:sp>
      <p:sp>
        <p:nvSpPr>
          <p:cNvPr id="6" name="Rectangle 5"/>
          <p:cNvSpPr/>
          <p:nvPr/>
        </p:nvSpPr>
        <p:spPr>
          <a:xfrm>
            <a:off x="4788024" y="3212976"/>
            <a:ext cx="1008112" cy="36004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7" name="Rectangle 6"/>
          <p:cNvSpPr/>
          <p:nvPr/>
        </p:nvSpPr>
        <p:spPr>
          <a:xfrm>
            <a:off x="4788024"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SNC</a:t>
            </a:r>
            <a:endParaRPr lang="en-US" sz="1200" dirty="0">
              <a:solidFill>
                <a:schemeClr val="tx1"/>
              </a:solidFill>
            </a:endParaRPr>
          </a:p>
        </p:txBody>
      </p:sp>
      <p:cxnSp>
        <p:nvCxnSpPr>
          <p:cNvPr id="8" name="Straight Connector 7"/>
          <p:cNvCxnSpPr>
            <a:stCxn id="4" idx="3"/>
            <a:endCxn id="6" idx="1"/>
          </p:cNvCxnSpPr>
          <p:nvPr/>
        </p:nvCxnSpPr>
        <p:spPr>
          <a:xfrm>
            <a:off x="3851920" y="3392996"/>
            <a:ext cx="93610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851920" y="3356992"/>
            <a:ext cx="378630" cy="246221"/>
          </a:xfrm>
          <a:prstGeom prst="rect">
            <a:avLst/>
          </a:prstGeom>
          <a:noFill/>
        </p:spPr>
        <p:txBody>
          <a:bodyPr wrap="none" rtlCol="0">
            <a:spAutoFit/>
          </a:bodyPr>
          <a:lstStyle/>
          <a:p>
            <a:r>
              <a:rPr lang="en-GB" sz="1000" dirty="0" smtClean="0"/>
              <a:t>2..*</a:t>
            </a:r>
            <a:endParaRPr lang="en-US" sz="1000" dirty="0"/>
          </a:p>
        </p:txBody>
      </p:sp>
      <p:sp>
        <p:nvSpPr>
          <p:cNvPr id="10" name="TextBox 9"/>
          <p:cNvSpPr txBox="1"/>
          <p:nvPr/>
        </p:nvSpPr>
        <p:spPr>
          <a:xfrm>
            <a:off x="4427984" y="3356992"/>
            <a:ext cx="380232" cy="246221"/>
          </a:xfrm>
          <a:prstGeom prst="rect">
            <a:avLst/>
          </a:prstGeom>
          <a:noFill/>
        </p:spPr>
        <p:txBody>
          <a:bodyPr wrap="none" rtlCol="0">
            <a:spAutoFit/>
          </a:bodyPr>
          <a:lstStyle/>
          <a:p>
            <a:r>
              <a:rPr lang="en-GB" sz="1000" dirty="0"/>
              <a:t>0</a:t>
            </a:r>
            <a:r>
              <a:rPr lang="en-GB" sz="1000" dirty="0" smtClean="0"/>
              <a:t>..2</a:t>
            </a:r>
            <a:endParaRPr lang="en-US" sz="1000" dirty="0"/>
          </a:p>
        </p:txBody>
      </p:sp>
      <p:sp>
        <p:nvSpPr>
          <p:cNvPr id="11" name="Rectangle 10"/>
          <p:cNvSpPr/>
          <p:nvPr/>
        </p:nvSpPr>
        <p:spPr>
          <a:xfrm>
            <a:off x="3851920" y="2708920"/>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2" name="Rectangle 11"/>
          <p:cNvSpPr/>
          <p:nvPr/>
        </p:nvSpPr>
        <p:spPr>
          <a:xfrm>
            <a:off x="3851920" y="256490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X</a:t>
            </a:r>
            <a:endParaRPr lang="en-US" sz="1200" dirty="0">
              <a:solidFill>
                <a:schemeClr val="tx1"/>
              </a:solidFill>
            </a:endParaRPr>
          </a:p>
        </p:txBody>
      </p:sp>
      <p:cxnSp>
        <p:nvCxnSpPr>
          <p:cNvPr id="13" name="Straight Connector 12"/>
          <p:cNvCxnSpPr>
            <a:stCxn id="11" idx="2"/>
          </p:cNvCxnSpPr>
          <p:nvPr/>
        </p:nvCxnSpPr>
        <p:spPr>
          <a:xfrm rot="5400000">
            <a:off x="4139952" y="3140968"/>
            <a:ext cx="43204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Encapsulation</a:t>
            </a:r>
            <a:endParaRPr lang="en-US" dirty="0"/>
          </a:p>
        </p:txBody>
      </p:sp>
      <p:sp>
        <p:nvSpPr>
          <p:cNvPr id="3" name="Content Placeholder 2"/>
          <p:cNvSpPr>
            <a:spLocks noGrp="1"/>
          </p:cNvSpPr>
          <p:nvPr>
            <p:ph idx="1"/>
          </p:nvPr>
        </p:nvSpPr>
        <p:spPr/>
        <p:txBody>
          <a:bodyPr>
            <a:normAutofit fontScale="47500" lnSpcReduction="20000"/>
          </a:bodyPr>
          <a:lstStyle/>
          <a:p>
            <a:r>
              <a:rPr lang="en-GB" dirty="0" smtClean="0"/>
              <a:t>When modelling an environment from a viewpoint complexity not relevant to that viewpoint can be removed</a:t>
            </a:r>
          </a:p>
          <a:p>
            <a:pPr lvl="1"/>
            <a:r>
              <a:rPr lang="en-GB" dirty="0" smtClean="0"/>
              <a:t>Out of scope: Some will be pruned from the edges</a:t>
            </a:r>
          </a:p>
          <a:p>
            <a:pPr lvl="1"/>
            <a:r>
              <a:rPr lang="en-GB" dirty="0" smtClean="0"/>
              <a:t>Abstracted: Some will be partially obscured or fully hidden by entities and relationships</a:t>
            </a:r>
          </a:p>
          <a:p>
            <a:r>
              <a:rPr lang="en-GB" dirty="0" smtClean="0"/>
              <a:t>Detail partially obscured or hidden by abstraction can be considered as still present but “encapsulated” by the entities and relationships</a:t>
            </a:r>
          </a:p>
          <a:p>
            <a:pPr lvl="1"/>
            <a:r>
              <a:rPr lang="en-GB" dirty="0" smtClean="0"/>
              <a:t>An attribute is an exposure of encapsulated essence (i.e. that is partially obscured)</a:t>
            </a:r>
          </a:p>
          <a:p>
            <a:r>
              <a:rPr lang="en-GB" dirty="0" smtClean="0"/>
              <a:t>The SNC (</a:t>
            </a:r>
            <a:r>
              <a:rPr lang="en-GB" dirty="0" err="1" smtClean="0"/>
              <a:t>SubNetworkConnection</a:t>
            </a:r>
            <a:r>
              <a:rPr lang="en-GB" dirty="0" smtClean="0"/>
              <a:t>) used by TMF encapsulated details</a:t>
            </a:r>
          </a:p>
          <a:p>
            <a:pPr lvl="1"/>
            <a:r>
              <a:rPr lang="en-GB" dirty="0" smtClean="0"/>
              <a:t>Protection within a </a:t>
            </a:r>
            <a:r>
              <a:rPr lang="en-GB" dirty="0" err="1" smtClean="0"/>
              <a:t>subnetwork</a:t>
            </a:r>
            <a:r>
              <a:rPr lang="en-GB" dirty="0" smtClean="0"/>
              <a:t> or an ME</a:t>
            </a:r>
          </a:p>
          <a:p>
            <a:pPr lvl="1"/>
            <a:r>
              <a:rPr lang="en-GB" dirty="0" smtClean="0"/>
              <a:t>Route of traffic through a </a:t>
            </a:r>
            <a:r>
              <a:rPr lang="en-GB" dirty="0" err="1" smtClean="0"/>
              <a:t>subnetwork</a:t>
            </a:r>
            <a:endParaRPr lang="en-GB" dirty="0" smtClean="0"/>
          </a:p>
          <a:p>
            <a:pPr lvl="1"/>
            <a:r>
              <a:rPr lang="en-GB" dirty="0" smtClean="0"/>
              <a:t>Two directions traffic</a:t>
            </a:r>
          </a:p>
          <a:p>
            <a:pPr lvl="1"/>
            <a:r>
              <a:rPr lang="en-GB" dirty="0" smtClean="0"/>
              <a:t>Etc</a:t>
            </a:r>
          </a:p>
          <a:p>
            <a:r>
              <a:rPr lang="en-GB" dirty="0" smtClean="0"/>
              <a:t>The SNC used by TMF is NOT the same as the connection in G.805</a:t>
            </a:r>
          </a:p>
          <a:p>
            <a:pPr lvl="1"/>
            <a:r>
              <a:rPr lang="en-GB" dirty="0" smtClean="0"/>
              <a:t>The connection represents flow</a:t>
            </a:r>
          </a:p>
          <a:p>
            <a:pPr lvl="1"/>
            <a:r>
              <a:rPr lang="en-GB" dirty="0" smtClean="0"/>
              <a:t>The SNC represents flow and potential for flow</a:t>
            </a:r>
          </a:p>
          <a:p>
            <a:r>
              <a:rPr lang="en-GB" dirty="0" smtClean="0"/>
              <a:t>The SNC encapsulates many relationships and behavioural rules</a:t>
            </a:r>
          </a:p>
          <a:p>
            <a:pPr lvl="1"/>
            <a:r>
              <a:rPr lang="en-GB" dirty="0" smtClean="0"/>
              <a:t>Complex switches etc</a:t>
            </a:r>
          </a:p>
          <a:p>
            <a:r>
              <a:rPr lang="en-GB" dirty="0" smtClean="0"/>
              <a:t>A single statement of SNC type can cause a complex configuration to be instantiated</a:t>
            </a:r>
          </a:p>
          <a:p>
            <a:pPr lvl="1"/>
            <a:r>
              <a:rPr lang="en-GB" dirty="0" smtClean="0"/>
              <a:t>The MEs also use equivalent compact forms locally</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Encapsulation</a:t>
            </a:r>
            <a:br>
              <a:rPr lang="en-GB" dirty="0" smtClean="0"/>
            </a:br>
            <a:r>
              <a:rPr lang="en-GB" dirty="0" smtClean="0"/>
              <a:t/>
            </a:r>
            <a:br>
              <a:rPr lang="en-GB" dirty="0" smtClean="0"/>
            </a:br>
            <a:endParaRPr lang="en-US" dirty="0"/>
          </a:p>
        </p:txBody>
      </p:sp>
      <p:sp>
        <p:nvSpPr>
          <p:cNvPr id="5" name="Content Placeholder 4"/>
          <p:cNvSpPr>
            <a:spLocks noGrp="1"/>
          </p:cNvSpPr>
          <p:nvPr>
            <p:ph idx="1"/>
          </p:nvPr>
        </p:nvSpPr>
        <p:spPr>
          <a:xfrm>
            <a:off x="457200" y="6525344"/>
            <a:ext cx="8229600" cy="288032"/>
          </a:xfrm>
        </p:spPr>
        <p:txBody>
          <a:bodyPr>
            <a:normAutofit fontScale="32500" lnSpcReduction="20000"/>
          </a:bodyPr>
          <a:lstStyle/>
          <a:p>
            <a:pPr marL="0" indent="0">
              <a:buNone/>
            </a:pPr>
            <a:r>
              <a:rPr lang="en-GB" dirty="0" smtClean="0"/>
              <a:t>Extracted from </a:t>
            </a:r>
            <a:r>
              <a:rPr lang="en-US" dirty="0" err="1" smtClean="0"/>
              <a:t>mTOP</a:t>
            </a:r>
            <a:r>
              <a:rPr lang="en-US" dirty="0" smtClean="0"/>
              <a:t> Architecture </a:t>
            </a:r>
            <a:r>
              <a:rPr lang="en-US" dirty="0" smtClean="0"/>
              <a:t>Team Feature Description Connectionless</a:t>
            </a:r>
            <a:r>
              <a:rPr lang="en-US" dirty="0" smtClean="0"/>
              <a:t>, Connection Oriented Convergence and TP </a:t>
            </a:r>
            <a:r>
              <a:rPr lang="en-US" dirty="0" err="1" smtClean="0"/>
              <a:t>Modelling</a:t>
            </a:r>
            <a:r>
              <a:rPr lang="en-US" dirty="0" smtClean="0"/>
              <a:t> Phase </a:t>
            </a:r>
            <a:r>
              <a:rPr lang="en-US" dirty="0" smtClean="0"/>
              <a:t>2</a:t>
            </a:r>
          </a:p>
          <a:p>
            <a:endParaRPr lang="en-US" dirty="0"/>
          </a:p>
        </p:txBody>
      </p:sp>
      <p:pic>
        <p:nvPicPr>
          <p:cNvPr id="6" name="Picture 2"/>
          <p:cNvPicPr>
            <a:picLocks noChangeAspect="1" noChangeArrowheads="1"/>
          </p:cNvPicPr>
          <p:nvPr/>
        </p:nvPicPr>
        <p:blipFill>
          <a:blip r:embed="rId2" cstate="print"/>
          <a:srcRect/>
          <a:stretch>
            <a:fillRect/>
          </a:stretch>
        </p:blipFill>
        <p:spPr bwMode="auto">
          <a:xfrm>
            <a:off x="496782" y="620688"/>
            <a:ext cx="7525786" cy="562866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Concrete </a:t>
            </a:r>
            <a:r>
              <a:rPr lang="en-GB" dirty="0" smtClean="0"/>
              <a:t>examples</a:t>
            </a:r>
            <a:br>
              <a:rPr lang="en-GB" dirty="0" smtClean="0"/>
            </a:br>
            <a:r>
              <a:rPr lang="en-GB" dirty="0" smtClean="0"/>
              <a:t/>
            </a:r>
            <a:br>
              <a:rPr lang="en-GB" dirty="0" smtClean="0"/>
            </a:br>
            <a:endParaRPr lang="en-US" dirty="0"/>
          </a:p>
        </p:txBody>
      </p:sp>
      <p:sp>
        <p:nvSpPr>
          <p:cNvPr id="3" name="Content Placeholder 2"/>
          <p:cNvSpPr>
            <a:spLocks noGrp="1"/>
          </p:cNvSpPr>
          <p:nvPr>
            <p:ph idx="1"/>
          </p:nvPr>
        </p:nvSpPr>
        <p:spPr>
          <a:xfrm>
            <a:off x="323528" y="692696"/>
            <a:ext cx="5122912" cy="892696"/>
          </a:xfrm>
        </p:spPr>
        <p:txBody>
          <a:bodyPr>
            <a:normAutofit fontScale="92500" lnSpcReduction="20000"/>
          </a:bodyPr>
          <a:lstStyle/>
          <a:p>
            <a:r>
              <a:rPr lang="en-GB" dirty="0" smtClean="0"/>
              <a:t>SNC may be multi-ended encapsulating complex flow</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6084168" y="2492896"/>
            <a:ext cx="2498725" cy="1962150"/>
          </a:xfrm>
          <a:prstGeom prst="rect">
            <a:avLst/>
          </a:prstGeom>
          <a:noFill/>
          <a:ln w="9525">
            <a:noFill/>
            <a:miter lim="800000"/>
            <a:headEnd/>
            <a:tailEnd/>
          </a:ln>
          <a:effectLst/>
        </p:spPr>
      </p:pic>
      <p:sp>
        <p:nvSpPr>
          <p:cNvPr id="6" name="TextBox 5"/>
          <p:cNvSpPr txBox="1"/>
          <p:nvPr/>
        </p:nvSpPr>
        <p:spPr>
          <a:xfrm>
            <a:off x="395536" y="6525344"/>
            <a:ext cx="8496944" cy="276999"/>
          </a:xfrm>
          <a:prstGeom prst="rect">
            <a:avLst/>
          </a:prstGeom>
          <a:noFill/>
        </p:spPr>
        <p:txBody>
          <a:bodyPr wrap="square" rtlCol="0">
            <a:spAutoFit/>
          </a:bodyPr>
          <a:lstStyle/>
          <a:p>
            <a:r>
              <a:rPr lang="en-GB" sz="1200" dirty="0" smtClean="0"/>
              <a:t>Extracted from </a:t>
            </a:r>
            <a:r>
              <a:rPr lang="en-GB" sz="1200" dirty="0" smtClean="0"/>
              <a:t>SD1-36_SNCTypes.pdf </a:t>
            </a:r>
            <a:r>
              <a:rPr lang="en-GB" sz="1200" dirty="0" smtClean="0"/>
              <a:t>and S5vTMFa087 </a:t>
            </a:r>
            <a:r>
              <a:rPr lang="en-GB" sz="1200" dirty="0" err="1" smtClean="0"/>
              <a:t>ModelAlignmentStudy-ContributionOnFNM</a:t>
            </a:r>
            <a:r>
              <a:rPr lang="en-GB" sz="1200" dirty="0" smtClean="0"/>
              <a:t> Umbrella.docx</a:t>
            </a:r>
            <a:endParaRPr lang="en-US" sz="1200" dirty="0"/>
          </a:p>
        </p:txBody>
      </p:sp>
      <p:sp>
        <p:nvSpPr>
          <p:cNvPr id="7" name="Rectangle 6"/>
          <p:cNvSpPr/>
          <p:nvPr/>
        </p:nvSpPr>
        <p:spPr>
          <a:xfrm>
            <a:off x="6012160" y="764704"/>
            <a:ext cx="2304256" cy="50405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156176" y="836712"/>
            <a:ext cx="144016" cy="14401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7164288" y="1052736"/>
            <a:ext cx="144016" cy="14401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8100392" y="836712"/>
            <a:ext cx="144016" cy="14401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5652120" y="764704"/>
            <a:ext cx="324128" cy="246221"/>
          </a:xfrm>
          <a:prstGeom prst="rect">
            <a:avLst/>
          </a:prstGeom>
          <a:noFill/>
        </p:spPr>
        <p:txBody>
          <a:bodyPr wrap="none" rtlCol="0">
            <a:spAutoFit/>
          </a:bodyPr>
          <a:lstStyle/>
          <a:p>
            <a:r>
              <a:rPr lang="en-GB" sz="1000" dirty="0" smtClean="0"/>
              <a:t>A1</a:t>
            </a:r>
            <a:endParaRPr lang="en-US" sz="1000" dirty="0"/>
          </a:p>
        </p:txBody>
      </p:sp>
      <p:sp>
        <p:nvSpPr>
          <p:cNvPr id="12" name="TextBox 11"/>
          <p:cNvSpPr txBox="1"/>
          <p:nvPr/>
        </p:nvSpPr>
        <p:spPr>
          <a:xfrm>
            <a:off x="7092280" y="1268760"/>
            <a:ext cx="324128" cy="246221"/>
          </a:xfrm>
          <a:prstGeom prst="rect">
            <a:avLst/>
          </a:prstGeom>
          <a:noFill/>
        </p:spPr>
        <p:txBody>
          <a:bodyPr wrap="none" rtlCol="0">
            <a:spAutoFit/>
          </a:bodyPr>
          <a:lstStyle/>
          <a:p>
            <a:r>
              <a:rPr lang="en-GB" sz="1000" dirty="0" smtClean="0"/>
              <a:t>A2</a:t>
            </a:r>
            <a:endParaRPr lang="en-US" sz="1000" dirty="0"/>
          </a:p>
        </p:txBody>
      </p:sp>
      <p:sp>
        <p:nvSpPr>
          <p:cNvPr id="13" name="TextBox 12"/>
          <p:cNvSpPr txBox="1"/>
          <p:nvPr/>
        </p:nvSpPr>
        <p:spPr>
          <a:xfrm>
            <a:off x="8388424" y="764704"/>
            <a:ext cx="309700" cy="246221"/>
          </a:xfrm>
          <a:prstGeom prst="rect">
            <a:avLst/>
          </a:prstGeom>
          <a:noFill/>
        </p:spPr>
        <p:txBody>
          <a:bodyPr wrap="none" rtlCol="0">
            <a:spAutoFit/>
          </a:bodyPr>
          <a:lstStyle/>
          <a:p>
            <a:r>
              <a:rPr lang="en-GB" sz="1000" dirty="0" smtClean="0"/>
              <a:t>Z1</a:t>
            </a:r>
            <a:endParaRPr lang="en-US" sz="1000" dirty="0"/>
          </a:p>
        </p:txBody>
      </p:sp>
      <p:pic>
        <p:nvPicPr>
          <p:cNvPr id="14" name="Picture 13" descr="SIDPhaseIXModels_FigureLR38MTOSIMTNMConnectionorientedClassDiagram_1"/>
          <p:cNvPicPr/>
          <p:nvPr/>
        </p:nvPicPr>
        <p:blipFill>
          <a:blip r:embed="rId3" cstate="print"/>
          <a:srcRect/>
          <a:stretch>
            <a:fillRect/>
          </a:stretch>
        </p:blipFill>
        <p:spPr bwMode="auto">
          <a:xfrm>
            <a:off x="395536" y="1700808"/>
            <a:ext cx="5276215" cy="4419911"/>
          </a:xfrm>
          <a:prstGeom prst="rect">
            <a:avLst/>
          </a:prstGeom>
          <a:noFill/>
          <a:ln w="9525">
            <a:noFill/>
            <a:miter lim="800000"/>
            <a:headEnd/>
            <a:tailEnd/>
          </a:ln>
        </p:spPr>
      </p:pic>
      <p:cxnSp>
        <p:nvCxnSpPr>
          <p:cNvPr id="16" name="Straight Arrow Connector 15"/>
          <p:cNvCxnSpPr/>
          <p:nvPr/>
        </p:nvCxnSpPr>
        <p:spPr>
          <a:xfrm flipV="1">
            <a:off x="1979712" y="1268760"/>
            <a:ext cx="3888432" cy="266429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H="1">
            <a:off x="6300192" y="1916832"/>
            <a:ext cx="1296144" cy="28803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SNC Route</a:t>
            </a:r>
            <a:br>
              <a:rPr lang="en-GB" dirty="0" smtClean="0"/>
            </a:br>
            <a:r>
              <a:rPr lang="en-GB" dirty="0" smtClean="0"/>
              <a:t> </a:t>
            </a:r>
            <a:endParaRPr lang="en-US" dirty="0"/>
          </a:p>
        </p:txBody>
      </p:sp>
      <p:sp>
        <p:nvSpPr>
          <p:cNvPr id="3" name="Content Placeholder 2"/>
          <p:cNvSpPr>
            <a:spLocks noGrp="1"/>
          </p:cNvSpPr>
          <p:nvPr>
            <p:ph idx="1"/>
          </p:nvPr>
        </p:nvSpPr>
        <p:spPr>
          <a:xfrm>
            <a:off x="457200" y="980729"/>
            <a:ext cx="8229600" cy="1800200"/>
          </a:xfrm>
        </p:spPr>
        <p:txBody>
          <a:bodyPr>
            <a:normAutofit fontScale="77500" lnSpcReduction="20000"/>
          </a:bodyPr>
          <a:lstStyle/>
          <a:p>
            <a:r>
              <a:rPr lang="en-GB" dirty="0" smtClean="0"/>
              <a:t>SNC provides end to end view and encapsulates route details (available from object on request)</a:t>
            </a:r>
          </a:p>
          <a:p>
            <a:pPr lvl="1"/>
            <a:r>
              <a:rPr lang="en-GB" dirty="0" smtClean="0"/>
              <a:t>SNC on left below shows route details</a:t>
            </a:r>
          </a:p>
          <a:p>
            <a:r>
              <a:rPr lang="en-GB" dirty="0" smtClean="0"/>
              <a:t>Route could be protected where as SNC could be two ended (i.e. Protection is completely encapsulated)</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611560" y="3717032"/>
            <a:ext cx="5492750" cy="2773362"/>
          </a:xfrm>
          <a:prstGeom prst="rect">
            <a:avLst/>
          </a:prstGeom>
          <a:noFill/>
          <a:ln w="9525">
            <a:noFill/>
            <a:miter lim="800000"/>
            <a:headEnd/>
            <a:tailEnd/>
          </a:ln>
          <a:effectLst/>
        </p:spPr>
      </p:pic>
      <p:sp>
        <p:nvSpPr>
          <p:cNvPr id="5" name="Rectangle 4"/>
          <p:cNvSpPr/>
          <p:nvPr/>
        </p:nvSpPr>
        <p:spPr>
          <a:xfrm>
            <a:off x="971600" y="2996952"/>
            <a:ext cx="2304256" cy="28803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115616" y="3068960"/>
            <a:ext cx="144016" cy="14401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059832" y="3068960"/>
            <a:ext cx="144016" cy="14401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779912" y="2996952"/>
            <a:ext cx="2304256" cy="28803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923928" y="3068960"/>
            <a:ext cx="144016" cy="14401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868144" y="3068960"/>
            <a:ext cx="144016" cy="14401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a:stCxn id="6" idx="4"/>
          </p:cNvCxnSpPr>
          <p:nvPr/>
        </p:nvCxnSpPr>
        <p:spPr>
          <a:xfrm rot="5400000">
            <a:off x="395536" y="4005064"/>
            <a:ext cx="158417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4"/>
          </p:cNvCxnSpPr>
          <p:nvPr/>
        </p:nvCxnSpPr>
        <p:spPr>
          <a:xfrm rot="16200000" flipH="1">
            <a:off x="2627784" y="3717032"/>
            <a:ext cx="1296144"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 idx="4"/>
          </p:cNvCxnSpPr>
          <p:nvPr/>
        </p:nvCxnSpPr>
        <p:spPr>
          <a:xfrm rot="5400000">
            <a:off x="3311860" y="3753036"/>
            <a:ext cx="1224136"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4"/>
          </p:cNvCxnSpPr>
          <p:nvPr/>
        </p:nvCxnSpPr>
        <p:spPr>
          <a:xfrm rot="5400000">
            <a:off x="5040052" y="3825044"/>
            <a:ext cx="1512168"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95536" y="6525344"/>
            <a:ext cx="8496944" cy="276999"/>
          </a:xfrm>
          <a:prstGeom prst="rect">
            <a:avLst/>
          </a:prstGeom>
          <a:noFill/>
        </p:spPr>
        <p:txBody>
          <a:bodyPr wrap="square" rtlCol="0">
            <a:spAutoFit/>
          </a:bodyPr>
          <a:lstStyle/>
          <a:p>
            <a:r>
              <a:rPr lang="en-GB" sz="1200" dirty="0" smtClean="0"/>
              <a:t>Extracted from </a:t>
            </a:r>
            <a:r>
              <a:rPr lang="en-GB" sz="1200" dirty="0" smtClean="0"/>
              <a:t>SD1-36_SNCTypes.pdf</a:t>
            </a:r>
            <a:endParaRPr lang="en-US" sz="1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Encapsulated Protection</a:t>
            </a:r>
            <a:endParaRPr lang="en-US" dirty="0"/>
          </a:p>
        </p:txBody>
      </p:sp>
      <p:sp>
        <p:nvSpPr>
          <p:cNvPr id="3" name="Content Placeholder 2"/>
          <p:cNvSpPr>
            <a:spLocks noGrp="1"/>
          </p:cNvSpPr>
          <p:nvPr>
            <p:ph idx="1"/>
          </p:nvPr>
        </p:nvSpPr>
        <p:spPr>
          <a:xfrm>
            <a:off x="457200" y="1196752"/>
            <a:ext cx="8229600" cy="604664"/>
          </a:xfrm>
        </p:spPr>
        <p:txBody>
          <a:bodyPr/>
          <a:lstStyle/>
          <a:p>
            <a:r>
              <a:rPr lang="en-GB" dirty="0" smtClean="0"/>
              <a:t>SNC encapsulates fully protected route</a:t>
            </a:r>
            <a:endParaRPr lang="en-US" dirty="0"/>
          </a:p>
        </p:txBody>
      </p:sp>
      <p:pic>
        <p:nvPicPr>
          <p:cNvPr id="4100" name="Picture 4"/>
          <p:cNvPicPr>
            <a:picLocks noChangeAspect="1" noChangeArrowheads="1"/>
          </p:cNvPicPr>
          <p:nvPr/>
        </p:nvPicPr>
        <p:blipFill>
          <a:blip r:embed="rId2" cstate="print"/>
          <a:srcRect/>
          <a:stretch>
            <a:fillRect/>
          </a:stretch>
        </p:blipFill>
        <p:spPr bwMode="auto">
          <a:xfrm>
            <a:off x="1547664" y="2420888"/>
            <a:ext cx="5057775" cy="4105275"/>
          </a:xfrm>
          <a:prstGeom prst="rect">
            <a:avLst/>
          </a:prstGeom>
          <a:noFill/>
          <a:ln w="9525">
            <a:noFill/>
            <a:miter lim="800000"/>
            <a:headEnd/>
            <a:tailEnd/>
          </a:ln>
          <a:effectLst/>
        </p:spPr>
      </p:pic>
      <p:sp>
        <p:nvSpPr>
          <p:cNvPr id="8" name="TextBox 7"/>
          <p:cNvSpPr txBox="1"/>
          <p:nvPr/>
        </p:nvSpPr>
        <p:spPr>
          <a:xfrm>
            <a:off x="395536" y="6525344"/>
            <a:ext cx="8496944" cy="276999"/>
          </a:xfrm>
          <a:prstGeom prst="rect">
            <a:avLst/>
          </a:prstGeom>
          <a:noFill/>
        </p:spPr>
        <p:txBody>
          <a:bodyPr wrap="square" rtlCol="0">
            <a:spAutoFit/>
          </a:bodyPr>
          <a:lstStyle/>
          <a:p>
            <a:r>
              <a:rPr lang="en-GB" sz="1200" dirty="0" smtClean="0"/>
              <a:t>Extracted from SD1-18_layers.pdf</a:t>
            </a:r>
            <a:endParaRPr lang="en-US" sz="1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1224583"/>
            <a:ext cx="9145139" cy="5372769"/>
          </a:xfrm>
          <a:prstGeom prst="rect">
            <a:avLst/>
          </a:prstGeom>
          <a:noFill/>
          <a:ln w="9525">
            <a:noFill/>
            <a:miter lim="800000"/>
            <a:headEnd/>
            <a:tailEnd/>
          </a:ln>
          <a:effectLst/>
        </p:spPr>
      </p:pic>
      <p:sp>
        <p:nvSpPr>
          <p:cNvPr id="5" name="Title 4"/>
          <p:cNvSpPr>
            <a:spLocks noGrp="1"/>
          </p:cNvSpPr>
          <p:nvPr>
            <p:ph type="title"/>
          </p:nvPr>
        </p:nvSpPr>
        <p:spPr/>
        <p:txBody>
          <a:bodyPr/>
          <a:lstStyle/>
          <a:p>
            <a:r>
              <a:rPr lang="en-GB" dirty="0" smtClean="0"/>
              <a:t>SNC details</a:t>
            </a:r>
            <a:endParaRPr lang="en-US" dirty="0"/>
          </a:p>
        </p:txBody>
      </p:sp>
      <p:sp>
        <p:nvSpPr>
          <p:cNvPr id="6" name="TextBox 5"/>
          <p:cNvSpPr txBox="1"/>
          <p:nvPr/>
        </p:nvSpPr>
        <p:spPr>
          <a:xfrm>
            <a:off x="395536" y="6525344"/>
            <a:ext cx="8496944" cy="276999"/>
          </a:xfrm>
          <a:prstGeom prst="rect">
            <a:avLst/>
          </a:prstGeom>
          <a:noFill/>
        </p:spPr>
        <p:txBody>
          <a:bodyPr wrap="square" rtlCol="0">
            <a:spAutoFit/>
          </a:bodyPr>
          <a:lstStyle/>
          <a:p>
            <a:r>
              <a:rPr lang="en-GB" sz="1200" dirty="0" smtClean="0"/>
              <a:t>Extracted from </a:t>
            </a:r>
            <a:r>
              <a:rPr lang="en-GB" sz="1200" dirty="0" smtClean="0"/>
              <a:t>MTNM 3.5 UML</a:t>
            </a: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Implicit and explicit rules</a:t>
            </a:r>
            <a:endParaRPr lang="en-US" dirty="0"/>
          </a:p>
        </p:txBody>
      </p:sp>
      <p:sp>
        <p:nvSpPr>
          <p:cNvPr id="3" name="Content Placeholder 2"/>
          <p:cNvSpPr>
            <a:spLocks noGrp="1"/>
          </p:cNvSpPr>
          <p:nvPr>
            <p:ph idx="1"/>
          </p:nvPr>
        </p:nvSpPr>
        <p:spPr/>
        <p:txBody>
          <a:bodyPr>
            <a:normAutofit fontScale="70000" lnSpcReduction="20000"/>
          </a:bodyPr>
          <a:lstStyle/>
          <a:p>
            <a:r>
              <a:rPr lang="en-GB" dirty="0" smtClean="0"/>
              <a:t>Implicit rules</a:t>
            </a:r>
          </a:p>
          <a:p>
            <a:pPr lvl="1"/>
            <a:r>
              <a:rPr lang="en-GB" dirty="0" err="1" smtClean="0"/>
              <a:t>sncType</a:t>
            </a:r>
            <a:r>
              <a:rPr lang="en-GB" dirty="0" smtClean="0"/>
              <a:t> provides implicit reference to essential internal structure of SNC</a:t>
            </a:r>
          </a:p>
          <a:p>
            <a:pPr lvl="1"/>
            <a:r>
              <a:rPr lang="en-GB" dirty="0" err="1" smtClean="0"/>
              <a:t>ST_Interconnect</a:t>
            </a:r>
            <a:r>
              <a:rPr lang="en-GB" dirty="0" smtClean="0"/>
              <a:t> (on earlier slide) is an example of an asymmetric internal structure</a:t>
            </a:r>
          </a:p>
          <a:p>
            <a:pPr lvl="1"/>
            <a:r>
              <a:rPr lang="en-GB" dirty="0" smtClean="0"/>
              <a:t>SD1-36_SNCTypes.pdf provides diagrammatic explanation of the essential internal structure</a:t>
            </a:r>
          </a:p>
          <a:p>
            <a:pPr lvl="1"/>
            <a:r>
              <a:rPr lang="en-GB" dirty="0" smtClean="0"/>
              <a:t>An application (e.g. Planning tool) can be coded with an understanding of the layout of the flows in the connection so as to be able to use it correctly</a:t>
            </a:r>
          </a:p>
          <a:p>
            <a:r>
              <a:rPr lang="en-GB" dirty="0" smtClean="0"/>
              <a:t>Explicit rules</a:t>
            </a:r>
          </a:p>
          <a:p>
            <a:pPr lvl="1"/>
            <a:r>
              <a:rPr lang="en-GB" dirty="0" smtClean="0"/>
              <a:t>The meaning of the type could be encapsulated in a model structure potentially using OCL to convey rules etc</a:t>
            </a:r>
          </a:p>
          <a:p>
            <a:pPr lvl="1"/>
            <a:r>
              <a:rPr lang="en-GB" dirty="0" smtClean="0"/>
              <a:t>Essentially the pictures and text rules set out in SD1-36 could be encoded in a specification</a:t>
            </a:r>
          </a:p>
          <a:p>
            <a:endParaRPr lang="en-GB" dirty="0" smtClean="0"/>
          </a:p>
          <a:p>
            <a:endParaRPr lang="en-GB" dirty="0" smtClean="0"/>
          </a:p>
          <a:p>
            <a:endParaRPr lang="en-US"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Further encapsulation considerations</a:t>
            </a:r>
            <a:endParaRPr lang="en-US" dirty="0"/>
          </a:p>
        </p:txBody>
      </p:sp>
      <p:sp>
        <p:nvSpPr>
          <p:cNvPr id="3" name="Content Placeholder 2"/>
          <p:cNvSpPr>
            <a:spLocks noGrp="1"/>
          </p:cNvSpPr>
          <p:nvPr>
            <p:ph idx="1"/>
          </p:nvPr>
        </p:nvSpPr>
        <p:spPr>
          <a:xfrm>
            <a:off x="457200" y="1268760"/>
            <a:ext cx="8229600" cy="2664296"/>
          </a:xfrm>
        </p:spPr>
        <p:txBody>
          <a:bodyPr>
            <a:normAutofit fontScale="55000" lnSpcReduction="20000"/>
          </a:bodyPr>
          <a:lstStyle/>
          <a:p>
            <a:r>
              <a:rPr lang="en-GB" dirty="0" smtClean="0"/>
              <a:t>The G.805 Termination function encapsulates many finer grained termination functions</a:t>
            </a:r>
          </a:p>
          <a:p>
            <a:r>
              <a:rPr lang="en-GB" dirty="0" smtClean="0"/>
              <a:t>Any management model based upon G.805 therefore essentially does the same</a:t>
            </a:r>
          </a:p>
          <a:p>
            <a:r>
              <a:rPr lang="en-GB" dirty="0" smtClean="0"/>
              <a:t>The TMF PTP takes encapsulation a stage further and encapsulates management for many G.805 Termination functions</a:t>
            </a:r>
          </a:p>
          <a:p>
            <a:r>
              <a:rPr lang="en-GB" dirty="0" smtClean="0"/>
              <a:t>All objects provide some level of encapsulation some are very opaque but have (or potentially have) consistent representation other encapsulations hide variety that has not yet been normalised (e.g. 2-8 </a:t>
            </a:r>
            <a:r>
              <a:rPr lang="en-GB" dirty="0" err="1" smtClean="0"/>
              <a:t>mux</a:t>
            </a:r>
            <a:r>
              <a:rPr lang="en-GB" dirty="0" smtClean="0"/>
              <a:t> of 1985 encapsulated yet to be normalised variety)</a:t>
            </a:r>
          </a:p>
          <a:p>
            <a:pPr lvl="1"/>
            <a:r>
              <a:rPr lang="en-GB" dirty="0" smtClean="0"/>
              <a:t>It is likely that some classes provided by 3GPP also encapsulate variety that has not yet been normalised</a:t>
            </a:r>
          </a:p>
        </p:txBody>
      </p:sp>
      <p:sp>
        <p:nvSpPr>
          <p:cNvPr id="61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145" name="Object 1"/>
          <p:cNvGraphicFramePr>
            <a:graphicFrameLocks noChangeAspect="1"/>
          </p:cNvGraphicFramePr>
          <p:nvPr/>
        </p:nvGraphicFramePr>
        <p:xfrm>
          <a:off x="2987824" y="3717032"/>
          <a:ext cx="3600400" cy="2692799"/>
        </p:xfrm>
        <a:graphic>
          <a:graphicData uri="http://schemas.openxmlformats.org/presentationml/2006/ole">
            <p:oleObj spid="_x0000_s6145" name="Presentation" r:id="rId3" imgW="4571948" imgH="3428985" progId="PowerPoint.Show.8">
              <p:embed/>
            </p:oleObj>
          </a:graphicData>
        </a:graphic>
      </p:graphicFrame>
      <p:sp>
        <p:nvSpPr>
          <p:cNvPr id="6" name="Content Placeholder 4"/>
          <p:cNvSpPr txBox="1">
            <a:spLocks/>
          </p:cNvSpPr>
          <p:nvPr/>
        </p:nvSpPr>
        <p:spPr>
          <a:xfrm>
            <a:off x="457200" y="6525344"/>
            <a:ext cx="8229600" cy="288032"/>
          </a:xfrm>
          <a:prstGeom prst="rect">
            <a:avLst/>
          </a:prstGeom>
        </p:spPr>
        <p:txBody>
          <a:bodyPr vert="horz" lIns="91440" tIns="45720" rIns="91440" bIns="45720" rtlCol="0">
            <a:normAutofit fontScale="32500" lnSpcReduction="20000"/>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3200" b="0" i="0" u="none" strike="noStrike" kern="1200" cap="none" spc="0" normalizeH="0" baseline="0" noProof="0" smtClean="0">
                <a:ln>
                  <a:noFill/>
                </a:ln>
                <a:solidFill>
                  <a:schemeClr val="tx1"/>
                </a:solidFill>
                <a:effectLst/>
                <a:uLnTx/>
                <a:uFillTx/>
                <a:latin typeface="+mn-lt"/>
                <a:ea typeface="+mn-ea"/>
                <a:cs typeface="+mn-cs"/>
              </a:rPr>
              <a:t>Extracted from </a:t>
            </a:r>
            <a:r>
              <a:rPr kumimoji="0" lang="en-US" sz="3200" b="0" i="0" u="none" strike="noStrike" kern="1200" cap="none" spc="0" normalizeH="0" baseline="0" noProof="0" smtClean="0">
                <a:ln>
                  <a:noFill/>
                </a:ln>
                <a:solidFill>
                  <a:schemeClr val="tx1"/>
                </a:solidFill>
                <a:effectLst/>
                <a:uLnTx/>
                <a:uFillTx/>
                <a:latin typeface="+mn-lt"/>
                <a:ea typeface="+mn-ea"/>
                <a:cs typeface="+mn-cs"/>
              </a:rPr>
              <a:t>mTOP Architecture Team Feature Description Connectionless, Connection Oriented Convergence and TP Modelling Phase 2</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IPR and copyright statement</a:t>
            </a:r>
            <a:endParaRPr lang="en-US" dirty="0"/>
          </a:p>
        </p:txBody>
      </p:sp>
      <p:sp>
        <p:nvSpPr>
          <p:cNvPr id="3" name="Content Placeholder 2"/>
          <p:cNvSpPr>
            <a:spLocks noGrp="1"/>
          </p:cNvSpPr>
          <p:nvPr>
            <p:ph idx="1"/>
          </p:nvPr>
        </p:nvSpPr>
        <p:spPr/>
        <p:txBody>
          <a:bodyPr/>
          <a:lstStyle/>
          <a:p>
            <a:r>
              <a:rPr lang="en-GB" dirty="0" smtClean="0"/>
              <a:t>There is no known IPR related to this contribution</a:t>
            </a:r>
          </a:p>
          <a:p>
            <a:endParaRPr lang="en-GB" dirty="0"/>
          </a:p>
          <a:p>
            <a:r>
              <a:rPr lang="en-GB" dirty="0" smtClean="0">
                <a:solidFill>
                  <a:srgbClr val="FF0000"/>
                </a:solidFill>
              </a:rPr>
              <a:t>Note that material on one slide below was taken from an IBM web page http://www.ibm.com/developerworks/rational/library/content/RationalEdge/sep04/bell/  which is a publicly available reference.</a:t>
            </a:r>
            <a:endParaRPr lang="en-US" dirty="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Other areas of association complexity</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Chain case</a:t>
            </a:r>
            <a:endParaRPr lang="en-US" dirty="0"/>
          </a:p>
        </p:txBody>
      </p:sp>
      <p:sp>
        <p:nvSpPr>
          <p:cNvPr id="4" name="Rectangle 3"/>
          <p:cNvSpPr/>
          <p:nvPr/>
        </p:nvSpPr>
        <p:spPr>
          <a:xfrm>
            <a:off x="1115616"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1115616"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6" name="Rectangle 5"/>
          <p:cNvSpPr/>
          <p:nvPr/>
        </p:nvSpPr>
        <p:spPr>
          <a:xfrm>
            <a:off x="1115616"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7" name="Rectangle 6"/>
          <p:cNvSpPr/>
          <p:nvPr/>
        </p:nvSpPr>
        <p:spPr>
          <a:xfrm>
            <a:off x="2627784"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8" name="Rectangle 7"/>
          <p:cNvSpPr/>
          <p:nvPr/>
        </p:nvSpPr>
        <p:spPr>
          <a:xfrm>
            <a:off x="2627784"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sp>
        <p:nvSpPr>
          <p:cNvPr id="9" name="Rectangle 8"/>
          <p:cNvSpPr/>
          <p:nvPr/>
        </p:nvSpPr>
        <p:spPr>
          <a:xfrm>
            <a:off x="2627784"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10" name="Straight Connector 9"/>
          <p:cNvCxnSpPr>
            <a:stCxn id="6" idx="3"/>
            <a:endCxn id="9" idx="1"/>
          </p:cNvCxnSpPr>
          <p:nvPr/>
        </p:nvCxnSpPr>
        <p:spPr>
          <a:xfrm>
            <a:off x="2123728" y="4221088"/>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139952"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0" name="Rectangle 19"/>
          <p:cNvSpPr/>
          <p:nvPr/>
        </p:nvSpPr>
        <p:spPr>
          <a:xfrm>
            <a:off x="4139952"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21" name="Rectangle 20"/>
          <p:cNvSpPr/>
          <p:nvPr/>
        </p:nvSpPr>
        <p:spPr>
          <a:xfrm>
            <a:off x="4139952"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23" name="Rectangle 22"/>
          <p:cNvSpPr/>
          <p:nvPr/>
        </p:nvSpPr>
        <p:spPr>
          <a:xfrm>
            <a:off x="2627784"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sp>
        <p:nvSpPr>
          <p:cNvPr id="24" name="Rectangle 23"/>
          <p:cNvSpPr/>
          <p:nvPr/>
        </p:nvSpPr>
        <p:spPr>
          <a:xfrm>
            <a:off x="4139952"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25" name="Straight Connector 24"/>
          <p:cNvCxnSpPr>
            <a:stCxn id="23" idx="3"/>
            <a:endCxn id="24" idx="1"/>
          </p:cNvCxnSpPr>
          <p:nvPr/>
        </p:nvCxnSpPr>
        <p:spPr>
          <a:xfrm>
            <a:off x="3635896" y="4365104"/>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5652120"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9" name="Rectangle 28"/>
          <p:cNvSpPr/>
          <p:nvPr/>
        </p:nvSpPr>
        <p:spPr>
          <a:xfrm>
            <a:off x="5652120"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sp>
        <p:nvSpPr>
          <p:cNvPr id="30" name="Rectangle 29"/>
          <p:cNvSpPr/>
          <p:nvPr/>
        </p:nvSpPr>
        <p:spPr>
          <a:xfrm>
            <a:off x="5652120"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31" name="Straight Connector 30"/>
          <p:cNvCxnSpPr>
            <a:stCxn id="21" idx="3"/>
            <a:endCxn id="30" idx="1"/>
          </p:cNvCxnSpPr>
          <p:nvPr/>
        </p:nvCxnSpPr>
        <p:spPr>
          <a:xfrm>
            <a:off x="5148064" y="4221088"/>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7164288"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3" name="Rectangle 32"/>
          <p:cNvSpPr/>
          <p:nvPr/>
        </p:nvSpPr>
        <p:spPr>
          <a:xfrm>
            <a:off x="7164288"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34" name="Rectangle 33"/>
          <p:cNvSpPr/>
          <p:nvPr/>
        </p:nvSpPr>
        <p:spPr>
          <a:xfrm>
            <a:off x="7164288"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35" name="Rectangle 34"/>
          <p:cNvSpPr/>
          <p:nvPr/>
        </p:nvSpPr>
        <p:spPr>
          <a:xfrm>
            <a:off x="5652120"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sp>
        <p:nvSpPr>
          <p:cNvPr id="36" name="Rectangle 35"/>
          <p:cNvSpPr/>
          <p:nvPr/>
        </p:nvSpPr>
        <p:spPr>
          <a:xfrm>
            <a:off x="7164288"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37" name="Straight Connector 36"/>
          <p:cNvCxnSpPr>
            <a:stCxn id="35" idx="3"/>
            <a:endCxn id="36" idx="1"/>
          </p:cNvCxnSpPr>
          <p:nvPr/>
        </p:nvCxnSpPr>
        <p:spPr>
          <a:xfrm>
            <a:off x="6660232" y="4365104"/>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907705" y="2420888"/>
            <a:ext cx="6048672" cy="1200329"/>
          </a:xfrm>
          <a:prstGeom prst="rect">
            <a:avLst/>
          </a:prstGeom>
          <a:noFill/>
        </p:spPr>
        <p:txBody>
          <a:bodyPr wrap="square" rtlCol="0">
            <a:spAutoFit/>
          </a:bodyPr>
          <a:lstStyle/>
          <a:p>
            <a:r>
              <a:rPr lang="en-GB" dirty="0" smtClean="0"/>
              <a:t>Did not expand this as I think the previous slides prove the point sufficiently.</a:t>
            </a:r>
          </a:p>
          <a:p>
            <a:endParaRPr lang="en-GB" dirty="0"/>
          </a:p>
          <a:p>
            <a:r>
              <a:rPr lang="en-GB" dirty="0" smtClean="0"/>
              <a:t>Question is which is the association class???</a:t>
            </a:r>
            <a:endParaRPr lang="en-US" dirty="0"/>
          </a:p>
        </p:txBody>
      </p:sp>
      <p:sp>
        <p:nvSpPr>
          <p:cNvPr id="41" name="Rectangle 40"/>
          <p:cNvSpPr/>
          <p:nvPr/>
        </p:nvSpPr>
        <p:spPr>
          <a:xfrm>
            <a:off x="1115616"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42" name="Straight Connector 41"/>
          <p:cNvCxnSpPr/>
          <p:nvPr/>
        </p:nvCxnSpPr>
        <p:spPr>
          <a:xfrm>
            <a:off x="611560" y="4365104"/>
            <a:ext cx="5040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8172400" y="4221088"/>
            <a:ext cx="50405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Notes on version 0.2</a:t>
            </a:r>
            <a:endParaRPr lang="en-US" dirty="0"/>
          </a:p>
        </p:txBody>
      </p:sp>
      <p:sp>
        <p:nvSpPr>
          <p:cNvPr id="3" name="Content Placeholder 2"/>
          <p:cNvSpPr>
            <a:spLocks noGrp="1"/>
          </p:cNvSpPr>
          <p:nvPr>
            <p:ph idx="1"/>
          </p:nvPr>
        </p:nvSpPr>
        <p:spPr/>
        <p:txBody>
          <a:bodyPr/>
          <a:lstStyle/>
          <a:p>
            <a:r>
              <a:rPr lang="en-GB" dirty="0" smtClean="0"/>
              <a:t>No modifications have been made to slides from the previous version (20110811)</a:t>
            </a:r>
          </a:p>
          <a:p>
            <a:r>
              <a:rPr lang="en-GB" dirty="0" smtClean="0"/>
              <a:t>Slides have been added on:</a:t>
            </a:r>
          </a:p>
          <a:p>
            <a:pPr lvl="1"/>
            <a:r>
              <a:rPr lang="en-GB" dirty="0" smtClean="0"/>
              <a:t>Encapsulation</a:t>
            </a:r>
          </a:p>
          <a:p>
            <a:pPr lvl="1"/>
            <a:r>
              <a:rPr lang="en-GB" dirty="0" smtClean="0"/>
              <a:t>Implicit and explicit rules</a:t>
            </a:r>
          </a:p>
          <a:p>
            <a:pPr lvl="1"/>
            <a:r>
              <a:rPr lang="en-GB" dirty="0" smtClean="0"/>
              <a:t>Concrete examples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US" dirty="0"/>
          </a:p>
        </p:txBody>
      </p:sp>
      <p:sp>
        <p:nvSpPr>
          <p:cNvPr id="3" name="Content Placeholder 2"/>
          <p:cNvSpPr>
            <a:spLocks noGrp="1"/>
          </p:cNvSpPr>
          <p:nvPr>
            <p:ph idx="1"/>
          </p:nvPr>
        </p:nvSpPr>
        <p:spPr/>
        <p:txBody>
          <a:bodyPr>
            <a:normAutofit fontScale="85000" lnSpcReduction="10000"/>
          </a:bodyPr>
          <a:lstStyle/>
          <a:p>
            <a:r>
              <a:rPr lang="en-GB" dirty="0" smtClean="0"/>
              <a:t>This pack has been developed to enable discussion on the modelling for Links and Connections (SNCs) both of which represent relationships between termination.</a:t>
            </a:r>
          </a:p>
          <a:p>
            <a:r>
              <a:rPr lang="en-GB" dirty="0" smtClean="0"/>
              <a:t>There was debate as to whether the association class could support all cases of the relationships as opposed to the current “intervening” class approach used by TM Forum</a:t>
            </a:r>
          </a:p>
          <a:p>
            <a:r>
              <a:rPr lang="en-GB" dirty="0" smtClean="0"/>
              <a:t>The following slides set out some of the rationale for the usage of the “intervening” class</a:t>
            </a:r>
          </a:p>
          <a:p>
            <a:r>
              <a:rPr lang="en-GB" dirty="0" smtClean="0"/>
              <a:t>Most of the material in this pack uses PowerPoint sketches of UML. This could be formalised if necessary</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Association considerations</a:t>
            </a:r>
            <a:br>
              <a:rPr lang="en-GB" dirty="0" smtClean="0"/>
            </a:br>
            <a:endParaRPr lang="en-US" dirty="0"/>
          </a:p>
        </p:txBody>
      </p:sp>
      <p:sp>
        <p:nvSpPr>
          <p:cNvPr id="4" name="Rectangle 3"/>
          <p:cNvSpPr/>
          <p:nvPr/>
        </p:nvSpPr>
        <p:spPr>
          <a:xfrm>
            <a:off x="539552" y="980728"/>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539552" y="8367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6" name="Rectangle 5"/>
          <p:cNvSpPr/>
          <p:nvPr/>
        </p:nvSpPr>
        <p:spPr>
          <a:xfrm>
            <a:off x="539552" y="12687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a:t>
            </a:r>
            <a:endParaRPr lang="en-US" sz="1200" dirty="0">
              <a:solidFill>
                <a:schemeClr val="tx1"/>
              </a:solidFill>
            </a:endParaRPr>
          </a:p>
        </p:txBody>
      </p:sp>
      <p:sp>
        <p:nvSpPr>
          <p:cNvPr id="7" name="Rectangle 6"/>
          <p:cNvSpPr/>
          <p:nvPr/>
        </p:nvSpPr>
        <p:spPr>
          <a:xfrm>
            <a:off x="3707904" y="980728"/>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8" name="Rectangle 7"/>
          <p:cNvSpPr/>
          <p:nvPr/>
        </p:nvSpPr>
        <p:spPr>
          <a:xfrm>
            <a:off x="3707904" y="8367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a:t>
            </a:r>
            <a:endParaRPr lang="en-US" sz="1200" dirty="0">
              <a:solidFill>
                <a:schemeClr val="tx1"/>
              </a:solidFill>
            </a:endParaRPr>
          </a:p>
        </p:txBody>
      </p:sp>
      <p:sp>
        <p:nvSpPr>
          <p:cNvPr id="9" name="Rectangle 8"/>
          <p:cNvSpPr/>
          <p:nvPr/>
        </p:nvSpPr>
        <p:spPr>
          <a:xfrm>
            <a:off x="3707904" y="12687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10" name="Straight Connector 9"/>
          <p:cNvCxnSpPr>
            <a:stCxn id="6" idx="3"/>
            <a:endCxn id="9" idx="1"/>
          </p:cNvCxnSpPr>
          <p:nvPr/>
        </p:nvCxnSpPr>
        <p:spPr>
          <a:xfrm>
            <a:off x="1547664" y="1340768"/>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47664" y="1340768"/>
            <a:ext cx="380232" cy="246221"/>
          </a:xfrm>
          <a:prstGeom prst="rect">
            <a:avLst/>
          </a:prstGeom>
          <a:noFill/>
        </p:spPr>
        <p:txBody>
          <a:bodyPr wrap="none" rtlCol="0">
            <a:spAutoFit/>
          </a:bodyPr>
          <a:lstStyle/>
          <a:p>
            <a:r>
              <a:rPr lang="en-GB" sz="1000" dirty="0" smtClean="0"/>
              <a:t>0..1</a:t>
            </a:r>
            <a:endParaRPr lang="en-US" sz="1000" dirty="0"/>
          </a:p>
        </p:txBody>
      </p:sp>
      <p:sp>
        <p:nvSpPr>
          <p:cNvPr id="16" name="TextBox 15"/>
          <p:cNvSpPr txBox="1"/>
          <p:nvPr/>
        </p:nvSpPr>
        <p:spPr>
          <a:xfrm>
            <a:off x="3347864" y="1340768"/>
            <a:ext cx="380232" cy="246221"/>
          </a:xfrm>
          <a:prstGeom prst="rect">
            <a:avLst/>
          </a:prstGeom>
          <a:noFill/>
        </p:spPr>
        <p:txBody>
          <a:bodyPr wrap="none" rtlCol="0">
            <a:spAutoFit/>
          </a:bodyPr>
          <a:lstStyle/>
          <a:p>
            <a:r>
              <a:rPr lang="en-GB" sz="1000" dirty="0" smtClean="0"/>
              <a:t>0..1</a:t>
            </a:r>
            <a:endParaRPr lang="en-US" sz="1000" dirty="0"/>
          </a:p>
        </p:txBody>
      </p:sp>
      <p:sp>
        <p:nvSpPr>
          <p:cNvPr id="17" name="Rectangle 16"/>
          <p:cNvSpPr/>
          <p:nvPr/>
        </p:nvSpPr>
        <p:spPr>
          <a:xfrm>
            <a:off x="539552" y="2492896"/>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8" name="Rectangle 17"/>
          <p:cNvSpPr/>
          <p:nvPr/>
        </p:nvSpPr>
        <p:spPr>
          <a:xfrm>
            <a:off x="539552" y="23488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19" name="Rectangle 18"/>
          <p:cNvSpPr/>
          <p:nvPr/>
        </p:nvSpPr>
        <p:spPr>
          <a:xfrm>
            <a:off x="539552" y="27809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a:t>
            </a:r>
            <a:endParaRPr lang="en-US" sz="1200" dirty="0">
              <a:solidFill>
                <a:schemeClr val="tx1"/>
              </a:solidFill>
            </a:endParaRPr>
          </a:p>
        </p:txBody>
      </p:sp>
      <p:sp>
        <p:nvSpPr>
          <p:cNvPr id="20" name="Rectangle 19"/>
          <p:cNvSpPr/>
          <p:nvPr/>
        </p:nvSpPr>
        <p:spPr>
          <a:xfrm>
            <a:off x="3707904" y="2492896"/>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1" name="Rectangle 20"/>
          <p:cNvSpPr/>
          <p:nvPr/>
        </p:nvSpPr>
        <p:spPr>
          <a:xfrm>
            <a:off x="3707904" y="23488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a:t>
            </a:r>
            <a:endParaRPr lang="en-US" sz="1200" dirty="0">
              <a:solidFill>
                <a:schemeClr val="tx1"/>
              </a:solidFill>
            </a:endParaRPr>
          </a:p>
        </p:txBody>
      </p:sp>
      <p:sp>
        <p:nvSpPr>
          <p:cNvPr id="22" name="Rectangle 21"/>
          <p:cNvSpPr/>
          <p:nvPr/>
        </p:nvSpPr>
        <p:spPr>
          <a:xfrm>
            <a:off x="3707904" y="27809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23" name="Straight Connector 22"/>
          <p:cNvCxnSpPr>
            <a:stCxn id="19" idx="3"/>
            <a:endCxn id="22" idx="1"/>
          </p:cNvCxnSpPr>
          <p:nvPr/>
        </p:nvCxnSpPr>
        <p:spPr>
          <a:xfrm>
            <a:off x="1547664" y="2852936"/>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547664" y="2852936"/>
            <a:ext cx="378630" cy="246221"/>
          </a:xfrm>
          <a:prstGeom prst="rect">
            <a:avLst/>
          </a:prstGeom>
          <a:noFill/>
        </p:spPr>
        <p:txBody>
          <a:bodyPr wrap="none" rtlCol="0">
            <a:spAutoFit/>
          </a:bodyPr>
          <a:lstStyle/>
          <a:p>
            <a:r>
              <a:rPr lang="en-GB" sz="1000" dirty="0" smtClean="0"/>
              <a:t>0..*</a:t>
            </a:r>
            <a:endParaRPr lang="en-US" sz="1000" dirty="0"/>
          </a:p>
        </p:txBody>
      </p:sp>
      <p:sp>
        <p:nvSpPr>
          <p:cNvPr id="25" name="TextBox 24"/>
          <p:cNvSpPr txBox="1"/>
          <p:nvPr/>
        </p:nvSpPr>
        <p:spPr>
          <a:xfrm>
            <a:off x="3275856" y="2852936"/>
            <a:ext cx="378630" cy="246221"/>
          </a:xfrm>
          <a:prstGeom prst="rect">
            <a:avLst/>
          </a:prstGeom>
          <a:noFill/>
        </p:spPr>
        <p:txBody>
          <a:bodyPr wrap="none" rtlCol="0">
            <a:spAutoFit/>
          </a:bodyPr>
          <a:lstStyle/>
          <a:p>
            <a:r>
              <a:rPr lang="en-GB" sz="1000" dirty="0" smtClean="0"/>
              <a:t>0..*</a:t>
            </a:r>
            <a:endParaRPr lang="en-US" sz="1000" dirty="0"/>
          </a:p>
        </p:txBody>
      </p:sp>
      <p:sp>
        <p:nvSpPr>
          <p:cNvPr id="26" name="Rectangle 25"/>
          <p:cNvSpPr/>
          <p:nvPr/>
        </p:nvSpPr>
        <p:spPr>
          <a:xfrm>
            <a:off x="2051720" y="2348880"/>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7" name="Rectangle 26"/>
          <p:cNvSpPr/>
          <p:nvPr/>
        </p:nvSpPr>
        <p:spPr>
          <a:xfrm>
            <a:off x="2051720" y="220486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cxnSp>
        <p:nvCxnSpPr>
          <p:cNvPr id="28" name="Straight Connector 27"/>
          <p:cNvCxnSpPr>
            <a:stCxn id="26" idx="2"/>
          </p:cNvCxnSpPr>
          <p:nvPr/>
        </p:nvCxnSpPr>
        <p:spPr>
          <a:xfrm rot="5400000">
            <a:off x="2411760" y="2708920"/>
            <a:ext cx="2880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436096" y="980728"/>
            <a:ext cx="1056700" cy="246221"/>
          </a:xfrm>
          <a:prstGeom prst="rect">
            <a:avLst/>
          </a:prstGeom>
          <a:noFill/>
        </p:spPr>
        <p:txBody>
          <a:bodyPr wrap="none" rtlCol="0">
            <a:spAutoFit/>
          </a:bodyPr>
          <a:lstStyle/>
          <a:p>
            <a:r>
              <a:rPr lang="en-GB" sz="1000" dirty="0" smtClean="0"/>
              <a:t>Basic association</a:t>
            </a:r>
          </a:p>
        </p:txBody>
      </p:sp>
      <p:sp>
        <p:nvSpPr>
          <p:cNvPr id="30" name="TextBox 29"/>
          <p:cNvSpPr txBox="1"/>
          <p:nvPr/>
        </p:nvSpPr>
        <p:spPr>
          <a:xfrm>
            <a:off x="5436097" y="2276872"/>
            <a:ext cx="2952328" cy="1015663"/>
          </a:xfrm>
          <a:prstGeom prst="rect">
            <a:avLst/>
          </a:prstGeom>
          <a:noFill/>
        </p:spPr>
        <p:txBody>
          <a:bodyPr wrap="square" rtlCol="0">
            <a:spAutoFit/>
          </a:bodyPr>
          <a:lstStyle/>
          <a:p>
            <a:r>
              <a:rPr lang="en-GB" sz="1000" b="1" dirty="0" smtClean="0"/>
              <a:t>Association Class</a:t>
            </a:r>
          </a:p>
          <a:p>
            <a:r>
              <a:rPr lang="en-GB" sz="1000" dirty="0" smtClean="0"/>
              <a:t>Association where there is a need to represent: the associations own features (i.e. that do not belong to any of the connected classes):</a:t>
            </a:r>
          </a:p>
          <a:p>
            <a:pPr marL="182563" indent="-182563">
              <a:buFont typeface="Arial" pitchFamily="34" charset="0"/>
              <a:buChar char="•"/>
            </a:pPr>
            <a:r>
              <a:rPr lang="en-US" sz="1000" dirty="0" smtClean="0"/>
              <a:t> </a:t>
            </a:r>
            <a:r>
              <a:rPr lang="en-US" sz="1000" dirty="0"/>
              <a:t>S</a:t>
            </a:r>
            <a:r>
              <a:rPr lang="en-US" sz="1000" dirty="0" smtClean="0"/>
              <a:t>ome behavior and state</a:t>
            </a:r>
          </a:p>
          <a:p>
            <a:pPr marL="182563" indent="-182563">
              <a:buFont typeface="Arial" pitchFamily="34" charset="0"/>
              <a:buChar char="•"/>
            </a:pPr>
            <a:r>
              <a:rPr lang="en-GB" sz="1000" dirty="0" smtClean="0"/>
              <a:t>Some additional data related to the association</a:t>
            </a:r>
            <a:endParaRPr lang="en-US" sz="1000" dirty="0"/>
          </a:p>
        </p:txBody>
      </p:sp>
      <p:sp>
        <p:nvSpPr>
          <p:cNvPr id="31" name="Rectangle 30"/>
          <p:cNvSpPr/>
          <p:nvPr/>
        </p:nvSpPr>
        <p:spPr>
          <a:xfrm>
            <a:off x="539552" y="3861048"/>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2" name="Rectangle 31"/>
          <p:cNvSpPr/>
          <p:nvPr/>
        </p:nvSpPr>
        <p:spPr>
          <a:xfrm>
            <a:off x="539552" y="371703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33" name="Rectangle 32"/>
          <p:cNvSpPr/>
          <p:nvPr/>
        </p:nvSpPr>
        <p:spPr>
          <a:xfrm>
            <a:off x="539552"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34" name="Rectangle 33"/>
          <p:cNvSpPr/>
          <p:nvPr/>
        </p:nvSpPr>
        <p:spPr>
          <a:xfrm>
            <a:off x="3707904" y="3861048"/>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5" name="Rectangle 34"/>
          <p:cNvSpPr/>
          <p:nvPr/>
        </p:nvSpPr>
        <p:spPr>
          <a:xfrm>
            <a:off x="3707904" y="371703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a:t>
            </a:r>
            <a:endParaRPr lang="en-US" sz="1200" dirty="0">
              <a:solidFill>
                <a:schemeClr val="tx1"/>
              </a:solidFill>
            </a:endParaRPr>
          </a:p>
        </p:txBody>
      </p:sp>
      <p:sp>
        <p:nvSpPr>
          <p:cNvPr id="36" name="Rectangle 35"/>
          <p:cNvSpPr/>
          <p:nvPr/>
        </p:nvSpPr>
        <p:spPr>
          <a:xfrm>
            <a:off x="3707904"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37" name="Straight Connector 36"/>
          <p:cNvCxnSpPr>
            <a:stCxn id="33" idx="3"/>
            <a:endCxn id="36" idx="1"/>
          </p:cNvCxnSpPr>
          <p:nvPr/>
        </p:nvCxnSpPr>
        <p:spPr>
          <a:xfrm>
            <a:off x="1547664" y="4221088"/>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2051720" y="4149080"/>
            <a:ext cx="1008112" cy="216024"/>
          </a:xfrm>
          <a:prstGeom prst="rect">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9" name="Rectangle 38"/>
          <p:cNvSpPr/>
          <p:nvPr/>
        </p:nvSpPr>
        <p:spPr>
          <a:xfrm>
            <a:off x="2051720" y="400506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sp>
        <p:nvSpPr>
          <p:cNvPr id="40" name="TextBox 39"/>
          <p:cNvSpPr txBox="1"/>
          <p:nvPr/>
        </p:nvSpPr>
        <p:spPr>
          <a:xfrm>
            <a:off x="1547664" y="4221088"/>
            <a:ext cx="378630" cy="246221"/>
          </a:xfrm>
          <a:prstGeom prst="rect">
            <a:avLst/>
          </a:prstGeom>
          <a:noFill/>
        </p:spPr>
        <p:txBody>
          <a:bodyPr wrap="none" rtlCol="0">
            <a:spAutoFit/>
          </a:bodyPr>
          <a:lstStyle/>
          <a:p>
            <a:r>
              <a:rPr lang="en-GB" sz="1000" dirty="0" smtClean="0"/>
              <a:t>0..*</a:t>
            </a:r>
            <a:endParaRPr lang="en-US" sz="1000" dirty="0"/>
          </a:p>
        </p:txBody>
      </p:sp>
      <p:sp>
        <p:nvSpPr>
          <p:cNvPr id="41" name="TextBox 40"/>
          <p:cNvSpPr txBox="1"/>
          <p:nvPr/>
        </p:nvSpPr>
        <p:spPr>
          <a:xfrm>
            <a:off x="3275856" y="4221088"/>
            <a:ext cx="378630" cy="246221"/>
          </a:xfrm>
          <a:prstGeom prst="rect">
            <a:avLst/>
          </a:prstGeom>
          <a:noFill/>
        </p:spPr>
        <p:txBody>
          <a:bodyPr wrap="none" rtlCol="0">
            <a:spAutoFit/>
          </a:bodyPr>
          <a:lstStyle/>
          <a:p>
            <a:r>
              <a:rPr lang="en-GB" sz="1000" dirty="0" smtClean="0"/>
              <a:t>0..*</a:t>
            </a:r>
            <a:endParaRPr lang="en-US" sz="1000" dirty="0"/>
          </a:p>
        </p:txBody>
      </p:sp>
      <p:sp>
        <p:nvSpPr>
          <p:cNvPr id="42" name="TextBox 41"/>
          <p:cNvSpPr txBox="1"/>
          <p:nvPr/>
        </p:nvSpPr>
        <p:spPr>
          <a:xfrm>
            <a:off x="5436096" y="3933056"/>
            <a:ext cx="3096344" cy="1015663"/>
          </a:xfrm>
          <a:prstGeom prst="rect">
            <a:avLst/>
          </a:prstGeom>
          <a:noFill/>
        </p:spPr>
        <p:txBody>
          <a:bodyPr wrap="square" rtlCol="0">
            <a:spAutoFit/>
          </a:bodyPr>
          <a:lstStyle/>
          <a:p>
            <a:r>
              <a:rPr lang="en-GB" sz="1000" b="1" dirty="0" smtClean="0"/>
              <a:t>“Intervening” class</a:t>
            </a:r>
          </a:p>
          <a:p>
            <a:r>
              <a:rPr lang="en-GB" sz="1000" dirty="0" smtClean="0"/>
              <a:t>Where there is a complex assembly of state/data bound to a number of associations.</a:t>
            </a:r>
            <a:endParaRPr lang="en-GB" sz="1000" dirty="0"/>
          </a:p>
          <a:p>
            <a:endParaRPr lang="en-GB" sz="1000" dirty="0" smtClean="0"/>
          </a:p>
          <a:p>
            <a:r>
              <a:rPr lang="en-GB" sz="1000" dirty="0" smtClean="0"/>
              <a:t>Note that Class A and C point to B  and potentially B points to C and A.</a:t>
            </a:r>
          </a:p>
        </p:txBody>
      </p:sp>
      <p:sp>
        <p:nvSpPr>
          <p:cNvPr id="43" name="Rectangle 42"/>
          <p:cNvSpPr/>
          <p:nvPr/>
        </p:nvSpPr>
        <p:spPr>
          <a:xfrm>
            <a:off x="539552" y="5013176"/>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44" name="Rectangle 43"/>
          <p:cNvSpPr/>
          <p:nvPr/>
        </p:nvSpPr>
        <p:spPr>
          <a:xfrm>
            <a:off x="539552"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45" name="Rectangle 44"/>
          <p:cNvSpPr/>
          <p:nvPr/>
        </p:nvSpPr>
        <p:spPr>
          <a:xfrm>
            <a:off x="539552" y="530120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46" name="Rectangle 45"/>
          <p:cNvSpPr/>
          <p:nvPr/>
        </p:nvSpPr>
        <p:spPr>
          <a:xfrm>
            <a:off x="3707904" y="5013176"/>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47" name="Rectangle 46"/>
          <p:cNvSpPr/>
          <p:nvPr/>
        </p:nvSpPr>
        <p:spPr>
          <a:xfrm>
            <a:off x="3707904"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a:t>
            </a:r>
            <a:endParaRPr lang="en-US" sz="1200" dirty="0">
              <a:solidFill>
                <a:schemeClr val="tx1"/>
              </a:solidFill>
            </a:endParaRPr>
          </a:p>
        </p:txBody>
      </p:sp>
      <p:sp>
        <p:nvSpPr>
          <p:cNvPr id="48" name="Rectangle 47"/>
          <p:cNvSpPr/>
          <p:nvPr/>
        </p:nvSpPr>
        <p:spPr>
          <a:xfrm>
            <a:off x="3707904" y="5164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49" name="Straight Connector 48"/>
          <p:cNvCxnSpPr>
            <a:stCxn id="45" idx="3"/>
            <a:endCxn id="55" idx="1"/>
          </p:cNvCxnSpPr>
          <p:nvPr/>
        </p:nvCxnSpPr>
        <p:spPr>
          <a:xfrm>
            <a:off x="1547664" y="5373216"/>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2051720" y="5013176"/>
            <a:ext cx="1008112" cy="576064"/>
          </a:xfrm>
          <a:prstGeom prst="rect">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1" name="Rectangle 50"/>
          <p:cNvSpPr/>
          <p:nvPr/>
        </p:nvSpPr>
        <p:spPr>
          <a:xfrm>
            <a:off x="2051720"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sp>
        <p:nvSpPr>
          <p:cNvPr id="52" name="TextBox 51"/>
          <p:cNvSpPr txBox="1"/>
          <p:nvPr/>
        </p:nvSpPr>
        <p:spPr>
          <a:xfrm>
            <a:off x="1547664" y="5373216"/>
            <a:ext cx="378630" cy="246221"/>
          </a:xfrm>
          <a:prstGeom prst="rect">
            <a:avLst/>
          </a:prstGeom>
          <a:noFill/>
        </p:spPr>
        <p:txBody>
          <a:bodyPr wrap="none" rtlCol="0">
            <a:spAutoFit/>
          </a:bodyPr>
          <a:lstStyle/>
          <a:p>
            <a:r>
              <a:rPr lang="en-GB" sz="1000" dirty="0" smtClean="0"/>
              <a:t>0..*</a:t>
            </a:r>
            <a:endParaRPr lang="en-US" sz="1000" dirty="0"/>
          </a:p>
        </p:txBody>
      </p:sp>
      <p:sp>
        <p:nvSpPr>
          <p:cNvPr id="53" name="TextBox 52"/>
          <p:cNvSpPr txBox="1"/>
          <p:nvPr/>
        </p:nvSpPr>
        <p:spPr>
          <a:xfrm>
            <a:off x="3275856" y="5236056"/>
            <a:ext cx="378630" cy="246221"/>
          </a:xfrm>
          <a:prstGeom prst="rect">
            <a:avLst/>
          </a:prstGeom>
          <a:noFill/>
        </p:spPr>
        <p:txBody>
          <a:bodyPr wrap="none" rtlCol="0">
            <a:spAutoFit/>
          </a:bodyPr>
          <a:lstStyle/>
          <a:p>
            <a:r>
              <a:rPr lang="en-GB" sz="1000" dirty="0" smtClean="0"/>
              <a:t>0..*</a:t>
            </a:r>
            <a:endParaRPr lang="en-US" sz="1000" dirty="0"/>
          </a:p>
        </p:txBody>
      </p:sp>
      <p:sp>
        <p:nvSpPr>
          <p:cNvPr id="55" name="Rectangle 54"/>
          <p:cNvSpPr/>
          <p:nvPr/>
        </p:nvSpPr>
        <p:spPr>
          <a:xfrm>
            <a:off x="2051720" y="530120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57" name="Straight Connector 56"/>
          <p:cNvCxnSpPr>
            <a:endCxn id="48" idx="1"/>
          </p:cNvCxnSpPr>
          <p:nvPr/>
        </p:nvCxnSpPr>
        <p:spPr>
          <a:xfrm>
            <a:off x="3059832" y="5236056"/>
            <a:ext cx="648072" cy="0"/>
          </a:xfrm>
          <a:prstGeom prst="line">
            <a:avLst/>
          </a:prstGeom>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2051720" y="51571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a:t>
            </a:r>
            <a:endParaRPr lang="en-US" sz="1200" dirty="0">
              <a:solidFill>
                <a:schemeClr val="tx1"/>
              </a:solidFill>
            </a:endParaRPr>
          </a:p>
        </p:txBody>
      </p:sp>
      <p:sp>
        <p:nvSpPr>
          <p:cNvPr id="63" name="TextBox 62"/>
          <p:cNvSpPr txBox="1"/>
          <p:nvPr/>
        </p:nvSpPr>
        <p:spPr>
          <a:xfrm>
            <a:off x="1763688" y="5157192"/>
            <a:ext cx="380232" cy="246221"/>
          </a:xfrm>
          <a:prstGeom prst="rect">
            <a:avLst/>
          </a:prstGeom>
          <a:noFill/>
        </p:spPr>
        <p:txBody>
          <a:bodyPr wrap="none" rtlCol="0">
            <a:spAutoFit/>
          </a:bodyPr>
          <a:lstStyle/>
          <a:p>
            <a:r>
              <a:rPr lang="en-GB" sz="1000" dirty="0" smtClean="0"/>
              <a:t>0..1</a:t>
            </a:r>
            <a:endParaRPr lang="en-US" sz="1000" dirty="0"/>
          </a:p>
        </p:txBody>
      </p:sp>
      <p:sp>
        <p:nvSpPr>
          <p:cNvPr id="64" name="TextBox 63"/>
          <p:cNvSpPr txBox="1"/>
          <p:nvPr/>
        </p:nvSpPr>
        <p:spPr>
          <a:xfrm>
            <a:off x="2987824" y="5013176"/>
            <a:ext cx="380232" cy="246221"/>
          </a:xfrm>
          <a:prstGeom prst="rect">
            <a:avLst/>
          </a:prstGeom>
          <a:noFill/>
        </p:spPr>
        <p:txBody>
          <a:bodyPr wrap="none" rtlCol="0">
            <a:spAutoFit/>
          </a:bodyPr>
          <a:lstStyle/>
          <a:p>
            <a:r>
              <a:rPr lang="en-GB" sz="1000" dirty="0" smtClean="0"/>
              <a:t>0..1</a:t>
            </a:r>
            <a:endParaRPr lang="en-US" sz="1000" dirty="0"/>
          </a:p>
        </p:txBody>
      </p:sp>
      <p:sp>
        <p:nvSpPr>
          <p:cNvPr id="65" name="TextBox 64"/>
          <p:cNvSpPr txBox="1"/>
          <p:nvPr/>
        </p:nvSpPr>
        <p:spPr>
          <a:xfrm>
            <a:off x="1763688" y="4005064"/>
            <a:ext cx="380232" cy="246221"/>
          </a:xfrm>
          <a:prstGeom prst="rect">
            <a:avLst/>
          </a:prstGeom>
          <a:noFill/>
        </p:spPr>
        <p:txBody>
          <a:bodyPr wrap="none" rtlCol="0">
            <a:spAutoFit/>
          </a:bodyPr>
          <a:lstStyle/>
          <a:p>
            <a:r>
              <a:rPr lang="en-GB" sz="1000" dirty="0" smtClean="0"/>
              <a:t>0..1</a:t>
            </a:r>
            <a:endParaRPr lang="en-US" sz="1000" dirty="0"/>
          </a:p>
        </p:txBody>
      </p:sp>
      <p:sp>
        <p:nvSpPr>
          <p:cNvPr id="66" name="TextBox 65"/>
          <p:cNvSpPr txBox="1"/>
          <p:nvPr/>
        </p:nvSpPr>
        <p:spPr>
          <a:xfrm>
            <a:off x="2987824" y="4005064"/>
            <a:ext cx="380232" cy="246221"/>
          </a:xfrm>
          <a:prstGeom prst="rect">
            <a:avLst/>
          </a:prstGeom>
          <a:noFill/>
        </p:spPr>
        <p:txBody>
          <a:bodyPr wrap="none" rtlCol="0">
            <a:spAutoFit/>
          </a:bodyPr>
          <a:lstStyle/>
          <a:p>
            <a:r>
              <a:rPr lang="en-GB" sz="1000" dirty="0" smtClean="0"/>
              <a:t>0..1</a:t>
            </a:r>
            <a:endParaRPr lang="en-US" sz="1000" dirty="0"/>
          </a:p>
        </p:txBody>
      </p:sp>
      <p:sp>
        <p:nvSpPr>
          <p:cNvPr id="67" name="TextBox 66"/>
          <p:cNvSpPr txBox="1"/>
          <p:nvPr/>
        </p:nvSpPr>
        <p:spPr>
          <a:xfrm>
            <a:off x="107504" y="5643245"/>
            <a:ext cx="8925466" cy="954107"/>
          </a:xfrm>
          <a:prstGeom prst="rect">
            <a:avLst/>
          </a:prstGeom>
          <a:noFill/>
        </p:spPr>
        <p:txBody>
          <a:bodyPr wrap="square" rtlCol="0">
            <a:spAutoFit/>
          </a:bodyPr>
          <a:lstStyle/>
          <a:p>
            <a:r>
              <a:rPr lang="en-GB" sz="1400" b="1" dirty="0" smtClean="0"/>
              <a:t>Conclusion</a:t>
            </a:r>
          </a:p>
          <a:p>
            <a:r>
              <a:rPr lang="en-GB" sz="1400" dirty="0" smtClean="0"/>
              <a:t>The two cases, association class and “intervening” class do </a:t>
            </a:r>
            <a:r>
              <a:rPr lang="en-GB" sz="1400" b="1" dirty="0" smtClean="0">
                <a:solidFill>
                  <a:srgbClr val="FF0000"/>
                </a:solidFill>
              </a:rPr>
              <a:t>NOT</a:t>
            </a:r>
            <a:r>
              <a:rPr lang="en-GB" sz="1400" dirty="0" smtClean="0"/>
              <a:t> look the same from an implementation perspective as the key classes A and C point to each other in the association class case whereas they point to the intervening class in the intervening class case. Therefore we do need to understand which to use.</a:t>
            </a:r>
            <a:endParaRPr lang="en-US"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 example</a:t>
            </a:r>
            <a:endParaRPr lang="en-US" dirty="0"/>
          </a:p>
        </p:txBody>
      </p:sp>
      <p:sp>
        <p:nvSpPr>
          <p:cNvPr id="1025" name="Rectangle 1"/>
          <p:cNvSpPr>
            <a:spLocks noChangeArrowheads="1"/>
          </p:cNvSpPr>
          <p:nvPr/>
        </p:nvSpPr>
        <p:spPr bwMode="auto">
          <a:xfrm>
            <a:off x="179512" y="1844824"/>
            <a:ext cx="8673356"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A</a:t>
            </a:r>
            <a:r>
              <a:rPr kumimoji="0" lang="en-US" sz="1200" b="1" i="0" u="none" strike="noStrike" cap="none" normalizeH="0" baseline="0" dirty="0" smtClean="0" bmk="">
                <a:ln>
                  <a:noFill/>
                </a:ln>
                <a:solidFill>
                  <a:schemeClr val="tx1"/>
                </a:solidFill>
                <a:effectLst/>
                <a:latin typeface="Arial" charset="0"/>
                <a:cs typeface="Arial" charset="0"/>
              </a:rPr>
              <a:t>ssociation class</a:t>
            </a:r>
            <a:endParaRPr kumimoji="0" lang="en-US" sz="1000" b="1" i="0" u="none" strike="noStrike" cap="none" normalizeH="0" baseline="0" dirty="0" smtClean="0" bmk="">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bmk="">
                <a:ln>
                  <a:noFill/>
                </a:ln>
                <a:solidFill>
                  <a:schemeClr val="tx1"/>
                </a:solidFill>
                <a:effectLst/>
                <a:latin typeface="Arial" charset="0"/>
                <a:cs typeface="Arial" charset="0"/>
              </a:rPr>
              <a:t>In modeling an association, there are times when you need to include another class because it includes valuable information about the relationship. For this you would use an </a:t>
            </a:r>
            <a:r>
              <a:rPr kumimoji="0" lang="en-US" sz="1000" b="0" i="1" u="none" strike="noStrike" cap="none" normalizeH="0" baseline="0" dirty="0" smtClean="0" bmk="">
                <a:ln>
                  <a:noFill/>
                </a:ln>
                <a:solidFill>
                  <a:schemeClr val="tx1"/>
                </a:solidFill>
                <a:effectLst/>
                <a:latin typeface="Arial" charset="0"/>
                <a:cs typeface="Arial" charset="0"/>
              </a:rPr>
              <a:t>association class</a:t>
            </a:r>
            <a:r>
              <a:rPr kumimoji="0" lang="en-US" sz="1000" b="0" i="0" u="none" strike="noStrike" cap="none" normalizeH="0" baseline="0" dirty="0" smtClean="0" bmk="">
                <a:ln>
                  <a:noFill/>
                </a:ln>
                <a:solidFill>
                  <a:schemeClr val="tx1"/>
                </a:solidFill>
                <a:effectLst/>
                <a:latin typeface="Arial" charset="0"/>
                <a:cs typeface="Arial" charset="0"/>
              </a:rPr>
              <a:t> that you tie to the primary association. An association class is represented like a normal class. The difference is that the association line between the primary classes intersects a dotted line connected to the association class. Figure 11 shows an association class for our airline industry example.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bmk="">
                <a:ln>
                  <a:noFill/>
                </a:ln>
                <a:solidFill>
                  <a:schemeClr val="tx1"/>
                </a:solidFill>
                <a:effectLst/>
                <a:latin typeface="Arial" charset="0"/>
                <a:cs typeface="Arial" charset="0"/>
              </a:rPr>
              <a:t/>
            </a:r>
            <a:br>
              <a:rPr kumimoji="0" lang="en-US" sz="1000" b="0" i="0" u="none" strike="noStrike" cap="none" normalizeH="0" baseline="0" dirty="0" smtClean="0" bmk="">
                <a:ln>
                  <a:noFill/>
                </a:ln>
                <a:solidFill>
                  <a:schemeClr val="tx1"/>
                </a:solidFill>
                <a:effectLst/>
                <a:latin typeface="Arial" charset="0"/>
                <a:cs typeface="Arial" charset="0"/>
              </a:rPr>
            </a:br>
            <a:r>
              <a:rPr kumimoji="0" lang="en-US" sz="1000" b="1" i="0" u="none" strike="noStrike" cap="none" normalizeH="0" baseline="0" dirty="0" smtClean="0" bmk="">
                <a:ln>
                  <a:noFill/>
                </a:ln>
                <a:solidFill>
                  <a:schemeClr val="tx1"/>
                </a:solidFill>
                <a:effectLst/>
                <a:latin typeface="Arial" charset="0"/>
                <a:cs typeface="Arial" charset="0"/>
              </a:rPr>
              <a:t>Figure 11: Adding the association class </a:t>
            </a:r>
            <a:r>
              <a:rPr kumimoji="0" lang="en-US" sz="1000" b="1" i="0" u="none" strike="noStrike" cap="none" normalizeH="0" baseline="0" dirty="0" err="1" smtClean="0" bmk="">
                <a:ln>
                  <a:noFill/>
                </a:ln>
                <a:solidFill>
                  <a:schemeClr val="tx1"/>
                </a:solidFill>
                <a:effectLst/>
                <a:latin typeface="Arial" charset="0"/>
                <a:cs typeface="Arial" charset="0"/>
              </a:rPr>
              <a:t>MileageCredit</a:t>
            </a:r>
            <a:r>
              <a:rPr kumimoji="0" lang="en-US" sz="1000" b="0" i="0" u="none" strike="noStrike" cap="none" normalizeH="0" baseline="0" dirty="0" smtClean="0">
                <a:ln>
                  <a:noFill/>
                </a:ln>
                <a:solidFill>
                  <a:schemeClr val="tx1"/>
                </a:solidFill>
                <a:effectLst/>
                <a:latin typeface="Arial" charset="0"/>
                <a:cs typeface="Arial" charset="0"/>
              </a:rPr>
              <a:t/>
            </a:r>
            <a:br>
              <a:rPr kumimoji="0" lang="en-US" sz="1000" b="0" i="0" u="none" strike="noStrike" cap="none" normalizeH="0" baseline="0" dirty="0" smtClean="0">
                <a:ln>
                  <a:noFill/>
                </a:ln>
                <a:solidFill>
                  <a:schemeClr val="tx1"/>
                </a:solidFill>
                <a:effectLst/>
                <a:latin typeface="Arial" charset="0"/>
                <a:cs typeface="Arial" charset="0"/>
              </a:rPr>
            </a:br>
            <a:r>
              <a:rPr kumimoji="0" lang="en-US" sz="1000" b="0" i="0" u="none" strike="noStrike" cap="none" normalizeH="0" baseline="0" dirty="0" smtClean="0">
                <a:ln>
                  <a:noFill/>
                </a:ln>
                <a:solidFill>
                  <a:schemeClr val="tx1"/>
                </a:solidFill>
                <a:effectLst/>
                <a:latin typeface="Arial" charset="0"/>
                <a:cs typeface="Arial" charset="0"/>
              </a:rPr>
              <a:t>   </a:t>
            </a:r>
          </a:p>
        </p:txBody>
      </p:sp>
      <p:pic>
        <p:nvPicPr>
          <p:cNvPr id="1026" name="Picture 2" descr="Adding the association class MileageCredit"/>
          <p:cNvPicPr>
            <a:picLocks noChangeAspect="1" noChangeArrowheads="1"/>
          </p:cNvPicPr>
          <p:nvPr/>
        </p:nvPicPr>
        <p:blipFill>
          <a:blip r:embed="rId2" cstate="print"/>
          <a:srcRect/>
          <a:stretch>
            <a:fillRect/>
          </a:stretch>
        </p:blipFill>
        <p:spPr bwMode="auto">
          <a:xfrm>
            <a:off x="874041" y="3529558"/>
            <a:ext cx="6871746" cy="2203698"/>
          </a:xfrm>
          <a:prstGeom prst="rect">
            <a:avLst/>
          </a:prstGeom>
          <a:noFill/>
        </p:spPr>
      </p:pic>
      <p:sp>
        <p:nvSpPr>
          <p:cNvPr id="6" name="TextBox 5"/>
          <p:cNvSpPr txBox="1"/>
          <p:nvPr/>
        </p:nvSpPr>
        <p:spPr>
          <a:xfrm>
            <a:off x="467544" y="1268760"/>
            <a:ext cx="8208912" cy="523220"/>
          </a:xfrm>
          <a:prstGeom prst="rect">
            <a:avLst/>
          </a:prstGeom>
          <a:noFill/>
        </p:spPr>
        <p:txBody>
          <a:bodyPr wrap="square" rtlCol="0">
            <a:spAutoFit/>
          </a:bodyPr>
          <a:lstStyle/>
          <a:p>
            <a:r>
              <a:rPr lang="en-GB" sz="1400" dirty="0" smtClean="0">
                <a:solidFill>
                  <a:srgbClr val="FF0000"/>
                </a:solidFill>
              </a:rPr>
              <a:t>Taken from http://www.ibm.com/developerworks/rational/library/content/RationalEdge/sep04/bell/  which is a publicly available reference.</a:t>
            </a:r>
            <a:endParaRPr lang="en-US" sz="14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Instance view</a:t>
            </a:r>
            <a:br>
              <a:rPr lang="en-GB" dirty="0" smtClean="0"/>
            </a:br>
            <a:endParaRPr lang="en-US" dirty="0"/>
          </a:p>
        </p:txBody>
      </p:sp>
      <p:sp>
        <p:nvSpPr>
          <p:cNvPr id="4" name="Rectangle 3"/>
          <p:cNvSpPr/>
          <p:nvPr/>
        </p:nvSpPr>
        <p:spPr>
          <a:xfrm>
            <a:off x="539552" y="1124744"/>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539552" y="9807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A1</a:t>
            </a:r>
            <a:endParaRPr lang="en-US" sz="1200" dirty="0">
              <a:solidFill>
                <a:schemeClr val="tx1"/>
              </a:solidFill>
            </a:endParaRPr>
          </a:p>
        </p:txBody>
      </p:sp>
      <p:sp>
        <p:nvSpPr>
          <p:cNvPr id="6" name="Rectangle 5"/>
          <p:cNvSpPr/>
          <p:nvPr/>
        </p:nvSpPr>
        <p:spPr>
          <a:xfrm>
            <a:off x="539552" y="141277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7" name="Rectangle 6"/>
          <p:cNvSpPr/>
          <p:nvPr/>
        </p:nvSpPr>
        <p:spPr>
          <a:xfrm>
            <a:off x="3707904" y="1124744"/>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8" name="Rectangle 7"/>
          <p:cNvSpPr/>
          <p:nvPr/>
        </p:nvSpPr>
        <p:spPr>
          <a:xfrm>
            <a:off x="3707904" y="9807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C1</a:t>
            </a:r>
            <a:endParaRPr lang="en-US" sz="1200" dirty="0">
              <a:solidFill>
                <a:schemeClr val="tx1"/>
              </a:solidFill>
            </a:endParaRPr>
          </a:p>
        </p:txBody>
      </p:sp>
      <p:sp>
        <p:nvSpPr>
          <p:cNvPr id="9" name="Rectangle 8"/>
          <p:cNvSpPr/>
          <p:nvPr/>
        </p:nvSpPr>
        <p:spPr>
          <a:xfrm>
            <a:off x="3707904" y="141277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cxnSp>
        <p:nvCxnSpPr>
          <p:cNvPr id="10" name="Straight Connector 9"/>
          <p:cNvCxnSpPr>
            <a:stCxn id="6" idx="3"/>
            <a:endCxn id="9" idx="1"/>
          </p:cNvCxnSpPr>
          <p:nvPr/>
        </p:nvCxnSpPr>
        <p:spPr>
          <a:xfrm>
            <a:off x="1547664" y="1484784"/>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051720" y="980728"/>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4" name="Rectangle 13"/>
          <p:cNvSpPr/>
          <p:nvPr/>
        </p:nvSpPr>
        <p:spPr>
          <a:xfrm>
            <a:off x="2051720" y="8367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B11</a:t>
            </a:r>
            <a:endParaRPr lang="en-US" sz="1200" dirty="0">
              <a:solidFill>
                <a:schemeClr val="tx1"/>
              </a:solidFill>
            </a:endParaRPr>
          </a:p>
        </p:txBody>
      </p:sp>
      <p:cxnSp>
        <p:nvCxnSpPr>
          <p:cNvPr id="15" name="Straight Connector 14"/>
          <p:cNvCxnSpPr>
            <a:stCxn id="13" idx="2"/>
          </p:cNvCxnSpPr>
          <p:nvPr/>
        </p:nvCxnSpPr>
        <p:spPr>
          <a:xfrm rot="5400000">
            <a:off x="2411760" y="1340768"/>
            <a:ext cx="2880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39552" y="2636912"/>
            <a:ext cx="1008112" cy="792088"/>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8" name="Rectangle 17"/>
          <p:cNvSpPr/>
          <p:nvPr/>
        </p:nvSpPr>
        <p:spPr>
          <a:xfrm>
            <a:off x="539552" y="24928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A2</a:t>
            </a:r>
            <a:endParaRPr lang="en-US" sz="1200" dirty="0">
              <a:solidFill>
                <a:schemeClr val="tx1"/>
              </a:solidFill>
            </a:endParaRPr>
          </a:p>
        </p:txBody>
      </p:sp>
      <p:sp>
        <p:nvSpPr>
          <p:cNvPr id="19" name="Rectangle 18"/>
          <p:cNvSpPr/>
          <p:nvPr/>
        </p:nvSpPr>
        <p:spPr>
          <a:xfrm>
            <a:off x="539552" y="29249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21" name="Rectangle 20"/>
          <p:cNvSpPr/>
          <p:nvPr/>
        </p:nvSpPr>
        <p:spPr>
          <a:xfrm>
            <a:off x="3707904" y="15567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23" name="Straight Connector 22"/>
          <p:cNvCxnSpPr>
            <a:stCxn id="19" idx="3"/>
            <a:endCxn id="21" idx="1"/>
          </p:cNvCxnSpPr>
          <p:nvPr/>
        </p:nvCxnSpPr>
        <p:spPr>
          <a:xfrm flipV="1">
            <a:off x="1547664" y="1628800"/>
            <a:ext cx="2160240" cy="1368152"/>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004048" y="2204864"/>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7" name="Rectangle 26"/>
          <p:cNvSpPr/>
          <p:nvPr/>
        </p:nvSpPr>
        <p:spPr>
          <a:xfrm>
            <a:off x="5004048" y="20608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B21</a:t>
            </a:r>
            <a:endParaRPr lang="en-US" sz="1200" dirty="0">
              <a:solidFill>
                <a:schemeClr val="tx1"/>
              </a:solidFill>
            </a:endParaRPr>
          </a:p>
        </p:txBody>
      </p:sp>
      <p:cxnSp>
        <p:nvCxnSpPr>
          <p:cNvPr id="28" name="Straight Connector 27"/>
          <p:cNvCxnSpPr>
            <a:stCxn id="26" idx="1"/>
          </p:cNvCxnSpPr>
          <p:nvPr/>
        </p:nvCxnSpPr>
        <p:spPr>
          <a:xfrm rot="10800000">
            <a:off x="2915816" y="2132856"/>
            <a:ext cx="2088232" cy="18002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39552"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33" name="Rectangle 32"/>
          <p:cNvSpPr/>
          <p:nvPr/>
        </p:nvSpPr>
        <p:spPr>
          <a:xfrm>
            <a:off x="539552" y="15567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36" name="Rectangle 35"/>
          <p:cNvSpPr/>
          <p:nvPr/>
        </p:nvSpPr>
        <p:spPr>
          <a:xfrm>
            <a:off x="3707904" y="2636912"/>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7" name="Rectangle 36"/>
          <p:cNvSpPr/>
          <p:nvPr/>
        </p:nvSpPr>
        <p:spPr>
          <a:xfrm>
            <a:off x="3707904" y="24928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C2</a:t>
            </a:r>
            <a:endParaRPr lang="en-US" sz="1200" dirty="0">
              <a:solidFill>
                <a:schemeClr val="tx1"/>
              </a:solidFill>
            </a:endParaRPr>
          </a:p>
        </p:txBody>
      </p:sp>
      <p:sp>
        <p:nvSpPr>
          <p:cNvPr id="38" name="Rectangle 37"/>
          <p:cNvSpPr/>
          <p:nvPr/>
        </p:nvSpPr>
        <p:spPr>
          <a:xfrm>
            <a:off x="3707904" y="29249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sp>
        <p:nvSpPr>
          <p:cNvPr id="39" name="Rectangle 38"/>
          <p:cNvSpPr/>
          <p:nvPr/>
        </p:nvSpPr>
        <p:spPr>
          <a:xfrm>
            <a:off x="3707904"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40" name="Straight Connector 39"/>
          <p:cNvCxnSpPr>
            <a:stCxn id="31" idx="3"/>
            <a:endCxn id="39" idx="1"/>
          </p:cNvCxnSpPr>
          <p:nvPr/>
        </p:nvCxnSpPr>
        <p:spPr>
          <a:xfrm>
            <a:off x="1547664" y="3140968"/>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2051720" y="3717032"/>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45" name="Rectangle 44"/>
          <p:cNvSpPr/>
          <p:nvPr/>
        </p:nvSpPr>
        <p:spPr>
          <a:xfrm>
            <a:off x="2051720" y="357301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B22</a:t>
            </a:r>
            <a:endParaRPr lang="en-US" sz="1200" dirty="0">
              <a:solidFill>
                <a:schemeClr val="tx1"/>
              </a:solidFill>
            </a:endParaRPr>
          </a:p>
        </p:txBody>
      </p:sp>
      <p:cxnSp>
        <p:nvCxnSpPr>
          <p:cNvPr id="46" name="Straight Connector 45"/>
          <p:cNvCxnSpPr>
            <a:endCxn id="45" idx="0"/>
          </p:cNvCxnSpPr>
          <p:nvPr/>
        </p:nvCxnSpPr>
        <p:spPr>
          <a:xfrm rot="5400000">
            <a:off x="2339752" y="3356992"/>
            <a:ext cx="43204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33" idx="3"/>
            <a:endCxn id="38" idx="1"/>
          </p:cNvCxnSpPr>
          <p:nvPr/>
        </p:nvCxnSpPr>
        <p:spPr>
          <a:xfrm>
            <a:off x="1547664" y="1628800"/>
            <a:ext cx="2160240" cy="1368152"/>
          </a:xfrm>
          <a:prstGeom prst="line">
            <a:avLst/>
          </a:prstGeom>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467544" y="2060848"/>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4" name="Rectangle 53"/>
          <p:cNvSpPr/>
          <p:nvPr/>
        </p:nvSpPr>
        <p:spPr>
          <a:xfrm>
            <a:off x="467544" y="191683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B12</a:t>
            </a:r>
            <a:endParaRPr lang="en-US" sz="1200" dirty="0">
              <a:solidFill>
                <a:schemeClr val="tx1"/>
              </a:solidFill>
            </a:endParaRPr>
          </a:p>
        </p:txBody>
      </p:sp>
      <p:cxnSp>
        <p:nvCxnSpPr>
          <p:cNvPr id="56" name="Straight Connector 55"/>
          <p:cNvCxnSpPr>
            <a:stCxn id="53" idx="3"/>
          </p:cNvCxnSpPr>
          <p:nvPr/>
        </p:nvCxnSpPr>
        <p:spPr>
          <a:xfrm flipV="1">
            <a:off x="1475656" y="2060848"/>
            <a:ext cx="792088" cy="108012"/>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539552" y="4365104"/>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90" name="Rectangle 89"/>
          <p:cNvSpPr/>
          <p:nvPr/>
        </p:nvSpPr>
        <p:spPr>
          <a:xfrm>
            <a:off x="539552" y="42210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A1</a:t>
            </a:r>
            <a:endParaRPr lang="en-US" sz="1200" dirty="0">
              <a:solidFill>
                <a:schemeClr val="tx1"/>
              </a:solidFill>
            </a:endParaRPr>
          </a:p>
        </p:txBody>
      </p:sp>
      <p:sp>
        <p:nvSpPr>
          <p:cNvPr id="91" name="Rectangle 90"/>
          <p:cNvSpPr/>
          <p:nvPr/>
        </p:nvSpPr>
        <p:spPr>
          <a:xfrm>
            <a:off x="2051720" y="547260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92" name="Rectangle 91"/>
          <p:cNvSpPr/>
          <p:nvPr/>
        </p:nvSpPr>
        <p:spPr>
          <a:xfrm>
            <a:off x="3707904" y="4365104"/>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93" name="Rectangle 92"/>
          <p:cNvSpPr/>
          <p:nvPr/>
        </p:nvSpPr>
        <p:spPr>
          <a:xfrm>
            <a:off x="3707904" y="42210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C1</a:t>
            </a:r>
            <a:endParaRPr lang="en-US" sz="1200" dirty="0">
              <a:solidFill>
                <a:schemeClr val="tx1"/>
              </a:solidFill>
            </a:endParaRPr>
          </a:p>
        </p:txBody>
      </p:sp>
      <p:sp>
        <p:nvSpPr>
          <p:cNvPr id="94" name="Rectangle 93"/>
          <p:cNvSpPr/>
          <p:nvPr/>
        </p:nvSpPr>
        <p:spPr>
          <a:xfrm>
            <a:off x="2051720" y="518457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cxnSp>
        <p:nvCxnSpPr>
          <p:cNvPr id="95" name="Straight Connector 94"/>
          <p:cNvCxnSpPr>
            <a:stCxn id="91" idx="3"/>
            <a:endCxn id="102" idx="1"/>
          </p:cNvCxnSpPr>
          <p:nvPr/>
        </p:nvCxnSpPr>
        <p:spPr>
          <a:xfrm flipV="1">
            <a:off x="3059832" y="4869160"/>
            <a:ext cx="648072" cy="675456"/>
          </a:xfrm>
          <a:prstGeom prst="line">
            <a:avLst/>
          </a:prstGeom>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539552" y="5589240"/>
            <a:ext cx="1008112" cy="792088"/>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00" name="Rectangle 99"/>
          <p:cNvSpPr/>
          <p:nvPr/>
        </p:nvSpPr>
        <p:spPr>
          <a:xfrm>
            <a:off x="539552" y="54452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A2</a:t>
            </a:r>
            <a:endParaRPr lang="en-US" sz="1200" dirty="0">
              <a:solidFill>
                <a:schemeClr val="tx1"/>
              </a:solidFill>
            </a:endParaRPr>
          </a:p>
        </p:txBody>
      </p:sp>
      <p:sp>
        <p:nvSpPr>
          <p:cNvPr id="102" name="Rectangle 101"/>
          <p:cNvSpPr/>
          <p:nvPr/>
        </p:nvSpPr>
        <p:spPr>
          <a:xfrm>
            <a:off x="3707904" y="479715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B1</a:t>
            </a:r>
            <a:endParaRPr lang="en-US" sz="1200" dirty="0">
              <a:solidFill>
                <a:schemeClr val="tx1"/>
              </a:solidFill>
            </a:endParaRPr>
          </a:p>
        </p:txBody>
      </p:sp>
      <p:sp>
        <p:nvSpPr>
          <p:cNvPr id="107" name="Rectangle 106"/>
          <p:cNvSpPr/>
          <p:nvPr/>
        </p:nvSpPr>
        <p:spPr>
          <a:xfrm>
            <a:off x="539552" y="60212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B1</a:t>
            </a:r>
            <a:endParaRPr lang="en-US" sz="1200" dirty="0">
              <a:solidFill>
                <a:schemeClr val="tx1"/>
              </a:solidFill>
            </a:endParaRPr>
          </a:p>
        </p:txBody>
      </p:sp>
      <p:sp>
        <p:nvSpPr>
          <p:cNvPr id="108" name="Rectangle 107"/>
          <p:cNvSpPr/>
          <p:nvPr/>
        </p:nvSpPr>
        <p:spPr>
          <a:xfrm>
            <a:off x="2051720" y="56166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109" name="Rectangle 108"/>
          <p:cNvSpPr/>
          <p:nvPr/>
        </p:nvSpPr>
        <p:spPr>
          <a:xfrm>
            <a:off x="3707904" y="5589240"/>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10" name="Rectangle 109"/>
          <p:cNvSpPr/>
          <p:nvPr/>
        </p:nvSpPr>
        <p:spPr>
          <a:xfrm>
            <a:off x="3707904" y="54452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C2</a:t>
            </a:r>
            <a:endParaRPr lang="en-US" sz="1200" dirty="0">
              <a:solidFill>
                <a:schemeClr val="tx1"/>
              </a:solidFill>
            </a:endParaRPr>
          </a:p>
        </p:txBody>
      </p:sp>
      <p:sp>
        <p:nvSpPr>
          <p:cNvPr id="111" name="Rectangle 110"/>
          <p:cNvSpPr/>
          <p:nvPr/>
        </p:nvSpPr>
        <p:spPr>
          <a:xfrm>
            <a:off x="3707904" y="587727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B1</a:t>
            </a:r>
            <a:endParaRPr lang="en-US" sz="1200" dirty="0">
              <a:solidFill>
                <a:schemeClr val="tx1"/>
              </a:solidFill>
            </a:endParaRPr>
          </a:p>
        </p:txBody>
      </p:sp>
      <p:sp>
        <p:nvSpPr>
          <p:cNvPr id="112" name="Rectangle 111"/>
          <p:cNvSpPr/>
          <p:nvPr/>
        </p:nvSpPr>
        <p:spPr>
          <a:xfrm>
            <a:off x="2051720" y="53285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113" name="Straight Connector 112"/>
          <p:cNvCxnSpPr>
            <a:stCxn id="107" idx="3"/>
            <a:endCxn id="112" idx="1"/>
          </p:cNvCxnSpPr>
          <p:nvPr/>
        </p:nvCxnSpPr>
        <p:spPr>
          <a:xfrm flipV="1">
            <a:off x="1547664" y="5400600"/>
            <a:ext cx="504056" cy="692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108" idx="3"/>
            <a:endCxn id="111" idx="1"/>
          </p:cNvCxnSpPr>
          <p:nvPr/>
        </p:nvCxnSpPr>
        <p:spPr>
          <a:xfrm>
            <a:off x="3059832" y="5688632"/>
            <a:ext cx="648072" cy="260648"/>
          </a:xfrm>
          <a:prstGeom prst="line">
            <a:avLst/>
          </a:prstGeom>
        </p:spPr>
        <p:style>
          <a:lnRef idx="1">
            <a:schemeClr val="accent1"/>
          </a:lnRef>
          <a:fillRef idx="0">
            <a:schemeClr val="accent1"/>
          </a:fillRef>
          <a:effectRef idx="0">
            <a:schemeClr val="accent1"/>
          </a:effectRef>
          <a:fontRef idx="minor">
            <a:schemeClr val="tx1"/>
          </a:fontRef>
        </p:style>
      </p:cxnSp>
      <p:sp>
        <p:nvSpPr>
          <p:cNvPr id="122" name="Rectangle 121"/>
          <p:cNvSpPr/>
          <p:nvPr/>
        </p:nvSpPr>
        <p:spPr>
          <a:xfrm>
            <a:off x="2051720" y="5040560"/>
            <a:ext cx="1008112" cy="126876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23" name="Rectangle 122"/>
          <p:cNvSpPr/>
          <p:nvPr/>
        </p:nvSpPr>
        <p:spPr>
          <a:xfrm>
            <a:off x="2051720" y="48965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a:t>
            </a:r>
            <a:endParaRPr lang="en-US" sz="1200" dirty="0">
              <a:solidFill>
                <a:schemeClr val="tx1"/>
              </a:solidFill>
            </a:endParaRPr>
          </a:p>
        </p:txBody>
      </p:sp>
      <p:sp>
        <p:nvSpPr>
          <p:cNvPr id="129" name="Rectangle 128"/>
          <p:cNvSpPr/>
          <p:nvPr/>
        </p:nvSpPr>
        <p:spPr>
          <a:xfrm>
            <a:off x="539552" y="468052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B1</a:t>
            </a:r>
            <a:endParaRPr lang="en-US" sz="1200" dirty="0">
              <a:solidFill>
                <a:schemeClr val="tx1"/>
              </a:solidFill>
            </a:endParaRPr>
          </a:p>
        </p:txBody>
      </p:sp>
      <p:cxnSp>
        <p:nvCxnSpPr>
          <p:cNvPr id="131" name="Straight Connector 130"/>
          <p:cNvCxnSpPr>
            <a:stCxn id="129" idx="3"/>
          </p:cNvCxnSpPr>
          <p:nvPr/>
        </p:nvCxnSpPr>
        <p:spPr>
          <a:xfrm>
            <a:off x="1547664" y="4752528"/>
            <a:ext cx="504056"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133" name="Rectangle 132"/>
          <p:cNvSpPr/>
          <p:nvPr/>
        </p:nvSpPr>
        <p:spPr>
          <a:xfrm>
            <a:off x="2051720" y="587727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Rule/Pattern</a:t>
            </a:r>
            <a:endParaRPr lang="en-US" sz="1200" dirty="0">
              <a:solidFill>
                <a:schemeClr val="tx1"/>
              </a:solidFill>
            </a:endParaRPr>
          </a:p>
        </p:txBody>
      </p:sp>
      <p:sp>
        <p:nvSpPr>
          <p:cNvPr id="134" name="Rectangle 133"/>
          <p:cNvSpPr/>
          <p:nvPr/>
        </p:nvSpPr>
        <p:spPr>
          <a:xfrm>
            <a:off x="2051720" y="60212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Collection</a:t>
            </a:r>
            <a:endParaRPr lang="en-US" sz="1200" dirty="0">
              <a:solidFill>
                <a:schemeClr val="tx1"/>
              </a:solidFill>
            </a:endParaRPr>
          </a:p>
        </p:txBody>
      </p:sp>
      <p:sp>
        <p:nvSpPr>
          <p:cNvPr id="135" name="TextBox 134"/>
          <p:cNvSpPr txBox="1"/>
          <p:nvPr/>
        </p:nvSpPr>
        <p:spPr>
          <a:xfrm>
            <a:off x="5436097" y="2924944"/>
            <a:ext cx="2952328" cy="553998"/>
          </a:xfrm>
          <a:prstGeom prst="rect">
            <a:avLst/>
          </a:prstGeom>
          <a:noFill/>
        </p:spPr>
        <p:txBody>
          <a:bodyPr wrap="square" rtlCol="0">
            <a:spAutoFit/>
          </a:bodyPr>
          <a:lstStyle/>
          <a:p>
            <a:r>
              <a:rPr lang="en-GB" sz="1000" b="1" dirty="0" smtClean="0"/>
              <a:t>Association Class</a:t>
            </a:r>
          </a:p>
          <a:p>
            <a:r>
              <a:rPr lang="en-GB" sz="1000" dirty="0" smtClean="0"/>
              <a:t>Many instances of association class, one per association instance.</a:t>
            </a:r>
            <a:endParaRPr lang="en-US" sz="1000" dirty="0"/>
          </a:p>
        </p:txBody>
      </p:sp>
      <p:sp>
        <p:nvSpPr>
          <p:cNvPr id="136" name="TextBox 135"/>
          <p:cNvSpPr txBox="1"/>
          <p:nvPr/>
        </p:nvSpPr>
        <p:spPr>
          <a:xfrm>
            <a:off x="5436096" y="4581128"/>
            <a:ext cx="3096344" cy="1323439"/>
          </a:xfrm>
          <a:prstGeom prst="rect">
            <a:avLst/>
          </a:prstGeom>
          <a:noFill/>
        </p:spPr>
        <p:txBody>
          <a:bodyPr wrap="square" rtlCol="0">
            <a:spAutoFit/>
          </a:bodyPr>
          <a:lstStyle/>
          <a:p>
            <a:r>
              <a:rPr lang="en-GB" sz="1000" b="1" dirty="0" smtClean="0"/>
              <a:t>“Intervening” class</a:t>
            </a:r>
          </a:p>
          <a:p>
            <a:r>
              <a:rPr lang="en-GB" sz="1000" dirty="0" smtClean="0"/>
              <a:t>One instance of intervening class that captures complex association and intertwining between Classes.</a:t>
            </a:r>
          </a:p>
          <a:p>
            <a:r>
              <a:rPr lang="en-GB" sz="1000" dirty="0" smtClean="0"/>
              <a:t>Also captures behaviour interaction such as protection switching and state (</a:t>
            </a:r>
            <a:r>
              <a:rPr lang="en-GB" sz="1000" dirty="0" err="1" smtClean="0"/>
              <a:t>e.g</a:t>
            </a:r>
            <a:r>
              <a:rPr lang="en-GB" sz="1000" dirty="0" smtClean="0"/>
              <a:t> where class A and C are TPs and class B is an SNC.</a:t>
            </a:r>
          </a:p>
          <a:p>
            <a:endParaRPr lang="en-GB" sz="1000" dirty="0"/>
          </a:p>
          <a:p>
            <a:r>
              <a:rPr lang="en-GB" sz="1000" dirty="0" smtClean="0"/>
              <a:t>See next slide for Association class rough </a:t>
            </a:r>
            <a:r>
              <a:rPr lang="en-GB" sz="1000" dirty="0" err="1" smtClean="0"/>
              <a:t>equiValent</a:t>
            </a:r>
            <a:r>
              <a:rPr lang="en-GB" sz="1000" dirty="0" smtClean="0"/>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Instance view</a:t>
            </a:r>
            <a:br>
              <a:rPr lang="en-GB" dirty="0" smtClean="0"/>
            </a:br>
            <a:endParaRPr lang="en-US" dirty="0"/>
          </a:p>
        </p:txBody>
      </p:sp>
      <p:sp>
        <p:nvSpPr>
          <p:cNvPr id="4" name="Rectangle 3"/>
          <p:cNvSpPr/>
          <p:nvPr/>
        </p:nvSpPr>
        <p:spPr>
          <a:xfrm>
            <a:off x="539552" y="1484784"/>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539552" y="134076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A1</a:t>
            </a:r>
            <a:endParaRPr lang="en-US" sz="1200" dirty="0">
              <a:solidFill>
                <a:schemeClr val="tx1"/>
              </a:solidFill>
            </a:endParaRPr>
          </a:p>
        </p:txBody>
      </p:sp>
      <p:sp>
        <p:nvSpPr>
          <p:cNvPr id="6" name="Rectangle 5"/>
          <p:cNvSpPr/>
          <p:nvPr/>
        </p:nvSpPr>
        <p:spPr>
          <a:xfrm>
            <a:off x="539552" y="177281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7" name="Rectangle 6"/>
          <p:cNvSpPr/>
          <p:nvPr/>
        </p:nvSpPr>
        <p:spPr>
          <a:xfrm>
            <a:off x="3707904" y="1484784"/>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8" name="Rectangle 7"/>
          <p:cNvSpPr/>
          <p:nvPr/>
        </p:nvSpPr>
        <p:spPr>
          <a:xfrm>
            <a:off x="3707904" y="134076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C1</a:t>
            </a:r>
            <a:endParaRPr lang="en-US" sz="1200" dirty="0">
              <a:solidFill>
                <a:schemeClr val="tx1"/>
              </a:solidFill>
            </a:endParaRPr>
          </a:p>
        </p:txBody>
      </p:sp>
      <p:sp>
        <p:nvSpPr>
          <p:cNvPr id="9" name="Rectangle 8"/>
          <p:cNvSpPr/>
          <p:nvPr/>
        </p:nvSpPr>
        <p:spPr>
          <a:xfrm>
            <a:off x="3707904" y="177281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cxnSp>
        <p:nvCxnSpPr>
          <p:cNvPr id="10" name="Straight Connector 9"/>
          <p:cNvCxnSpPr>
            <a:stCxn id="6" idx="3"/>
            <a:endCxn id="9" idx="1"/>
          </p:cNvCxnSpPr>
          <p:nvPr/>
        </p:nvCxnSpPr>
        <p:spPr>
          <a:xfrm>
            <a:off x="1547664" y="1844824"/>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051720" y="1340768"/>
            <a:ext cx="1008112" cy="288032"/>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4" name="Rectangle 13"/>
          <p:cNvSpPr/>
          <p:nvPr/>
        </p:nvSpPr>
        <p:spPr>
          <a:xfrm>
            <a:off x="2051720" y="119675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B11</a:t>
            </a:r>
            <a:endParaRPr lang="en-US" sz="1200" dirty="0">
              <a:solidFill>
                <a:schemeClr val="tx1"/>
              </a:solidFill>
            </a:endParaRPr>
          </a:p>
        </p:txBody>
      </p:sp>
      <p:cxnSp>
        <p:nvCxnSpPr>
          <p:cNvPr id="15" name="Straight Connector 14"/>
          <p:cNvCxnSpPr>
            <a:stCxn id="13" idx="2"/>
          </p:cNvCxnSpPr>
          <p:nvPr/>
        </p:nvCxnSpPr>
        <p:spPr>
          <a:xfrm rot="5400000">
            <a:off x="2447764" y="1736812"/>
            <a:ext cx="21602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39552" y="2996952"/>
            <a:ext cx="1008112" cy="792088"/>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8" name="Rectangle 17"/>
          <p:cNvSpPr/>
          <p:nvPr/>
        </p:nvSpPr>
        <p:spPr>
          <a:xfrm>
            <a:off x="539552" y="285293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A2</a:t>
            </a:r>
            <a:endParaRPr lang="en-US" sz="1200" dirty="0">
              <a:solidFill>
                <a:schemeClr val="tx1"/>
              </a:solidFill>
            </a:endParaRPr>
          </a:p>
        </p:txBody>
      </p:sp>
      <p:sp>
        <p:nvSpPr>
          <p:cNvPr id="19" name="Rectangle 18"/>
          <p:cNvSpPr/>
          <p:nvPr/>
        </p:nvSpPr>
        <p:spPr>
          <a:xfrm>
            <a:off x="539552" y="328498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21" name="Rectangle 20"/>
          <p:cNvSpPr/>
          <p:nvPr/>
        </p:nvSpPr>
        <p:spPr>
          <a:xfrm>
            <a:off x="3707904" y="191683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23" name="Straight Connector 22"/>
          <p:cNvCxnSpPr>
            <a:stCxn id="19" idx="3"/>
            <a:endCxn id="21" idx="1"/>
          </p:cNvCxnSpPr>
          <p:nvPr/>
        </p:nvCxnSpPr>
        <p:spPr>
          <a:xfrm flipV="1">
            <a:off x="1547664" y="1988840"/>
            <a:ext cx="2160240" cy="1368152"/>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004048" y="2564904"/>
            <a:ext cx="1008112" cy="50405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7" name="Rectangle 26"/>
          <p:cNvSpPr/>
          <p:nvPr/>
        </p:nvSpPr>
        <p:spPr>
          <a:xfrm>
            <a:off x="5004048" y="24208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B21</a:t>
            </a:r>
            <a:endParaRPr lang="en-US" sz="1200" dirty="0">
              <a:solidFill>
                <a:schemeClr val="tx1"/>
              </a:solidFill>
            </a:endParaRPr>
          </a:p>
        </p:txBody>
      </p:sp>
      <p:cxnSp>
        <p:nvCxnSpPr>
          <p:cNvPr id="28" name="Straight Connector 27"/>
          <p:cNvCxnSpPr>
            <a:stCxn id="26" idx="1"/>
          </p:cNvCxnSpPr>
          <p:nvPr/>
        </p:nvCxnSpPr>
        <p:spPr>
          <a:xfrm rot="10800000">
            <a:off x="2915816" y="2492896"/>
            <a:ext cx="2088232" cy="32403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39552" y="342900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33" name="Rectangle 32"/>
          <p:cNvSpPr/>
          <p:nvPr/>
        </p:nvSpPr>
        <p:spPr>
          <a:xfrm>
            <a:off x="539552" y="191683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36" name="Rectangle 35"/>
          <p:cNvSpPr/>
          <p:nvPr/>
        </p:nvSpPr>
        <p:spPr>
          <a:xfrm>
            <a:off x="3707904" y="2996952"/>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7" name="Rectangle 36"/>
          <p:cNvSpPr/>
          <p:nvPr/>
        </p:nvSpPr>
        <p:spPr>
          <a:xfrm>
            <a:off x="3707904" y="285293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C2</a:t>
            </a:r>
            <a:endParaRPr lang="en-US" sz="1200" dirty="0">
              <a:solidFill>
                <a:schemeClr val="tx1"/>
              </a:solidFill>
            </a:endParaRPr>
          </a:p>
        </p:txBody>
      </p:sp>
      <p:sp>
        <p:nvSpPr>
          <p:cNvPr id="38" name="Rectangle 37"/>
          <p:cNvSpPr/>
          <p:nvPr/>
        </p:nvSpPr>
        <p:spPr>
          <a:xfrm>
            <a:off x="3707904" y="328498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sp>
        <p:nvSpPr>
          <p:cNvPr id="39" name="Rectangle 38"/>
          <p:cNvSpPr/>
          <p:nvPr/>
        </p:nvSpPr>
        <p:spPr>
          <a:xfrm>
            <a:off x="3707904" y="342900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40" name="Straight Connector 39"/>
          <p:cNvCxnSpPr>
            <a:stCxn id="31" idx="3"/>
            <a:endCxn id="39" idx="1"/>
          </p:cNvCxnSpPr>
          <p:nvPr/>
        </p:nvCxnSpPr>
        <p:spPr>
          <a:xfrm>
            <a:off x="1547664" y="3501008"/>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2051720" y="4077072"/>
            <a:ext cx="1008112" cy="288032"/>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45" name="Rectangle 44"/>
          <p:cNvSpPr/>
          <p:nvPr/>
        </p:nvSpPr>
        <p:spPr>
          <a:xfrm>
            <a:off x="2051720" y="393305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B22</a:t>
            </a:r>
            <a:endParaRPr lang="en-US" sz="1200" dirty="0">
              <a:solidFill>
                <a:schemeClr val="tx1"/>
              </a:solidFill>
            </a:endParaRPr>
          </a:p>
        </p:txBody>
      </p:sp>
      <p:cxnSp>
        <p:nvCxnSpPr>
          <p:cNvPr id="46" name="Straight Connector 45"/>
          <p:cNvCxnSpPr>
            <a:endCxn id="45" idx="0"/>
          </p:cNvCxnSpPr>
          <p:nvPr/>
        </p:nvCxnSpPr>
        <p:spPr>
          <a:xfrm rot="5400000">
            <a:off x="2339752" y="3717032"/>
            <a:ext cx="43204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33" idx="3"/>
            <a:endCxn id="38" idx="1"/>
          </p:cNvCxnSpPr>
          <p:nvPr/>
        </p:nvCxnSpPr>
        <p:spPr>
          <a:xfrm>
            <a:off x="1547664" y="1988840"/>
            <a:ext cx="2160240" cy="1368152"/>
          </a:xfrm>
          <a:prstGeom prst="line">
            <a:avLst/>
          </a:prstGeom>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467544" y="2420888"/>
            <a:ext cx="1008112" cy="288032"/>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4" name="Rectangle 53"/>
          <p:cNvSpPr/>
          <p:nvPr/>
        </p:nvSpPr>
        <p:spPr>
          <a:xfrm>
            <a:off x="467544" y="227687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B12</a:t>
            </a:r>
            <a:endParaRPr lang="en-US" sz="1200" dirty="0">
              <a:solidFill>
                <a:schemeClr val="tx1"/>
              </a:solidFill>
            </a:endParaRPr>
          </a:p>
        </p:txBody>
      </p:sp>
      <p:cxnSp>
        <p:nvCxnSpPr>
          <p:cNvPr id="56" name="Straight Connector 55"/>
          <p:cNvCxnSpPr>
            <a:stCxn id="53" idx="3"/>
          </p:cNvCxnSpPr>
          <p:nvPr/>
        </p:nvCxnSpPr>
        <p:spPr>
          <a:xfrm flipV="1">
            <a:off x="1475656" y="2420888"/>
            <a:ext cx="792088" cy="14401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35" name="TextBox 134"/>
          <p:cNvSpPr txBox="1"/>
          <p:nvPr/>
        </p:nvSpPr>
        <p:spPr>
          <a:xfrm>
            <a:off x="6516215" y="3284984"/>
            <a:ext cx="1872209" cy="1169551"/>
          </a:xfrm>
          <a:prstGeom prst="rect">
            <a:avLst/>
          </a:prstGeom>
          <a:noFill/>
        </p:spPr>
        <p:txBody>
          <a:bodyPr wrap="square" rtlCol="0">
            <a:spAutoFit/>
          </a:bodyPr>
          <a:lstStyle/>
          <a:p>
            <a:r>
              <a:rPr lang="en-GB" sz="1000" b="1" dirty="0" smtClean="0"/>
              <a:t>Association Class</a:t>
            </a:r>
          </a:p>
          <a:p>
            <a:r>
              <a:rPr lang="en-GB" sz="1000" dirty="0" smtClean="0"/>
              <a:t>With protection switching rule and state.</a:t>
            </a:r>
          </a:p>
          <a:p>
            <a:endParaRPr lang="en-GB" sz="1000" dirty="0"/>
          </a:p>
          <a:p>
            <a:r>
              <a:rPr lang="en-GB" sz="1000" dirty="0" smtClean="0"/>
              <a:t>There is complex creation transaction interrelationship etc.</a:t>
            </a:r>
            <a:endParaRPr lang="en-US" sz="1000" dirty="0"/>
          </a:p>
        </p:txBody>
      </p:sp>
      <p:sp>
        <p:nvSpPr>
          <p:cNvPr id="61" name="Rectangle 60"/>
          <p:cNvSpPr/>
          <p:nvPr/>
        </p:nvSpPr>
        <p:spPr>
          <a:xfrm>
            <a:off x="2051720" y="5301208"/>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2" name="Rectangle 61"/>
          <p:cNvSpPr/>
          <p:nvPr/>
        </p:nvSpPr>
        <p:spPr>
          <a:xfrm>
            <a:off x="2051720" y="51571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Protection 1</a:t>
            </a:r>
            <a:endParaRPr lang="en-US" sz="1200" dirty="0">
              <a:solidFill>
                <a:schemeClr val="tx1"/>
              </a:solidFill>
            </a:endParaRPr>
          </a:p>
        </p:txBody>
      </p:sp>
      <p:cxnSp>
        <p:nvCxnSpPr>
          <p:cNvPr id="64" name="Elbow Connector 63"/>
          <p:cNvCxnSpPr>
            <a:stCxn id="53" idx="1"/>
            <a:endCxn id="61" idx="1"/>
          </p:cNvCxnSpPr>
          <p:nvPr/>
        </p:nvCxnSpPr>
        <p:spPr>
          <a:xfrm rot="10800000" flipH="1" flipV="1">
            <a:off x="467544" y="2564904"/>
            <a:ext cx="1584176" cy="2844316"/>
          </a:xfrm>
          <a:prstGeom prst="bentConnector3">
            <a:avLst>
              <a:gd name="adj1" fmla="val -14430"/>
            </a:avLst>
          </a:prstGeom>
        </p:spPr>
        <p:style>
          <a:lnRef idx="1">
            <a:schemeClr val="accent1"/>
          </a:lnRef>
          <a:fillRef idx="0">
            <a:schemeClr val="accent1"/>
          </a:fillRef>
          <a:effectRef idx="0">
            <a:schemeClr val="accent1"/>
          </a:effectRef>
          <a:fontRef idx="minor">
            <a:schemeClr val="tx1"/>
          </a:fontRef>
        </p:style>
      </p:cxnSp>
      <p:cxnSp>
        <p:nvCxnSpPr>
          <p:cNvPr id="66" name="Elbow Connector 65"/>
          <p:cNvCxnSpPr>
            <a:stCxn id="62" idx="0"/>
            <a:endCxn id="44" idx="2"/>
          </p:cNvCxnSpPr>
          <p:nvPr/>
        </p:nvCxnSpPr>
        <p:spPr>
          <a:xfrm rot="5400000" flipH="1" flipV="1">
            <a:off x="2159732" y="4761148"/>
            <a:ext cx="792088"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8" name="Shape 67"/>
          <p:cNvCxnSpPr>
            <a:stCxn id="14" idx="0"/>
            <a:endCxn id="62" idx="3"/>
          </p:cNvCxnSpPr>
          <p:nvPr/>
        </p:nvCxnSpPr>
        <p:spPr>
          <a:xfrm rot="16200000" flipH="1">
            <a:off x="791580" y="2960948"/>
            <a:ext cx="4032448" cy="504056"/>
          </a:xfrm>
          <a:prstGeom prst="bentConnector4">
            <a:avLst>
              <a:gd name="adj1" fmla="val -5669"/>
              <a:gd name="adj2" fmla="val 145352"/>
            </a:avLst>
          </a:prstGeom>
        </p:spPr>
        <p:style>
          <a:lnRef idx="1">
            <a:schemeClr val="accent1"/>
          </a:lnRef>
          <a:fillRef idx="0">
            <a:schemeClr val="accent1"/>
          </a:fillRef>
          <a:effectRef idx="0">
            <a:schemeClr val="accent1"/>
          </a:effectRef>
          <a:fontRef idx="minor">
            <a:schemeClr val="tx1"/>
          </a:fontRef>
        </p:style>
      </p:cxnSp>
      <p:cxnSp>
        <p:nvCxnSpPr>
          <p:cNvPr id="70" name="Shape 69"/>
          <p:cNvCxnSpPr>
            <a:stCxn id="26" idx="3"/>
            <a:endCxn id="61" idx="2"/>
          </p:cNvCxnSpPr>
          <p:nvPr/>
        </p:nvCxnSpPr>
        <p:spPr>
          <a:xfrm flipH="1">
            <a:off x="2555776" y="2816932"/>
            <a:ext cx="3456384" cy="2700300"/>
          </a:xfrm>
          <a:prstGeom prst="bentConnector4">
            <a:avLst>
              <a:gd name="adj1" fmla="val -6614"/>
              <a:gd name="adj2" fmla="val 108466"/>
            </a:avLst>
          </a:prstGeom>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467544" y="24928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a:t>
            </a:r>
            <a:endParaRPr lang="en-US" sz="1200" dirty="0">
              <a:solidFill>
                <a:schemeClr val="tx1"/>
              </a:solidFill>
            </a:endParaRPr>
          </a:p>
        </p:txBody>
      </p:sp>
      <p:sp>
        <p:nvSpPr>
          <p:cNvPr id="79" name="Rectangle 78"/>
          <p:cNvSpPr/>
          <p:nvPr/>
        </p:nvSpPr>
        <p:spPr>
          <a:xfrm>
            <a:off x="2051720" y="141277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a:t>
            </a:r>
            <a:endParaRPr lang="en-US" sz="1200" dirty="0">
              <a:solidFill>
                <a:schemeClr val="tx1"/>
              </a:solidFill>
            </a:endParaRPr>
          </a:p>
        </p:txBody>
      </p:sp>
      <p:sp>
        <p:nvSpPr>
          <p:cNvPr id="82" name="Rectangle 81"/>
          <p:cNvSpPr/>
          <p:nvPr/>
        </p:nvSpPr>
        <p:spPr>
          <a:xfrm>
            <a:off x="5004048" y="26369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Off A-C</a:t>
            </a:r>
            <a:endParaRPr lang="en-US" sz="1200" dirty="0">
              <a:solidFill>
                <a:schemeClr val="tx1"/>
              </a:solidFill>
            </a:endParaRPr>
          </a:p>
        </p:txBody>
      </p:sp>
      <p:sp>
        <p:nvSpPr>
          <p:cNvPr id="83" name="Rectangle 82"/>
          <p:cNvSpPr/>
          <p:nvPr/>
        </p:nvSpPr>
        <p:spPr>
          <a:xfrm>
            <a:off x="5004048" y="27809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On C-A</a:t>
            </a:r>
            <a:endParaRPr lang="en-US" sz="1200"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Rectangle 88"/>
          <p:cNvSpPr/>
          <p:nvPr/>
        </p:nvSpPr>
        <p:spPr>
          <a:xfrm>
            <a:off x="539552" y="3789040"/>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90" name="Rectangle 89"/>
          <p:cNvSpPr/>
          <p:nvPr/>
        </p:nvSpPr>
        <p:spPr>
          <a:xfrm>
            <a:off x="539552" y="36450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TP1</a:t>
            </a:r>
            <a:endParaRPr lang="en-US" sz="1200" dirty="0">
              <a:solidFill>
                <a:schemeClr val="tx1"/>
              </a:solidFill>
            </a:endParaRPr>
          </a:p>
        </p:txBody>
      </p:sp>
      <p:sp>
        <p:nvSpPr>
          <p:cNvPr id="91" name="Rectangle 90"/>
          <p:cNvSpPr/>
          <p:nvPr/>
        </p:nvSpPr>
        <p:spPr>
          <a:xfrm>
            <a:off x="2051720" y="48965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TP3</a:t>
            </a:r>
            <a:endParaRPr lang="en-US" sz="1200" dirty="0">
              <a:solidFill>
                <a:schemeClr val="tx1"/>
              </a:solidFill>
            </a:endParaRPr>
          </a:p>
        </p:txBody>
      </p:sp>
      <p:sp>
        <p:nvSpPr>
          <p:cNvPr id="92" name="Rectangle 91"/>
          <p:cNvSpPr/>
          <p:nvPr/>
        </p:nvSpPr>
        <p:spPr>
          <a:xfrm>
            <a:off x="3707904" y="3789040"/>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93" name="Rectangle 92"/>
          <p:cNvSpPr/>
          <p:nvPr/>
        </p:nvSpPr>
        <p:spPr>
          <a:xfrm>
            <a:off x="3707904" y="36450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TP3</a:t>
            </a:r>
            <a:endParaRPr lang="en-US" sz="1200" dirty="0">
              <a:solidFill>
                <a:schemeClr val="tx1"/>
              </a:solidFill>
            </a:endParaRPr>
          </a:p>
        </p:txBody>
      </p:sp>
      <p:sp>
        <p:nvSpPr>
          <p:cNvPr id="94" name="Rectangle 93"/>
          <p:cNvSpPr/>
          <p:nvPr/>
        </p:nvSpPr>
        <p:spPr>
          <a:xfrm>
            <a:off x="2051720" y="46085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TP1</a:t>
            </a:r>
            <a:endParaRPr lang="en-US" sz="1200" dirty="0">
              <a:solidFill>
                <a:schemeClr val="tx1"/>
              </a:solidFill>
            </a:endParaRPr>
          </a:p>
        </p:txBody>
      </p:sp>
      <p:cxnSp>
        <p:nvCxnSpPr>
          <p:cNvPr id="95" name="Straight Connector 94"/>
          <p:cNvCxnSpPr>
            <a:stCxn id="91" idx="3"/>
          </p:cNvCxnSpPr>
          <p:nvPr/>
        </p:nvCxnSpPr>
        <p:spPr>
          <a:xfrm flipV="1">
            <a:off x="3059832" y="4293096"/>
            <a:ext cx="648072" cy="675456"/>
          </a:xfrm>
          <a:prstGeom prst="line">
            <a:avLst/>
          </a:prstGeom>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539552" y="5013176"/>
            <a:ext cx="1008112" cy="792088"/>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00" name="Rectangle 99"/>
          <p:cNvSpPr/>
          <p:nvPr/>
        </p:nvSpPr>
        <p:spPr>
          <a:xfrm>
            <a:off x="539552"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TP2</a:t>
            </a:r>
            <a:endParaRPr lang="en-US" sz="1200" dirty="0">
              <a:solidFill>
                <a:schemeClr val="tx1"/>
              </a:solidFill>
            </a:endParaRPr>
          </a:p>
        </p:txBody>
      </p:sp>
      <p:sp>
        <p:nvSpPr>
          <p:cNvPr id="108" name="Rectangle 107"/>
          <p:cNvSpPr/>
          <p:nvPr/>
        </p:nvSpPr>
        <p:spPr>
          <a:xfrm>
            <a:off x="2051720" y="50405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TP4</a:t>
            </a:r>
            <a:endParaRPr lang="en-US" sz="1200" dirty="0">
              <a:solidFill>
                <a:schemeClr val="tx1"/>
              </a:solidFill>
            </a:endParaRPr>
          </a:p>
        </p:txBody>
      </p:sp>
      <p:sp>
        <p:nvSpPr>
          <p:cNvPr id="109" name="Rectangle 108"/>
          <p:cNvSpPr/>
          <p:nvPr/>
        </p:nvSpPr>
        <p:spPr>
          <a:xfrm>
            <a:off x="3707904" y="5013176"/>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10" name="Rectangle 109"/>
          <p:cNvSpPr/>
          <p:nvPr/>
        </p:nvSpPr>
        <p:spPr>
          <a:xfrm>
            <a:off x="3707904"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TP4</a:t>
            </a:r>
            <a:endParaRPr lang="en-US" sz="1200" dirty="0">
              <a:solidFill>
                <a:schemeClr val="tx1"/>
              </a:solidFill>
            </a:endParaRPr>
          </a:p>
        </p:txBody>
      </p:sp>
      <p:sp>
        <p:nvSpPr>
          <p:cNvPr id="112" name="Rectangle 111"/>
          <p:cNvSpPr/>
          <p:nvPr/>
        </p:nvSpPr>
        <p:spPr>
          <a:xfrm>
            <a:off x="2051720" y="47525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TP2</a:t>
            </a:r>
            <a:endParaRPr lang="en-US" sz="1200" dirty="0">
              <a:solidFill>
                <a:schemeClr val="tx1"/>
              </a:solidFill>
            </a:endParaRPr>
          </a:p>
        </p:txBody>
      </p:sp>
      <p:cxnSp>
        <p:nvCxnSpPr>
          <p:cNvPr id="113" name="Straight Connector 112"/>
          <p:cNvCxnSpPr>
            <a:endCxn id="112" idx="1"/>
          </p:cNvCxnSpPr>
          <p:nvPr/>
        </p:nvCxnSpPr>
        <p:spPr>
          <a:xfrm flipV="1">
            <a:off x="1547664" y="4824536"/>
            <a:ext cx="504056" cy="692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108" idx="3"/>
          </p:cNvCxnSpPr>
          <p:nvPr/>
        </p:nvCxnSpPr>
        <p:spPr>
          <a:xfrm>
            <a:off x="3059832" y="5112568"/>
            <a:ext cx="648072" cy="260648"/>
          </a:xfrm>
          <a:prstGeom prst="line">
            <a:avLst/>
          </a:prstGeom>
        </p:spPr>
        <p:style>
          <a:lnRef idx="1">
            <a:schemeClr val="accent1"/>
          </a:lnRef>
          <a:fillRef idx="0">
            <a:schemeClr val="accent1"/>
          </a:fillRef>
          <a:effectRef idx="0">
            <a:schemeClr val="accent1"/>
          </a:effectRef>
          <a:fontRef idx="minor">
            <a:schemeClr val="tx1"/>
          </a:fontRef>
        </p:style>
      </p:cxnSp>
      <p:sp>
        <p:nvSpPr>
          <p:cNvPr id="122" name="Rectangle 121"/>
          <p:cNvSpPr/>
          <p:nvPr/>
        </p:nvSpPr>
        <p:spPr>
          <a:xfrm>
            <a:off x="2051720" y="4464496"/>
            <a:ext cx="1008112" cy="126876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23" name="Rectangle 122"/>
          <p:cNvSpPr/>
          <p:nvPr/>
        </p:nvSpPr>
        <p:spPr>
          <a:xfrm>
            <a:off x="2051720" y="43204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SNC1</a:t>
            </a:r>
            <a:endParaRPr lang="en-US" sz="1200" dirty="0">
              <a:solidFill>
                <a:schemeClr val="tx1"/>
              </a:solidFill>
            </a:endParaRPr>
          </a:p>
        </p:txBody>
      </p:sp>
      <p:cxnSp>
        <p:nvCxnSpPr>
          <p:cNvPr id="131" name="Straight Connector 130"/>
          <p:cNvCxnSpPr/>
          <p:nvPr/>
        </p:nvCxnSpPr>
        <p:spPr>
          <a:xfrm>
            <a:off x="1547664" y="4176464"/>
            <a:ext cx="504056"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133" name="Rectangle 132"/>
          <p:cNvSpPr/>
          <p:nvPr/>
        </p:nvSpPr>
        <p:spPr>
          <a:xfrm>
            <a:off x="2051720" y="530120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Rule/Pattern</a:t>
            </a:r>
            <a:endParaRPr lang="en-US" sz="1200" dirty="0">
              <a:solidFill>
                <a:schemeClr val="tx1"/>
              </a:solidFill>
            </a:endParaRPr>
          </a:p>
        </p:txBody>
      </p:sp>
      <p:sp>
        <p:nvSpPr>
          <p:cNvPr id="134" name="Rectangle 133"/>
          <p:cNvSpPr/>
          <p:nvPr/>
        </p:nvSpPr>
        <p:spPr>
          <a:xfrm>
            <a:off x="2051720" y="54452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Collection</a:t>
            </a:r>
            <a:endParaRPr lang="en-US" sz="1200" dirty="0">
              <a:solidFill>
                <a:schemeClr val="tx1"/>
              </a:solidFill>
            </a:endParaRPr>
          </a:p>
        </p:txBody>
      </p:sp>
      <p:sp>
        <p:nvSpPr>
          <p:cNvPr id="136" name="TextBox 135"/>
          <p:cNvSpPr txBox="1"/>
          <p:nvPr/>
        </p:nvSpPr>
        <p:spPr>
          <a:xfrm>
            <a:off x="5436096" y="4005064"/>
            <a:ext cx="3096344" cy="861774"/>
          </a:xfrm>
          <a:prstGeom prst="rect">
            <a:avLst/>
          </a:prstGeom>
          <a:noFill/>
        </p:spPr>
        <p:txBody>
          <a:bodyPr wrap="square" rtlCol="0">
            <a:spAutoFit/>
          </a:bodyPr>
          <a:lstStyle/>
          <a:p>
            <a:r>
              <a:rPr lang="en-GB" sz="1000" b="1" dirty="0" smtClean="0"/>
              <a:t>“Intervening” class</a:t>
            </a:r>
          </a:p>
          <a:p>
            <a:r>
              <a:rPr lang="en-GB" sz="1000" dirty="0" smtClean="0"/>
              <a:t>One instance of intervening class that captures complex association and intertwining between Classes.</a:t>
            </a:r>
          </a:p>
          <a:p>
            <a:r>
              <a:rPr lang="en-GB" sz="1000" dirty="0" smtClean="0"/>
              <a:t>Also captures behaviour interaction such as protection switching and state.</a:t>
            </a:r>
          </a:p>
        </p:txBody>
      </p:sp>
      <p:sp>
        <p:nvSpPr>
          <p:cNvPr id="61" name="Rectangle 60"/>
          <p:cNvSpPr/>
          <p:nvPr/>
        </p:nvSpPr>
        <p:spPr>
          <a:xfrm>
            <a:off x="539552" y="1628800"/>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2" name="Rectangle 61"/>
          <p:cNvSpPr/>
          <p:nvPr/>
        </p:nvSpPr>
        <p:spPr>
          <a:xfrm>
            <a:off x="539552" y="148478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TP</a:t>
            </a:r>
            <a:endParaRPr lang="en-US" sz="1200" dirty="0">
              <a:solidFill>
                <a:schemeClr val="tx1"/>
              </a:solidFill>
            </a:endParaRPr>
          </a:p>
        </p:txBody>
      </p:sp>
      <p:sp>
        <p:nvSpPr>
          <p:cNvPr id="63" name="Rectangle 62"/>
          <p:cNvSpPr/>
          <p:nvPr/>
        </p:nvSpPr>
        <p:spPr>
          <a:xfrm>
            <a:off x="2483768" y="1628800"/>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4" name="Rectangle 63"/>
          <p:cNvSpPr/>
          <p:nvPr/>
        </p:nvSpPr>
        <p:spPr>
          <a:xfrm>
            <a:off x="2483768" y="148478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SNC</a:t>
            </a:r>
            <a:endParaRPr lang="en-US" sz="1200" dirty="0">
              <a:solidFill>
                <a:schemeClr val="tx1"/>
              </a:solidFill>
            </a:endParaRPr>
          </a:p>
        </p:txBody>
      </p:sp>
      <p:cxnSp>
        <p:nvCxnSpPr>
          <p:cNvPr id="65" name="Straight Connector 64"/>
          <p:cNvCxnSpPr>
            <a:stCxn id="61" idx="3"/>
            <a:endCxn id="63" idx="1"/>
          </p:cNvCxnSpPr>
          <p:nvPr/>
        </p:nvCxnSpPr>
        <p:spPr>
          <a:xfrm>
            <a:off x="1547664" y="1988840"/>
            <a:ext cx="936104" cy="0"/>
          </a:xfrm>
          <a:prstGeom prst="line">
            <a:avLst/>
          </a:prstGeom>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547664" y="1988840"/>
            <a:ext cx="378630" cy="246221"/>
          </a:xfrm>
          <a:prstGeom prst="rect">
            <a:avLst/>
          </a:prstGeom>
          <a:noFill/>
        </p:spPr>
        <p:txBody>
          <a:bodyPr wrap="none" rtlCol="0">
            <a:spAutoFit/>
          </a:bodyPr>
          <a:lstStyle/>
          <a:p>
            <a:r>
              <a:rPr lang="en-GB" sz="1000" dirty="0" smtClean="0"/>
              <a:t>2..*</a:t>
            </a:r>
            <a:endParaRPr lang="en-US" sz="1000" dirty="0"/>
          </a:p>
        </p:txBody>
      </p:sp>
      <p:sp>
        <p:nvSpPr>
          <p:cNvPr id="69" name="TextBox 68"/>
          <p:cNvSpPr txBox="1"/>
          <p:nvPr/>
        </p:nvSpPr>
        <p:spPr>
          <a:xfrm>
            <a:off x="2123728" y="1988840"/>
            <a:ext cx="380232" cy="246221"/>
          </a:xfrm>
          <a:prstGeom prst="rect">
            <a:avLst/>
          </a:prstGeom>
          <a:noFill/>
        </p:spPr>
        <p:txBody>
          <a:bodyPr wrap="none" rtlCol="0">
            <a:spAutoFit/>
          </a:bodyPr>
          <a:lstStyle/>
          <a:p>
            <a:r>
              <a:rPr lang="en-GB" sz="1000" dirty="0"/>
              <a:t>0</a:t>
            </a:r>
            <a:r>
              <a:rPr lang="en-GB" sz="1000" dirty="0" smtClean="0"/>
              <a:t>..1</a:t>
            </a:r>
            <a:endParaRPr lang="en-US" sz="1000" dirty="0"/>
          </a:p>
        </p:txBody>
      </p:sp>
      <p:sp>
        <p:nvSpPr>
          <p:cNvPr id="70" name="TextBox 69"/>
          <p:cNvSpPr txBox="1"/>
          <p:nvPr/>
        </p:nvSpPr>
        <p:spPr>
          <a:xfrm>
            <a:off x="5436096" y="1268760"/>
            <a:ext cx="3096344" cy="1477328"/>
          </a:xfrm>
          <a:prstGeom prst="rect">
            <a:avLst/>
          </a:prstGeom>
          <a:noFill/>
        </p:spPr>
        <p:txBody>
          <a:bodyPr wrap="square" rtlCol="0">
            <a:spAutoFit/>
          </a:bodyPr>
          <a:lstStyle/>
          <a:p>
            <a:r>
              <a:rPr lang="en-GB" sz="1000" b="1" dirty="0" smtClean="0"/>
              <a:t>Simplified SNC and TP case</a:t>
            </a:r>
          </a:p>
          <a:p>
            <a:r>
              <a:rPr lang="en-GB" sz="1000" dirty="0" smtClean="0"/>
              <a:t>An SNC can not exist without at least 2 TPs being related. </a:t>
            </a:r>
          </a:p>
          <a:p>
            <a:endParaRPr lang="en-GB" sz="1000" dirty="0"/>
          </a:p>
          <a:p>
            <a:r>
              <a:rPr lang="en-GB" sz="1000" dirty="0" smtClean="0"/>
              <a:t>Some simplifications: In this case the TP and SNC model is assumed to be bidirectional only. The TPs have roles with respect to the SNC but these are ignored here. There are many other attributes and properties related to protection that are ignored here.</a:t>
            </a:r>
          </a:p>
        </p:txBody>
      </p:sp>
      <p:sp>
        <p:nvSpPr>
          <p:cNvPr id="72" name="Title 71"/>
          <p:cNvSpPr>
            <a:spLocks noGrp="1"/>
          </p:cNvSpPr>
          <p:nvPr>
            <p:ph type="title"/>
          </p:nvPr>
        </p:nvSpPr>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262</TotalTime>
  <Words>1824</Words>
  <Application>Microsoft Office PowerPoint</Application>
  <PresentationFormat>On-screen Show (4:3)</PresentationFormat>
  <Paragraphs>259</Paragraphs>
  <Slides>21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Office Theme</vt:lpstr>
      <vt:lpstr>Microsoft Office PowerPoint 97-2003 Presentation</vt:lpstr>
      <vt:lpstr>Association Class Discussion</vt:lpstr>
      <vt:lpstr>IPR and copyright statement</vt:lpstr>
      <vt:lpstr>Notes on version 0.2</vt:lpstr>
      <vt:lpstr>Background</vt:lpstr>
      <vt:lpstr>Association considerations </vt:lpstr>
      <vt:lpstr>An example</vt:lpstr>
      <vt:lpstr>Instance view </vt:lpstr>
      <vt:lpstr>Instance view </vt:lpstr>
      <vt:lpstr>Slide 9</vt:lpstr>
      <vt:lpstr>Progression</vt:lpstr>
      <vt:lpstr>Progression</vt:lpstr>
      <vt:lpstr>Encapsulation</vt:lpstr>
      <vt:lpstr>Encapsulation  </vt:lpstr>
      <vt:lpstr>Concrete examples  </vt:lpstr>
      <vt:lpstr>SNC Route  </vt:lpstr>
      <vt:lpstr>Encapsulated Protection</vt:lpstr>
      <vt:lpstr>SNC details</vt:lpstr>
      <vt:lpstr>Implicit and explicit rules</vt:lpstr>
      <vt:lpstr>Further encapsulation considerations</vt:lpstr>
      <vt:lpstr>Other areas of association complexity</vt:lpstr>
      <vt:lpstr>Chain case</vt:lpstr>
    </vt:vector>
  </TitlesOfParts>
  <Company>Ciena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Association class</dc:title>
  <dc:creator>Nigel Davis</dc:creator>
  <cp:lastModifiedBy>Nigel Davis</cp:lastModifiedBy>
  <cp:revision>12</cp:revision>
  <dcterms:created xsi:type="dcterms:W3CDTF">2011-08-11T08:42:44Z</dcterms:created>
  <dcterms:modified xsi:type="dcterms:W3CDTF">2011-08-29T05:47:06Z</dcterms:modified>
</cp:coreProperties>
</file>