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7"/>
  </p:notesMasterIdLst>
  <p:sldIdLst>
    <p:sldId id="256" r:id="rId2"/>
    <p:sldId id="258" r:id="rId3"/>
    <p:sldId id="259" r:id="rId4"/>
    <p:sldId id="260" r:id="rId5"/>
    <p:sldId id="261" r:id="rId6"/>
    <p:sldId id="257" r:id="rId7"/>
    <p:sldId id="262" r:id="rId8"/>
    <p:sldId id="263" r:id="rId9"/>
    <p:sldId id="264" r:id="rId10"/>
    <p:sldId id="265" r:id="rId11"/>
    <p:sldId id="268" r:id="rId12"/>
    <p:sldId id="271" r:id="rId13"/>
    <p:sldId id="269" r:id="rId14"/>
    <p:sldId id="273" r:id="rId15"/>
    <p:sldId id="267"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1098" y="21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D9F6A27-DBF8-4E6A-A246-AE9B5C0AA2B5}" type="datetimeFigureOut">
              <a:rPr lang="en-US" smtClean="0"/>
              <a:t>8/18/2015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2E1A70B-9583-473D-9E5C-9A7A330311CE}" type="slidenum">
              <a:rPr lang="en-US" smtClean="0"/>
              <a:t>‹#›</a:t>
            </a:fld>
            <a:endParaRPr lang="en-US"/>
          </a:p>
        </p:txBody>
      </p:sp>
    </p:spTree>
    <p:extLst>
      <p:ext uri="{BB962C8B-B14F-4D97-AF65-F5344CB8AC3E}">
        <p14:creationId xmlns:p14="http://schemas.microsoft.com/office/powerpoint/2010/main" val="26158259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smtClean="0"/>
              <a:t>2015-03-16 </a:t>
            </a:r>
            <a:endParaRPr lang="en-US" dirty="0"/>
          </a:p>
        </p:txBody>
      </p:sp>
      <p:sp>
        <p:nvSpPr>
          <p:cNvPr id="5" name="Slide Number Placeholder 4"/>
          <p:cNvSpPr>
            <a:spLocks noGrp="1"/>
          </p:cNvSpPr>
          <p:nvPr>
            <p:ph type="sldNum" sz="quarter" idx="11"/>
          </p:nvPr>
        </p:nvSpPr>
        <p:spPr/>
        <p:txBody>
          <a:bodyPr/>
          <a:lstStyle/>
          <a:p>
            <a:fld id="{3B1CFA13-4A29-4334-9969-4DEAE8E2A171}" type="slidenum">
              <a:rPr lang="en-US" smtClean="0"/>
              <a:t>15</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p14="http://schemas.microsoft.com/office/powerpoint/2010/main" val="18396251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r>
              <a:rPr lang="en-US" smtClean="0"/>
              <a:t>S4-151009   2015-08-19</a:t>
            </a:r>
            <a:endParaRPr lang="en-US"/>
          </a:p>
        </p:txBody>
      </p:sp>
      <p:sp>
        <p:nvSpPr>
          <p:cNvPr id="5" name="Footer Placeholder 4"/>
          <p:cNvSpPr>
            <a:spLocks noGrp="1"/>
          </p:cNvSpPr>
          <p:nvPr>
            <p:ph type="ftr" sz="quarter" idx="11"/>
          </p:nvPr>
        </p:nvSpPr>
        <p:spPr/>
        <p:txBody>
          <a:bodyPr/>
          <a:lstStyle/>
          <a:p>
            <a:r>
              <a:rPr lang="en-GB" smtClean="0"/>
              <a:t>Call Setup and Handover Scenarios for EVS</a:t>
            </a:r>
            <a:endParaRPr lang="en-US"/>
          </a:p>
        </p:txBody>
      </p:sp>
      <p:sp>
        <p:nvSpPr>
          <p:cNvPr id="6" name="Slide Number Placeholder 5"/>
          <p:cNvSpPr>
            <a:spLocks noGrp="1"/>
          </p:cNvSpPr>
          <p:nvPr>
            <p:ph type="sldNum" sz="quarter" idx="12"/>
          </p:nvPr>
        </p:nvSpPr>
        <p:spPr/>
        <p:txBody>
          <a:bodyPr/>
          <a:lstStyle/>
          <a:p>
            <a:fld id="{91CDC523-5978-4C21-B1A1-67912B2B7D91}" type="slidenum">
              <a:rPr lang="en-US" smtClean="0"/>
              <a:t>‹#›</a:t>
            </a:fld>
            <a:endParaRPr lang="en-US"/>
          </a:p>
        </p:txBody>
      </p:sp>
    </p:spTree>
    <p:extLst>
      <p:ext uri="{BB962C8B-B14F-4D97-AF65-F5344CB8AC3E}">
        <p14:creationId xmlns:p14="http://schemas.microsoft.com/office/powerpoint/2010/main" val="22338050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S4-151009   2015-08-19</a:t>
            </a:r>
            <a:endParaRPr lang="en-US"/>
          </a:p>
        </p:txBody>
      </p:sp>
      <p:sp>
        <p:nvSpPr>
          <p:cNvPr id="5" name="Footer Placeholder 4"/>
          <p:cNvSpPr>
            <a:spLocks noGrp="1"/>
          </p:cNvSpPr>
          <p:nvPr>
            <p:ph type="ftr" sz="quarter" idx="11"/>
          </p:nvPr>
        </p:nvSpPr>
        <p:spPr/>
        <p:txBody>
          <a:bodyPr/>
          <a:lstStyle/>
          <a:p>
            <a:r>
              <a:rPr lang="en-GB" smtClean="0"/>
              <a:t>Call Setup and Handover Scenarios for EVS</a:t>
            </a:r>
            <a:endParaRPr lang="en-US"/>
          </a:p>
        </p:txBody>
      </p:sp>
      <p:sp>
        <p:nvSpPr>
          <p:cNvPr id="6" name="Slide Number Placeholder 5"/>
          <p:cNvSpPr>
            <a:spLocks noGrp="1"/>
          </p:cNvSpPr>
          <p:nvPr>
            <p:ph type="sldNum" sz="quarter" idx="12"/>
          </p:nvPr>
        </p:nvSpPr>
        <p:spPr/>
        <p:txBody>
          <a:bodyPr/>
          <a:lstStyle/>
          <a:p>
            <a:fld id="{91CDC523-5978-4C21-B1A1-67912B2B7D91}" type="slidenum">
              <a:rPr lang="en-US" smtClean="0"/>
              <a:t>‹#›</a:t>
            </a:fld>
            <a:endParaRPr lang="en-US"/>
          </a:p>
        </p:txBody>
      </p:sp>
    </p:spTree>
    <p:extLst>
      <p:ext uri="{BB962C8B-B14F-4D97-AF65-F5344CB8AC3E}">
        <p14:creationId xmlns:p14="http://schemas.microsoft.com/office/powerpoint/2010/main" val="19179250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S4-151009   2015-08-19</a:t>
            </a:r>
            <a:endParaRPr lang="en-US"/>
          </a:p>
        </p:txBody>
      </p:sp>
      <p:sp>
        <p:nvSpPr>
          <p:cNvPr id="5" name="Footer Placeholder 4"/>
          <p:cNvSpPr>
            <a:spLocks noGrp="1"/>
          </p:cNvSpPr>
          <p:nvPr>
            <p:ph type="ftr" sz="quarter" idx="11"/>
          </p:nvPr>
        </p:nvSpPr>
        <p:spPr/>
        <p:txBody>
          <a:bodyPr/>
          <a:lstStyle/>
          <a:p>
            <a:r>
              <a:rPr lang="en-GB" smtClean="0"/>
              <a:t>Call Setup and Handover Scenarios for EVS</a:t>
            </a:r>
            <a:endParaRPr lang="en-US"/>
          </a:p>
        </p:txBody>
      </p:sp>
      <p:sp>
        <p:nvSpPr>
          <p:cNvPr id="6" name="Slide Number Placeholder 5"/>
          <p:cNvSpPr>
            <a:spLocks noGrp="1"/>
          </p:cNvSpPr>
          <p:nvPr>
            <p:ph type="sldNum" sz="quarter" idx="12"/>
          </p:nvPr>
        </p:nvSpPr>
        <p:spPr/>
        <p:txBody>
          <a:bodyPr/>
          <a:lstStyle/>
          <a:p>
            <a:fld id="{91CDC523-5978-4C21-B1A1-67912B2B7D91}" type="slidenum">
              <a:rPr lang="en-US" smtClean="0"/>
              <a:t>‹#›</a:t>
            </a:fld>
            <a:endParaRPr lang="en-US"/>
          </a:p>
        </p:txBody>
      </p:sp>
    </p:spTree>
    <p:extLst>
      <p:ext uri="{BB962C8B-B14F-4D97-AF65-F5344CB8AC3E}">
        <p14:creationId xmlns:p14="http://schemas.microsoft.com/office/powerpoint/2010/main" val="700270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S4-151009   2015-08-19</a:t>
            </a:r>
            <a:endParaRPr lang="en-US"/>
          </a:p>
        </p:txBody>
      </p:sp>
      <p:sp>
        <p:nvSpPr>
          <p:cNvPr id="5" name="Footer Placeholder 4"/>
          <p:cNvSpPr>
            <a:spLocks noGrp="1"/>
          </p:cNvSpPr>
          <p:nvPr>
            <p:ph type="ftr" sz="quarter" idx="11"/>
          </p:nvPr>
        </p:nvSpPr>
        <p:spPr/>
        <p:txBody>
          <a:bodyPr/>
          <a:lstStyle/>
          <a:p>
            <a:r>
              <a:rPr lang="en-GB" smtClean="0"/>
              <a:t>Call Setup and Handover Scenarios for EVS</a:t>
            </a:r>
            <a:endParaRPr lang="en-US"/>
          </a:p>
        </p:txBody>
      </p:sp>
      <p:sp>
        <p:nvSpPr>
          <p:cNvPr id="6" name="Slide Number Placeholder 5"/>
          <p:cNvSpPr>
            <a:spLocks noGrp="1"/>
          </p:cNvSpPr>
          <p:nvPr>
            <p:ph type="sldNum" sz="quarter" idx="12"/>
          </p:nvPr>
        </p:nvSpPr>
        <p:spPr/>
        <p:txBody>
          <a:bodyPr/>
          <a:lstStyle/>
          <a:p>
            <a:fld id="{91CDC523-5978-4C21-B1A1-67912B2B7D91}" type="slidenum">
              <a:rPr lang="en-US" smtClean="0"/>
              <a:t>‹#›</a:t>
            </a:fld>
            <a:endParaRPr lang="en-US"/>
          </a:p>
        </p:txBody>
      </p:sp>
    </p:spTree>
    <p:extLst>
      <p:ext uri="{BB962C8B-B14F-4D97-AF65-F5344CB8AC3E}">
        <p14:creationId xmlns:p14="http://schemas.microsoft.com/office/powerpoint/2010/main" val="34901519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S4-151009   2015-08-19</a:t>
            </a:r>
            <a:endParaRPr lang="en-US"/>
          </a:p>
        </p:txBody>
      </p:sp>
      <p:sp>
        <p:nvSpPr>
          <p:cNvPr id="5" name="Footer Placeholder 4"/>
          <p:cNvSpPr>
            <a:spLocks noGrp="1"/>
          </p:cNvSpPr>
          <p:nvPr>
            <p:ph type="ftr" sz="quarter" idx="11"/>
          </p:nvPr>
        </p:nvSpPr>
        <p:spPr/>
        <p:txBody>
          <a:bodyPr/>
          <a:lstStyle/>
          <a:p>
            <a:r>
              <a:rPr lang="en-GB" smtClean="0"/>
              <a:t>Call Setup and Handover Scenarios for EVS</a:t>
            </a:r>
            <a:endParaRPr lang="en-US"/>
          </a:p>
        </p:txBody>
      </p:sp>
      <p:sp>
        <p:nvSpPr>
          <p:cNvPr id="6" name="Slide Number Placeholder 5"/>
          <p:cNvSpPr>
            <a:spLocks noGrp="1"/>
          </p:cNvSpPr>
          <p:nvPr>
            <p:ph type="sldNum" sz="quarter" idx="12"/>
          </p:nvPr>
        </p:nvSpPr>
        <p:spPr/>
        <p:txBody>
          <a:bodyPr/>
          <a:lstStyle/>
          <a:p>
            <a:fld id="{91CDC523-5978-4C21-B1A1-67912B2B7D91}" type="slidenum">
              <a:rPr lang="en-US" smtClean="0"/>
              <a:t>‹#›</a:t>
            </a:fld>
            <a:endParaRPr lang="en-US"/>
          </a:p>
        </p:txBody>
      </p:sp>
    </p:spTree>
    <p:extLst>
      <p:ext uri="{BB962C8B-B14F-4D97-AF65-F5344CB8AC3E}">
        <p14:creationId xmlns:p14="http://schemas.microsoft.com/office/powerpoint/2010/main" val="25434079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t>S4-151009   2015-08-19</a:t>
            </a:r>
            <a:endParaRPr lang="en-US"/>
          </a:p>
        </p:txBody>
      </p:sp>
      <p:sp>
        <p:nvSpPr>
          <p:cNvPr id="6" name="Footer Placeholder 5"/>
          <p:cNvSpPr>
            <a:spLocks noGrp="1"/>
          </p:cNvSpPr>
          <p:nvPr>
            <p:ph type="ftr" sz="quarter" idx="11"/>
          </p:nvPr>
        </p:nvSpPr>
        <p:spPr/>
        <p:txBody>
          <a:bodyPr/>
          <a:lstStyle/>
          <a:p>
            <a:r>
              <a:rPr lang="en-GB" smtClean="0"/>
              <a:t>Call Setup and Handover Scenarios for EVS</a:t>
            </a:r>
            <a:endParaRPr lang="en-US"/>
          </a:p>
        </p:txBody>
      </p:sp>
      <p:sp>
        <p:nvSpPr>
          <p:cNvPr id="7" name="Slide Number Placeholder 6"/>
          <p:cNvSpPr>
            <a:spLocks noGrp="1"/>
          </p:cNvSpPr>
          <p:nvPr>
            <p:ph type="sldNum" sz="quarter" idx="12"/>
          </p:nvPr>
        </p:nvSpPr>
        <p:spPr/>
        <p:txBody>
          <a:bodyPr/>
          <a:lstStyle/>
          <a:p>
            <a:fld id="{91CDC523-5978-4C21-B1A1-67912B2B7D91}" type="slidenum">
              <a:rPr lang="en-US" smtClean="0"/>
              <a:t>‹#›</a:t>
            </a:fld>
            <a:endParaRPr lang="en-US"/>
          </a:p>
        </p:txBody>
      </p:sp>
    </p:spTree>
    <p:extLst>
      <p:ext uri="{BB962C8B-B14F-4D97-AF65-F5344CB8AC3E}">
        <p14:creationId xmlns:p14="http://schemas.microsoft.com/office/powerpoint/2010/main" val="18549086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smtClean="0"/>
              <a:t>S4-151009   2015-08-19</a:t>
            </a:r>
            <a:endParaRPr lang="en-US"/>
          </a:p>
        </p:txBody>
      </p:sp>
      <p:sp>
        <p:nvSpPr>
          <p:cNvPr id="8" name="Footer Placeholder 7"/>
          <p:cNvSpPr>
            <a:spLocks noGrp="1"/>
          </p:cNvSpPr>
          <p:nvPr>
            <p:ph type="ftr" sz="quarter" idx="11"/>
          </p:nvPr>
        </p:nvSpPr>
        <p:spPr/>
        <p:txBody>
          <a:bodyPr/>
          <a:lstStyle/>
          <a:p>
            <a:r>
              <a:rPr lang="en-GB" smtClean="0"/>
              <a:t>Call Setup and Handover Scenarios for EVS</a:t>
            </a:r>
            <a:endParaRPr lang="en-US"/>
          </a:p>
        </p:txBody>
      </p:sp>
      <p:sp>
        <p:nvSpPr>
          <p:cNvPr id="9" name="Slide Number Placeholder 8"/>
          <p:cNvSpPr>
            <a:spLocks noGrp="1"/>
          </p:cNvSpPr>
          <p:nvPr>
            <p:ph type="sldNum" sz="quarter" idx="12"/>
          </p:nvPr>
        </p:nvSpPr>
        <p:spPr/>
        <p:txBody>
          <a:bodyPr/>
          <a:lstStyle/>
          <a:p>
            <a:fld id="{91CDC523-5978-4C21-B1A1-67912B2B7D91}" type="slidenum">
              <a:rPr lang="en-US" smtClean="0"/>
              <a:t>‹#›</a:t>
            </a:fld>
            <a:endParaRPr lang="en-US"/>
          </a:p>
        </p:txBody>
      </p:sp>
    </p:spTree>
    <p:extLst>
      <p:ext uri="{BB962C8B-B14F-4D97-AF65-F5344CB8AC3E}">
        <p14:creationId xmlns:p14="http://schemas.microsoft.com/office/powerpoint/2010/main" val="42664831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t>S4-151009   2015-08-19</a:t>
            </a:r>
            <a:endParaRPr lang="en-US"/>
          </a:p>
        </p:txBody>
      </p:sp>
      <p:sp>
        <p:nvSpPr>
          <p:cNvPr id="4" name="Footer Placeholder 3"/>
          <p:cNvSpPr>
            <a:spLocks noGrp="1"/>
          </p:cNvSpPr>
          <p:nvPr>
            <p:ph type="ftr" sz="quarter" idx="11"/>
          </p:nvPr>
        </p:nvSpPr>
        <p:spPr/>
        <p:txBody>
          <a:bodyPr/>
          <a:lstStyle/>
          <a:p>
            <a:r>
              <a:rPr lang="en-GB" smtClean="0"/>
              <a:t>Call Setup and Handover Scenarios for EVS</a:t>
            </a:r>
            <a:endParaRPr lang="en-US"/>
          </a:p>
        </p:txBody>
      </p:sp>
      <p:sp>
        <p:nvSpPr>
          <p:cNvPr id="5" name="Slide Number Placeholder 4"/>
          <p:cNvSpPr>
            <a:spLocks noGrp="1"/>
          </p:cNvSpPr>
          <p:nvPr>
            <p:ph type="sldNum" sz="quarter" idx="12"/>
          </p:nvPr>
        </p:nvSpPr>
        <p:spPr/>
        <p:txBody>
          <a:bodyPr/>
          <a:lstStyle/>
          <a:p>
            <a:fld id="{91CDC523-5978-4C21-B1A1-67912B2B7D91}" type="slidenum">
              <a:rPr lang="en-US" smtClean="0"/>
              <a:t>‹#›</a:t>
            </a:fld>
            <a:endParaRPr lang="en-US"/>
          </a:p>
        </p:txBody>
      </p:sp>
    </p:spTree>
    <p:extLst>
      <p:ext uri="{BB962C8B-B14F-4D97-AF65-F5344CB8AC3E}">
        <p14:creationId xmlns:p14="http://schemas.microsoft.com/office/powerpoint/2010/main" val="11143208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S4-151009   2015-08-19</a:t>
            </a:r>
            <a:endParaRPr lang="en-US"/>
          </a:p>
        </p:txBody>
      </p:sp>
      <p:sp>
        <p:nvSpPr>
          <p:cNvPr id="3" name="Footer Placeholder 2"/>
          <p:cNvSpPr>
            <a:spLocks noGrp="1"/>
          </p:cNvSpPr>
          <p:nvPr>
            <p:ph type="ftr" sz="quarter" idx="11"/>
          </p:nvPr>
        </p:nvSpPr>
        <p:spPr/>
        <p:txBody>
          <a:bodyPr/>
          <a:lstStyle/>
          <a:p>
            <a:r>
              <a:rPr lang="en-GB" smtClean="0"/>
              <a:t>Call Setup and Handover Scenarios for EVS</a:t>
            </a:r>
            <a:endParaRPr lang="en-US"/>
          </a:p>
        </p:txBody>
      </p:sp>
      <p:sp>
        <p:nvSpPr>
          <p:cNvPr id="4" name="Slide Number Placeholder 3"/>
          <p:cNvSpPr>
            <a:spLocks noGrp="1"/>
          </p:cNvSpPr>
          <p:nvPr>
            <p:ph type="sldNum" sz="quarter" idx="12"/>
          </p:nvPr>
        </p:nvSpPr>
        <p:spPr/>
        <p:txBody>
          <a:bodyPr/>
          <a:lstStyle/>
          <a:p>
            <a:fld id="{91CDC523-5978-4C21-B1A1-67912B2B7D91}" type="slidenum">
              <a:rPr lang="en-US" smtClean="0"/>
              <a:t>‹#›</a:t>
            </a:fld>
            <a:endParaRPr lang="en-US"/>
          </a:p>
        </p:txBody>
      </p:sp>
    </p:spTree>
    <p:extLst>
      <p:ext uri="{BB962C8B-B14F-4D97-AF65-F5344CB8AC3E}">
        <p14:creationId xmlns:p14="http://schemas.microsoft.com/office/powerpoint/2010/main" val="21032818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S4-151009   2015-08-19</a:t>
            </a:r>
            <a:endParaRPr lang="en-US"/>
          </a:p>
        </p:txBody>
      </p:sp>
      <p:sp>
        <p:nvSpPr>
          <p:cNvPr id="6" name="Footer Placeholder 5"/>
          <p:cNvSpPr>
            <a:spLocks noGrp="1"/>
          </p:cNvSpPr>
          <p:nvPr>
            <p:ph type="ftr" sz="quarter" idx="11"/>
          </p:nvPr>
        </p:nvSpPr>
        <p:spPr/>
        <p:txBody>
          <a:bodyPr/>
          <a:lstStyle/>
          <a:p>
            <a:r>
              <a:rPr lang="en-GB" smtClean="0"/>
              <a:t>Call Setup and Handover Scenarios for EVS</a:t>
            </a:r>
            <a:endParaRPr lang="en-US"/>
          </a:p>
        </p:txBody>
      </p:sp>
      <p:sp>
        <p:nvSpPr>
          <p:cNvPr id="7" name="Slide Number Placeholder 6"/>
          <p:cNvSpPr>
            <a:spLocks noGrp="1"/>
          </p:cNvSpPr>
          <p:nvPr>
            <p:ph type="sldNum" sz="quarter" idx="12"/>
          </p:nvPr>
        </p:nvSpPr>
        <p:spPr/>
        <p:txBody>
          <a:bodyPr/>
          <a:lstStyle/>
          <a:p>
            <a:fld id="{91CDC523-5978-4C21-B1A1-67912B2B7D91}" type="slidenum">
              <a:rPr lang="en-US" smtClean="0"/>
              <a:t>‹#›</a:t>
            </a:fld>
            <a:endParaRPr lang="en-US"/>
          </a:p>
        </p:txBody>
      </p:sp>
    </p:spTree>
    <p:extLst>
      <p:ext uri="{BB962C8B-B14F-4D97-AF65-F5344CB8AC3E}">
        <p14:creationId xmlns:p14="http://schemas.microsoft.com/office/powerpoint/2010/main" val="7414624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S4-151009   2015-08-19</a:t>
            </a:r>
            <a:endParaRPr lang="en-US"/>
          </a:p>
        </p:txBody>
      </p:sp>
      <p:sp>
        <p:nvSpPr>
          <p:cNvPr id="6" name="Footer Placeholder 5"/>
          <p:cNvSpPr>
            <a:spLocks noGrp="1"/>
          </p:cNvSpPr>
          <p:nvPr>
            <p:ph type="ftr" sz="quarter" idx="11"/>
          </p:nvPr>
        </p:nvSpPr>
        <p:spPr/>
        <p:txBody>
          <a:bodyPr/>
          <a:lstStyle/>
          <a:p>
            <a:r>
              <a:rPr lang="en-GB" smtClean="0"/>
              <a:t>Call Setup and Handover Scenarios for EVS</a:t>
            </a:r>
            <a:endParaRPr lang="en-US"/>
          </a:p>
        </p:txBody>
      </p:sp>
      <p:sp>
        <p:nvSpPr>
          <p:cNvPr id="7" name="Slide Number Placeholder 6"/>
          <p:cNvSpPr>
            <a:spLocks noGrp="1"/>
          </p:cNvSpPr>
          <p:nvPr>
            <p:ph type="sldNum" sz="quarter" idx="12"/>
          </p:nvPr>
        </p:nvSpPr>
        <p:spPr/>
        <p:txBody>
          <a:bodyPr/>
          <a:lstStyle/>
          <a:p>
            <a:fld id="{91CDC523-5978-4C21-B1A1-67912B2B7D91}" type="slidenum">
              <a:rPr lang="en-US" smtClean="0"/>
              <a:t>‹#›</a:t>
            </a:fld>
            <a:endParaRPr lang="en-US"/>
          </a:p>
        </p:txBody>
      </p:sp>
    </p:spTree>
    <p:extLst>
      <p:ext uri="{BB962C8B-B14F-4D97-AF65-F5344CB8AC3E}">
        <p14:creationId xmlns:p14="http://schemas.microsoft.com/office/powerpoint/2010/main" val="10408660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smtClean="0"/>
              <a:t>S4-151009   2015-08-19</a:t>
            </a: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smtClean="0"/>
              <a:t>Call Setup and Handover Scenarios for EVS</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CDC523-5978-4C21-B1A1-67912B2B7D91}" type="slidenum">
              <a:rPr lang="en-US" smtClean="0"/>
              <a:t>‹#›</a:t>
            </a:fld>
            <a:endParaRPr lang="en-US"/>
          </a:p>
        </p:txBody>
      </p:sp>
    </p:spTree>
    <p:extLst>
      <p:ext uri="{BB962C8B-B14F-4D97-AF65-F5344CB8AC3E}">
        <p14:creationId xmlns:p14="http://schemas.microsoft.com/office/powerpoint/2010/main" val="41760440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2636912"/>
            <a:ext cx="7772400" cy="2187674"/>
          </a:xfrm>
        </p:spPr>
        <p:txBody>
          <a:bodyPr/>
          <a:lstStyle/>
          <a:p>
            <a:r>
              <a:rPr lang="en-US" dirty="0" smtClean="0"/>
              <a:t>Applying  the </a:t>
            </a:r>
            <a:br>
              <a:rPr lang="en-US" dirty="0" smtClean="0"/>
            </a:br>
            <a:r>
              <a:rPr lang="en-US" dirty="0" smtClean="0"/>
              <a:t>EVS Onion Principle</a:t>
            </a:r>
            <a:endParaRPr lang="en-US" dirty="0"/>
          </a:p>
        </p:txBody>
      </p:sp>
      <p:sp>
        <p:nvSpPr>
          <p:cNvPr id="4" name="TextBox 3"/>
          <p:cNvSpPr txBox="1"/>
          <p:nvPr/>
        </p:nvSpPr>
        <p:spPr>
          <a:xfrm>
            <a:off x="404342" y="404664"/>
            <a:ext cx="8424936" cy="1785104"/>
          </a:xfrm>
          <a:prstGeom prst="rect">
            <a:avLst/>
          </a:prstGeom>
          <a:noFill/>
        </p:spPr>
        <p:txBody>
          <a:bodyPr wrap="square" rtlCol="0" anchor="ctr">
            <a:spAutoFit/>
          </a:bodyPr>
          <a:lstStyle/>
          <a:p>
            <a:pPr>
              <a:spcAft>
                <a:spcPts val="0"/>
              </a:spcAft>
            </a:pPr>
            <a:r>
              <a:rPr lang="en-GB" sz="1400" dirty="0">
                <a:ea typeface="Times New Roman"/>
                <a:cs typeface="Times New Roman"/>
              </a:rPr>
              <a:t>3GPP TSG SA4 Meeting #85</a:t>
            </a:r>
            <a:r>
              <a:rPr lang="en-GB" sz="1400" i="1" dirty="0">
                <a:ea typeface="Times New Roman"/>
                <a:cs typeface="Times New Roman"/>
              </a:rPr>
              <a:t>	</a:t>
            </a:r>
            <a:r>
              <a:rPr lang="en-GB" sz="1400" i="1" dirty="0" smtClean="0">
                <a:ea typeface="Times New Roman"/>
                <a:cs typeface="Times New Roman"/>
              </a:rPr>
              <a:t>					</a:t>
            </a:r>
            <a:r>
              <a:rPr lang="en-GB" sz="1400" dirty="0" smtClean="0">
                <a:ea typeface="Times New Roman"/>
                <a:cs typeface="Times New Roman"/>
              </a:rPr>
              <a:t>S4-151009</a:t>
            </a:r>
            <a:endParaRPr lang="en-GB" sz="1400" dirty="0">
              <a:ea typeface="Times New Roman"/>
              <a:cs typeface="Times New Roman"/>
            </a:endParaRPr>
          </a:p>
          <a:p>
            <a:pPr algn="just">
              <a:lnSpc>
                <a:spcPts val="1200"/>
              </a:lnSpc>
              <a:spcAft>
                <a:spcPts val="600"/>
              </a:spcAft>
              <a:tabLst>
                <a:tab pos="3060065" algn="ctr"/>
                <a:tab pos="6301105" algn="r"/>
              </a:tabLst>
            </a:pPr>
            <a:r>
              <a:rPr lang="en-GB" sz="1400" dirty="0">
                <a:ea typeface="Times New Roman"/>
                <a:cs typeface="Times New Roman"/>
              </a:rPr>
              <a:t>Kobe, Japan, 24-28 August </a:t>
            </a:r>
            <a:r>
              <a:rPr lang="en-GB" sz="1400" dirty="0" smtClean="0">
                <a:ea typeface="Times New Roman"/>
                <a:cs typeface="Times New Roman"/>
              </a:rPr>
              <a:t>2015</a:t>
            </a:r>
          </a:p>
          <a:p>
            <a:pPr algn="just">
              <a:lnSpc>
                <a:spcPts val="1200"/>
              </a:lnSpc>
              <a:spcAft>
                <a:spcPts val="600"/>
              </a:spcAft>
              <a:tabLst>
                <a:tab pos="3060065" algn="ctr"/>
                <a:tab pos="6301105" algn="r"/>
              </a:tabLst>
            </a:pPr>
            <a:endParaRPr lang="en-GB" sz="1400" dirty="0">
              <a:ea typeface="SimSun"/>
              <a:cs typeface="Times New Roman"/>
            </a:endParaRPr>
          </a:p>
          <a:p>
            <a:r>
              <a:rPr lang="en-US" sz="1400" b="1" dirty="0"/>
              <a:t>Source:	</a:t>
            </a:r>
            <a:r>
              <a:rPr lang="en-US" sz="1400" b="1" dirty="0" smtClean="0"/>
              <a:t>	Ericsson </a:t>
            </a:r>
            <a:r>
              <a:rPr lang="en-US" sz="1400" b="1" dirty="0"/>
              <a:t>LM</a:t>
            </a:r>
            <a:endParaRPr lang="en-GB" sz="1400" dirty="0"/>
          </a:p>
          <a:p>
            <a:r>
              <a:rPr lang="en-US" sz="1400" b="1" dirty="0"/>
              <a:t>Title:	</a:t>
            </a:r>
            <a:r>
              <a:rPr lang="en-US" sz="1400" b="1" dirty="0" smtClean="0"/>
              <a:t>	</a:t>
            </a:r>
            <a:r>
              <a:rPr lang="en-GB" sz="1400" b="1" dirty="0"/>
              <a:t>Call Setup and Handover Scenarios for EVS</a:t>
            </a:r>
            <a:endParaRPr lang="en-GB" sz="1400" dirty="0"/>
          </a:p>
          <a:p>
            <a:r>
              <a:rPr lang="en-GB" sz="1400" dirty="0"/>
              <a:t>Document for:	Discussion</a:t>
            </a:r>
          </a:p>
          <a:p>
            <a:r>
              <a:rPr lang="en-GB" sz="1400" dirty="0"/>
              <a:t>Agenda Item:	</a:t>
            </a:r>
            <a:r>
              <a:rPr lang="en-GB" sz="1400" dirty="0" smtClean="0"/>
              <a:t>10.6.1</a:t>
            </a:r>
            <a:endParaRPr lang="en-GB" sz="1400" b="1" dirty="0"/>
          </a:p>
          <a:p>
            <a:pPr algn="just">
              <a:lnSpc>
                <a:spcPts val="1200"/>
              </a:lnSpc>
              <a:spcAft>
                <a:spcPts val="600"/>
              </a:spcAft>
              <a:tabLst>
                <a:tab pos="3060065" algn="ctr"/>
                <a:tab pos="6301105" algn="r"/>
              </a:tabLst>
            </a:pPr>
            <a:endParaRPr lang="en-GB" sz="1400" dirty="0">
              <a:ea typeface="SimSun"/>
              <a:cs typeface="Times New Roman"/>
            </a:endParaRPr>
          </a:p>
        </p:txBody>
      </p:sp>
    </p:spTree>
    <p:extLst>
      <p:ext uri="{BB962C8B-B14F-4D97-AF65-F5344CB8AC3E}">
        <p14:creationId xmlns:p14="http://schemas.microsoft.com/office/powerpoint/2010/main" val="14129512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600" dirty="0" smtClean="0"/>
              <a:t>Simple VoLTE&lt;=&gt;CS Call (4)</a:t>
            </a:r>
            <a:endParaRPr lang="en-US" sz="3600" dirty="0"/>
          </a:p>
        </p:txBody>
      </p:sp>
      <p:sp>
        <p:nvSpPr>
          <p:cNvPr id="3" name="TextBox 2"/>
          <p:cNvSpPr txBox="1"/>
          <p:nvPr/>
        </p:nvSpPr>
        <p:spPr>
          <a:xfrm>
            <a:off x="2806835" y="2527280"/>
            <a:ext cx="835730" cy="369332"/>
          </a:xfrm>
          <a:prstGeom prst="rect">
            <a:avLst/>
          </a:prstGeom>
          <a:noFill/>
          <a:ln>
            <a:solidFill>
              <a:schemeClr val="tx1"/>
            </a:solidFill>
          </a:ln>
        </p:spPr>
        <p:txBody>
          <a:bodyPr wrap="square" lIns="0" rIns="0" rtlCol="0">
            <a:spAutoFit/>
          </a:bodyPr>
          <a:lstStyle/>
          <a:p>
            <a:pPr algn="ctr"/>
            <a:r>
              <a:rPr lang="en-US" dirty="0" smtClean="0"/>
              <a:t>ATGW A</a:t>
            </a:r>
            <a:endParaRPr lang="en-US" dirty="0"/>
          </a:p>
        </p:txBody>
      </p:sp>
      <p:sp>
        <p:nvSpPr>
          <p:cNvPr id="4" name="TextBox 3"/>
          <p:cNvSpPr txBox="1"/>
          <p:nvPr/>
        </p:nvSpPr>
        <p:spPr>
          <a:xfrm>
            <a:off x="2807207" y="1847519"/>
            <a:ext cx="836326" cy="369332"/>
          </a:xfrm>
          <a:prstGeom prst="rect">
            <a:avLst/>
          </a:prstGeom>
          <a:noFill/>
          <a:ln>
            <a:solidFill>
              <a:schemeClr val="tx1"/>
            </a:solidFill>
          </a:ln>
        </p:spPr>
        <p:txBody>
          <a:bodyPr wrap="square" lIns="0" rIns="0" rtlCol="0">
            <a:spAutoFit/>
          </a:bodyPr>
          <a:lstStyle/>
          <a:p>
            <a:pPr algn="ctr"/>
            <a:r>
              <a:rPr lang="en-US" dirty="0" smtClean="0"/>
              <a:t>ATCF A</a:t>
            </a:r>
            <a:endParaRPr lang="en-US" dirty="0"/>
          </a:p>
        </p:txBody>
      </p:sp>
      <p:sp>
        <p:nvSpPr>
          <p:cNvPr id="6" name="Rounded Rectangle 5"/>
          <p:cNvSpPr/>
          <p:nvPr/>
        </p:nvSpPr>
        <p:spPr>
          <a:xfrm>
            <a:off x="2541593" y="1592342"/>
            <a:ext cx="2000453" cy="158417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a:stCxn id="4" idx="2"/>
            <a:endCxn id="3" idx="0"/>
          </p:cNvCxnSpPr>
          <p:nvPr/>
        </p:nvCxnSpPr>
        <p:spPr>
          <a:xfrm flipH="1">
            <a:off x="3224700" y="2216851"/>
            <a:ext cx="670" cy="310429"/>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555303" y="2526335"/>
            <a:ext cx="720080" cy="369332"/>
          </a:xfrm>
          <a:prstGeom prst="rect">
            <a:avLst/>
          </a:prstGeom>
          <a:noFill/>
          <a:ln>
            <a:solidFill>
              <a:schemeClr val="tx1"/>
            </a:solidFill>
          </a:ln>
        </p:spPr>
        <p:txBody>
          <a:bodyPr wrap="square" lIns="0" rIns="0" rtlCol="0">
            <a:spAutoFit/>
          </a:bodyPr>
          <a:lstStyle/>
          <a:p>
            <a:pPr algn="ctr"/>
            <a:r>
              <a:rPr lang="en-US" dirty="0" err="1" smtClean="0"/>
              <a:t>eNB</a:t>
            </a:r>
            <a:r>
              <a:rPr lang="en-US" dirty="0" smtClean="0"/>
              <a:t> A</a:t>
            </a:r>
            <a:endParaRPr lang="en-US" dirty="0"/>
          </a:p>
        </p:txBody>
      </p:sp>
      <p:sp>
        <p:nvSpPr>
          <p:cNvPr id="16" name="TextBox 15"/>
          <p:cNvSpPr txBox="1"/>
          <p:nvPr/>
        </p:nvSpPr>
        <p:spPr>
          <a:xfrm>
            <a:off x="446819" y="2526335"/>
            <a:ext cx="576064" cy="369332"/>
          </a:xfrm>
          <a:prstGeom prst="rect">
            <a:avLst/>
          </a:prstGeom>
          <a:noFill/>
          <a:ln>
            <a:solidFill>
              <a:schemeClr val="tx1"/>
            </a:solidFill>
          </a:ln>
        </p:spPr>
        <p:txBody>
          <a:bodyPr wrap="square" lIns="0" rIns="0" rtlCol="0">
            <a:spAutoFit/>
          </a:bodyPr>
          <a:lstStyle/>
          <a:p>
            <a:pPr algn="ctr"/>
            <a:r>
              <a:rPr lang="en-US" dirty="0" smtClean="0"/>
              <a:t>UE A</a:t>
            </a:r>
            <a:endParaRPr lang="en-US" dirty="0"/>
          </a:p>
        </p:txBody>
      </p:sp>
      <p:sp>
        <p:nvSpPr>
          <p:cNvPr id="19" name="TextBox 18"/>
          <p:cNvSpPr txBox="1"/>
          <p:nvPr/>
        </p:nvSpPr>
        <p:spPr>
          <a:xfrm>
            <a:off x="5440559" y="2522585"/>
            <a:ext cx="835730" cy="369332"/>
          </a:xfrm>
          <a:prstGeom prst="rect">
            <a:avLst/>
          </a:prstGeom>
          <a:noFill/>
          <a:ln>
            <a:solidFill>
              <a:schemeClr val="tx1"/>
            </a:solidFill>
          </a:ln>
        </p:spPr>
        <p:txBody>
          <a:bodyPr wrap="square" lIns="0" rIns="0" rtlCol="0">
            <a:spAutoFit/>
          </a:bodyPr>
          <a:lstStyle/>
          <a:p>
            <a:pPr algn="ctr"/>
            <a:r>
              <a:rPr lang="en-US" dirty="0" smtClean="0"/>
              <a:t>MGW B</a:t>
            </a:r>
            <a:endParaRPr lang="en-US" dirty="0"/>
          </a:p>
        </p:txBody>
      </p:sp>
      <p:sp>
        <p:nvSpPr>
          <p:cNvPr id="20" name="TextBox 19"/>
          <p:cNvSpPr txBox="1"/>
          <p:nvPr/>
        </p:nvSpPr>
        <p:spPr>
          <a:xfrm>
            <a:off x="5439963" y="1847586"/>
            <a:ext cx="836326" cy="369332"/>
          </a:xfrm>
          <a:prstGeom prst="rect">
            <a:avLst/>
          </a:prstGeom>
          <a:noFill/>
          <a:ln>
            <a:solidFill>
              <a:schemeClr val="tx1"/>
            </a:solidFill>
          </a:ln>
        </p:spPr>
        <p:txBody>
          <a:bodyPr wrap="square" lIns="0" rIns="0" rtlCol="0">
            <a:spAutoFit/>
          </a:bodyPr>
          <a:lstStyle/>
          <a:p>
            <a:pPr algn="ctr"/>
            <a:r>
              <a:rPr lang="en-US" dirty="0" smtClean="0"/>
              <a:t>MSC B</a:t>
            </a:r>
            <a:endParaRPr lang="en-US" dirty="0"/>
          </a:p>
        </p:txBody>
      </p:sp>
      <p:cxnSp>
        <p:nvCxnSpPr>
          <p:cNvPr id="21" name="Straight Connector 20"/>
          <p:cNvCxnSpPr>
            <a:stCxn id="20" idx="2"/>
            <a:endCxn id="19" idx="0"/>
          </p:cNvCxnSpPr>
          <p:nvPr/>
        </p:nvCxnSpPr>
        <p:spPr>
          <a:xfrm>
            <a:off x="5858126" y="2216918"/>
            <a:ext cx="298" cy="305667"/>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275383" y="2709635"/>
            <a:ext cx="532420" cy="0"/>
          </a:xfrm>
          <a:prstGeom prst="line">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a:stCxn id="3" idx="3"/>
          </p:cNvCxnSpPr>
          <p:nvPr/>
        </p:nvCxnSpPr>
        <p:spPr>
          <a:xfrm>
            <a:off x="3642565" y="2711946"/>
            <a:ext cx="713411" cy="0"/>
          </a:xfrm>
          <a:prstGeom prst="line">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1022883" y="2711001"/>
            <a:ext cx="532420" cy="0"/>
          </a:xfrm>
          <a:prstGeom prst="line">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276289" y="2700828"/>
            <a:ext cx="532420" cy="0"/>
          </a:xfrm>
          <a:prstGeom prst="line">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6808709" y="2516162"/>
            <a:ext cx="720080" cy="369332"/>
          </a:xfrm>
          <a:prstGeom prst="rect">
            <a:avLst/>
          </a:prstGeom>
          <a:noFill/>
          <a:ln>
            <a:solidFill>
              <a:schemeClr val="tx1"/>
            </a:solidFill>
          </a:ln>
        </p:spPr>
        <p:txBody>
          <a:bodyPr wrap="square" lIns="0" rIns="0" rtlCol="0">
            <a:spAutoFit/>
          </a:bodyPr>
          <a:lstStyle/>
          <a:p>
            <a:pPr algn="ctr"/>
            <a:r>
              <a:rPr lang="en-US" dirty="0" smtClean="0"/>
              <a:t>NB B</a:t>
            </a:r>
            <a:endParaRPr lang="en-US" dirty="0"/>
          </a:p>
        </p:txBody>
      </p:sp>
      <p:sp>
        <p:nvSpPr>
          <p:cNvPr id="36" name="TextBox 35"/>
          <p:cNvSpPr txBox="1"/>
          <p:nvPr/>
        </p:nvSpPr>
        <p:spPr>
          <a:xfrm>
            <a:off x="8061209" y="2523493"/>
            <a:ext cx="576064" cy="369332"/>
          </a:xfrm>
          <a:prstGeom prst="rect">
            <a:avLst/>
          </a:prstGeom>
          <a:noFill/>
          <a:ln>
            <a:solidFill>
              <a:schemeClr val="tx1"/>
            </a:solidFill>
          </a:ln>
        </p:spPr>
        <p:txBody>
          <a:bodyPr wrap="square" lIns="0" rIns="0" rtlCol="0">
            <a:spAutoFit/>
          </a:bodyPr>
          <a:lstStyle/>
          <a:p>
            <a:pPr algn="ctr"/>
            <a:r>
              <a:rPr lang="en-US" dirty="0" smtClean="0"/>
              <a:t>UE B</a:t>
            </a:r>
            <a:endParaRPr lang="en-US" dirty="0"/>
          </a:p>
        </p:txBody>
      </p:sp>
      <p:cxnSp>
        <p:nvCxnSpPr>
          <p:cNvPr id="37" name="Straight Connector 36"/>
          <p:cNvCxnSpPr/>
          <p:nvPr/>
        </p:nvCxnSpPr>
        <p:spPr>
          <a:xfrm>
            <a:off x="7528789" y="2696268"/>
            <a:ext cx="532420" cy="0"/>
          </a:xfrm>
          <a:prstGeom prst="line">
            <a:avLst/>
          </a:prstGeom>
          <a:ln w="38100">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a:endCxn id="36" idx="0"/>
          </p:cNvCxnSpPr>
          <p:nvPr/>
        </p:nvCxnSpPr>
        <p:spPr>
          <a:xfrm>
            <a:off x="7586911" y="2036746"/>
            <a:ext cx="762330" cy="486747"/>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a:stCxn id="4" idx="3"/>
          </p:cNvCxnSpPr>
          <p:nvPr/>
        </p:nvCxnSpPr>
        <p:spPr>
          <a:xfrm>
            <a:off x="3643533" y="2032185"/>
            <a:ext cx="640435" cy="0"/>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a:off x="1019286" y="2041059"/>
            <a:ext cx="1784920" cy="492784"/>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4799528" y="2041059"/>
            <a:ext cx="640435" cy="0"/>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4726552" y="2711946"/>
            <a:ext cx="713411" cy="0"/>
          </a:xfrm>
          <a:prstGeom prst="line">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446819" y="3501008"/>
            <a:ext cx="8190454" cy="2677656"/>
          </a:xfrm>
          <a:prstGeom prst="rect">
            <a:avLst/>
          </a:prstGeom>
          <a:noFill/>
        </p:spPr>
        <p:txBody>
          <a:bodyPr wrap="square" rtlCol="0">
            <a:spAutoFit/>
          </a:bodyPr>
          <a:lstStyle/>
          <a:p>
            <a:r>
              <a:rPr lang="en-US" sz="1200" dirty="0" smtClean="0"/>
              <a:t>The call VoLTE &lt;=&gt; CS is ongoing as described in the previous slide. The resulted EVS Onions are shown.</a:t>
            </a:r>
          </a:p>
          <a:p>
            <a:endParaRPr lang="en-US" sz="1200" dirty="0"/>
          </a:p>
          <a:p>
            <a:r>
              <a:rPr lang="en-US" sz="1200" b="1" dirty="0" smtClean="0"/>
              <a:t>Several commands or events during the call may influence the actually used  EVS rate and bandwidth in </a:t>
            </a:r>
            <a:r>
              <a:rPr lang="en-US" sz="1200" b="1" dirty="0">
                <a:solidFill>
                  <a:srgbClr val="FF0000"/>
                </a:solidFill>
              </a:rPr>
              <a:t>D</a:t>
            </a:r>
            <a:r>
              <a:rPr lang="en-US" sz="1200" b="1" dirty="0" smtClean="0">
                <a:solidFill>
                  <a:srgbClr val="FF0000"/>
                </a:solidFill>
              </a:rPr>
              <a:t>ownlink</a:t>
            </a:r>
            <a:r>
              <a:rPr lang="en-US" sz="1200" b="1" dirty="0" smtClean="0"/>
              <a:t>:</a:t>
            </a:r>
          </a:p>
          <a:p>
            <a:endParaRPr lang="en-US" sz="1200" b="1" dirty="0" smtClean="0"/>
          </a:p>
          <a:p>
            <a:r>
              <a:rPr lang="en-US" sz="1200" dirty="0" smtClean="0"/>
              <a:t>a) RNC B may send an RC-</a:t>
            </a:r>
            <a:r>
              <a:rPr lang="en-US" sz="1200" dirty="0" err="1" smtClean="0"/>
              <a:t>Req</a:t>
            </a:r>
            <a:r>
              <a:rPr lang="en-US" sz="1200" dirty="0" smtClean="0"/>
              <a:t> (Rate Control Request) </a:t>
            </a:r>
            <a:r>
              <a:rPr lang="en-US" sz="1200" dirty="0"/>
              <a:t>message </a:t>
            </a:r>
            <a:r>
              <a:rPr lang="en-US" sz="1200" dirty="0" smtClean="0"/>
              <a:t>to MGW B, limiting the maximum downlink rate.</a:t>
            </a:r>
            <a:br>
              <a:rPr lang="en-US" sz="1200" dirty="0" smtClean="0"/>
            </a:br>
            <a:r>
              <a:rPr lang="en-US" sz="1200" dirty="0" smtClean="0"/>
              <a:t>    RNC B has no knowledge about audio bandwidths; it may happen that this rate control forces a smaller bandwidth.</a:t>
            </a:r>
            <a:br>
              <a:rPr lang="en-US" sz="1200" dirty="0" smtClean="0"/>
            </a:br>
            <a:r>
              <a:rPr lang="en-US" sz="1200" dirty="0" smtClean="0"/>
              <a:t>    MGW B sends corresponding CMRs towards UE A within all RTP packets.</a:t>
            </a:r>
          </a:p>
          <a:p>
            <a:r>
              <a:rPr lang="en-US" sz="1200" dirty="0"/>
              <a:t>b</a:t>
            </a:r>
            <a:r>
              <a:rPr lang="en-US" sz="1200" dirty="0" smtClean="0"/>
              <a:t>) UE A may receive  at its audio input speech signals with varying audio bandwidth. </a:t>
            </a:r>
            <a:br>
              <a:rPr lang="en-US" sz="1200" dirty="0" smtClean="0"/>
            </a:br>
            <a:r>
              <a:rPr lang="en-US" sz="1200" dirty="0" smtClean="0"/>
              <a:t>    The EVS Codec may decide to apply a encoding algorithm for a lower audio bandwidth than allowed. </a:t>
            </a:r>
            <a:br>
              <a:rPr lang="en-US" sz="1200" dirty="0" smtClean="0"/>
            </a:br>
            <a:r>
              <a:rPr lang="en-US" sz="1200" dirty="0" smtClean="0"/>
              <a:t>     UE B detects this inside the Speech parameters</a:t>
            </a:r>
          </a:p>
          <a:p>
            <a:r>
              <a:rPr lang="en-US" sz="1200" dirty="0" smtClean="0"/>
              <a:t>c)  UE B sends an endless stream of CMR </a:t>
            </a:r>
            <a:r>
              <a:rPr lang="en-US" sz="1200" dirty="0" smtClean="0">
                <a:solidFill>
                  <a:srgbClr val="FF0000"/>
                </a:solidFill>
              </a:rPr>
              <a:t>(</a:t>
            </a:r>
            <a:r>
              <a:rPr lang="en-US" sz="1200" dirty="0">
                <a:solidFill>
                  <a:srgbClr val="FF0000"/>
                </a:solidFill>
              </a:rPr>
              <a:t>≤ </a:t>
            </a:r>
            <a:r>
              <a:rPr lang="en-US" sz="1200" dirty="0" smtClean="0">
                <a:solidFill>
                  <a:srgbClr val="FF0000"/>
                </a:solidFill>
              </a:rPr>
              <a:t>CMR-SWB-4)</a:t>
            </a:r>
            <a:r>
              <a:rPr lang="en-US" sz="1200" dirty="0" smtClean="0"/>
              <a:t>, together with each Speech or SID (or No_Data) frame in uplink. </a:t>
            </a:r>
            <a:br>
              <a:rPr lang="en-US" sz="1200" dirty="0" smtClean="0"/>
            </a:br>
            <a:r>
              <a:rPr lang="en-US" sz="1200" dirty="0" smtClean="0"/>
              <a:t>     These CMR may limit the downlink </a:t>
            </a:r>
            <a:r>
              <a:rPr lang="en-US" sz="1200" u="sng" dirty="0" smtClean="0"/>
              <a:t>rate and/or bandwidth.</a:t>
            </a:r>
            <a:r>
              <a:rPr lang="en-US" sz="1200" dirty="0" smtClean="0"/>
              <a:t> </a:t>
            </a:r>
            <a:br>
              <a:rPr lang="en-US" sz="1200" dirty="0" smtClean="0"/>
            </a:br>
            <a:r>
              <a:rPr lang="en-US" sz="1200" dirty="0" smtClean="0"/>
              <a:t>     MGW B combines these CMR from UE B with RC-</a:t>
            </a:r>
            <a:r>
              <a:rPr lang="en-US" sz="1200" dirty="0" err="1" smtClean="0"/>
              <a:t>Req</a:t>
            </a:r>
            <a:r>
              <a:rPr lang="en-US" sz="1200" dirty="0" smtClean="0"/>
              <a:t> from RNC B into the CMR sent to UE A.</a:t>
            </a:r>
            <a:br>
              <a:rPr lang="en-US" sz="1200" dirty="0" smtClean="0"/>
            </a:br>
            <a:r>
              <a:rPr lang="en-US" sz="1200" dirty="0" smtClean="0"/>
              <a:t>     UE </a:t>
            </a:r>
            <a:r>
              <a:rPr lang="en-US" sz="1200" dirty="0"/>
              <a:t>A</a:t>
            </a:r>
            <a:r>
              <a:rPr lang="en-US" sz="1200" dirty="0" smtClean="0"/>
              <a:t> must follow these CMR commands as soon as possible.</a:t>
            </a:r>
          </a:p>
        </p:txBody>
      </p:sp>
      <p:pic>
        <p:nvPicPr>
          <p:cNvPr id="5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23543" y="692696"/>
            <a:ext cx="2433618" cy="7360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 name="Rounded Rectangle 28"/>
          <p:cNvSpPr/>
          <p:nvPr/>
        </p:nvSpPr>
        <p:spPr>
          <a:xfrm>
            <a:off x="4694446" y="1579977"/>
            <a:ext cx="3045906" cy="158417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6750586" y="1856393"/>
            <a:ext cx="836326" cy="369332"/>
          </a:xfrm>
          <a:prstGeom prst="rect">
            <a:avLst/>
          </a:prstGeom>
          <a:noFill/>
          <a:ln>
            <a:solidFill>
              <a:schemeClr val="tx1"/>
            </a:solidFill>
          </a:ln>
        </p:spPr>
        <p:txBody>
          <a:bodyPr wrap="square" lIns="0" rIns="0" rtlCol="0">
            <a:spAutoFit/>
          </a:bodyPr>
          <a:lstStyle/>
          <a:p>
            <a:pPr algn="ctr"/>
            <a:r>
              <a:rPr lang="en-US" dirty="0" smtClean="0"/>
              <a:t>RNC B</a:t>
            </a:r>
            <a:endParaRPr lang="en-US" dirty="0"/>
          </a:p>
        </p:txBody>
      </p:sp>
      <p:cxnSp>
        <p:nvCxnSpPr>
          <p:cNvPr id="31" name="Straight Connector 30"/>
          <p:cNvCxnSpPr/>
          <p:nvPr/>
        </p:nvCxnSpPr>
        <p:spPr>
          <a:xfrm>
            <a:off x="6286394" y="2225725"/>
            <a:ext cx="1774815" cy="297768"/>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a:stCxn id="20" idx="3"/>
          </p:cNvCxnSpPr>
          <p:nvPr/>
        </p:nvCxnSpPr>
        <p:spPr>
          <a:xfrm>
            <a:off x="6276289" y="2032252"/>
            <a:ext cx="474297" cy="8807"/>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7173503" y="2231596"/>
            <a:ext cx="298" cy="305667"/>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980058" y="2901372"/>
            <a:ext cx="575245" cy="184666"/>
          </a:xfrm>
          <a:prstGeom prst="rect">
            <a:avLst/>
          </a:prstGeom>
          <a:noFill/>
        </p:spPr>
        <p:txBody>
          <a:bodyPr wrap="square" lIns="0" tIns="0" rIns="0" bIns="0" rtlCol="0">
            <a:spAutoFit/>
          </a:bodyPr>
          <a:lstStyle/>
          <a:p>
            <a:pPr algn="ctr"/>
            <a:r>
              <a:rPr lang="en-US" sz="1200" dirty="0" smtClean="0">
                <a:solidFill>
                  <a:srgbClr val="0070C0"/>
                </a:solidFill>
              </a:rPr>
              <a:t>EVS-FB-6</a:t>
            </a:r>
            <a:endParaRPr lang="en-US" sz="1200" dirty="0">
              <a:solidFill>
                <a:srgbClr val="0070C0"/>
              </a:solidFill>
            </a:endParaRPr>
          </a:p>
        </p:txBody>
      </p:sp>
      <p:sp>
        <p:nvSpPr>
          <p:cNvPr id="40" name="TextBox 39"/>
          <p:cNvSpPr txBox="1"/>
          <p:nvPr/>
        </p:nvSpPr>
        <p:spPr>
          <a:xfrm>
            <a:off x="3744783" y="2444930"/>
            <a:ext cx="575245" cy="184666"/>
          </a:xfrm>
          <a:prstGeom prst="rect">
            <a:avLst/>
          </a:prstGeom>
          <a:noFill/>
        </p:spPr>
        <p:txBody>
          <a:bodyPr wrap="square" lIns="0" tIns="0" rIns="0" bIns="0" rtlCol="0">
            <a:spAutoFit/>
          </a:bodyPr>
          <a:lstStyle/>
          <a:p>
            <a:pPr algn="ctr"/>
            <a:r>
              <a:rPr lang="en-US" sz="1200" dirty="0" smtClean="0">
                <a:solidFill>
                  <a:srgbClr val="0070C0"/>
                </a:solidFill>
              </a:rPr>
              <a:t>EVS-FB-6</a:t>
            </a:r>
            <a:endParaRPr lang="en-US" sz="1200" dirty="0">
              <a:solidFill>
                <a:srgbClr val="0070C0"/>
              </a:solidFill>
            </a:endParaRPr>
          </a:p>
        </p:txBody>
      </p:sp>
      <p:sp>
        <p:nvSpPr>
          <p:cNvPr id="42" name="TextBox 41"/>
          <p:cNvSpPr txBox="1"/>
          <p:nvPr/>
        </p:nvSpPr>
        <p:spPr>
          <a:xfrm>
            <a:off x="4795634" y="2444930"/>
            <a:ext cx="575245" cy="184666"/>
          </a:xfrm>
          <a:prstGeom prst="rect">
            <a:avLst/>
          </a:prstGeom>
          <a:noFill/>
        </p:spPr>
        <p:txBody>
          <a:bodyPr wrap="square" lIns="0" tIns="0" rIns="0" bIns="0" rtlCol="0">
            <a:spAutoFit/>
          </a:bodyPr>
          <a:lstStyle/>
          <a:p>
            <a:pPr algn="ctr"/>
            <a:r>
              <a:rPr lang="en-US" sz="1200" dirty="0" smtClean="0">
                <a:solidFill>
                  <a:srgbClr val="0070C0"/>
                </a:solidFill>
              </a:rPr>
              <a:t>EVS-FB-6</a:t>
            </a:r>
            <a:endParaRPr lang="en-US" sz="1200" dirty="0">
              <a:solidFill>
                <a:srgbClr val="0070C0"/>
              </a:solidFill>
            </a:endParaRPr>
          </a:p>
        </p:txBody>
      </p:sp>
      <p:sp>
        <p:nvSpPr>
          <p:cNvPr id="43" name="TextBox 42"/>
          <p:cNvSpPr txBox="1"/>
          <p:nvPr/>
        </p:nvSpPr>
        <p:spPr>
          <a:xfrm>
            <a:off x="6286394" y="2885494"/>
            <a:ext cx="575245" cy="184666"/>
          </a:xfrm>
          <a:prstGeom prst="rect">
            <a:avLst/>
          </a:prstGeom>
          <a:noFill/>
        </p:spPr>
        <p:txBody>
          <a:bodyPr wrap="square" lIns="0" tIns="0" rIns="0" bIns="0" rtlCol="0">
            <a:spAutoFit/>
          </a:bodyPr>
          <a:lstStyle/>
          <a:p>
            <a:pPr algn="ctr"/>
            <a:r>
              <a:rPr lang="en-US" sz="1200" dirty="0" smtClean="0">
                <a:solidFill>
                  <a:srgbClr val="0070C0"/>
                </a:solidFill>
              </a:rPr>
              <a:t>EVS-FB-6</a:t>
            </a:r>
            <a:endParaRPr lang="en-US" sz="1200" dirty="0">
              <a:solidFill>
                <a:srgbClr val="0070C0"/>
              </a:solidFill>
            </a:endParaRPr>
          </a:p>
        </p:txBody>
      </p:sp>
      <p:sp>
        <p:nvSpPr>
          <p:cNvPr id="44" name="TextBox 43"/>
          <p:cNvSpPr txBox="1"/>
          <p:nvPr/>
        </p:nvSpPr>
        <p:spPr>
          <a:xfrm>
            <a:off x="7642660" y="2968240"/>
            <a:ext cx="837098" cy="184666"/>
          </a:xfrm>
          <a:prstGeom prst="rect">
            <a:avLst/>
          </a:prstGeom>
          <a:noFill/>
        </p:spPr>
        <p:txBody>
          <a:bodyPr wrap="square" lIns="0" tIns="0" rIns="0" bIns="0" rtlCol="0">
            <a:spAutoFit/>
          </a:bodyPr>
          <a:lstStyle/>
          <a:p>
            <a:pPr algn="ctr"/>
            <a:r>
              <a:rPr lang="en-US" sz="1200" dirty="0" smtClean="0">
                <a:solidFill>
                  <a:srgbClr val="FF0000"/>
                </a:solidFill>
              </a:rPr>
              <a:t>EVS-SWB-4</a:t>
            </a:r>
            <a:endParaRPr lang="en-US" sz="1200" dirty="0">
              <a:solidFill>
                <a:srgbClr val="FF0000"/>
              </a:solidFill>
            </a:endParaRPr>
          </a:p>
        </p:txBody>
      </p:sp>
      <p:cxnSp>
        <p:nvCxnSpPr>
          <p:cNvPr id="45" name="Straight Connector 44"/>
          <p:cNvCxnSpPr/>
          <p:nvPr/>
        </p:nvCxnSpPr>
        <p:spPr>
          <a:xfrm flipH="1">
            <a:off x="6286394" y="2217260"/>
            <a:ext cx="464192" cy="298902"/>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2643604" y="3176518"/>
            <a:ext cx="1796430" cy="369332"/>
          </a:xfrm>
          <a:prstGeom prst="rect">
            <a:avLst/>
          </a:prstGeom>
          <a:noFill/>
          <a:ln>
            <a:noFill/>
          </a:ln>
        </p:spPr>
        <p:txBody>
          <a:bodyPr wrap="square" lIns="0" rIns="0" rtlCol="0">
            <a:spAutoFit/>
          </a:bodyPr>
          <a:lstStyle/>
          <a:p>
            <a:pPr algn="ctr"/>
            <a:r>
              <a:rPr lang="en-US" dirty="0" smtClean="0"/>
              <a:t>IMS Network</a:t>
            </a:r>
            <a:endParaRPr lang="en-US" dirty="0"/>
          </a:p>
        </p:txBody>
      </p:sp>
      <p:sp>
        <p:nvSpPr>
          <p:cNvPr id="48" name="TextBox 47"/>
          <p:cNvSpPr txBox="1"/>
          <p:nvPr/>
        </p:nvSpPr>
        <p:spPr>
          <a:xfrm>
            <a:off x="5319184" y="3176518"/>
            <a:ext cx="1796430" cy="369332"/>
          </a:xfrm>
          <a:prstGeom prst="rect">
            <a:avLst/>
          </a:prstGeom>
          <a:noFill/>
          <a:ln>
            <a:noFill/>
          </a:ln>
        </p:spPr>
        <p:txBody>
          <a:bodyPr wrap="square" lIns="0" rIns="0" rtlCol="0">
            <a:spAutoFit/>
          </a:bodyPr>
          <a:lstStyle/>
          <a:p>
            <a:pPr algn="ctr"/>
            <a:r>
              <a:rPr lang="en-US" dirty="0" smtClean="0"/>
              <a:t>CS Network</a:t>
            </a:r>
            <a:endParaRPr lang="en-US" dirty="0"/>
          </a:p>
        </p:txBody>
      </p:sp>
      <p:sp>
        <p:nvSpPr>
          <p:cNvPr id="5" name="Date Placeholder 4"/>
          <p:cNvSpPr>
            <a:spLocks noGrp="1"/>
          </p:cNvSpPr>
          <p:nvPr>
            <p:ph type="dt" sz="half" idx="10"/>
          </p:nvPr>
        </p:nvSpPr>
        <p:spPr/>
        <p:txBody>
          <a:bodyPr/>
          <a:lstStyle/>
          <a:p>
            <a:r>
              <a:rPr lang="en-US" smtClean="0"/>
              <a:t>S4-151009   2015-08-19</a:t>
            </a:r>
            <a:endParaRPr lang="en-US"/>
          </a:p>
        </p:txBody>
      </p:sp>
      <p:sp>
        <p:nvSpPr>
          <p:cNvPr id="9" name="Footer Placeholder 8"/>
          <p:cNvSpPr>
            <a:spLocks noGrp="1"/>
          </p:cNvSpPr>
          <p:nvPr>
            <p:ph type="ftr" sz="quarter" idx="11"/>
          </p:nvPr>
        </p:nvSpPr>
        <p:spPr/>
        <p:txBody>
          <a:bodyPr/>
          <a:lstStyle/>
          <a:p>
            <a:r>
              <a:rPr lang="en-GB" smtClean="0"/>
              <a:t>Call Setup and Handover Scenarios for EVS</a:t>
            </a:r>
            <a:endParaRPr lang="en-US"/>
          </a:p>
        </p:txBody>
      </p:sp>
      <p:sp>
        <p:nvSpPr>
          <p:cNvPr id="10" name="Slide Number Placeholder 9"/>
          <p:cNvSpPr>
            <a:spLocks noGrp="1"/>
          </p:cNvSpPr>
          <p:nvPr>
            <p:ph type="sldNum" sz="quarter" idx="12"/>
          </p:nvPr>
        </p:nvSpPr>
        <p:spPr/>
        <p:txBody>
          <a:bodyPr/>
          <a:lstStyle/>
          <a:p>
            <a:fld id="{91CDC523-5978-4C21-B1A1-67912B2B7D91}" type="slidenum">
              <a:rPr lang="en-US" smtClean="0"/>
              <a:t>10</a:t>
            </a:fld>
            <a:endParaRPr lang="en-US"/>
          </a:p>
        </p:txBody>
      </p:sp>
    </p:spTree>
    <p:extLst>
      <p:ext uri="{BB962C8B-B14F-4D97-AF65-F5344CB8AC3E}">
        <p14:creationId xmlns:p14="http://schemas.microsoft.com/office/powerpoint/2010/main" val="1485768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1862" y="3068960"/>
            <a:ext cx="5390753" cy="34161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itle 12"/>
          <p:cNvSpPr>
            <a:spLocks noGrp="1"/>
          </p:cNvSpPr>
          <p:nvPr>
            <p:ph type="title"/>
          </p:nvPr>
        </p:nvSpPr>
        <p:spPr/>
        <p:txBody>
          <a:bodyPr>
            <a:normAutofit/>
          </a:bodyPr>
          <a:lstStyle/>
          <a:p>
            <a:pPr algn="l"/>
            <a:r>
              <a:rPr lang="en-US" sz="3600" dirty="0" smtClean="0"/>
              <a:t>SRVCC with EVS to EVSoCS Onions (1)</a:t>
            </a:r>
            <a:endParaRPr lang="en-US" sz="3600"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7" y="1556792"/>
            <a:ext cx="6369485" cy="12961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23543" y="1340768"/>
            <a:ext cx="2433618" cy="7360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p:cNvSpPr txBox="1"/>
          <p:nvPr/>
        </p:nvSpPr>
        <p:spPr>
          <a:xfrm>
            <a:off x="4155932" y="2881214"/>
            <a:ext cx="4736550" cy="1938992"/>
          </a:xfrm>
          <a:prstGeom prst="rect">
            <a:avLst/>
          </a:prstGeom>
          <a:noFill/>
        </p:spPr>
        <p:txBody>
          <a:bodyPr wrap="square" rtlCol="0">
            <a:spAutoFit/>
          </a:bodyPr>
          <a:lstStyle/>
          <a:p>
            <a:r>
              <a:rPr lang="en-US" sz="1200" dirty="0" smtClean="0"/>
              <a:t>The call was setup as VoLTE&lt;=&gt;VoLTE call with </a:t>
            </a:r>
            <a:r>
              <a:rPr lang="en-US" sz="1200" dirty="0" smtClean="0">
                <a:solidFill>
                  <a:srgbClr val="0070C0"/>
                </a:solidFill>
              </a:rPr>
              <a:t>EVS-FB-6</a:t>
            </a:r>
            <a:r>
              <a:rPr lang="en-US" sz="1200" dirty="0" smtClean="0"/>
              <a:t> as framework, see slide 6. Now SRVCC handover has to be performed into a </a:t>
            </a:r>
            <a:r>
              <a:rPr lang="en-US" sz="1200" u="sng" dirty="0" smtClean="0"/>
              <a:t>loaded 3G</a:t>
            </a:r>
            <a:r>
              <a:rPr lang="en-US" sz="1200" dirty="0" smtClean="0"/>
              <a:t> </a:t>
            </a:r>
            <a:r>
              <a:rPr lang="en-US" sz="1200" u="sng" dirty="0" smtClean="0"/>
              <a:t>cell</a:t>
            </a:r>
            <a:r>
              <a:rPr lang="en-US" sz="1200" dirty="0" smtClean="0"/>
              <a:t>, allowing at maximum </a:t>
            </a:r>
            <a:r>
              <a:rPr lang="en-US" sz="1200" b="1" dirty="0" smtClean="0">
                <a:solidFill>
                  <a:srgbClr val="FF0000"/>
                </a:solidFill>
              </a:rPr>
              <a:t>EVS-SWB-4 as Target RAN Codec</a:t>
            </a:r>
            <a:r>
              <a:rPr lang="en-US" sz="1200" dirty="0" smtClean="0"/>
              <a:t>.</a:t>
            </a:r>
          </a:p>
          <a:p>
            <a:r>
              <a:rPr lang="en-US" sz="1200" dirty="0" smtClean="0"/>
              <a:t>Due to the EVS Onion principle all Codecs involved are TrFO-compatible. As soon as ATGW A is informed about the SRVCC and the Target RAN Codec, it sends </a:t>
            </a:r>
            <a:r>
              <a:rPr lang="en-US" sz="1200" b="1" dirty="0" smtClean="0">
                <a:solidFill>
                  <a:srgbClr val="FF0000"/>
                </a:solidFill>
              </a:rPr>
              <a:t>CMR-SWB-4 </a:t>
            </a:r>
            <a:r>
              <a:rPr lang="en-US" sz="1200" dirty="0" smtClean="0"/>
              <a:t>towards the remote end, i.e. towards UE B.</a:t>
            </a:r>
          </a:p>
          <a:p>
            <a:r>
              <a:rPr lang="en-US" sz="1200" dirty="0" smtClean="0"/>
              <a:t>It takes a while, until UE B gets this CMR and sends back with mode EVS-SWB-4. It takes also a while, until SRVCC is executed on the air interface.</a:t>
            </a:r>
          </a:p>
          <a:p>
            <a:r>
              <a:rPr lang="en-US" sz="1200" u="sng" dirty="0" smtClean="0"/>
              <a:t>If well done</a:t>
            </a:r>
            <a:r>
              <a:rPr lang="en-US" sz="1200" dirty="0" smtClean="0"/>
              <a:t>, the Target RAN will receive only EVS-SWB-4 and the speech break is minimal. See the ongoing </a:t>
            </a:r>
            <a:r>
              <a:rPr lang="en-US" sz="1200" b="1" dirty="0" smtClean="0">
                <a:solidFill>
                  <a:srgbClr val="FF0000"/>
                </a:solidFill>
              </a:rPr>
              <a:t>SETA TR work</a:t>
            </a:r>
            <a:r>
              <a:rPr lang="en-US" sz="1200" dirty="0" smtClean="0"/>
              <a:t>.</a:t>
            </a:r>
            <a:endParaRPr lang="en-US" sz="1200" dirty="0"/>
          </a:p>
        </p:txBody>
      </p:sp>
      <p:sp>
        <p:nvSpPr>
          <p:cNvPr id="73" name="TextBox 72"/>
          <p:cNvSpPr txBox="1"/>
          <p:nvPr/>
        </p:nvSpPr>
        <p:spPr>
          <a:xfrm>
            <a:off x="3580686" y="2537263"/>
            <a:ext cx="575245" cy="184666"/>
          </a:xfrm>
          <a:prstGeom prst="rect">
            <a:avLst/>
          </a:prstGeom>
          <a:noFill/>
        </p:spPr>
        <p:txBody>
          <a:bodyPr wrap="square" lIns="0" tIns="0" rIns="0" bIns="0" rtlCol="0">
            <a:spAutoFit/>
          </a:bodyPr>
          <a:lstStyle/>
          <a:p>
            <a:pPr algn="ctr"/>
            <a:r>
              <a:rPr lang="en-US" sz="1200" dirty="0" smtClean="0">
                <a:solidFill>
                  <a:srgbClr val="0070C0"/>
                </a:solidFill>
              </a:rPr>
              <a:t>EVS-FB-6</a:t>
            </a:r>
            <a:endParaRPr lang="en-US" sz="1200" dirty="0">
              <a:solidFill>
                <a:srgbClr val="0070C0"/>
              </a:solidFill>
            </a:endParaRPr>
          </a:p>
        </p:txBody>
      </p:sp>
      <p:sp>
        <p:nvSpPr>
          <p:cNvPr id="75" name="TextBox 74"/>
          <p:cNvSpPr txBox="1"/>
          <p:nvPr/>
        </p:nvSpPr>
        <p:spPr>
          <a:xfrm>
            <a:off x="1115616" y="2620767"/>
            <a:ext cx="575245" cy="184666"/>
          </a:xfrm>
          <a:prstGeom prst="rect">
            <a:avLst/>
          </a:prstGeom>
          <a:noFill/>
        </p:spPr>
        <p:txBody>
          <a:bodyPr wrap="square" lIns="0" tIns="0" rIns="0" bIns="0" rtlCol="0">
            <a:spAutoFit/>
          </a:bodyPr>
          <a:lstStyle/>
          <a:p>
            <a:pPr algn="ctr"/>
            <a:r>
              <a:rPr lang="en-US" sz="1200" dirty="0" smtClean="0">
                <a:solidFill>
                  <a:srgbClr val="0070C0"/>
                </a:solidFill>
              </a:rPr>
              <a:t>EVS-FB-6</a:t>
            </a:r>
            <a:endParaRPr lang="en-US" sz="1200" dirty="0">
              <a:solidFill>
                <a:srgbClr val="0070C0"/>
              </a:solidFill>
            </a:endParaRPr>
          </a:p>
        </p:txBody>
      </p:sp>
      <p:sp>
        <p:nvSpPr>
          <p:cNvPr id="76" name="TextBox 75"/>
          <p:cNvSpPr txBox="1"/>
          <p:nvPr/>
        </p:nvSpPr>
        <p:spPr>
          <a:xfrm>
            <a:off x="6066872" y="2630292"/>
            <a:ext cx="575245" cy="184666"/>
          </a:xfrm>
          <a:prstGeom prst="rect">
            <a:avLst/>
          </a:prstGeom>
          <a:noFill/>
        </p:spPr>
        <p:txBody>
          <a:bodyPr wrap="square" lIns="0" tIns="0" rIns="0" bIns="0" rtlCol="0">
            <a:spAutoFit/>
          </a:bodyPr>
          <a:lstStyle/>
          <a:p>
            <a:pPr algn="ctr"/>
            <a:r>
              <a:rPr lang="en-US" sz="1200" dirty="0" smtClean="0">
                <a:solidFill>
                  <a:srgbClr val="0070C0"/>
                </a:solidFill>
              </a:rPr>
              <a:t>EVS-FB-6</a:t>
            </a:r>
            <a:endParaRPr lang="en-US" sz="1200" dirty="0">
              <a:solidFill>
                <a:srgbClr val="0070C0"/>
              </a:solidFill>
            </a:endParaRPr>
          </a:p>
        </p:txBody>
      </p:sp>
      <p:sp>
        <p:nvSpPr>
          <p:cNvPr id="17" name="TextBox 16"/>
          <p:cNvSpPr txBox="1"/>
          <p:nvPr/>
        </p:nvSpPr>
        <p:spPr>
          <a:xfrm>
            <a:off x="5868144" y="5877272"/>
            <a:ext cx="2808312" cy="461665"/>
          </a:xfrm>
          <a:prstGeom prst="rect">
            <a:avLst/>
          </a:prstGeom>
          <a:noFill/>
        </p:spPr>
        <p:txBody>
          <a:bodyPr wrap="square" rtlCol="0">
            <a:spAutoFit/>
          </a:bodyPr>
          <a:lstStyle/>
          <a:p>
            <a:r>
              <a:rPr lang="en-US" sz="1200" dirty="0"/>
              <a:t>Reference Architecture for </a:t>
            </a:r>
            <a:r>
              <a:rPr lang="en-US" sz="1200" dirty="0" smtClean="0"/>
              <a:t>SRVCC</a:t>
            </a:r>
            <a:br>
              <a:rPr lang="en-US" sz="1200" dirty="0" smtClean="0"/>
            </a:br>
            <a:r>
              <a:rPr lang="en-US" sz="1200" dirty="0" smtClean="0"/>
              <a:t>See TR 26.916, figure 4-1.</a:t>
            </a:r>
            <a:endParaRPr lang="en-US" sz="1200" dirty="0"/>
          </a:p>
        </p:txBody>
      </p:sp>
      <p:sp>
        <p:nvSpPr>
          <p:cNvPr id="19" name="TextBox 18"/>
          <p:cNvSpPr txBox="1"/>
          <p:nvPr/>
        </p:nvSpPr>
        <p:spPr>
          <a:xfrm>
            <a:off x="5436096" y="4820206"/>
            <a:ext cx="3240360" cy="646331"/>
          </a:xfrm>
          <a:prstGeom prst="rect">
            <a:avLst/>
          </a:prstGeom>
          <a:noFill/>
        </p:spPr>
        <p:txBody>
          <a:bodyPr wrap="square" rtlCol="0">
            <a:spAutoFit/>
          </a:bodyPr>
          <a:lstStyle/>
          <a:p>
            <a:r>
              <a:rPr lang="en-US" sz="1200" b="1" dirty="0" smtClean="0"/>
              <a:t>Note: </a:t>
            </a:r>
            <a:r>
              <a:rPr lang="en-US" sz="1200" dirty="0" smtClean="0"/>
              <a:t>reducing from EVS-FB-6 to EVS-SWB-4 may well be done shortly before SRVCC is executed; the LTE leg transports it as well to UE A.</a:t>
            </a:r>
            <a:endParaRPr lang="en-US" sz="1200" dirty="0"/>
          </a:p>
        </p:txBody>
      </p:sp>
      <p:sp>
        <p:nvSpPr>
          <p:cNvPr id="3" name="Date Placeholder 2"/>
          <p:cNvSpPr>
            <a:spLocks noGrp="1"/>
          </p:cNvSpPr>
          <p:nvPr>
            <p:ph type="dt" sz="half" idx="10"/>
          </p:nvPr>
        </p:nvSpPr>
        <p:spPr/>
        <p:txBody>
          <a:bodyPr/>
          <a:lstStyle/>
          <a:p>
            <a:r>
              <a:rPr lang="en-US" smtClean="0"/>
              <a:t>S4-151009   2015-08-19</a:t>
            </a:r>
            <a:endParaRPr lang="en-US"/>
          </a:p>
        </p:txBody>
      </p:sp>
      <p:sp>
        <p:nvSpPr>
          <p:cNvPr id="4" name="Footer Placeholder 3"/>
          <p:cNvSpPr>
            <a:spLocks noGrp="1"/>
          </p:cNvSpPr>
          <p:nvPr>
            <p:ph type="ftr" sz="quarter" idx="11"/>
          </p:nvPr>
        </p:nvSpPr>
        <p:spPr/>
        <p:txBody>
          <a:bodyPr/>
          <a:lstStyle/>
          <a:p>
            <a:r>
              <a:rPr lang="en-GB" smtClean="0"/>
              <a:t>Call Setup and Handover Scenarios for EVS</a:t>
            </a:r>
            <a:endParaRPr lang="en-US"/>
          </a:p>
        </p:txBody>
      </p:sp>
      <p:sp>
        <p:nvSpPr>
          <p:cNvPr id="5" name="Slide Number Placeholder 4"/>
          <p:cNvSpPr>
            <a:spLocks noGrp="1"/>
          </p:cNvSpPr>
          <p:nvPr>
            <p:ph type="sldNum" sz="quarter" idx="12"/>
          </p:nvPr>
        </p:nvSpPr>
        <p:spPr/>
        <p:txBody>
          <a:bodyPr/>
          <a:lstStyle/>
          <a:p>
            <a:fld id="{91CDC523-5978-4C21-B1A1-67912B2B7D91}" type="slidenum">
              <a:rPr lang="en-US" smtClean="0"/>
              <a:t>11</a:t>
            </a:fld>
            <a:endParaRPr lang="en-US"/>
          </a:p>
        </p:txBody>
      </p:sp>
    </p:spTree>
    <p:extLst>
      <p:ext uri="{BB962C8B-B14F-4D97-AF65-F5344CB8AC3E}">
        <p14:creationId xmlns:p14="http://schemas.microsoft.com/office/powerpoint/2010/main" val="42150202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1862" y="3068960"/>
            <a:ext cx="5390753" cy="34161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itle 12"/>
          <p:cNvSpPr>
            <a:spLocks noGrp="1"/>
          </p:cNvSpPr>
          <p:nvPr>
            <p:ph type="title"/>
          </p:nvPr>
        </p:nvSpPr>
        <p:spPr/>
        <p:txBody>
          <a:bodyPr>
            <a:normAutofit/>
          </a:bodyPr>
          <a:lstStyle/>
          <a:p>
            <a:pPr algn="l"/>
            <a:r>
              <a:rPr lang="en-US" sz="3600" dirty="0" smtClean="0"/>
              <a:t>SRVCC with EVS to EVSoCS Onions (2)</a:t>
            </a:r>
            <a:endParaRPr lang="en-US" sz="3600"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7" y="1556792"/>
            <a:ext cx="6369485" cy="12961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23543" y="1340768"/>
            <a:ext cx="2433618" cy="7360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p:cNvSpPr txBox="1"/>
          <p:nvPr/>
        </p:nvSpPr>
        <p:spPr>
          <a:xfrm>
            <a:off x="4155932" y="2881214"/>
            <a:ext cx="4736550" cy="1015663"/>
          </a:xfrm>
          <a:prstGeom prst="rect">
            <a:avLst/>
          </a:prstGeom>
          <a:noFill/>
        </p:spPr>
        <p:txBody>
          <a:bodyPr wrap="square" rtlCol="0">
            <a:spAutoFit/>
          </a:bodyPr>
          <a:lstStyle/>
          <a:p>
            <a:r>
              <a:rPr lang="en-US" sz="1200" dirty="0" smtClean="0"/>
              <a:t>The call was setup as VoLTE&lt;=&gt;VoLTE call with </a:t>
            </a:r>
            <a:r>
              <a:rPr lang="en-US" sz="1200" b="1" dirty="0" smtClean="0">
                <a:solidFill>
                  <a:srgbClr val="0070C0"/>
                </a:solidFill>
              </a:rPr>
              <a:t>EVS-FB-6</a:t>
            </a:r>
            <a:r>
              <a:rPr lang="en-US" sz="1200" dirty="0" smtClean="0"/>
              <a:t> as framework. slide 6. Now SRVCC handover has to be performed into a </a:t>
            </a:r>
            <a:r>
              <a:rPr lang="en-US" sz="1200" u="sng" dirty="0" smtClean="0">
                <a:solidFill>
                  <a:srgbClr val="FF0000"/>
                </a:solidFill>
              </a:rPr>
              <a:t>overloaded</a:t>
            </a:r>
            <a:r>
              <a:rPr lang="en-US" sz="1200" dirty="0" smtClean="0"/>
              <a:t> 3G cell, allowing at maximum </a:t>
            </a:r>
            <a:r>
              <a:rPr lang="en-US" sz="1200" b="1" dirty="0" smtClean="0">
                <a:solidFill>
                  <a:srgbClr val="FF0000"/>
                </a:solidFill>
              </a:rPr>
              <a:t>EVS-WB-2 as Target RAN Codec</a:t>
            </a:r>
            <a:r>
              <a:rPr lang="en-US" sz="1200" dirty="0" smtClean="0"/>
              <a:t>.</a:t>
            </a:r>
          </a:p>
          <a:p>
            <a:r>
              <a:rPr lang="en-US" sz="1200" dirty="0" smtClean="0"/>
              <a:t>As soon as ATGW A is informed about the SRVCC and the Target RAN Codec, it sends </a:t>
            </a:r>
            <a:r>
              <a:rPr lang="en-US" sz="1200" b="1" dirty="0" smtClean="0">
                <a:solidFill>
                  <a:srgbClr val="FF0000"/>
                </a:solidFill>
              </a:rPr>
              <a:t>CMR-WB-2</a:t>
            </a:r>
            <a:r>
              <a:rPr lang="en-US" sz="1200" dirty="0" smtClean="0"/>
              <a:t>, see slide before.</a:t>
            </a:r>
          </a:p>
        </p:txBody>
      </p:sp>
      <p:sp>
        <p:nvSpPr>
          <p:cNvPr id="73" name="TextBox 72"/>
          <p:cNvSpPr txBox="1"/>
          <p:nvPr/>
        </p:nvSpPr>
        <p:spPr>
          <a:xfrm>
            <a:off x="3580686" y="2537263"/>
            <a:ext cx="575245" cy="184666"/>
          </a:xfrm>
          <a:prstGeom prst="rect">
            <a:avLst/>
          </a:prstGeom>
          <a:noFill/>
        </p:spPr>
        <p:txBody>
          <a:bodyPr wrap="square" lIns="0" tIns="0" rIns="0" bIns="0" rtlCol="0">
            <a:spAutoFit/>
          </a:bodyPr>
          <a:lstStyle/>
          <a:p>
            <a:pPr algn="ctr"/>
            <a:r>
              <a:rPr lang="en-US" sz="1200" dirty="0" smtClean="0">
                <a:solidFill>
                  <a:srgbClr val="0070C0"/>
                </a:solidFill>
              </a:rPr>
              <a:t>EVS-FB-6</a:t>
            </a:r>
            <a:endParaRPr lang="en-US" sz="1200" dirty="0">
              <a:solidFill>
                <a:srgbClr val="0070C0"/>
              </a:solidFill>
            </a:endParaRPr>
          </a:p>
        </p:txBody>
      </p:sp>
      <p:sp>
        <p:nvSpPr>
          <p:cNvPr id="75" name="TextBox 74"/>
          <p:cNvSpPr txBox="1"/>
          <p:nvPr/>
        </p:nvSpPr>
        <p:spPr>
          <a:xfrm>
            <a:off x="1115616" y="2620767"/>
            <a:ext cx="575245" cy="184666"/>
          </a:xfrm>
          <a:prstGeom prst="rect">
            <a:avLst/>
          </a:prstGeom>
          <a:noFill/>
        </p:spPr>
        <p:txBody>
          <a:bodyPr wrap="square" lIns="0" tIns="0" rIns="0" bIns="0" rtlCol="0">
            <a:spAutoFit/>
          </a:bodyPr>
          <a:lstStyle/>
          <a:p>
            <a:pPr algn="ctr"/>
            <a:r>
              <a:rPr lang="en-US" sz="1200" dirty="0" smtClean="0">
                <a:solidFill>
                  <a:srgbClr val="0070C0"/>
                </a:solidFill>
              </a:rPr>
              <a:t>EVS-FB-6</a:t>
            </a:r>
            <a:endParaRPr lang="en-US" sz="1200" dirty="0">
              <a:solidFill>
                <a:srgbClr val="0070C0"/>
              </a:solidFill>
            </a:endParaRPr>
          </a:p>
        </p:txBody>
      </p:sp>
      <p:sp>
        <p:nvSpPr>
          <p:cNvPr id="76" name="TextBox 75"/>
          <p:cNvSpPr txBox="1"/>
          <p:nvPr/>
        </p:nvSpPr>
        <p:spPr>
          <a:xfrm>
            <a:off x="6066872" y="2630292"/>
            <a:ext cx="575245" cy="184666"/>
          </a:xfrm>
          <a:prstGeom prst="rect">
            <a:avLst/>
          </a:prstGeom>
          <a:noFill/>
        </p:spPr>
        <p:txBody>
          <a:bodyPr wrap="square" lIns="0" tIns="0" rIns="0" bIns="0" rtlCol="0">
            <a:spAutoFit/>
          </a:bodyPr>
          <a:lstStyle/>
          <a:p>
            <a:pPr algn="ctr"/>
            <a:r>
              <a:rPr lang="en-US" sz="1200" dirty="0" smtClean="0">
                <a:solidFill>
                  <a:srgbClr val="0070C0"/>
                </a:solidFill>
              </a:rPr>
              <a:t>EVS-FB-6</a:t>
            </a:r>
            <a:endParaRPr lang="en-US" sz="1200" dirty="0">
              <a:solidFill>
                <a:srgbClr val="0070C0"/>
              </a:solidFill>
            </a:endParaRPr>
          </a:p>
        </p:txBody>
      </p:sp>
      <p:sp>
        <p:nvSpPr>
          <p:cNvPr id="17" name="TextBox 16"/>
          <p:cNvSpPr txBox="1"/>
          <p:nvPr/>
        </p:nvSpPr>
        <p:spPr>
          <a:xfrm>
            <a:off x="5868144" y="5877272"/>
            <a:ext cx="2808312" cy="461665"/>
          </a:xfrm>
          <a:prstGeom prst="rect">
            <a:avLst/>
          </a:prstGeom>
          <a:noFill/>
        </p:spPr>
        <p:txBody>
          <a:bodyPr wrap="square" rtlCol="0">
            <a:spAutoFit/>
          </a:bodyPr>
          <a:lstStyle/>
          <a:p>
            <a:r>
              <a:rPr lang="en-US" sz="1200" dirty="0"/>
              <a:t>Reference Architecture for </a:t>
            </a:r>
            <a:r>
              <a:rPr lang="en-US" sz="1200" dirty="0" smtClean="0"/>
              <a:t>SRVCC</a:t>
            </a:r>
            <a:br>
              <a:rPr lang="en-US" sz="1200" dirty="0" smtClean="0"/>
            </a:br>
            <a:r>
              <a:rPr lang="en-US" sz="1200" dirty="0" smtClean="0"/>
              <a:t>See TR 26.916, figure 4-1.</a:t>
            </a:r>
            <a:endParaRPr lang="en-US" sz="1200" dirty="0"/>
          </a:p>
        </p:txBody>
      </p:sp>
      <p:sp>
        <p:nvSpPr>
          <p:cNvPr id="3" name="Date Placeholder 2"/>
          <p:cNvSpPr>
            <a:spLocks noGrp="1"/>
          </p:cNvSpPr>
          <p:nvPr>
            <p:ph type="dt" sz="half" idx="10"/>
          </p:nvPr>
        </p:nvSpPr>
        <p:spPr/>
        <p:txBody>
          <a:bodyPr/>
          <a:lstStyle/>
          <a:p>
            <a:r>
              <a:rPr lang="en-US" smtClean="0"/>
              <a:t>S4-151009   2015-08-19</a:t>
            </a:r>
            <a:endParaRPr lang="en-US"/>
          </a:p>
        </p:txBody>
      </p:sp>
      <p:sp>
        <p:nvSpPr>
          <p:cNvPr id="4" name="Footer Placeholder 3"/>
          <p:cNvSpPr>
            <a:spLocks noGrp="1"/>
          </p:cNvSpPr>
          <p:nvPr>
            <p:ph type="ftr" sz="quarter" idx="11"/>
          </p:nvPr>
        </p:nvSpPr>
        <p:spPr/>
        <p:txBody>
          <a:bodyPr/>
          <a:lstStyle/>
          <a:p>
            <a:r>
              <a:rPr lang="en-GB" smtClean="0"/>
              <a:t>Call Setup and Handover Scenarios for EVS</a:t>
            </a:r>
            <a:endParaRPr lang="en-US"/>
          </a:p>
        </p:txBody>
      </p:sp>
      <p:sp>
        <p:nvSpPr>
          <p:cNvPr id="5" name="Slide Number Placeholder 4"/>
          <p:cNvSpPr>
            <a:spLocks noGrp="1"/>
          </p:cNvSpPr>
          <p:nvPr>
            <p:ph type="sldNum" sz="quarter" idx="12"/>
          </p:nvPr>
        </p:nvSpPr>
        <p:spPr/>
        <p:txBody>
          <a:bodyPr/>
          <a:lstStyle/>
          <a:p>
            <a:fld id="{91CDC523-5978-4C21-B1A1-67912B2B7D91}" type="slidenum">
              <a:rPr lang="en-US" smtClean="0"/>
              <a:t>12</a:t>
            </a:fld>
            <a:endParaRPr lang="en-US"/>
          </a:p>
        </p:txBody>
      </p:sp>
      <p:sp>
        <p:nvSpPr>
          <p:cNvPr id="16" name="TextBox 15"/>
          <p:cNvSpPr txBox="1"/>
          <p:nvPr/>
        </p:nvSpPr>
        <p:spPr>
          <a:xfrm>
            <a:off x="5436096" y="4820206"/>
            <a:ext cx="3240360" cy="461665"/>
          </a:xfrm>
          <a:prstGeom prst="rect">
            <a:avLst/>
          </a:prstGeom>
          <a:noFill/>
        </p:spPr>
        <p:txBody>
          <a:bodyPr wrap="square" rtlCol="0">
            <a:spAutoFit/>
          </a:bodyPr>
          <a:lstStyle/>
          <a:p>
            <a:r>
              <a:rPr lang="en-US" sz="1200" b="1" dirty="0" smtClean="0"/>
              <a:t>Note: </a:t>
            </a:r>
            <a:r>
              <a:rPr lang="en-US" sz="1200" dirty="0" smtClean="0"/>
              <a:t>all this would not be possible with an EVS-NON-Onion, see next slide.</a:t>
            </a:r>
            <a:endParaRPr lang="en-US" sz="1200" dirty="0"/>
          </a:p>
        </p:txBody>
      </p:sp>
    </p:spTree>
    <p:extLst>
      <p:ext uri="{BB962C8B-B14F-4D97-AF65-F5344CB8AC3E}">
        <p14:creationId xmlns:p14="http://schemas.microsoft.com/office/powerpoint/2010/main" val="404715677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1862" y="3068960"/>
            <a:ext cx="5390753" cy="34161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itle 12"/>
          <p:cNvSpPr>
            <a:spLocks noGrp="1"/>
          </p:cNvSpPr>
          <p:nvPr>
            <p:ph type="title"/>
          </p:nvPr>
        </p:nvSpPr>
        <p:spPr/>
        <p:txBody>
          <a:bodyPr/>
          <a:lstStyle/>
          <a:p>
            <a:pPr algn="l"/>
            <a:r>
              <a:rPr lang="en-US" dirty="0" smtClean="0"/>
              <a:t>SRVCC with EVS NON-Onion</a:t>
            </a:r>
            <a:endParaRPr lang="en-US"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7" y="1556792"/>
            <a:ext cx="6369485" cy="12961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p:cNvSpPr txBox="1"/>
          <p:nvPr/>
        </p:nvSpPr>
        <p:spPr>
          <a:xfrm>
            <a:off x="4155932" y="2881214"/>
            <a:ext cx="4736550" cy="2123658"/>
          </a:xfrm>
          <a:prstGeom prst="rect">
            <a:avLst/>
          </a:prstGeom>
          <a:noFill/>
        </p:spPr>
        <p:txBody>
          <a:bodyPr wrap="square" rtlCol="0">
            <a:spAutoFit/>
          </a:bodyPr>
          <a:lstStyle/>
          <a:p>
            <a:r>
              <a:rPr lang="en-US" sz="1200" dirty="0"/>
              <a:t>C</a:t>
            </a:r>
            <a:r>
              <a:rPr lang="en-US" sz="1200" dirty="0" smtClean="0"/>
              <a:t>all setup was VoLTE&lt;=&gt;VoLTE with the </a:t>
            </a:r>
            <a:r>
              <a:rPr lang="en-US" sz="1200" dirty="0" smtClean="0">
                <a:solidFill>
                  <a:srgbClr val="0070C0"/>
                </a:solidFill>
              </a:rPr>
              <a:t>EVS-SWBOnly-6 Non-Onion.</a:t>
            </a:r>
            <a:br>
              <a:rPr lang="en-US" sz="1200" dirty="0" smtClean="0">
                <a:solidFill>
                  <a:srgbClr val="0070C0"/>
                </a:solidFill>
              </a:rPr>
            </a:br>
            <a:r>
              <a:rPr lang="en-US" sz="1200" dirty="0" smtClean="0">
                <a:solidFill>
                  <a:srgbClr val="0070C0"/>
                </a:solidFill>
              </a:rPr>
              <a:t>Quality is high ("Super HD-Voice").</a:t>
            </a:r>
            <a:br>
              <a:rPr lang="en-US" sz="1200" dirty="0" smtClean="0">
                <a:solidFill>
                  <a:srgbClr val="0070C0"/>
                </a:solidFill>
              </a:rPr>
            </a:br>
            <a:r>
              <a:rPr lang="en-US" sz="1200" dirty="0" smtClean="0"/>
              <a:t>Now SRVCC handover has to be performed into a loaded 3G cell, allowing at maximum </a:t>
            </a:r>
            <a:r>
              <a:rPr lang="en-US" sz="1200" dirty="0" smtClean="0">
                <a:solidFill>
                  <a:srgbClr val="FF0000"/>
                </a:solidFill>
              </a:rPr>
              <a:t>EVS-WB-2 Onion as Target RAN Codec</a:t>
            </a:r>
            <a:r>
              <a:rPr lang="en-US" sz="1200" dirty="0" smtClean="0"/>
              <a:t>.</a:t>
            </a:r>
          </a:p>
          <a:p>
            <a:r>
              <a:rPr lang="en-US" sz="1200" dirty="0" smtClean="0"/>
              <a:t>ATCF and ATGW are informed about the Target RAN Codec and select </a:t>
            </a:r>
            <a:r>
              <a:rPr lang="en-US" sz="1200" b="1" dirty="0" smtClean="0">
                <a:solidFill>
                  <a:srgbClr val="002060"/>
                </a:solidFill>
              </a:rPr>
              <a:t>EVS-FB-6</a:t>
            </a:r>
            <a:r>
              <a:rPr lang="en-US" sz="1200" dirty="0" smtClean="0"/>
              <a:t> as CS PS Codec and </a:t>
            </a:r>
            <a:r>
              <a:rPr lang="en-US" sz="1200" dirty="0" smtClean="0">
                <a:solidFill>
                  <a:srgbClr val="FF0000"/>
                </a:solidFill>
              </a:rPr>
              <a:t>CMR-WB-2</a:t>
            </a:r>
            <a:r>
              <a:rPr lang="en-US" sz="1200" dirty="0" smtClean="0"/>
              <a:t> is exchanged, too. </a:t>
            </a:r>
          </a:p>
          <a:p>
            <a:r>
              <a:rPr lang="en-US" sz="1200" dirty="0" smtClean="0"/>
              <a:t>ATGW A inserts transcoding between EVS-FB-6 and EVS-SWBOnly-6.</a:t>
            </a:r>
            <a:br>
              <a:rPr lang="en-US" sz="1200" dirty="0" smtClean="0"/>
            </a:br>
            <a:r>
              <a:rPr lang="en-US" sz="1200" dirty="0" smtClean="0"/>
              <a:t>CMR-SWB-6 is sent towards UE B. After SRVCC is finished the ATCF A may send a </a:t>
            </a:r>
            <a:r>
              <a:rPr lang="en-US" sz="1200" u="sng" dirty="0" smtClean="0">
                <a:solidFill>
                  <a:srgbClr val="FF0000"/>
                </a:solidFill>
              </a:rPr>
              <a:t>SIP Re-Invite towards UE B to change the IMS Selected Codec</a:t>
            </a:r>
            <a:r>
              <a:rPr lang="en-US" sz="1200" dirty="0" smtClean="0"/>
              <a:t> to the EVS-FB-6. This causes, however, in general a second voice path interruption.</a:t>
            </a:r>
          </a:p>
        </p:txBody>
      </p:sp>
      <p:sp>
        <p:nvSpPr>
          <p:cNvPr id="76" name="TextBox 75"/>
          <p:cNvSpPr txBox="1"/>
          <p:nvPr/>
        </p:nvSpPr>
        <p:spPr>
          <a:xfrm>
            <a:off x="5652120" y="2638292"/>
            <a:ext cx="1152128" cy="184666"/>
          </a:xfrm>
          <a:prstGeom prst="rect">
            <a:avLst/>
          </a:prstGeom>
          <a:noFill/>
        </p:spPr>
        <p:txBody>
          <a:bodyPr wrap="square" lIns="0" tIns="0" rIns="0" bIns="0" rtlCol="0">
            <a:spAutoFit/>
          </a:bodyPr>
          <a:lstStyle/>
          <a:p>
            <a:pPr algn="ctr"/>
            <a:r>
              <a:rPr lang="en-US" sz="1200" dirty="0" smtClean="0">
                <a:solidFill>
                  <a:srgbClr val="0070C0"/>
                </a:solidFill>
              </a:rPr>
              <a:t>EVS-SWBOnly-6</a:t>
            </a:r>
            <a:endParaRPr lang="en-US" sz="1200" dirty="0">
              <a:solidFill>
                <a:srgbClr val="0070C0"/>
              </a:solidFill>
            </a:endParaRPr>
          </a:p>
        </p:txBody>
      </p:sp>
      <p:sp>
        <p:nvSpPr>
          <p:cNvPr id="17" name="TextBox 16"/>
          <p:cNvSpPr txBox="1"/>
          <p:nvPr/>
        </p:nvSpPr>
        <p:spPr>
          <a:xfrm>
            <a:off x="5868144" y="5877272"/>
            <a:ext cx="2808312" cy="461665"/>
          </a:xfrm>
          <a:prstGeom prst="rect">
            <a:avLst/>
          </a:prstGeom>
          <a:noFill/>
        </p:spPr>
        <p:txBody>
          <a:bodyPr wrap="square" rtlCol="0">
            <a:spAutoFit/>
          </a:bodyPr>
          <a:lstStyle/>
          <a:p>
            <a:r>
              <a:rPr lang="en-US" sz="1200" dirty="0"/>
              <a:t>Reference Architecture for </a:t>
            </a:r>
            <a:r>
              <a:rPr lang="en-US" sz="1200" dirty="0" smtClean="0"/>
              <a:t>SRVCC</a:t>
            </a:r>
            <a:br>
              <a:rPr lang="en-US" sz="1200" dirty="0" smtClean="0"/>
            </a:br>
            <a:r>
              <a:rPr lang="en-US" sz="1200" dirty="0" smtClean="0"/>
              <a:t>See TR 26.916, figure 4-1.</a:t>
            </a:r>
            <a:endParaRPr lang="en-US" sz="1200" dirty="0"/>
          </a:p>
        </p:txBody>
      </p:sp>
      <p:sp>
        <p:nvSpPr>
          <p:cNvPr id="16" name="TextBox 15"/>
          <p:cNvSpPr txBox="1"/>
          <p:nvPr/>
        </p:nvSpPr>
        <p:spPr>
          <a:xfrm>
            <a:off x="3292245" y="2564876"/>
            <a:ext cx="1152128" cy="184666"/>
          </a:xfrm>
          <a:prstGeom prst="rect">
            <a:avLst/>
          </a:prstGeom>
          <a:noFill/>
        </p:spPr>
        <p:txBody>
          <a:bodyPr wrap="square" lIns="0" tIns="0" rIns="0" bIns="0" rtlCol="0">
            <a:spAutoFit/>
          </a:bodyPr>
          <a:lstStyle/>
          <a:p>
            <a:pPr algn="ctr"/>
            <a:r>
              <a:rPr lang="en-US" sz="1200" dirty="0" smtClean="0">
                <a:solidFill>
                  <a:srgbClr val="0070C0"/>
                </a:solidFill>
              </a:rPr>
              <a:t>EVS-SWBOnly-6</a:t>
            </a:r>
            <a:endParaRPr lang="en-US" sz="1200" dirty="0">
              <a:solidFill>
                <a:srgbClr val="0070C0"/>
              </a:solidFill>
            </a:endParaRPr>
          </a:p>
        </p:txBody>
      </p:sp>
      <p:sp>
        <p:nvSpPr>
          <p:cNvPr id="18" name="TextBox 17"/>
          <p:cNvSpPr txBox="1"/>
          <p:nvPr/>
        </p:nvSpPr>
        <p:spPr>
          <a:xfrm>
            <a:off x="971600" y="2638292"/>
            <a:ext cx="1152128" cy="184666"/>
          </a:xfrm>
          <a:prstGeom prst="rect">
            <a:avLst/>
          </a:prstGeom>
          <a:noFill/>
        </p:spPr>
        <p:txBody>
          <a:bodyPr wrap="square" lIns="0" tIns="0" rIns="0" bIns="0" rtlCol="0">
            <a:spAutoFit/>
          </a:bodyPr>
          <a:lstStyle/>
          <a:p>
            <a:pPr algn="ctr"/>
            <a:r>
              <a:rPr lang="en-US" sz="1200" dirty="0" smtClean="0">
                <a:solidFill>
                  <a:srgbClr val="0070C0"/>
                </a:solidFill>
              </a:rPr>
              <a:t>EVS-SWBOnly-6</a:t>
            </a:r>
            <a:endParaRPr lang="en-US" sz="1200" dirty="0">
              <a:solidFill>
                <a:srgbClr val="0070C0"/>
              </a:solidFill>
            </a:endParaRP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53052" y="1268760"/>
            <a:ext cx="1800225" cy="76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TextBox 19"/>
          <p:cNvSpPr txBox="1"/>
          <p:nvPr/>
        </p:nvSpPr>
        <p:spPr>
          <a:xfrm>
            <a:off x="5580111" y="4820553"/>
            <a:ext cx="3273165" cy="830997"/>
          </a:xfrm>
          <a:prstGeom prst="rect">
            <a:avLst/>
          </a:prstGeom>
          <a:noFill/>
        </p:spPr>
        <p:txBody>
          <a:bodyPr wrap="square" rtlCol="0">
            <a:spAutoFit/>
          </a:bodyPr>
          <a:lstStyle/>
          <a:p>
            <a:r>
              <a:rPr lang="en-US" sz="1200" dirty="0" smtClean="0"/>
              <a:t>Due to the short transcoding period the voice quality is degraded below EVS-WB-2 and ATGW A is loaded with transcoding. Without Re-Invite the transcoding must remain.</a:t>
            </a:r>
            <a:endParaRPr lang="en-US" sz="1200" dirty="0"/>
          </a:p>
        </p:txBody>
      </p:sp>
      <p:sp>
        <p:nvSpPr>
          <p:cNvPr id="3" name="Date Placeholder 2"/>
          <p:cNvSpPr>
            <a:spLocks noGrp="1"/>
          </p:cNvSpPr>
          <p:nvPr>
            <p:ph type="dt" sz="half" idx="10"/>
          </p:nvPr>
        </p:nvSpPr>
        <p:spPr/>
        <p:txBody>
          <a:bodyPr/>
          <a:lstStyle/>
          <a:p>
            <a:r>
              <a:rPr lang="en-US" smtClean="0"/>
              <a:t>S4-151009   2015-08-19</a:t>
            </a:r>
            <a:endParaRPr lang="en-US"/>
          </a:p>
        </p:txBody>
      </p:sp>
      <p:sp>
        <p:nvSpPr>
          <p:cNvPr id="4" name="Footer Placeholder 3"/>
          <p:cNvSpPr>
            <a:spLocks noGrp="1"/>
          </p:cNvSpPr>
          <p:nvPr>
            <p:ph type="ftr" sz="quarter" idx="11"/>
          </p:nvPr>
        </p:nvSpPr>
        <p:spPr/>
        <p:txBody>
          <a:bodyPr/>
          <a:lstStyle/>
          <a:p>
            <a:r>
              <a:rPr lang="en-GB" smtClean="0"/>
              <a:t>Call Setup and Handover Scenarios for EVS</a:t>
            </a:r>
            <a:endParaRPr lang="en-US"/>
          </a:p>
        </p:txBody>
      </p:sp>
      <p:sp>
        <p:nvSpPr>
          <p:cNvPr id="5" name="Slide Number Placeholder 4"/>
          <p:cNvSpPr>
            <a:spLocks noGrp="1"/>
          </p:cNvSpPr>
          <p:nvPr>
            <p:ph type="sldNum" sz="quarter" idx="12"/>
          </p:nvPr>
        </p:nvSpPr>
        <p:spPr/>
        <p:txBody>
          <a:bodyPr/>
          <a:lstStyle/>
          <a:p>
            <a:fld id="{91CDC523-5978-4C21-B1A1-67912B2B7D91}" type="slidenum">
              <a:rPr lang="en-US" smtClean="0"/>
              <a:t>13</a:t>
            </a:fld>
            <a:endParaRPr lang="en-US"/>
          </a:p>
        </p:txBody>
      </p:sp>
    </p:spTree>
    <p:extLst>
      <p:ext uri="{BB962C8B-B14F-4D97-AF65-F5344CB8AC3E}">
        <p14:creationId xmlns:p14="http://schemas.microsoft.com/office/powerpoint/2010/main" val="425776005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Conclusion and Proposal</a:t>
            </a:r>
            <a:endParaRPr lang="en-US" dirty="0"/>
          </a:p>
        </p:txBody>
      </p:sp>
      <p:sp>
        <p:nvSpPr>
          <p:cNvPr id="6" name="Content Placeholder 5"/>
          <p:cNvSpPr>
            <a:spLocks noGrp="1"/>
          </p:cNvSpPr>
          <p:nvPr>
            <p:ph idx="1"/>
          </p:nvPr>
        </p:nvSpPr>
        <p:spPr>
          <a:xfrm>
            <a:off x="467544" y="1340768"/>
            <a:ext cx="8229600" cy="4525963"/>
          </a:xfrm>
        </p:spPr>
        <p:txBody>
          <a:bodyPr>
            <a:normAutofit/>
          </a:bodyPr>
          <a:lstStyle/>
          <a:p>
            <a:r>
              <a:rPr lang="en-US" sz="1600" dirty="0" smtClean="0"/>
              <a:t>The EVS Onion principle provides simplest means for interworking at setup and any mid-call modifications, like Interworking with CS, SRVCC and handover-after-handover.</a:t>
            </a:r>
            <a:br>
              <a:rPr lang="en-US" sz="1600" dirty="0" smtClean="0"/>
            </a:br>
            <a:endParaRPr lang="en-US" sz="1600" dirty="0" smtClean="0"/>
          </a:p>
          <a:p>
            <a:r>
              <a:rPr lang="en-US" sz="1600" dirty="0" smtClean="0"/>
              <a:t>Transcoding Free Operation can always be maintained as long as </a:t>
            </a:r>
            <a:r>
              <a:rPr lang="en-US" sz="1600" dirty="0" smtClean="0"/>
              <a:t>EVS is </a:t>
            </a:r>
            <a:r>
              <a:rPr lang="en-US" sz="1600" dirty="0" smtClean="0"/>
              <a:t>supported, </a:t>
            </a:r>
            <a:r>
              <a:rPr lang="en-US" sz="1600" dirty="0" smtClean="0"/>
              <a:t/>
            </a:r>
            <a:br>
              <a:rPr lang="en-US" sz="1600" dirty="0" smtClean="0"/>
            </a:br>
            <a:r>
              <a:rPr lang="en-US" sz="1600" dirty="0" smtClean="0"/>
              <a:t>even </a:t>
            </a:r>
            <a:r>
              <a:rPr lang="en-US" sz="1600" dirty="0" smtClean="0"/>
              <a:t>with very different EVS onions in different segments of the voice path.</a:t>
            </a:r>
            <a:br>
              <a:rPr lang="en-US" sz="1600" dirty="0" smtClean="0"/>
            </a:br>
            <a:endParaRPr lang="en-US" sz="1600" dirty="0" smtClean="0"/>
          </a:p>
          <a:p>
            <a:r>
              <a:rPr lang="en-US" sz="1600" dirty="0" smtClean="0"/>
              <a:t>EVS Onions provide no</a:t>
            </a:r>
            <a:r>
              <a:rPr lang="en-US" sz="1200" dirty="0" smtClean="0"/>
              <a:t> </a:t>
            </a:r>
            <a:r>
              <a:rPr lang="en-US" sz="1600" dirty="0" smtClean="0"/>
              <a:t>drawback compared to EVS NON-Onions with same bit rate </a:t>
            </a:r>
            <a:r>
              <a:rPr lang="en-US" sz="1600" dirty="0"/>
              <a:t>requirements; EVS Onions </a:t>
            </a:r>
            <a:r>
              <a:rPr lang="en-US" sz="1600" dirty="0" smtClean="0"/>
              <a:t>provide </a:t>
            </a:r>
            <a:r>
              <a:rPr lang="en-US" sz="1600" dirty="0" smtClean="0"/>
              <a:t>no </a:t>
            </a:r>
            <a:r>
              <a:rPr lang="en-US" sz="1600" dirty="0" smtClean="0"/>
              <a:t>quality degradation compared to </a:t>
            </a:r>
            <a:r>
              <a:rPr lang="en-US" sz="1600" dirty="0"/>
              <a:t>EVS NON-Onions.</a:t>
            </a:r>
            <a:r>
              <a:rPr lang="en-US" sz="1600" dirty="0" smtClean="0"/>
              <a:t/>
            </a:r>
            <a:br>
              <a:rPr lang="en-US" sz="1600" dirty="0" smtClean="0"/>
            </a:br>
            <a:endParaRPr lang="en-US" sz="1600" dirty="0" smtClean="0"/>
          </a:p>
          <a:p>
            <a:r>
              <a:rPr lang="en-US" sz="1600" dirty="0" smtClean="0"/>
              <a:t>The network operator has the means and duty to provide the wanted/needed network performance to keep the actually used EVS modes (bit rates and audio bandwidths) at the desired level. If e.g. SWB performance up to  24.4 kbps is desired, then EVS-SWB-6 provides the best possible conditions.</a:t>
            </a:r>
            <a:br>
              <a:rPr lang="en-US" sz="1600" dirty="0" smtClean="0"/>
            </a:br>
            <a:endParaRPr lang="en-US" sz="1600" dirty="0" smtClean="0"/>
          </a:p>
          <a:p>
            <a:r>
              <a:rPr lang="en-US" sz="1600" b="1" dirty="0" smtClean="0"/>
              <a:t>Proposal:</a:t>
            </a:r>
            <a:r>
              <a:rPr lang="en-US" sz="1600" dirty="0" smtClean="0"/>
              <a:t> introduce the EVS Onion Principle for all EVS telephony services in 3GPP.</a:t>
            </a:r>
          </a:p>
        </p:txBody>
      </p:sp>
      <p:sp>
        <p:nvSpPr>
          <p:cNvPr id="3" name="Date Placeholder 2"/>
          <p:cNvSpPr>
            <a:spLocks noGrp="1"/>
          </p:cNvSpPr>
          <p:nvPr>
            <p:ph type="dt" sz="half" idx="10"/>
          </p:nvPr>
        </p:nvSpPr>
        <p:spPr/>
        <p:txBody>
          <a:bodyPr/>
          <a:lstStyle/>
          <a:p>
            <a:r>
              <a:rPr lang="en-US" smtClean="0"/>
              <a:t>S4-151009   2015-08-19</a:t>
            </a:r>
            <a:endParaRPr lang="en-US"/>
          </a:p>
        </p:txBody>
      </p:sp>
      <p:sp>
        <p:nvSpPr>
          <p:cNvPr id="4" name="Footer Placeholder 3"/>
          <p:cNvSpPr>
            <a:spLocks noGrp="1"/>
          </p:cNvSpPr>
          <p:nvPr>
            <p:ph type="ftr" sz="quarter" idx="11"/>
          </p:nvPr>
        </p:nvSpPr>
        <p:spPr/>
        <p:txBody>
          <a:bodyPr/>
          <a:lstStyle/>
          <a:p>
            <a:r>
              <a:rPr lang="en-GB" smtClean="0"/>
              <a:t>Call Setup and Handover Scenarios for EVS</a:t>
            </a:r>
            <a:endParaRPr lang="en-US"/>
          </a:p>
        </p:txBody>
      </p:sp>
      <p:sp>
        <p:nvSpPr>
          <p:cNvPr id="5" name="Slide Number Placeholder 4"/>
          <p:cNvSpPr>
            <a:spLocks noGrp="1"/>
          </p:cNvSpPr>
          <p:nvPr>
            <p:ph type="sldNum" sz="quarter" idx="12"/>
          </p:nvPr>
        </p:nvSpPr>
        <p:spPr/>
        <p:txBody>
          <a:bodyPr/>
          <a:lstStyle/>
          <a:p>
            <a:fld id="{91CDC523-5978-4C21-B1A1-67912B2B7D91}" type="slidenum">
              <a:rPr lang="en-US" smtClean="0"/>
              <a:t>14</a:t>
            </a:fld>
            <a:endParaRPr lang="en-US"/>
          </a:p>
        </p:txBody>
      </p:sp>
    </p:spTree>
    <p:extLst>
      <p:ext uri="{BB962C8B-B14F-4D97-AF65-F5344CB8AC3E}">
        <p14:creationId xmlns:p14="http://schemas.microsoft.com/office/powerpoint/2010/main" val="31224229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Logo_ChapterSlide_Normal"/>
          <p:cNvPicPr>
            <a:picLocks/>
          </p:cNvPicPr>
          <p:nvPr/>
        </p:nvPicPr>
        <p:blipFill>
          <a:blip r:embed="rId3">
            <a:extLst>
              <a:ext uri="{28A0092B-C50C-407E-A947-70E740481C1C}">
                <a14:useLocalDpi xmlns:a14="http://schemas.microsoft.com/office/drawing/2010/main" val="0"/>
              </a:ext>
            </a:extLst>
          </a:blip>
          <a:stretch>
            <a:fillRect/>
          </a:stretch>
        </p:blipFill>
        <p:spPr>
          <a:xfrm>
            <a:off x="-1" y="0"/>
            <a:ext cx="9144000" cy="6858000"/>
          </a:xfrm>
          <a:prstGeom prst="rect">
            <a:avLst/>
          </a:prstGeom>
        </p:spPr>
      </p:pic>
      <p:sp>
        <p:nvSpPr>
          <p:cNvPr id="3" name="Date Placeholder 2"/>
          <p:cNvSpPr>
            <a:spLocks noGrp="1"/>
          </p:cNvSpPr>
          <p:nvPr>
            <p:ph type="dt" sz="half" idx="10"/>
          </p:nvPr>
        </p:nvSpPr>
        <p:spPr/>
        <p:txBody>
          <a:bodyPr/>
          <a:lstStyle/>
          <a:p>
            <a:r>
              <a:rPr lang="en-US" smtClean="0"/>
              <a:t>S4-151009   2015-08-19</a:t>
            </a:r>
            <a:endParaRPr lang="en-US"/>
          </a:p>
        </p:txBody>
      </p:sp>
      <p:sp>
        <p:nvSpPr>
          <p:cNvPr id="4" name="Footer Placeholder 3"/>
          <p:cNvSpPr>
            <a:spLocks noGrp="1"/>
          </p:cNvSpPr>
          <p:nvPr>
            <p:ph type="ftr" sz="quarter" idx="11"/>
          </p:nvPr>
        </p:nvSpPr>
        <p:spPr/>
        <p:txBody>
          <a:bodyPr/>
          <a:lstStyle/>
          <a:p>
            <a:r>
              <a:rPr lang="en-GB" smtClean="0"/>
              <a:t>Call Setup and Handover Scenarios for EVS</a:t>
            </a:r>
            <a:endParaRPr lang="en-US"/>
          </a:p>
        </p:txBody>
      </p:sp>
      <p:sp>
        <p:nvSpPr>
          <p:cNvPr id="5" name="Slide Number Placeholder 4"/>
          <p:cNvSpPr>
            <a:spLocks noGrp="1"/>
          </p:cNvSpPr>
          <p:nvPr>
            <p:ph type="sldNum" sz="quarter" idx="12"/>
          </p:nvPr>
        </p:nvSpPr>
        <p:spPr/>
        <p:txBody>
          <a:bodyPr/>
          <a:lstStyle/>
          <a:p>
            <a:fld id="{91CDC523-5978-4C21-B1A1-67912B2B7D91}" type="slidenum">
              <a:rPr lang="en-US" smtClean="0"/>
              <a:t>15</a:t>
            </a:fld>
            <a:endParaRPr lang="en-US"/>
          </a:p>
        </p:txBody>
      </p:sp>
    </p:spTree>
    <p:extLst>
      <p:ext uri="{BB962C8B-B14F-4D97-AF65-F5344CB8AC3E}">
        <p14:creationId xmlns:p14="http://schemas.microsoft.com/office/powerpoint/2010/main" val="24616610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600" dirty="0" smtClean="0"/>
              <a:t>The EVS Onion Principle </a:t>
            </a:r>
            <a:r>
              <a:rPr lang="en-US" sz="1600" dirty="0" smtClean="0"/>
              <a:t>(see </a:t>
            </a:r>
            <a:r>
              <a:rPr lang="en-US" sz="1600" dirty="0"/>
              <a:t>also </a:t>
            </a:r>
            <a:r>
              <a:rPr lang="en-US" sz="1600" dirty="0" smtClean="0"/>
              <a:t>S4-150858)</a:t>
            </a:r>
            <a:endParaRPr lang="en-US" sz="16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209676"/>
            <a:ext cx="4176464" cy="24248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405458" y="3933056"/>
            <a:ext cx="8280000" cy="2339102"/>
          </a:xfrm>
          <a:prstGeom prst="rect">
            <a:avLst/>
          </a:prstGeom>
          <a:noFill/>
        </p:spPr>
        <p:txBody>
          <a:bodyPr wrap="square" rtlCol="0">
            <a:spAutoFit/>
          </a:bodyPr>
          <a:lstStyle/>
          <a:p>
            <a:r>
              <a:rPr lang="en-US" sz="1200" dirty="0" smtClean="0"/>
              <a:t>The table at the left shows </a:t>
            </a:r>
            <a:r>
              <a:rPr lang="en-US" sz="1200" dirty="0"/>
              <a:t>all bandwidths and bit rates for </a:t>
            </a:r>
            <a:r>
              <a:rPr lang="en-US" sz="1200" dirty="0" smtClean="0"/>
              <a:t>EVS-Primary mode of operation. </a:t>
            </a:r>
            <a:r>
              <a:rPr lang="en-US" sz="1200" dirty="0"/>
              <a:t>Each table entry has a "speaking name", defining audio bandwidth (</a:t>
            </a:r>
            <a:r>
              <a:rPr lang="en-US" sz="1200" dirty="0" err="1"/>
              <a:t>bw</a:t>
            </a:r>
            <a:r>
              <a:rPr lang="en-US" sz="1200" dirty="0"/>
              <a:t>) and the bit rate index (0...11). </a:t>
            </a:r>
            <a:r>
              <a:rPr lang="en-US" sz="1200" dirty="0" smtClean="0"/>
              <a:t>Each </a:t>
            </a:r>
            <a:r>
              <a:rPr lang="en-US" sz="1200" dirty="0"/>
              <a:t>bit rate index corresponds </a:t>
            </a:r>
            <a:r>
              <a:rPr lang="en-US" sz="1200" dirty="0" smtClean="0"/>
              <a:t>to </a:t>
            </a:r>
            <a:r>
              <a:rPr lang="en-US" sz="1200" dirty="0"/>
              <a:t>a certain bit rate. </a:t>
            </a:r>
            <a:r>
              <a:rPr lang="en-US" sz="1200" dirty="0" smtClean="0"/>
              <a:t/>
            </a:r>
            <a:br>
              <a:rPr lang="en-US" sz="1200" dirty="0" smtClean="0"/>
            </a:br>
            <a:r>
              <a:rPr lang="en-US" sz="1200" dirty="0" smtClean="0"/>
              <a:t>Empty </a:t>
            </a:r>
            <a:r>
              <a:rPr lang="en-US" sz="1200" dirty="0"/>
              <a:t>table entries are not defined</a:t>
            </a:r>
            <a:r>
              <a:rPr lang="en-US" sz="1200" dirty="0" smtClean="0"/>
              <a:t>. In this paper the term "</a:t>
            </a:r>
            <a:r>
              <a:rPr lang="en-US" sz="1200" b="1" dirty="0" smtClean="0"/>
              <a:t>mode</a:t>
            </a:r>
            <a:r>
              <a:rPr lang="en-US" sz="1200" dirty="0"/>
              <a:t>" </a:t>
            </a:r>
            <a:r>
              <a:rPr lang="en-US" sz="1200" dirty="0" smtClean="0"/>
              <a:t>refers to </a:t>
            </a:r>
            <a:r>
              <a:rPr lang="en-US" sz="1200" dirty="0"/>
              <a:t>the combination of </a:t>
            </a:r>
            <a:r>
              <a:rPr lang="en-US" sz="1200" dirty="0" smtClean="0"/>
              <a:t>bandwidth plus rate.</a:t>
            </a:r>
          </a:p>
          <a:p>
            <a:r>
              <a:rPr lang="en-US" sz="1200" dirty="0"/>
              <a:t>Each "</a:t>
            </a:r>
            <a:r>
              <a:rPr lang="en-US" sz="1200" b="1" dirty="0"/>
              <a:t>EVS (primary) Onion</a:t>
            </a:r>
            <a:r>
              <a:rPr lang="en-US" sz="1200" dirty="0"/>
              <a:t>" is fully specified and named by its "upper right corner" in this </a:t>
            </a:r>
            <a:r>
              <a:rPr lang="en-US" sz="1200" dirty="0" smtClean="0"/>
              <a:t>table</a:t>
            </a:r>
            <a:r>
              <a:rPr lang="en-US" sz="1200" dirty="0"/>
              <a:t>. </a:t>
            </a:r>
            <a:br>
              <a:rPr lang="en-US" sz="1200" dirty="0"/>
            </a:br>
            <a:r>
              <a:rPr lang="en-US" sz="1200" dirty="0" smtClean="0"/>
              <a:t>The biggest EVS Onion is called </a:t>
            </a:r>
            <a:r>
              <a:rPr lang="en-US" sz="1200" b="1" dirty="0" smtClean="0"/>
              <a:t>EVS-FB-11</a:t>
            </a:r>
            <a:r>
              <a:rPr lang="en-US" sz="1200" dirty="0" smtClean="0"/>
              <a:t> and comprises all defined EVS (primary) modes. </a:t>
            </a:r>
          </a:p>
          <a:p>
            <a:endParaRPr lang="en-US" sz="1200" dirty="0"/>
          </a:p>
          <a:p>
            <a:r>
              <a:rPr lang="en-US" sz="1400" b="1" u="sng" dirty="0">
                <a:solidFill>
                  <a:srgbClr val="002060"/>
                </a:solidFill>
              </a:rPr>
              <a:t>The EVS Onion principle </a:t>
            </a:r>
            <a:r>
              <a:rPr lang="en-US" sz="1200" dirty="0">
                <a:solidFill>
                  <a:srgbClr val="002060"/>
                </a:solidFill>
              </a:rPr>
              <a:t>mandates that all </a:t>
            </a:r>
            <a:r>
              <a:rPr lang="en-US" sz="1200" dirty="0" smtClean="0">
                <a:solidFill>
                  <a:srgbClr val="002060"/>
                </a:solidFill>
              </a:rPr>
              <a:t>modes (bandwidths </a:t>
            </a:r>
            <a:r>
              <a:rPr lang="en-US" sz="1200" dirty="0">
                <a:solidFill>
                  <a:srgbClr val="002060"/>
                </a:solidFill>
              </a:rPr>
              <a:t>and </a:t>
            </a:r>
            <a:r>
              <a:rPr lang="en-US" sz="1200" dirty="0" smtClean="0">
                <a:solidFill>
                  <a:srgbClr val="002060"/>
                </a:solidFill>
              </a:rPr>
              <a:t>rates) </a:t>
            </a:r>
            <a:r>
              <a:rPr lang="en-US" sz="1200" dirty="0">
                <a:solidFill>
                  <a:srgbClr val="002060"/>
                </a:solidFill>
              </a:rPr>
              <a:t>in that table "left and below" the upper right corner are included in the EVS Onion </a:t>
            </a:r>
            <a:r>
              <a:rPr lang="en-US" sz="1200" dirty="0" smtClean="0">
                <a:solidFill>
                  <a:srgbClr val="002060"/>
                </a:solidFill>
              </a:rPr>
              <a:t>with </a:t>
            </a:r>
            <a:r>
              <a:rPr lang="en-US" sz="1200" dirty="0">
                <a:solidFill>
                  <a:srgbClr val="002060"/>
                </a:solidFill>
              </a:rPr>
              <a:t>that name. </a:t>
            </a:r>
            <a:r>
              <a:rPr lang="en-US" sz="1200" u="sng" dirty="0" smtClean="0">
                <a:solidFill>
                  <a:srgbClr val="002060"/>
                </a:solidFill>
              </a:rPr>
              <a:t>All </a:t>
            </a:r>
            <a:r>
              <a:rPr lang="en-US" sz="1200" u="sng" dirty="0">
                <a:solidFill>
                  <a:srgbClr val="002060"/>
                </a:solidFill>
              </a:rPr>
              <a:t>possible EVS </a:t>
            </a:r>
            <a:r>
              <a:rPr lang="en-US" sz="1200" u="sng" dirty="0" smtClean="0">
                <a:solidFill>
                  <a:srgbClr val="002060"/>
                </a:solidFill>
              </a:rPr>
              <a:t>Onions</a:t>
            </a:r>
            <a:r>
              <a:rPr lang="en-US" sz="1200" dirty="0" smtClean="0">
                <a:solidFill>
                  <a:srgbClr val="002060"/>
                </a:solidFill>
              </a:rPr>
              <a:t> </a:t>
            </a:r>
            <a:r>
              <a:rPr lang="en-US" sz="1200" dirty="0">
                <a:solidFill>
                  <a:srgbClr val="002060"/>
                </a:solidFill>
              </a:rPr>
              <a:t>(in total 35) </a:t>
            </a:r>
            <a:r>
              <a:rPr lang="en-US" sz="1200" u="sng" dirty="0">
                <a:solidFill>
                  <a:srgbClr val="002060"/>
                </a:solidFill>
              </a:rPr>
              <a:t>are TrFO-compatible to each </a:t>
            </a:r>
            <a:r>
              <a:rPr lang="en-US" sz="1200" u="sng" dirty="0" smtClean="0">
                <a:solidFill>
                  <a:srgbClr val="002060"/>
                </a:solidFill>
              </a:rPr>
              <a:t>other</a:t>
            </a:r>
            <a:r>
              <a:rPr lang="en-US" sz="1200" dirty="0" smtClean="0">
                <a:solidFill>
                  <a:srgbClr val="002060"/>
                </a:solidFill>
              </a:rPr>
              <a:t>.</a:t>
            </a:r>
            <a:r>
              <a:rPr lang="en-US" sz="1200" b="1" u="sng" dirty="0">
                <a:solidFill>
                  <a:srgbClr val="002060"/>
                </a:solidFill>
              </a:rPr>
              <a:t/>
            </a:r>
            <a:br>
              <a:rPr lang="en-US" sz="1200" b="1" u="sng" dirty="0">
                <a:solidFill>
                  <a:srgbClr val="002060"/>
                </a:solidFill>
              </a:rPr>
            </a:br>
            <a:endParaRPr lang="en-US" sz="1200" b="1" dirty="0" smtClean="0">
              <a:solidFill>
                <a:srgbClr val="002060"/>
              </a:solidFill>
            </a:endParaRPr>
          </a:p>
          <a:p>
            <a:r>
              <a:rPr lang="en-US" sz="1200" dirty="0" smtClean="0"/>
              <a:t>The table on the right shows all bit rates of the EVS-IO mode of operation, corresponding one-by-one with the AMR-WB modes. </a:t>
            </a:r>
            <a:br>
              <a:rPr lang="en-US" sz="1200" dirty="0" smtClean="0"/>
            </a:br>
            <a:r>
              <a:rPr lang="en-US" sz="1200" dirty="0" smtClean="0"/>
              <a:t>All </a:t>
            </a:r>
            <a:r>
              <a:rPr lang="en-US" sz="1200" b="1" dirty="0" smtClean="0">
                <a:solidFill>
                  <a:srgbClr val="002060"/>
                </a:solidFill>
              </a:rPr>
              <a:t>9 EVS-IO Onions</a:t>
            </a:r>
            <a:r>
              <a:rPr lang="en-US" sz="1200" dirty="0" smtClean="0"/>
              <a:t> are TrFO-compatible to each other. The biggest is </a:t>
            </a:r>
            <a:r>
              <a:rPr lang="en-US" sz="1200" b="1" dirty="0" smtClean="0"/>
              <a:t>EVS-IO-8</a:t>
            </a:r>
            <a:r>
              <a:rPr lang="en-US" sz="1200" dirty="0" smtClean="0"/>
              <a:t>.</a:t>
            </a:r>
            <a:br>
              <a:rPr lang="en-US" sz="1200" dirty="0" smtClean="0"/>
            </a:br>
            <a:r>
              <a:rPr lang="en-US" sz="1200" dirty="0" smtClean="0"/>
              <a:t>The EVS-IO Onions are not TrFO-compatible to the EVS-Primary Onions. </a:t>
            </a:r>
            <a:r>
              <a:rPr lang="en-US" sz="1200" b="1" dirty="0" smtClean="0">
                <a:solidFill>
                  <a:srgbClr val="FF0000"/>
                </a:solidFill>
              </a:rPr>
              <a:t>Therefore the </a:t>
            </a:r>
            <a:r>
              <a:rPr lang="en-US" sz="1200" b="1" dirty="0">
                <a:solidFill>
                  <a:srgbClr val="FF0000"/>
                </a:solidFill>
              </a:rPr>
              <a:t>EVS-IO is always included in the EVS Codec</a:t>
            </a:r>
            <a:r>
              <a:rPr lang="en-US" sz="1200" dirty="0"/>
              <a:t>. </a:t>
            </a: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6096" y="1463069"/>
            <a:ext cx="1800000" cy="22012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Date Placeholder 2"/>
          <p:cNvSpPr>
            <a:spLocks noGrp="1"/>
          </p:cNvSpPr>
          <p:nvPr>
            <p:ph type="dt" sz="half" idx="10"/>
          </p:nvPr>
        </p:nvSpPr>
        <p:spPr/>
        <p:txBody>
          <a:bodyPr/>
          <a:lstStyle/>
          <a:p>
            <a:r>
              <a:rPr lang="en-US" smtClean="0"/>
              <a:t>S4-151009   2015-08-19</a:t>
            </a:r>
            <a:endParaRPr lang="en-US"/>
          </a:p>
        </p:txBody>
      </p:sp>
      <p:sp>
        <p:nvSpPr>
          <p:cNvPr id="5" name="Footer Placeholder 4"/>
          <p:cNvSpPr>
            <a:spLocks noGrp="1"/>
          </p:cNvSpPr>
          <p:nvPr>
            <p:ph type="ftr" sz="quarter" idx="11"/>
          </p:nvPr>
        </p:nvSpPr>
        <p:spPr/>
        <p:txBody>
          <a:bodyPr/>
          <a:lstStyle/>
          <a:p>
            <a:r>
              <a:rPr lang="en-GB" smtClean="0"/>
              <a:t>Call Setup and Handover Scenarios for EVS</a:t>
            </a:r>
            <a:endParaRPr lang="en-US" dirty="0"/>
          </a:p>
        </p:txBody>
      </p:sp>
      <p:sp>
        <p:nvSpPr>
          <p:cNvPr id="6" name="Slide Number Placeholder 5"/>
          <p:cNvSpPr>
            <a:spLocks noGrp="1"/>
          </p:cNvSpPr>
          <p:nvPr>
            <p:ph type="sldNum" sz="quarter" idx="12"/>
          </p:nvPr>
        </p:nvSpPr>
        <p:spPr/>
        <p:txBody>
          <a:bodyPr/>
          <a:lstStyle/>
          <a:p>
            <a:fld id="{91CDC523-5978-4C21-B1A1-67912B2B7D91}" type="slidenum">
              <a:rPr lang="en-US" smtClean="0"/>
              <a:t>2</a:t>
            </a:fld>
            <a:endParaRPr lang="en-US"/>
          </a:p>
        </p:txBody>
      </p:sp>
      <p:sp>
        <p:nvSpPr>
          <p:cNvPr id="9" name="TextBox 8"/>
          <p:cNvSpPr txBox="1"/>
          <p:nvPr/>
        </p:nvSpPr>
        <p:spPr>
          <a:xfrm>
            <a:off x="703362" y="3634550"/>
            <a:ext cx="3132848" cy="276999"/>
          </a:xfrm>
          <a:prstGeom prst="rect">
            <a:avLst/>
          </a:prstGeom>
          <a:noFill/>
        </p:spPr>
        <p:txBody>
          <a:bodyPr wrap="square" rtlCol="0">
            <a:spAutoFit/>
          </a:bodyPr>
          <a:lstStyle/>
          <a:p>
            <a:r>
              <a:rPr lang="en-US" sz="1200" b="1" dirty="0" smtClean="0"/>
              <a:t>The complete EVS (Primary) Onion</a:t>
            </a:r>
            <a:endParaRPr lang="en-US" sz="1200" dirty="0"/>
          </a:p>
        </p:txBody>
      </p:sp>
      <p:sp>
        <p:nvSpPr>
          <p:cNvPr id="10" name="TextBox 9"/>
          <p:cNvSpPr txBox="1"/>
          <p:nvPr/>
        </p:nvSpPr>
        <p:spPr>
          <a:xfrm>
            <a:off x="5436096" y="3634550"/>
            <a:ext cx="3132848" cy="276999"/>
          </a:xfrm>
          <a:prstGeom prst="rect">
            <a:avLst/>
          </a:prstGeom>
          <a:noFill/>
        </p:spPr>
        <p:txBody>
          <a:bodyPr wrap="square" rtlCol="0">
            <a:spAutoFit/>
          </a:bodyPr>
          <a:lstStyle/>
          <a:p>
            <a:r>
              <a:rPr lang="en-US" sz="1200" b="1" dirty="0" smtClean="0"/>
              <a:t>The complete EVS-IO Onion</a:t>
            </a:r>
            <a:endParaRPr lang="en-US" sz="1200" dirty="0"/>
          </a:p>
        </p:txBody>
      </p:sp>
    </p:spTree>
    <p:extLst>
      <p:ext uri="{BB962C8B-B14F-4D97-AF65-F5344CB8AC3E}">
        <p14:creationId xmlns:p14="http://schemas.microsoft.com/office/powerpoint/2010/main" val="13432548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600" dirty="0" smtClean="0"/>
              <a:t>Three important EVS Onions</a:t>
            </a:r>
            <a:endParaRPr lang="en-US" sz="3600" dirty="0"/>
          </a:p>
        </p:txBody>
      </p:sp>
      <p:sp>
        <p:nvSpPr>
          <p:cNvPr id="4" name="TextBox 3"/>
          <p:cNvSpPr txBox="1"/>
          <p:nvPr/>
        </p:nvSpPr>
        <p:spPr>
          <a:xfrm>
            <a:off x="495400" y="5013176"/>
            <a:ext cx="8280000" cy="1200329"/>
          </a:xfrm>
          <a:prstGeom prst="rect">
            <a:avLst/>
          </a:prstGeom>
          <a:noFill/>
        </p:spPr>
        <p:txBody>
          <a:bodyPr wrap="square" rtlCol="0">
            <a:spAutoFit/>
          </a:bodyPr>
          <a:lstStyle/>
          <a:p>
            <a:r>
              <a:rPr lang="en-US" sz="1200" dirty="0" smtClean="0"/>
              <a:t>These three EVS Onions A, B, C represent the current </a:t>
            </a:r>
            <a:r>
              <a:rPr lang="en-US" sz="1200" b="1" dirty="0" smtClean="0"/>
              <a:t>Working Assumption (WA)</a:t>
            </a:r>
            <a:r>
              <a:rPr lang="en-US" sz="1200" dirty="0" smtClean="0"/>
              <a:t> for EVSoCS for three different Spreading Factors.</a:t>
            </a:r>
          </a:p>
          <a:p>
            <a:r>
              <a:rPr lang="en-US" sz="1200" dirty="0" smtClean="0"/>
              <a:t>EVS Onion C  has about the same radio resource requirement as AMR-WB(all modes) and</a:t>
            </a:r>
            <a:br>
              <a:rPr lang="en-US" sz="1200" dirty="0" smtClean="0"/>
            </a:br>
            <a:r>
              <a:rPr lang="en-US" sz="1200" dirty="0" smtClean="0"/>
              <a:t>EVS Onion B has about the same radio resource requirements as AMR(0,2,4,7).</a:t>
            </a:r>
          </a:p>
          <a:p>
            <a:r>
              <a:rPr lang="en-US" sz="1200" dirty="0" smtClean="0"/>
              <a:t>EVS Onion A is a high capacity, decent quality Onion for overload situations.</a:t>
            </a:r>
          </a:p>
          <a:p>
            <a:r>
              <a:rPr lang="en-US" sz="1200" dirty="0" smtClean="0"/>
              <a:t>The actual network conditions define (by rate- and band-control) the highest rate and bandwidth to be used at a certain moment.</a:t>
            </a:r>
          </a:p>
          <a:p>
            <a:r>
              <a:rPr lang="en-US" sz="1200" dirty="0" smtClean="0"/>
              <a:t>Of course these three EVS-Onions are also suitable for VoLTE calls.</a:t>
            </a:r>
            <a:endParaRPr lang="en-US" sz="12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4221088"/>
            <a:ext cx="2664296" cy="6058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2996952"/>
            <a:ext cx="3600000" cy="9661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560" y="1431747"/>
            <a:ext cx="4500000" cy="13610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5111560" y="2420888"/>
            <a:ext cx="3132848" cy="461665"/>
          </a:xfrm>
          <a:prstGeom prst="rect">
            <a:avLst/>
          </a:prstGeom>
          <a:noFill/>
        </p:spPr>
        <p:txBody>
          <a:bodyPr wrap="square" rtlCol="0">
            <a:spAutoFit/>
          </a:bodyPr>
          <a:lstStyle/>
          <a:p>
            <a:r>
              <a:rPr lang="en-US" sz="1200" b="1" dirty="0" smtClean="0"/>
              <a:t>EVS Onion C</a:t>
            </a:r>
            <a:r>
              <a:rPr lang="en-US" sz="1200" dirty="0" smtClean="0"/>
              <a:t> for Spreading Factor SF=64 (WA)</a:t>
            </a:r>
            <a:br>
              <a:rPr lang="en-US" sz="1200" dirty="0" smtClean="0"/>
            </a:br>
            <a:r>
              <a:rPr lang="en-US" sz="1200" dirty="0" smtClean="0"/>
              <a:t>(including EVS-IO-2)</a:t>
            </a:r>
            <a:endParaRPr lang="en-US" sz="1200" dirty="0"/>
          </a:p>
        </p:txBody>
      </p:sp>
      <p:sp>
        <p:nvSpPr>
          <p:cNvPr id="9" name="TextBox 8"/>
          <p:cNvSpPr txBox="1"/>
          <p:nvPr/>
        </p:nvSpPr>
        <p:spPr>
          <a:xfrm>
            <a:off x="4238968" y="3573016"/>
            <a:ext cx="3141343" cy="461665"/>
          </a:xfrm>
          <a:prstGeom prst="rect">
            <a:avLst/>
          </a:prstGeom>
          <a:noFill/>
        </p:spPr>
        <p:txBody>
          <a:bodyPr wrap="square" rtlCol="0">
            <a:spAutoFit/>
          </a:bodyPr>
          <a:lstStyle/>
          <a:p>
            <a:r>
              <a:rPr lang="en-US" sz="1200" b="1" dirty="0" smtClean="0"/>
              <a:t>EVS Onion B</a:t>
            </a:r>
            <a:r>
              <a:rPr lang="en-US" sz="1200" dirty="0" smtClean="0"/>
              <a:t> for Spreading Factor SF=128 (WA)</a:t>
            </a:r>
            <a:br>
              <a:rPr lang="en-US" sz="1200" dirty="0" smtClean="0"/>
            </a:br>
            <a:r>
              <a:rPr lang="en-US" sz="1200" dirty="0" smtClean="0"/>
              <a:t>(including EVS-IO-2)</a:t>
            </a:r>
            <a:endParaRPr lang="en-US" sz="1200" dirty="0"/>
          </a:p>
        </p:txBody>
      </p:sp>
      <p:sp>
        <p:nvSpPr>
          <p:cNvPr id="10" name="TextBox 9"/>
          <p:cNvSpPr txBox="1"/>
          <p:nvPr/>
        </p:nvSpPr>
        <p:spPr>
          <a:xfrm>
            <a:off x="3302124" y="4384009"/>
            <a:ext cx="3142084" cy="461665"/>
          </a:xfrm>
          <a:prstGeom prst="rect">
            <a:avLst/>
          </a:prstGeom>
          <a:noFill/>
        </p:spPr>
        <p:txBody>
          <a:bodyPr wrap="square" rtlCol="0">
            <a:spAutoFit/>
          </a:bodyPr>
          <a:lstStyle/>
          <a:p>
            <a:r>
              <a:rPr lang="en-US" sz="1200" b="1" dirty="0" smtClean="0"/>
              <a:t>EVS Onion A</a:t>
            </a:r>
            <a:r>
              <a:rPr lang="en-US" sz="1200" dirty="0" smtClean="0"/>
              <a:t> for Spreading Factor SF=256 (WA</a:t>
            </a:r>
            <a:r>
              <a:rPr lang="en-US" sz="1200" dirty="0"/>
              <a:t>)</a:t>
            </a:r>
            <a:br>
              <a:rPr lang="en-US" sz="1200" dirty="0"/>
            </a:br>
            <a:r>
              <a:rPr lang="en-US" sz="1200" dirty="0"/>
              <a:t>(including </a:t>
            </a:r>
            <a:r>
              <a:rPr lang="en-US" sz="1200" dirty="0" smtClean="0"/>
              <a:t>EVS-IO-0)</a:t>
            </a:r>
            <a:endParaRPr lang="en-US" sz="1200" dirty="0"/>
          </a:p>
        </p:txBody>
      </p:sp>
      <p:sp>
        <p:nvSpPr>
          <p:cNvPr id="3" name="Date Placeholder 2"/>
          <p:cNvSpPr>
            <a:spLocks noGrp="1"/>
          </p:cNvSpPr>
          <p:nvPr>
            <p:ph type="dt" sz="half" idx="10"/>
          </p:nvPr>
        </p:nvSpPr>
        <p:spPr/>
        <p:txBody>
          <a:bodyPr/>
          <a:lstStyle/>
          <a:p>
            <a:r>
              <a:rPr lang="en-US" smtClean="0"/>
              <a:t>S4-151009   2015-08-19</a:t>
            </a:r>
            <a:endParaRPr lang="en-US"/>
          </a:p>
        </p:txBody>
      </p:sp>
      <p:sp>
        <p:nvSpPr>
          <p:cNvPr id="5" name="Footer Placeholder 4"/>
          <p:cNvSpPr>
            <a:spLocks noGrp="1"/>
          </p:cNvSpPr>
          <p:nvPr>
            <p:ph type="ftr" sz="quarter" idx="11"/>
          </p:nvPr>
        </p:nvSpPr>
        <p:spPr/>
        <p:txBody>
          <a:bodyPr/>
          <a:lstStyle/>
          <a:p>
            <a:r>
              <a:rPr lang="en-GB" smtClean="0"/>
              <a:t>Call Setup and Handover Scenarios for EVS</a:t>
            </a:r>
            <a:endParaRPr lang="en-US"/>
          </a:p>
        </p:txBody>
      </p:sp>
      <p:sp>
        <p:nvSpPr>
          <p:cNvPr id="6" name="Slide Number Placeholder 5"/>
          <p:cNvSpPr>
            <a:spLocks noGrp="1"/>
          </p:cNvSpPr>
          <p:nvPr>
            <p:ph type="sldNum" sz="quarter" idx="12"/>
          </p:nvPr>
        </p:nvSpPr>
        <p:spPr/>
        <p:txBody>
          <a:bodyPr/>
          <a:lstStyle/>
          <a:p>
            <a:fld id="{91CDC523-5978-4C21-B1A1-67912B2B7D91}" type="slidenum">
              <a:rPr lang="en-US" smtClean="0"/>
              <a:t>3</a:t>
            </a:fld>
            <a:endParaRPr lang="en-US"/>
          </a:p>
        </p:txBody>
      </p:sp>
    </p:spTree>
    <p:extLst>
      <p:ext uri="{BB962C8B-B14F-4D97-AF65-F5344CB8AC3E}">
        <p14:creationId xmlns:p14="http://schemas.microsoft.com/office/powerpoint/2010/main" val="41355030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600" dirty="0" smtClean="0"/>
              <a:t>One example for an EVS NON-Onions</a:t>
            </a:r>
            <a:endParaRPr lang="en-US" sz="3600" dirty="0"/>
          </a:p>
        </p:txBody>
      </p:sp>
      <p:sp>
        <p:nvSpPr>
          <p:cNvPr id="4" name="TextBox 3"/>
          <p:cNvSpPr txBox="1"/>
          <p:nvPr/>
        </p:nvSpPr>
        <p:spPr>
          <a:xfrm>
            <a:off x="479795" y="4797152"/>
            <a:ext cx="8151340" cy="1569660"/>
          </a:xfrm>
          <a:prstGeom prst="rect">
            <a:avLst/>
          </a:prstGeom>
          <a:noFill/>
        </p:spPr>
        <p:txBody>
          <a:bodyPr wrap="square" rtlCol="0">
            <a:spAutoFit/>
          </a:bodyPr>
          <a:lstStyle/>
          <a:p>
            <a:r>
              <a:rPr lang="en-US" sz="1200" dirty="0" smtClean="0"/>
              <a:t>If, however, marginal radio resources or another "hard" link limitation in the path would require even lower rates, </a:t>
            </a:r>
            <a:br>
              <a:rPr lang="en-US" sz="1200" dirty="0" smtClean="0"/>
            </a:br>
            <a:r>
              <a:rPr lang="en-US" sz="1200" dirty="0" smtClean="0"/>
              <a:t>then the EVS-SWB-8 Onion provides the best possible conditions to maintain the call. </a:t>
            </a:r>
          </a:p>
          <a:p>
            <a:r>
              <a:rPr lang="en-US" sz="1200" dirty="0" smtClean="0"/>
              <a:t>The EVS-SWBOnly-8 NON-Onion would either go muting, if the bottleneck is really hard, </a:t>
            </a:r>
            <a:br>
              <a:rPr lang="en-US" sz="1200" dirty="0" smtClean="0"/>
            </a:br>
            <a:r>
              <a:rPr lang="en-US" sz="1200" dirty="0" smtClean="0"/>
              <a:t>or increase the frame error rate, if the lowest rate is not sufficiently robust on the marginal radio channel.</a:t>
            </a:r>
          </a:p>
          <a:p>
            <a:endParaRPr lang="en-US" sz="1200" dirty="0"/>
          </a:p>
          <a:p>
            <a:r>
              <a:rPr lang="en-US" sz="1200" dirty="0" smtClean="0"/>
              <a:t>In case one side enters audio conditions with smaller output-bandwidth, e.g. after handover to a NB-only access,</a:t>
            </a:r>
            <a:br>
              <a:rPr lang="en-US" sz="1200" dirty="0" smtClean="0"/>
            </a:br>
            <a:r>
              <a:rPr lang="en-US" sz="1200" dirty="0" smtClean="0"/>
              <a:t>then EVS-SWB-8 can follow optimally and tailor the available bit rate to the needed bandwidth</a:t>
            </a:r>
            <a:r>
              <a:rPr lang="en-US" sz="1200" dirty="0"/>
              <a:t> </a:t>
            </a:r>
            <a:r>
              <a:rPr lang="en-US" sz="1200" dirty="0" smtClean="0"/>
              <a:t>at the remote receiver.</a:t>
            </a:r>
          </a:p>
          <a:p>
            <a:r>
              <a:rPr lang="en-US" sz="1200" dirty="0" smtClean="0"/>
              <a:t>The NON-Onion would continue to send in SWB, which must then be bandlimited, wasting resources on irrelevant signals.</a:t>
            </a:r>
            <a:endParaRPr lang="en-US" sz="1200" dirty="0"/>
          </a:p>
        </p:txBody>
      </p:sp>
      <p:sp>
        <p:nvSpPr>
          <p:cNvPr id="8" name="TextBox 7"/>
          <p:cNvSpPr txBox="1"/>
          <p:nvPr/>
        </p:nvSpPr>
        <p:spPr>
          <a:xfrm>
            <a:off x="4229469" y="1484784"/>
            <a:ext cx="4392488" cy="646331"/>
          </a:xfrm>
          <a:prstGeom prst="rect">
            <a:avLst/>
          </a:prstGeom>
          <a:noFill/>
        </p:spPr>
        <p:txBody>
          <a:bodyPr wrap="square" rtlCol="0">
            <a:spAutoFit/>
          </a:bodyPr>
          <a:lstStyle/>
          <a:p>
            <a:r>
              <a:rPr lang="en-US" sz="1200" b="1" dirty="0" smtClean="0"/>
              <a:t>EVS-SWBOnly-8 NON-Onion </a:t>
            </a:r>
            <a:r>
              <a:rPr lang="en-US" sz="1200" dirty="0" smtClean="0"/>
              <a:t> for </a:t>
            </a:r>
            <a:r>
              <a:rPr lang="en-US" sz="1200" dirty="0" err="1" smtClean="0"/>
              <a:t>SuperWideband</a:t>
            </a:r>
            <a:r>
              <a:rPr lang="en-US" sz="1200" dirty="0" smtClean="0"/>
              <a:t> up to 48 kbps</a:t>
            </a:r>
            <a:br>
              <a:rPr lang="en-US" sz="1200" dirty="0" smtClean="0"/>
            </a:br>
            <a:r>
              <a:rPr lang="en-US" sz="1200" dirty="0" smtClean="0"/>
              <a:t>without </a:t>
            </a:r>
            <a:r>
              <a:rPr lang="en-US" sz="1200" dirty="0" err="1" smtClean="0"/>
              <a:t>fall-back</a:t>
            </a:r>
            <a:r>
              <a:rPr lang="en-US" sz="1200" dirty="0" smtClean="0"/>
              <a:t> options to lower bandwidths</a:t>
            </a:r>
            <a:br>
              <a:rPr lang="en-US" sz="1200" dirty="0" smtClean="0"/>
            </a:br>
            <a:r>
              <a:rPr lang="en-US" sz="1200" dirty="0" smtClean="0"/>
              <a:t>(at least the EVS-IO-2 is included, not shown)</a:t>
            </a:r>
            <a:endParaRPr lang="en-US" sz="12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1997" y="1571600"/>
            <a:ext cx="1800000" cy="1141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7124" y="2924944"/>
            <a:ext cx="3600000" cy="172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p:cNvSpPr txBox="1"/>
          <p:nvPr/>
        </p:nvSpPr>
        <p:spPr>
          <a:xfrm>
            <a:off x="4278982" y="2852936"/>
            <a:ext cx="4469482" cy="1754326"/>
          </a:xfrm>
          <a:prstGeom prst="rect">
            <a:avLst/>
          </a:prstGeom>
          <a:noFill/>
        </p:spPr>
        <p:txBody>
          <a:bodyPr wrap="square" rtlCol="0">
            <a:spAutoFit/>
          </a:bodyPr>
          <a:lstStyle/>
          <a:p>
            <a:r>
              <a:rPr lang="en-US" sz="1200" b="1" dirty="0" smtClean="0"/>
              <a:t>EVS-SWB-8 Onion</a:t>
            </a:r>
            <a:r>
              <a:rPr lang="en-US" sz="1200" dirty="0" smtClean="0"/>
              <a:t> for </a:t>
            </a:r>
            <a:r>
              <a:rPr lang="en-US" sz="1200" dirty="0" err="1" smtClean="0"/>
              <a:t>SuperWideband</a:t>
            </a:r>
            <a:r>
              <a:rPr lang="en-US" sz="1200" dirty="0"/>
              <a:t> </a:t>
            </a:r>
            <a:r>
              <a:rPr lang="en-US" sz="1200" dirty="0" smtClean="0"/>
              <a:t>up to 48 kbps,</a:t>
            </a:r>
            <a:br>
              <a:rPr lang="en-US" sz="1200" dirty="0" smtClean="0"/>
            </a:br>
            <a:r>
              <a:rPr lang="en-US" sz="1200" dirty="0" smtClean="0"/>
              <a:t>with </a:t>
            </a:r>
            <a:r>
              <a:rPr lang="en-US" sz="1200" dirty="0" err="1" smtClean="0"/>
              <a:t>fall-back</a:t>
            </a:r>
            <a:r>
              <a:rPr lang="en-US" sz="1200" dirty="0" smtClean="0"/>
              <a:t> option to all lower rates and </a:t>
            </a:r>
            <a:r>
              <a:rPr lang="en-US" sz="1200" dirty="0"/>
              <a:t>bandwidths</a:t>
            </a:r>
            <a:br>
              <a:rPr lang="en-US" sz="1200" dirty="0"/>
            </a:br>
            <a:r>
              <a:rPr lang="en-US" sz="1200" dirty="0" smtClean="0"/>
              <a:t>(at least EVS-IO-2 is </a:t>
            </a:r>
            <a:r>
              <a:rPr lang="en-US" sz="1200" dirty="0"/>
              <a:t>included, not shown</a:t>
            </a:r>
            <a:r>
              <a:rPr lang="en-US" sz="1200" dirty="0" smtClean="0"/>
              <a:t>)</a:t>
            </a:r>
          </a:p>
          <a:p>
            <a:endParaRPr lang="en-US" sz="1200" dirty="0"/>
          </a:p>
          <a:p>
            <a:r>
              <a:rPr lang="en-US" sz="1200" b="1" dirty="0"/>
              <a:t>Both EVS Configurations require the same radio resources for the best possible quality. </a:t>
            </a:r>
            <a:endParaRPr lang="en-US" sz="1200" b="1" dirty="0" smtClean="0"/>
          </a:p>
          <a:p>
            <a:endParaRPr lang="en-US" sz="1200" b="1" dirty="0"/>
          </a:p>
          <a:p>
            <a:r>
              <a:rPr lang="en-US" sz="1200" b="1" dirty="0" smtClean="0"/>
              <a:t>Both </a:t>
            </a:r>
            <a:r>
              <a:rPr lang="en-US" sz="1200" b="1" dirty="0"/>
              <a:t>EVS Configurations can be rate controlled down to 9.6 kbps, while still maintaining SWB quality</a:t>
            </a:r>
            <a:r>
              <a:rPr lang="en-US" sz="1200" b="1" dirty="0" smtClean="0"/>
              <a:t>.</a:t>
            </a:r>
            <a:endParaRPr lang="en-US" sz="1200" dirty="0"/>
          </a:p>
        </p:txBody>
      </p:sp>
      <p:sp>
        <p:nvSpPr>
          <p:cNvPr id="3" name="Date Placeholder 2"/>
          <p:cNvSpPr>
            <a:spLocks noGrp="1"/>
          </p:cNvSpPr>
          <p:nvPr>
            <p:ph type="dt" sz="half" idx="10"/>
          </p:nvPr>
        </p:nvSpPr>
        <p:spPr/>
        <p:txBody>
          <a:bodyPr/>
          <a:lstStyle/>
          <a:p>
            <a:r>
              <a:rPr lang="en-US" smtClean="0"/>
              <a:t>S4-151009   2015-08-19</a:t>
            </a:r>
            <a:endParaRPr lang="en-US"/>
          </a:p>
        </p:txBody>
      </p:sp>
      <p:sp>
        <p:nvSpPr>
          <p:cNvPr id="5" name="Footer Placeholder 4"/>
          <p:cNvSpPr>
            <a:spLocks noGrp="1"/>
          </p:cNvSpPr>
          <p:nvPr>
            <p:ph type="ftr" sz="quarter" idx="11"/>
          </p:nvPr>
        </p:nvSpPr>
        <p:spPr/>
        <p:txBody>
          <a:bodyPr/>
          <a:lstStyle/>
          <a:p>
            <a:r>
              <a:rPr lang="en-GB" smtClean="0"/>
              <a:t>Call Setup and Handover Scenarios for EVS</a:t>
            </a:r>
            <a:endParaRPr lang="en-US" dirty="0"/>
          </a:p>
        </p:txBody>
      </p:sp>
      <p:sp>
        <p:nvSpPr>
          <p:cNvPr id="6" name="Slide Number Placeholder 5"/>
          <p:cNvSpPr>
            <a:spLocks noGrp="1"/>
          </p:cNvSpPr>
          <p:nvPr>
            <p:ph type="sldNum" sz="quarter" idx="12"/>
          </p:nvPr>
        </p:nvSpPr>
        <p:spPr/>
        <p:txBody>
          <a:bodyPr/>
          <a:lstStyle/>
          <a:p>
            <a:fld id="{91CDC523-5978-4C21-B1A1-67912B2B7D91}" type="slidenum">
              <a:rPr lang="en-US" smtClean="0"/>
              <a:t>4</a:t>
            </a:fld>
            <a:endParaRPr lang="en-US"/>
          </a:p>
        </p:txBody>
      </p:sp>
    </p:spTree>
    <p:extLst>
      <p:ext uri="{BB962C8B-B14F-4D97-AF65-F5344CB8AC3E}">
        <p14:creationId xmlns:p14="http://schemas.microsoft.com/office/powerpoint/2010/main" val="9095722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600" dirty="0" smtClean="0"/>
              <a:t>Exotic EVS Onions</a:t>
            </a:r>
            <a:endParaRPr lang="en-US" sz="3600" dirty="0"/>
          </a:p>
        </p:txBody>
      </p:sp>
      <p:sp>
        <p:nvSpPr>
          <p:cNvPr id="4" name="TextBox 3"/>
          <p:cNvSpPr txBox="1"/>
          <p:nvPr/>
        </p:nvSpPr>
        <p:spPr>
          <a:xfrm>
            <a:off x="523181" y="3501008"/>
            <a:ext cx="8280000" cy="2862322"/>
          </a:xfrm>
          <a:prstGeom prst="rect">
            <a:avLst/>
          </a:prstGeom>
          <a:noFill/>
        </p:spPr>
        <p:txBody>
          <a:bodyPr wrap="square" rtlCol="0">
            <a:spAutoFit/>
          </a:bodyPr>
          <a:lstStyle/>
          <a:p>
            <a:r>
              <a:rPr lang="en-US" sz="1200" dirty="0" smtClean="0"/>
              <a:t>This "exotic" EVS-WB-9 Onion is TrFO-compatible to all other EVS-Onions.</a:t>
            </a:r>
          </a:p>
          <a:p>
            <a:endParaRPr lang="en-US" sz="1200" dirty="0" smtClean="0"/>
          </a:p>
          <a:p>
            <a:r>
              <a:rPr lang="en-US" sz="1200" dirty="0" smtClean="0"/>
              <a:t>If it is used end-to-end, e.g. in a VoLTE&lt;==&gt;VoLTE call,</a:t>
            </a:r>
            <a:br>
              <a:rPr lang="en-US" sz="1200" dirty="0" smtClean="0"/>
            </a:br>
            <a:r>
              <a:rPr lang="en-US" sz="1200" dirty="0" smtClean="0"/>
              <a:t>then it provides HD voice quality on high level on "ISDN-like channels" with 64 kbps</a:t>
            </a:r>
            <a:br>
              <a:rPr lang="en-US" sz="1200" dirty="0" smtClean="0"/>
            </a:br>
            <a:r>
              <a:rPr lang="en-US" sz="1200" dirty="0" smtClean="0"/>
              <a:t>and decent HD Voice quality down to low rate channels, without the need to switch to narrowband.</a:t>
            </a:r>
          </a:p>
          <a:p>
            <a:endParaRPr lang="en-US" sz="1200" dirty="0" smtClean="0"/>
          </a:p>
          <a:p>
            <a:r>
              <a:rPr lang="en-US" sz="1200" dirty="0" smtClean="0"/>
              <a:t>But at Call setup it is typically impossible to know, which route the call may take and were it may terminate.</a:t>
            </a:r>
            <a:endParaRPr lang="en-US" sz="1200" dirty="0"/>
          </a:p>
          <a:p>
            <a:r>
              <a:rPr lang="en-US" sz="1200" dirty="0" smtClean="0"/>
              <a:t>It may well be that this </a:t>
            </a:r>
            <a:r>
              <a:rPr lang="en-US" sz="1200" b="1" dirty="0" smtClean="0"/>
              <a:t>EVS-WB-9</a:t>
            </a:r>
            <a:r>
              <a:rPr lang="en-US" sz="1200" dirty="0" smtClean="0"/>
              <a:t> Onion is sent in SIP Invite from a network node, but the answer is </a:t>
            </a:r>
            <a:r>
              <a:rPr lang="en-US" sz="1200" b="1" dirty="0" smtClean="0"/>
              <a:t>EVS-NB-4</a:t>
            </a:r>
            <a:r>
              <a:rPr lang="en-US" sz="1200" dirty="0" smtClean="0"/>
              <a:t>, </a:t>
            </a:r>
            <a:br>
              <a:rPr lang="en-US" sz="1200" dirty="0" smtClean="0"/>
            </a:br>
            <a:r>
              <a:rPr lang="en-US" sz="1200" dirty="0" smtClean="0"/>
              <a:t>e.g. if the call terminates at a legacy wireline PSTN phone. </a:t>
            </a:r>
            <a:br>
              <a:rPr lang="en-US" sz="1200" dirty="0" smtClean="0"/>
            </a:br>
            <a:r>
              <a:rPr lang="en-US" sz="1200" dirty="0" smtClean="0"/>
              <a:t>This call setup would be reasonable and cost efficient, knowing that the wireline side won't change. </a:t>
            </a:r>
          </a:p>
          <a:p>
            <a:r>
              <a:rPr lang="en-US" sz="1200" dirty="0" smtClean="0"/>
              <a:t>Sending the EVS-WBOnly-9 NON-Onion in the Invite would not allow this answer.</a:t>
            </a:r>
          </a:p>
          <a:p>
            <a:endParaRPr lang="en-US" sz="1200" dirty="0"/>
          </a:p>
          <a:p>
            <a:r>
              <a:rPr lang="en-US" sz="1200" dirty="0" smtClean="0"/>
              <a:t>On the other hand even a VoLTE&lt;=&gt;VoLTE call may need SRVCC to a 2G radio access with - let's assume - AMR support.</a:t>
            </a:r>
            <a:br>
              <a:rPr lang="en-US" sz="1200" dirty="0" smtClean="0"/>
            </a:br>
            <a:r>
              <a:rPr lang="en-US" sz="1200" dirty="0" smtClean="0"/>
              <a:t>In that case it seems most reasonable falling back to EVS-NB-6, let's say for best possible NB quality.</a:t>
            </a:r>
          </a:p>
          <a:p>
            <a:r>
              <a:rPr lang="en-US" sz="1200" dirty="0" smtClean="0"/>
              <a:t>The EVS-WBOnly-9 NON-Onion would not provide better quality, maybe even worse, at maybe higher cost.</a:t>
            </a:r>
            <a:endParaRPr lang="en-US" sz="1200" dirty="0"/>
          </a:p>
        </p:txBody>
      </p:sp>
      <p:sp>
        <p:nvSpPr>
          <p:cNvPr id="8" name="TextBox 7"/>
          <p:cNvSpPr txBox="1"/>
          <p:nvPr/>
        </p:nvSpPr>
        <p:spPr>
          <a:xfrm>
            <a:off x="3419872" y="2948198"/>
            <a:ext cx="3132848" cy="461665"/>
          </a:xfrm>
          <a:prstGeom prst="rect">
            <a:avLst/>
          </a:prstGeom>
          <a:noFill/>
        </p:spPr>
        <p:txBody>
          <a:bodyPr wrap="square" rtlCol="0">
            <a:spAutoFit/>
          </a:bodyPr>
          <a:lstStyle/>
          <a:p>
            <a:r>
              <a:rPr lang="en-US" sz="1200" b="1" dirty="0" smtClean="0"/>
              <a:t>EVS-WB-9 Onion</a:t>
            </a:r>
            <a:br>
              <a:rPr lang="en-US" sz="1200" b="1" dirty="0" smtClean="0"/>
            </a:br>
            <a:r>
              <a:rPr lang="en-US" sz="1200" dirty="0" smtClean="0"/>
              <a:t>(including at least EVS-IO-2)</a:t>
            </a:r>
            <a:r>
              <a:rPr lang="en-US" sz="1200" b="1" dirty="0" smtClean="0"/>
              <a:t> </a:t>
            </a:r>
            <a:endParaRPr lang="en-US" sz="1200"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2046" y="1412776"/>
            <a:ext cx="2700000" cy="1948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Date Placeholder 2"/>
          <p:cNvSpPr>
            <a:spLocks noGrp="1"/>
          </p:cNvSpPr>
          <p:nvPr>
            <p:ph type="dt" sz="half" idx="10"/>
          </p:nvPr>
        </p:nvSpPr>
        <p:spPr/>
        <p:txBody>
          <a:bodyPr/>
          <a:lstStyle/>
          <a:p>
            <a:r>
              <a:rPr lang="en-US" smtClean="0"/>
              <a:t>S4-151009   2015-08-19</a:t>
            </a:r>
            <a:endParaRPr lang="en-US"/>
          </a:p>
        </p:txBody>
      </p:sp>
      <p:sp>
        <p:nvSpPr>
          <p:cNvPr id="5" name="Footer Placeholder 4"/>
          <p:cNvSpPr>
            <a:spLocks noGrp="1"/>
          </p:cNvSpPr>
          <p:nvPr>
            <p:ph type="ftr" sz="quarter" idx="11"/>
          </p:nvPr>
        </p:nvSpPr>
        <p:spPr/>
        <p:txBody>
          <a:bodyPr/>
          <a:lstStyle/>
          <a:p>
            <a:r>
              <a:rPr lang="en-GB" smtClean="0"/>
              <a:t>Call Setup and Handover Scenarios for EVS</a:t>
            </a:r>
            <a:endParaRPr lang="en-US"/>
          </a:p>
        </p:txBody>
      </p:sp>
      <p:sp>
        <p:nvSpPr>
          <p:cNvPr id="6" name="Slide Number Placeholder 5"/>
          <p:cNvSpPr>
            <a:spLocks noGrp="1"/>
          </p:cNvSpPr>
          <p:nvPr>
            <p:ph type="sldNum" sz="quarter" idx="12"/>
          </p:nvPr>
        </p:nvSpPr>
        <p:spPr/>
        <p:txBody>
          <a:bodyPr/>
          <a:lstStyle/>
          <a:p>
            <a:fld id="{91CDC523-5978-4C21-B1A1-67912B2B7D91}" type="slidenum">
              <a:rPr lang="en-US" smtClean="0"/>
              <a:t>5</a:t>
            </a:fld>
            <a:endParaRPr lang="en-US"/>
          </a:p>
        </p:txBody>
      </p:sp>
    </p:spTree>
    <p:extLst>
      <p:ext uri="{BB962C8B-B14F-4D97-AF65-F5344CB8AC3E}">
        <p14:creationId xmlns:p14="http://schemas.microsoft.com/office/powerpoint/2010/main" val="30591123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600" dirty="0" smtClean="0"/>
              <a:t>Simple VoLTE&lt;=&gt;VoLTE Call</a:t>
            </a:r>
            <a:endParaRPr lang="en-US" sz="3600" dirty="0"/>
          </a:p>
        </p:txBody>
      </p:sp>
      <p:sp>
        <p:nvSpPr>
          <p:cNvPr id="3" name="TextBox 2"/>
          <p:cNvSpPr txBox="1"/>
          <p:nvPr/>
        </p:nvSpPr>
        <p:spPr>
          <a:xfrm>
            <a:off x="2806835" y="2527280"/>
            <a:ext cx="835730" cy="369332"/>
          </a:xfrm>
          <a:prstGeom prst="rect">
            <a:avLst/>
          </a:prstGeom>
          <a:noFill/>
          <a:ln>
            <a:solidFill>
              <a:schemeClr val="tx1"/>
            </a:solidFill>
          </a:ln>
        </p:spPr>
        <p:txBody>
          <a:bodyPr wrap="square" lIns="0" rIns="0" rtlCol="0">
            <a:spAutoFit/>
          </a:bodyPr>
          <a:lstStyle/>
          <a:p>
            <a:pPr algn="ctr"/>
            <a:r>
              <a:rPr lang="en-US" dirty="0" smtClean="0"/>
              <a:t>ATGW A</a:t>
            </a:r>
            <a:endParaRPr lang="en-US" dirty="0"/>
          </a:p>
        </p:txBody>
      </p:sp>
      <p:sp>
        <p:nvSpPr>
          <p:cNvPr id="4" name="TextBox 3"/>
          <p:cNvSpPr txBox="1"/>
          <p:nvPr/>
        </p:nvSpPr>
        <p:spPr>
          <a:xfrm>
            <a:off x="2807207" y="1847519"/>
            <a:ext cx="836326" cy="369332"/>
          </a:xfrm>
          <a:prstGeom prst="rect">
            <a:avLst/>
          </a:prstGeom>
          <a:noFill/>
          <a:ln>
            <a:solidFill>
              <a:schemeClr val="tx1"/>
            </a:solidFill>
          </a:ln>
        </p:spPr>
        <p:txBody>
          <a:bodyPr wrap="square" lIns="0" rIns="0" rtlCol="0">
            <a:spAutoFit/>
          </a:bodyPr>
          <a:lstStyle/>
          <a:p>
            <a:pPr algn="ctr"/>
            <a:r>
              <a:rPr lang="en-US" dirty="0" smtClean="0"/>
              <a:t>ATCF A</a:t>
            </a:r>
            <a:endParaRPr lang="en-US" dirty="0"/>
          </a:p>
        </p:txBody>
      </p:sp>
      <p:sp>
        <p:nvSpPr>
          <p:cNvPr id="6" name="Rounded Rectangle 5"/>
          <p:cNvSpPr/>
          <p:nvPr/>
        </p:nvSpPr>
        <p:spPr>
          <a:xfrm>
            <a:off x="2541593" y="1592342"/>
            <a:ext cx="4000906" cy="158417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a:stCxn id="4" idx="2"/>
            <a:endCxn id="3" idx="0"/>
          </p:cNvCxnSpPr>
          <p:nvPr/>
        </p:nvCxnSpPr>
        <p:spPr>
          <a:xfrm flipH="1">
            <a:off x="3224700" y="2216851"/>
            <a:ext cx="670" cy="310429"/>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555303" y="2526335"/>
            <a:ext cx="720080" cy="369332"/>
          </a:xfrm>
          <a:prstGeom prst="rect">
            <a:avLst/>
          </a:prstGeom>
          <a:noFill/>
          <a:ln>
            <a:solidFill>
              <a:schemeClr val="tx1"/>
            </a:solidFill>
          </a:ln>
        </p:spPr>
        <p:txBody>
          <a:bodyPr wrap="square" lIns="0" rIns="0" rtlCol="0">
            <a:spAutoFit/>
          </a:bodyPr>
          <a:lstStyle/>
          <a:p>
            <a:pPr algn="ctr"/>
            <a:r>
              <a:rPr lang="en-US" dirty="0" err="1" smtClean="0"/>
              <a:t>eNB</a:t>
            </a:r>
            <a:r>
              <a:rPr lang="en-US" dirty="0" smtClean="0"/>
              <a:t> A</a:t>
            </a:r>
            <a:endParaRPr lang="en-US" dirty="0"/>
          </a:p>
        </p:txBody>
      </p:sp>
      <p:sp>
        <p:nvSpPr>
          <p:cNvPr id="16" name="TextBox 15"/>
          <p:cNvSpPr txBox="1"/>
          <p:nvPr/>
        </p:nvSpPr>
        <p:spPr>
          <a:xfrm>
            <a:off x="446819" y="2526335"/>
            <a:ext cx="576064" cy="369332"/>
          </a:xfrm>
          <a:prstGeom prst="rect">
            <a:avLst/>
          </a:prstGeom>
          <a:noFill/>
          <a:ln>
            <a:solidFill>
              <a:schemeClr val="tx1"/>
            </a:solidFill>
          </a:ln>
        </p:spPr>
        <p:txBody>
          <a:bodyPr wrap="square" lIns="0" rIns="0" rtlCol="0">
            <a:spAutoFit/>
          </a:bodyPr>
          <a:lstStyle/>
          <a:p>
            <a:pPr algn="ctr"/>
            <a:r>
              <a:rPr lang="en-US" dirty="0" smtClean="0"/>
              <a:t>UE A</a:t>
            </a:r>
            <a:endParaRPr lang="en-US" dirty="0"/>
          </a:p>
        </p:txBody>
      </p:sp>
      <p:sp>
        <p:nvSpPr>
          <p:cNvPr id="19" name="TextBox 18"/>
          <p:cNvSpPr txBox="1"/>
          <p:nvPr/>
        </p:nvSpPr>
        <p:spPr>
          <a:xfrm>
            <a:off x="5440559" y="2522585"/>
            <a:ext cx="835730" cy="369332"/>
          </a:xfrm>
          <a:prstGeom prst="rect">
            <a:avLst/>
          </a:prstGeom>
          <a:noFill/>
          <a:ln>
            <a:solidFill>
              <a:schemeClr val="tx1"/>
            </a:solidFill>
          </a:ln>
        </p:spPr>
        <p:txBody>
          <a:bodyPr wrap="square" lIns="0" rIns="0" rtlCol="0">
            <a:spAutoFit/>
          </a:bodyPr>
          <a:lstStyle/>
          <a:p>
            <a:pPr algn="ctr"/>
            <a:r>
              <a:rPr lang="en-US" dirty="0" smtClean="0"/>
              <a:t>ATGW B</a:t>
            </a:r>
            <a:endParaRPr lang="en-US" dirty="0"/>
          </a:p>
        </p:txBody>
      </p:sp>
      <p:sp>
        <p:nvSpPr>
          <p:cNvPr id="20" name="TextBox 19"/>
          <p:cNvSpPr txBox="1"/>
          <p:nvPr/>
        </p:nvSpPr>
        <p:spPr>
          <a:xfrm>
            <a:off x="5439963" y="1847586"/>
            <a:ext cx="836326" cy="369332"/>
          </a:xfrm>
          <a:prstGeom prst="rect">
            <a:avLst/>
          </a:prstGeom>
          <a:noFill/>
          <a:ln>
            <a:solidFill>
              <a:schemeClr val="tx1"/>
            </a:solidFill>
          </a:ln>
        </p:spPr>
        <p:txBody>
          <a:bodyPr wrap="square" lIns="0" rIns="0" rtlCol="0">
            <a:spAutoFit/>
          </a:bodyPr>
          <a:lstStyle/>
          <a:p>
            <a:pPr algn="ctr"/>
            <a:r>
              <a:rPr lang="en-US" dirty="0" smtClean="0"/>
              <a:t>ATCF B</a:t>
            </a:r>
            <a:endParaRPr lang="en-US" dirty="0"/>
          </a:p>
        </p:txBody>
      </p:sp>
      <p:cxnSp>
        <p:nvCxnSpPr>
          <p:cNvPr id="21" name="Straight Connector 20"/>
          <p:cNvCxnSpPr>
            <a:stCxn id="20" idx="2"/>
            <a:endCxn id="19" idx="0"/>
          </p:cNvCxnSpPr>
          <p:nvPr/>
        </p:nvCxnSpPr>
        <p:spPr>
          <a:xfrm>
            <a:off x="5858126" y="2216918"/>
            <a:ext cx="298" cy="305667"/>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275383" y="2709635"/>
            <a:ext cx="532420" cy="0"/>
          </a:xfrm>
          <a:prstGeom prst="line">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a:stCxn id="3" idx="3"/>
          </p:cNvCxnSpPr>
          <p:nvPr/>
        </p:nvCxnSpPr>
        <p:spPr>
          <a:xfrm>
            <a:off x="3642565" y="2711946"/>
            <a:ext cx="713411" cy="0"/>
          </a:xfrm>
          <a:prstGeom prst="line">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1022883" y="2711001"/>
            <a:ext cx="532420" cy="0"/>
          </a:xfrm>
          <a:prstGeom prst="line">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276289" y="2700828"/>
            <a:ext cx="532420" cy="0"/>
          </a:xfrm>
          <a:prstGeom prst="line">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6808709" y="2516162"/>
            <a:ext cx="720080" cy="369332"/>
          </a:xfrm>
          <a:prstGeom prst="rect">
            <a:avLst/>
          </a:prstGeom>
          <a:noFill/>
          <a:ln>
            <a:solidFill>
              <a:schemeClr val="tx1"/>
            </a:solidFill>
          </a:ln>
        </p:spPr>
        <p:txBody>
          <a:bodyPr wrap="square" lIns="0" rIns="0" rtlCol="0">
            <a:spAutoFit/>
          </a:bodyPr>
          <a:lstStyle/>
          <a:p>
            <a:pPr algn="ctr"/>
            <a:r>
              <a:rPr lang="en-US" dirty="0" err="1" smtClean="0"/>
              <a:t>eNB</a:t>
            </a:r>
            <a:r>
              <a:rPr lang="en-US" dirty="0" smtClean="0"/>
              <a:t> B</a:t>
            </a:r>
            <a:endParaRPr lang="en-US" dirty="0"/>
          </a:p>
        </p:txBody>
      </p:sp>
      <p:sp>
        <p:nvSpPr>
          <p:cNvPr id="36" name="TextBox 35"/>
          <p:cNvSpPr txBox="1"/>
          <p:nvPr/>
        </p:nvSpPr>
        <p:spPr>
          <a:xfrm>
            <a:off x="8061209" y="2523493"/>
            <a:ext cx="576064" cy="369332"/>
          </a:xfrm>
          <a:prstGeom prst="rect">
            <a:avLst/>
          </a:prstGeom>
          <a:noFill/>
          <a:ln>
            <a:solidFill>
              <a:schemeClr val="tx1"/>
            </a:solidFill>
          </a:ln>
        </p:spPr>
        <p:txBody>
          <a:bodyPr wrap="square" lIns="0" rIns="0" rtlCol="0">
            <a:spAutoFit/>
          </a:bodyPr>
          <a:lstStyle/>
          <a:p>
            <a:pPr algn="ctr"/>
            <a:r>
              <a:rPr lang="en-US" dirty="0" smtClean="0"/>
              <a:t>UE B</a:t>
            </a:r>
            <a:endParaRPr lang="en-US" dirty="0"/>
          </a:p>
        </p:txBody>
      </p:sp>
      <p:cxnSp>
        <p:nvCxnSpPr>
          <p:cNvPr id="37" name="Straight Connector 36"/>
          <p:cNvCxnSpPr/>
          <p:nvPr/>
        </p:nvCxnSpPr>
        <p:spPr>
          <a:xfrm>
            <a:off x="7528789" y="2696268"/>
            <a:ext cx="532420" cy="0"/>
          </a:xfrm>
          <a:prstGeom prst="line">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6276289" y="2041059"/>
            <a:ext cx="1784920" cy="492784"/>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a:stCxn id="4" idx="3"/>
          </p:cNvCxnSpPr>
          <p:nvPr/>
        </p:nvCxnSpPr>
        <p:spPr>
          <a:xfrm>
            <a:off x="3643533" y="2032185"/>
            <a:ext cx="640435" cy="0"/>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a:off x="1019286" y="2041059"/>
            <a:ext cx="1784920" cy="492784"/>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4799528" y="2041059"/>
            <a:ext cx="640435" cy="0"/>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4726552" y="2711946"/>
            <a:ext cx="713411" cy="0"/>
          </a:xfrm>
          <a:prstGeom prst="line">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446818" y="3501008"/>
            <a:ext cx="8373653" cy="2862322"/>
          </a:xfrm>
          <a:prstGeom prst="rect">
            <a:avLst/>
          </a:prstGeom>
          <a:noFill/>
        </p:spPr>
        <p:txBody>
          <a:bodyPr wrap="square" rtlCol="0">
            <a:spAutoFit/>
          </a:bodyPr>
          <a:lstStyle/>
          <a:p>
            <a:r>
              <a:rPr lang="en-US" sz="1200" dirty="0" smtClean="0"/>
              <a:t>In this simple EVS call scenarios the originating UE A starts with the EVS Open Offer, in terms of the EVS Onion principle this is </a:t>
            </a:r>
            <a:r>
              <a:rPr lang="en-US" sz="1200" b="1" dirty="0" smtClean="0"/>
              <a:t>EVS-FB-11</a:t>
            </a:r>
            <a:r>
              <a:rPr lang="en-US" sz="1200" dirty="0" smtClean="0"/>
              <a:t>. The originating side of the IMS Network (represented by ATCF A) may allow this </a:t>
            </a:r>
            <a:r>
              <a:rPr lang="en-US" sz="1200" b="1" dirty="0" smtClean="0"/>
              <a:t>EVS-FB-11 </a:t>
            </a:r>
            <a:r>
              <a:rPr lang="en-US" sz="1200" dirty="0" smtClean="0"/>
              <a:t>to be forwarded. </a:t>
            </a:r>
            <a:br>
              <a:rPr lang="en-US" sz="1200" dirty="0" smtClean="0"/>
            </a:br>
            <a:r>
              <a:rPr lang="en-US" sz="1200" dirty="0" smtClean="0"/>
              <a:t>The terminating side (represented by ATCF B) may, however, reduce the EVS Onion to </a:t>
            </a:r>
            <a:r>
              <a:rPr lang="en-US" sz="1200" b="1" dirty="0" smtClean="0"/>
              <a:t>EVS-FB-6</a:t>
            </a:r>
            <a:r>
              <a:rPr lang="en-US" sz="1200" dirty="0" smtClean="0"/>
              <a:t>, either always or under certain load conditions. The call would be setup end to end with this </a:t>
            </a:r>
            <a:r>
              <a:rPr lang="en-US" sz="1200" b="1" dirty="0" smtClean="0"/>
              <a:t>EVS-FB-6 Onion</a:t>
            </a:r>
            <a:r>
              <a:rPr lang="en-US" sz="1200" dirty="0" smtClean="0"/>
              <a:t> as the "</a:t>
            </a:r>
            <a:r>
              <a:rPr lang="en-US" sz="1200" b="1" dirty="0"/>
              <a:t>F</a:t>
            </a:r>
            <a:r>
              <a:rPr lang="en-US" sz="1200" b="1" dirty="0" smtClean="0"/>
              <a:t>ramework Onion</a:t>
            </a:r>
            <a:r>
              <a:rPr lang="en-US" sz="1200" dirty="0" smtClean="0"/>
              <a:t>", see above in the corner. </a:t>
            </a:r>
            <a:br>
              <a:rPr lang="en-US" sz="1200" dirty="0" smtClean="0"/>
            </a:br>
            <a:r>
              <a:rPr lang="en-US" sz="1200" dirty="0" smtClean="0"/>
              <a:t>In good conditions (and only then) this would be equivalent to the </a:t>
            </a:r>
            <a:r>
              <a:rPr lang="en-US" sz="1200" b="1" dirty="0" smtClean="0"/>
              <a:t>EVS-FBOnly-6 NON-Onion</a:t>
            </a:r>
            <a:r>
              <a:rPr lang="en-US" sz="1200" dirty="0" smtClean="0"/>
              <a:t>.</a:t>
            </a:r>
          </a:p>
          <a:p>
            <a:endParaRPr lang="en-US" sz="1200" dirty="0"/>
          </a:p>
          <a:p>
            <a:r>
              <a:rPr lang="en-US" sz="1200" dirty="0" smtClean="0"/>
              <a:t>If later, during the call the load conditions on one or the other LTE access would change - or somewhere in a transit network a bottleneck would occur - the EVS CMR would be exchanged in one or both directions and the actual EVS Onion would shrink,</a:t>
            </a:r>
          </a:p>
          <a:p>
            <a:r>
              <a:rPr lang="en-US" sz="1200" dirty="0" smtClean="0"/>
              <a:t>e.g. to </a:t>
            </a:r>
            <a:r>
              <a:rPr lang="en-US" sz="1200" b="1" dirty="0" smtClean="0"/>
              <a:t>EVS-SWB-4 </a:t>
            </a:r>
            <a:r>
              <a:rPr lang="en-US" sz="1200" dirty="0" smtClean="0"/>
              <a:t>in one direction and </a:t>
            </a:r>
            <a:r>
              <a:rPr lang="en-US" sz="1200" b="1" dirty="0" smtClean="0"/>
              <a:t>EVS-SWB-3</a:t>
            </a:r>
            <a:r>
              <a:rPr lang="en-US" sz="1200" dirty="0" smtClean="0"/>
              <a:t> in the other direction. This is in general better than terminating the call.</a:t>
            </a:r>
            <a:br>
              <a:rPr lang="en-US" sz="1200" dirty="0" smtClean="0"/>
            </a:br>
            <a:r>
              <a:rPr lang="en-US" sz="1200" dirty="0" smtClean="0"/>
              <a:t>The </a:t>
            </a:r>
            <a:r>
              <a:rPr lang="en-US" sz="1200" b="1" dirty="0" smtClean="0"/>
              <a:t>EVS-FBOnly-6 NON-Onion</a:t>
            </a:r>
            <a:r>
              <a:rPr lang="en-US" sz="1200" dirty="0" smtClean="0"/>
              <a:t> would not allow this. With a severe bottleneck in the path the call would have to be terminated.</a:t>
            </a:r>
          </a:p>
          <a:p>
            <a:endParaRPr lang="en-US" sz="1200" dirty="0"/>
          </a:p>
          <a:p>
            <a:r>
              <a:rPr lang="en-US" sz="1200" dirty="0" smtClean="0"/>
              <a:t>In most cases a call is not terminated even if the rate would be further restricted (temporarily) to EVS-WB-2 or even lower: it is always preferable to let the </a:t>
            </a:r>
            <a:r>
              <a:rPr lang="en-US" sz="1200" b="1" dirty="0" smtClean="0"/>
              <a:t>Users</a:t>
            </a:r>
            <a:r>
              <a:rPr lang="en-US" sz="1200" dirty="0" smtClean="0"/>
              <a:t> </a:t>
            </a:r>
            <a:r>
              <a:rPr lang="en-US" sz="1200" b="1" dirty="0" smtClean="0"/>
              <a:t>decide</a:t>
            </a:r>
            <a:r>
              <a:rPr lang="en-US" sz="1200" dirty="0" smtClean="0"/>
              <a:t>, if they want to continue or terminate. Often it is quite helpful that the user experiences graceful quality degradation, when moving out of coverage: it gives guidance how to find good coverage again: a win-win situation, as the user gets back to better quality without call drop and the operator may operate a lower cost again.</a:t>
            </a:r>
            <a:endParaRPr lang="en-US" sz="1200" dirty="0"/>
          </a:p>
        </p:txBody>
      </p:sp>
      <p:pic>
        <p:nvPicPr>
          <p:cNvPr id="58"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23543" y="692696"/>
            <a:ext cx="2433618" cy="7360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 name="TextBox 28"/>
          <p:cNvSpPr txBox="1"/>
          <p:nvPr/>
        </p:nvSpPr>
        <p:spPr>
          <a:xfrm>
            <a:off x="2643604" y="3176518"/>
            <a:ext cx="1796430" cy="369332"/>
          </a:xfrm>
          <a:prstGeom prst="rect">
            <a:avLst/>
          </a:prstGeom>
          <a:noFill/>
          <a:ln>
            <a:noFill/>
          </a:ln>
        </p:spPr>
        <p:txBody>
          <a:bodyPr wrap="square" lIns="0" rIns="0" rtlCol="0">
            <a:spAutoFit/>
          </a:bodyPr>
          <a:lstStyle/>
          <a:p>
            <a:pPr algn="ctr"/>
            <a:r>
              <a:rPr lang="en-US" dirty="0" smtClean="0"/>
              <a:t>IMS Network</a:t>
            </a:r>
            <a:endParaRPr lang="en-US" dirty="0"/>
          </a:p>
        </p:txBody>
      </p:sp>
      <p:sp>
        <p:nvSpPr>
          <p:cNvPr id="5" name="Date Placeholder 4"/>
          <p:cNvSpPr>
            <a:spLocks noGrp="1"/>
          </p:cNvSpPr>
          <p:nvPr>
            <p:ph type="dt" sz="half" idx="10"/>
          </p:nvPr>
        </p:nvSpPr>
        <p:spPr/>
        <p:txBody>
          <a:bodyPr/>
          <a:lstStyle/>
          <a:p>
            <a:r>
              <a:rPr lang="en-US" smtClean="0"/>
              <a:t>S4-151009   2015-08-19</a:t>
            </a:r>
            <a:endParaRPr lang="en-US"/>
          </a:p>
        </p:txBody>
      </p:sp>
      <p:sp>
        <p:nvSpPr>
          <p:cNvPr id="7" name="Footer Placeholder 6"/>
          <p:cNvSpPr>
            <a:spLocks noGrp="1"/>
          </p:cNvSpPr>
          <p:nvPr>
            <p:ph type="ftr" sz="quarter" idx="11"/>
          </p:nvPr>
        </p:nvSpPr>
        <p:spPr/>
        <p:txBody>
          <a:bodyPr/>
          <a:lstStyle/>
          <a:p>
            <a:r>
              <a:rPr lang="en-GB" smtClean="0"/>
              <a:t>Call Setup and Handover Scenarios for EVS</a:t>
            </a:r>
            <a:endParaRPr lang="en-US"/>
          </a:p>
        </p:txBody>
      </p:sp>
      <p:sp>
        <p:nvSpPr>
          <p:cNvPr id="9" name="Slide Number Placeholder 8"/>
          <p:cNvSpPr>
            <a:spLocks noGrp="1"/>
          </p:cNvSpPr>
          <p:nvPr>
            <p:ph type="sldNum" sz="quarter" idx="12"/>
          </p:nvPr>
        </p:nvSpPr>
        <p:spPr/>
        <p:txBody>
          <a:bodyPr/>
          <a:lstStyle/>
          <a:p>
            <a:fld id="{91CDC523-5978-4C21-B1A1-67912B2B7D91}" type="slidenum">
              <a:rPr lang="en-US" smtClean="0"/>
              <a:t>6</a:t>
            </a:fld>
            <a:endParaRPr lang="en-US"/>
          </a:p>
        </p:txBody>
      </p:sp>
    </p:spTree>
    <p:extLst>
      <p:ext uri="{BB962C8B-B14F-4D97-AF65-F5344CB8AC3E}">
        <p14:creationId xmlns:p14="http://schemas.microsoft.com/office/powerpoint/2010/main" val="27061654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600" dirty="0" smtClean="0"/>
              <a:t>Simple VoLTE&lt;=&gt;CS Call (1)</a:t>
            </a:r>
            <a:endParaRPr lang="en-US" sz="3600" dirty="0"/>
          </a:p>
        </p:txBody>
      </p:sp>
      <p:sp>
        <p:nvSpPr>
          <p:cNvPr id="3" name="TextBox 2"/>
          <p:cNvSpPr txBox="1"/>
          <p:nvPr/>
        </p:nvSpPr>
        <p:spPr>
          <a:xfrm>
            <a:off x="2806835" y="2527280"/>
            <a:ext cx="835730" cy="369332"/>
          </a:xfrm>
          <a:prstGeom prst="rect">
            <a:avLst/>
          </a:prstGeom>
          <a:noFill/>
          <a:ln>
            <a:solidFill>
              <a:schemeClr val="tx1"/>
            </a:solidFill>
          </a:ln>
        </p:spPr>
        <p:txBody>
          <a:bodyPr wrap="square" lIns="0" rIns="0" rtlCol="0">
            <a:spAutoFit/>
          </a:bodyPr>
          <a:lstStyle/>
          <a:p>
            <a:pPr algn="ctr"/>
            <a:r>
              <a:rPr lang="en-US" dirty="0" smtClean="0"/>
              <a:t>ATGW A</a:t>
            </a:r>
            <a:endParaRPr lang="en-US" dirty="0"/>
          </a:p>
        </p:txBody>
      </p:sp>
      <p:sp>
        <p:nvSpPr>
          <p:cNvPr id="4" name="TextBox 3"/>
          <p:cNvSpPr txBox="1"/>
          <p:nvPr/>
        </p:nvSpPr>
        <p:spPr>
          <a:xfrm>
            <a:off x="2807207" y="1847519"/>
            <a:ext cx="836326" cy="369332"/>
          </a:xfrm>
          <a:prstGeom prst="rect">
            <a:avLst/>
          </a:prstGeom>
          <a:noFill/>
          <a:ln>
            <a:solidFill>
              <a:schemeClr val="tx1"/>
            </a:solidFill>
          </a:ln>
        </p:spPr>
        <p:txBody>
          <a:bodyPr wrap="square" lIns="0" rIns="0" rtlCol="0">
            <a:spAutoFit/>
          </a:bodyPr>
          <a:lstStyle/>
          <a:p>
            <a:pPr algn="ctr"/>
            <a:r>
              <a:rPr lang="en-US" dirty="0" smtClean="0"/>
              <a:t>ATCF A</a:t>
            </a:r>
            <a:endParaRPr lang="en-US" dirty="0"/>
          </a:p>
        </p:txBody>
      </p:sp>
      <p:sp>
        <p:nvSpPr>
          <p:cNvPr id="5" name="TextBox 4"/>
          <p:cNvSpPr txBox="1"/>
          <p:nvPr/>
        </p:nvSpPr>
        <p:spPr>
          <a:xfrm>
            <a:off x="2643604" y="3176518"/>
            <a:ext cx="1796430" cy="369332"/>
          </a:xfrm>
          <a:prstGeom prst="rect">
            <a:avLst/>
          </a:prstGeom>
          <a:noFill/>
          <a:ln>
            <a:noFill/>
          </a:ln>
        </p:spPr>
        <p:txBody>
          <a:bodyPr wrap="square" lIns="0" rIns="0" rtlCol="0">
            <a:spAutoFit/>
          </a:bodyPr>
          <a:lstStyle/>
          <a:p>
            <a:pPr algn="ctr"/>
            <a:r>
              <a:rPr lang="en-US" dirty="0" smtClean="0"/>
              <a:t>IMS Network</a:t>
            </a:r>
            <a:endParaRPr lang="en-US" dirty="0"/>
          </a:p>
        </p:txBody>
      </p:sp>
      <p:sp>
        <p:nvSpPr>
          <p:cNvPr id="6" name="Rounded Rectangle 5"/>
          <p:cNvSpPr/>
          <p:nvPr/>
        </p:nvSpPr>
        <p:spPr>
          <a:xfrm>
            <a:off x="2541593" y="1592342"/>
            <a:ext cx="2000453" cy="158417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a:stCxn id="4" idx="2"/>
            <a:endCxn id="3" idx="0"/>
          </p:cNvCxnSpPr>
          <p:nvPr/>
        </p:nvCxnSpPr>
        <p:spPr>
          <a:xfrm flipH="1">
            <a:off x="3224700" y="2216851"/>
            <a:ext cx="670" cy="310429"/>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555303" y="2526335"/>
            <a:ext cx="720080" cy="369332"/>
          </a:xfrm>
          <a:prstGeom prst="rect">
            <a:avLst/>
          </a:prstGeom>
          <a:noFill/>
          <a:ln>
            <a:solidFill>
              <a:schemeClr val="tx1"/>
            </a:solidFill>
          </a:ln>
        </p:spPr>
        <p:txBody>
          <a:bodyPr wrap="square" lIns="0" rIns="0" rtlCol="0">
            <a:spAutoFit/>
          </a:bodyPr>
          <a:lstStyle/>
          <a:p>
            <a:pPr algn="ctr"/>
            <a:r>
              <a:rPr lang="en-US" dirty="0" err="1" smtClean="0"/>
              <a:t>eNB</a:t>
            </a:r>
            <a:r>
              <a:rPr lang="en-US" dirty="0" smtClean="0"/>
              <a:t> A</a:t>
            </a:r>
            <a:endParaRPr lang="en-US" dirty="0"/>
          </a:p>
        </p:txBody>
      </p:sp>
      <p:sp>
        <p:nvSpPr>
          <p:cNvPr id="16" name="TextBox 15"/>
          <p:cNvSpPr txBox="1"/>
          <p:nvPr/>
        </p:nvSpPr>
        <p:spPr>
          <a:xfrm>
            <a:off x="446819" y="2526335"/>
            <a:ext cx="576064" cy="369332"/>
          </a:xfrm>
          <a:prstGeom prst="rect">
            <a:avLst/>
          </a:prstGeom>
          <a:noFill/>
          <a:ln>
            <a:solidFill>
              <a:schemeClr val="tx1"/>
            </a:solidFill>
          </a:ln>
        </p:spPr>
        <p:txBody>
          <a:bodyPr wrap="square" lIns="0" rIns="0" rtlCol="0">
            <a:spAutoFit/>
          </a:bodyPr>
          <a:lstStyle/>
          <a:p>
            <a:pPr algn="ctr"/>
            <a:r>
              <a:rPr lang="en-US" dirty="0" smtClean="0"/>
              <a:t>UE A</a:t>
            </a:r>
            <a:endParaRPr lang="en-US" dirty="0"/>
          </a:p>
        </p:txBody>
      </p:sp>
      <p:sp>
        <p:nvSpPr>
          <p:cNvPr id="19" name="TextBox 18"/>
          <p:cNvSpPr txBox="1"/>
          <p:nvPr/>
        </p:nvSpPr>
        <p:spPr>
          <a:xfrm>
            <a:off x="5440559" y="2522585"/>
            <a:ext cx="835730" cy="369332"/>
          </a:xfrm>
          <a:prstGeom prst="rect">
            <a:avLst/>
          </a:prstGeom>
          <a:noFill/>
          <a:ln>
            <a:solidFill>
              <a:schemeClr val="tx1"/>
            </a:solidFill>
          </a:ln>
        </p:spPr>
        <p:txBody>
          <a:bodyPr wrap="square" lIns="0" rIns="0" rtlCol="0">
            <a:spAutoFit/>
          </a:bodyPr>
          <a:lstStyle/>
          <a:p>
            <a:pPr algn="ctr"/>
            <a:r>
              <a:rPr lang="en-US" dirty="0" smtClean="0"/>
              <a:t>MGW B</a:t>
            </a:r>
            <a:endParaRPr lang="en-US" dirty="0"/>
          </a:p>
        </p:txBody>
      </p:sp>
      <p:sp>
        <p:nvSpPr>
          <p:cNvPr id="20" name="TextBox 19"/>
          <p:cNvSpPr txBox="1"/>
          <p:nvPr/>
        </p:nvSpPr>
        <p:spPr>
          <a:xfrm>
            <a:off x="5439963" y="1847586"/>
            <a:ext cx="836326" cy="369332"/>
          </a:xfrm>
          <a:prstGeom prst="rect">
            <a:avLst/>
          </a:prstGeom>
          <a:noFill/>
          <a:ln>
            <a:solidFill>
              <a:schemeClr val="tx1"/>
            </a:solidFill>
          </a:ln>
        </p:spPr>
        <p:txBody>
          <a:bodyPr wrap="square" lIns="0" rIns="0" rtlCol="0">
            <a:spAutoFit/>
          </a:bodyPr>
          <a:lstStyle/>
          <a:p>
            <a:pPr algn="ctr"/>
            <a:r>
              <a:rPr lang="en-US" dirty="0" smtClean="0"/>
              <a:t>MSC B</a:t>
            </a:r>
            <a:endParaRPr lang="en-US" dirty="0"/>
          </a:p>
        </p:txBody>
      </p:sp>
      <p:cxnSp>
        <p:nvCxnSpPr>
          <p:cNvPr id="21" name="Straight Connector 20"/>
          <p:cNvCxnSpPr>
            <a:stCxn id="20" idx="2"/>
            <a:endCxn id="19" idx="0"/>
          </p:cNvCxnSpPr>
          <p:nvPr/>
        </p:nvCxnSpPr>
        <p:spPr>
          <a:xfrm>
            <a:off x="5858126" y="2216918"/>
            <a:ext cx="298" cy="305667"/>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275383" y="2709635"/>
            <a:ext cx="532420" cy="0"/>
          </a:xfrm>
          <a:prstGeom prst="line">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a:stCxn id="3" idx="3"/>
          </p:cNvCxnSpPr>
          <p:nvPr/>
        </p:nvCxnSpPr>
        <p:spPr>
          <a:xfrm>
            <a:off x="3642565" y="2711946"/>
            <a:ext cx="713411" cy="0"/>
          </a:xfrm>
          <a:prstGeom prst="line">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1022883" y="2711001"/>
            <a:ext cx="532420" cy="0"/>
          </a:xfrm>
          <a:prstGeom prst="line">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276289" y="2700828"/>
            <a:ext cx="532420" cy="0"/>
          </a:xfrm>
          <a:prstGeom prst="line">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6808709" y="2516162"/>
            <a:ext cx="720080" cy="369332"/>
          </a:xfrm>
          <a:prstGeom prst="rect">
            <a:avLst/>
          </a:prstGeom>
          <a:noFill/>
          <a:ln>
            <a:solidFill>
              <a:schemeClr val="tx1"/>
            </a:solidFill>
          </a:ln>
        </p:spPr>
        <p:txBody>
          <a:bodyPr wrap="square" lIns="0" rIns="0" rtlCol="0">
            <a:spAutoFit/>
          </a:bodyPr>
          <a:lstStyle/>
          <a:p>
            <a:pPr algn="ctr"/>
            <a:r>
              <a:rPr lang="en-US" dirty="0" smtClean="0"/>
              <a:t>NB B</a:t>
            </a:r>
            <a:endParaRPr lang="en-US" dirty="0"/>
          </a:p>
        </p:txBody>
      </p:sp>
      <p:sp>
        <p:nvSpPr>
          <p:cNvPr id="36" name="TextBox 35"/>
          <p:cNvSpPr txBox="1"/>
          <p:nvPr/>
        </p:nvSpPr>
        <p:spPr>
          <a:xfrm>
            <a:off x="8061209" y="2523493"/>
            <a:ext cx="576064" cy="369332"/>
          </a:xfrm>
          <a:prstGeom prst="rect">
            <a:avLst/>
          </a:prstGeom>
          <a:noFill/>
          <a:ln>
            <a:solidFill>
              <a:schemeClr val="tx1"/>
            </a:solidFill>
          </a:ln>
        </p:spPr>
        <p:txBody>
          <a:bodyPr wrap="square" lIns="0" rIns="0" rtlCol="0">
            <a:spAutoFit/>
          </a:bodyPr>
          <a:lstStyle/>
          <a:p>
            <a:pPr algn="ctr"/>
            <a:r>
              <a:rPr lang="en-US" dirty="0" smtClean="0"/>
              <a:t>UE B</a:t>
            </a:r>
            <a:endParaRPr lang="en-US" dirty="0"/>
          </a:p>
        </p:txBody>
      </p:sp>
      <p:cxnSp>
        <p:nvCxnSpPr>
          <p:cNvPr id="37" name="Straight Connector 36"/>
          <p:cNvCxnSpPr/>
          <p:nvPr/>
        </p:nvCxnSpPr>
        <p:spPr>
          <a:xfrm>
            <a:off x="7528789" y="2696268"/>
            <a:ext cx="532420" cy="0"/>
          </a:xfrm>
          <a:prstGeom prst="line">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a:endCxn id="36" idx="0"/>
          </p:cNvCxnSpPr>
          <p:nvPr/>
        </p:nvCxnSpPr>
        <p:spPr>
          <a:xfrm>
            <a:off x="7586911" y="2036746"/>
            <a:ext cx="762330" cy="486747"/>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a:stCxn id="4" idx="3"/>
          </p:cNvCxnSpPr>
          <p:nvPr/>
        </p:nvCxnSpPr>
        <p:spPr>
          <a:xfrm>
            <a:off x="3643533" y="2032185"/>
            <a:ext cx="640435" cy="0"/>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a:off x="1019286" y="2041059"/>
            <a:ext cx="1784920" cy="492784"/>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4799528" y="2041059"/>
            <a:ext cx="640435" cy="0"/>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4726552" y="2711946"/>
            <a:ext cx="713411" cy="0"/>
          </a:xfrm>
          <a:prstGeom prst="line">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446819" y="3501008"/>
            <a:ext cx="8190454" cy="2862322"/>
          </a:xfrm>
          <a:prstGeom prst="rect">
            <a:avLst/>
          </a:prstGeom>
          <a:noFill/>
        </p:spPr>
        <p:txBody>
          <a:bodyPr wrap="square" rtlCol="0">
            <a:spAutoFit/>
          </a:bodyPr>
          <a:lstStyle/>
          <a:p>
            <a:r>
              <a:rPr lang="en-US" sz="1200" dirty="0" smtClean="0"/>
              <a:t>In this EVS call scenarios the originating UE A starts again with the EVS Open Offer, </a:t>
            </a:r>
            <a:r>
              <a:rPr lang="en-US" sz="1200" b="1" dirty="0" smtClean="0"/>
              <a:t>EVS-FB-11</a:t>
            </a:r>
            <a:r>
              <a:rPr lang="en-US" sz="1200" dirty="0" smtClean="0"/>
              <a:t>. </a:t>
            </a:r>
            <a:br>
              <a:rPr lang="en-US" sz="1200" dirty="0" smtClean="0"/>
            </a:br>
            <a:r>
              <a:rPr lang="en-US" sz="1200" dirty="0" smtClean="0"/>
              <a:t>The originating side of the IMS Network (represented by ATCF A) may allow this </a:t>
            </a:r>
            <a:r>
              <a:rPr lang="en-US" sz="1200" b="1" dirty="0" smtClean="0"/>
              <a:t>EVS-FB-11 </a:t>
            </a:r>
            <a:r>
              <a:rPr lang="en-US" sz="1200" dirty="0" smtClean="0"/>
              <a:t>to be forwarded to a CS network.</a:t>
            </a:r>
            <a:br>
              <a:rPr lang="en-US" sz="1200" dirty="0" smtClean="0"/>
            </a:br>
            <a:r>
              <a:rPr lang="en-US" sz="1200" dirty="0" smtClean="0"/>
              <a:t>It may of course also limit the EVS-Onion to another, smaller one. </a:t>
            </a:r>
          </a:p>
          <a:p>
            <a:r>
              <a:rPr lang="en-US" sz="1200" dirty="0" smtClean="0"/>
              <a:t/>
            </a:r>
            <a:br>
              <a:rPr lang="en-US" sz="1200" dirty="0" smtClean="0"/>
            </a:br>
            <a:r>
              <a:rPr lang="en-US" sz="1200" dirty="0" smtClean="0"/>
              <a:t>The terminating side (represented by MSC B) </a:t>
            </a:r>
            <a:r>
              <a:rPr lang="en-US" sz="1200" u="sng" dirty="0" smtClean="0"/>
              <a:t>must</a:t>
            </a:r>
            <a:r>
              <a:rPr lang="en-US" sz="1200" dirty="0" smtClean="0"/>
              <a:t> reduce the EVS Onion to </a:t>
            </a:r>
            <a:r>
              <a:rPr lang="en-US" sz="1200" b="1" dirty="0" smtClean="0"/>
              <a:t>EVS-FB-6,</a:t>
            </a:r>
            <a:r>
              <a:rPr lang="en-US" sz="1200" dirty="0" smtClean="0"/>
              <a:t> as no bigger EVS Onion is supported in CS.</a:t>
            </a:r>
          </a:p>
          <a:p>
            <a:r>
              <a:rPr lang="en-US" sz="1200" dirty="0" smtClean="0"/>
              <a:t>In some networks, or under some circumstances, the MSC-allowed EVS-Onion may even be smaller.</a:t>
            </a:r>
            <a:r>
              <a:rPr lang="en-US" sz="1200" b="1" dirty="0" smtClean="0"/>
              <a:t/>
            </a:r>
            <a:br>
              <a:rPr lang="en-US" sz="1200" b="1" dirty="0" smtClean="0"/>
            </a:br>
            <a:r>
              <a:rPr lang="en-US" sz="1200" dirty="0" smtClean="0"/>
              <a:t>MSC B sends RAB Assignment to RNC B with EVS-FB-6, but - unfortunately - the 3G network is highly loaded and only EVS-SWB-4 is currently available. RNC B nevertheless accepts the RAB Assignment and sends an acknowledgement to MSC B.</a:t>
            </a:r>
            <a:br>
              <a:rPr lang="en-US" sz="1200" dirty="0" smtClean="0"/>
            </a:br>
            <a:r>
              <a:rPr lang="en-US" sz="1200" dirty="0" smtClean="0">
                <a:solidFill>
                  <a:srgbClr val="7030A0"/>
                </a:solidFill>
              </a:rPr>
              <a:t>Note: THIS is current RNC behavior. It could be discussed to return EVS-SWB-4 to MSC B and all the way back to UE A.</a:t>
            </a:r>
            <a:r>
              <a:rPr lang="en-US" sz="1200" b="1" dirty="0" smtClean="0"/>
              <a:t/>
            </a:r>
            <a:br>
              <a:rPr lang="en-US" sz="1200" b="1" dirty="0" smtClean="0"/>
            </a:br>
            <a:r>
              <a:rPr lang="en-US" sz="1200" dirty="0" smtClean="0"/>
              <a:t>The call is setup end to end with this </a:t>
            </a:r>
            <a:r>
              <a:rPr lang="en-US" sz="1200" b="1" dirty="0" smtClean="0"/>
              <a:t>EVS-FB-6 Onion</a:t>
            </a:r>
            <a:r>
              <a:rPr lang="en-US" sz="1200" dirty="0" smtClean="0"/>
              <a:t> as the "</a:t>
            </a:r>
            <a:r>
              <a:rPr lang="en-US" sz="1200" dirty="0"/>
              <a:t>F</a:t>
            </a:r>
            <a:r>
              <a:rPr lang="en-US" sz="1200" dirty="0" smtClean="0"/>
              <a:t>ramework Onion", see above in the corner.</a:t>
            </a:r>
          </a:p>
          <a:p>
            <a:endParaRPr lang="en-US" sz="1200" dirty="0" smtClean="0"/>
          </a:p>
          <a:p>
            <a:r>
              <a:rPr lang="en-US" sz="1200" dirty="0" smtClean="0"/>
              <a:t>In the background - not known to the MSC - RNC B selects a radio bearer with SF=128, allowing only EVS-SWB-4.</a:t>
            </a:r>
            <a:r>
              <a:rPr lang="en-US" sz="1200" dirty="0"/>
              <a:t> </a:t>
            </a:r>
            <a:r>
              <a:rPr lang="en-US" sz="1200" dirty="0" smtClean="0"/>
              <a:t>RNC B sends the </a:t>
            </a:r>
            <a:r>
              <a:rPr lang="en-US" sz="1200" dirty="0" err="1" smtClean="0"/>
              <a:t>Iu_Init</a:t>
            </a:r>
            <a:r>
              <a:rPr lang="en-US" sz="1200" dirty="0" smtClean="0"/>
              <a:t> to MGW B corresponding to EVS-FB-6, but with EVS-SWB-4 as first maximum rate- and band-control command. </a:t>
            </a:r>
          </a:p>
          <a:p>
            <a:r>
              <a:rPr lang="en-US" sz="1200" dirty="0" smtClean="0"/>
              <a:t>MGW B sends a CMR-SWB-4 towards UE A in order to not use a mode outside this EVS-SWB-4 Onion.</a:t>
            </a:r>
            <a:br>
              <a:rPr lang="en-US" sz="1200" dirty="0" smtClean="0"/>
            </a:br>
            <a:r>
              <a:rPr lang="en-US" sz="1200" dirty="0" smtClean="0"/>
              <a:t>All that would not be possible, if ATCF A would have sent the EVS-FBOnly-6 NON-Onion in its SIP Invite.</a:t>
            </a:r>
            <a:endParaRPr lang="en-US" sz="1200" dirty="0"/>
          </a:p>
        </p:txBody>
      </p:sp>
      <p:pic>
        <p:nvPicPr>
          <p:cNvPr id="5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23543" y="692696"/>
            <a:ext cx="2433618" cy="7360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 name="Rounded Rectangle 28"/>
          <p:cNvSpPr/>
          <p:nvPr/>
        </p:nvSpPr>
        <p:spPr>
          <a:xfrm>
            <a:off x="4694446" y="1579977"/>
            <a:ext cx="3045906" cy="158417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6750586" y="1856393"/>
            <a:ext cx="836326" cy="369332"/>
          </a:xfrm>
          <a:prstGeom prst="rect">
            <a:avLst/>
          </a:prstGeom>
          <a:noFill/>
          <a:ln>
            <a:solidFill>
              <a:schemeClr val="tx1"/>
            </a:solidFill>
          </a:ln>
        </p:spPr>
        <p:txBody>
          <a:bodyPr wrap="square" lIns="0" rIns="0" rtlCol="0">
            <a:spAutoFit/>
          </a:bodyPr>
          <a:lstStyle/>
          <a:p>
            <a:pPr algn="ctr"/>
            <a:r>
              <a:rPr lang="en-US" dirty="0" smtClean="0"/>
              <a:t>RNC B</a:t>
            </a:r>
            <a:endParaRPr lang="en-US" dirty="0"/>
          </a:p>
        </p:txBody>
      </p:sp>
      <p:cxnSp>
        <p:nvCxnSpPr>
          <p:cNvPr id="31" name="Straight Connector 30"/>
          <p:cNvCxnSpPr/>
          <p:nvPr/>
        </p:nvCxnSpPr>
        <p:spPr>
          <a:xfrm>
            <a:off x="6286394" y="2225725"/>
            <a:ext cx="1774815" cy="297768"/>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a:stCxn id="20" idx="3"/>
          </p:cNvCxnSpPr>
          <p:nvPr/>
        </p:nvCxnSpPr>
        <p:spPr>
          <a:xfrm>
            <a:off x="6276289" y="2032252"/>
            <a:ext cx="474297" cy="8807"/>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7173503" y="2231596"/>
            <a:ext cx="298" cy="305667"/>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H="1">
            <a:off x="6286394" y="2217260"/>
            <a:ext cx="464192" cy="298902"/>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5319184" y="3176518"/>
            <a:ext cx="1796430" cy="369332"/>
          </a:xfrm>
          <a:prstGeom prst="rect">
            <a:avLst/>
          </a:prstGeom>
          <a:noFill/>
          <a:ln>
            <a:noFill/>
          </a:ln>
        </p:spPr>
        <p:txBody>
          <a:bodyPr wrap="square" lIns="0" rIns="0" rtlCol="0">
            <a:spAutoFit/>
          </a:bodyPr>
          <a:lstStyle/>
          <a:p>
            <a:pPr algn="ctr"/>
            <a:r>
              <a:rPr lang="en-US" dirty="0" smtClean="0"/>
              <a:t>CS Network</a:t>
            </a:r>
            <a:endParaRPr lang="en-US" dirty="0"/>
          </a:p>
        </p:txBody>
      </p:sp>
      <p:sp>
        <p:nvSpPr>
          <p:cNvPr id="7" name="Date Placeholder 6"/>
          <p:cNvSpPr>
            <a:spLocks noGrp="1"/>
          </p:cNvSpPr>
          <p:nvPr>
            <p:ph type="dt" sz="half" idx="10"/>
          </p:nvPr>
        </p:nvSpPr>
        <p:spPr/>
        <p:txBody>
          <a:bodyPr/>
          <a:lstStyle/>
          <a:p>
            <a:r>
              <a:rPr lang="en-US" smtClean="0"/>
              <a:t>S4-151009   2015-08-19</a:t>
            </a:r>
            <a:endParaRPr lang="en-US"/>
          </a:p>
        </p:txBody>
      </p:sp>
      <p:sp>
        <p:nvSpPr>
          <p:cNvPr id="9" name="Footer Placeholder 8"/>
          <p:cNvSpPr>
            <a:spLocks noGrp="1"/>
          </p:cNvSpPr>
          <p:nvPr>
            <p:ph type="ftr" sz="quarter" idx="11"/>
          </p:nvPr>
        </p:nvSpPr>
        <p:spPr/>
        <p:txBody>
          <a:bodyPr/>
          <a:lstStyle/>
          <a:p>
            <a:r>
              <a:rPr lang="en-GB" smtClean="0"/>
              <a:t>Call Setup and Handover Scenarios for EVS</a:t>
            </a:r>
            <a:endParaRPr lang="en-US"/>
          </a:p>
        </p:txBody>
      </p:sp>
      <p:sp>
        <p:nvSpPr>
          <p:cNvPr id="10" name="Slide Number Placeholder 9"/>
          <p:cNvSpPr>
            <a:spLocks noGrp="1"/>
          </p:cNvSpPr>
          <p:nvPr>
            <p:ph type="sldNum" sz="quarter" idx="12"/>
          </p:nvPr>
        </p:nvSpPr>
        <p:spPr/>
        <p:txBody>
          <a:bodyPr/>
          <a:lstStyle/>
          <a:p>
            <a:fld id="{91CDC523-5978-4C21-B1A1-67912B2B7D91}" type="slidenum">
              <a:rPr lang="en-US" smtClean="0"/>
              <a:t>7</a:t>
            </a:fld>
            <a:endParaRPr lang="en-US"/>
          </a:p>
        </p:txBody>
      </p:sp>
    </p:spTree>
    <p:extLst>
      <p:ext uri="{BB962C8B-B14F-4D97-AF65-F5344CB8AC3E}">
        <p14:creationId xmlns:p14="http://schemas.microsoft.com/office/powerpoint/2010/main" val="33301046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600" dirty="0" smtClean="0"/>
              <a:t>Simple VoLTE&lt;=&gt;CS Call (2)</a:t>
            </a:r>
            <a:endParaRPr lang="en-US" sz="3600" dirty="0"/>
          </a:p>
        </p:txBody>
      </p:sp>
      <p:sp>
        <p:nvSpPr>
          <p:cNvPr id="3" name="TextBox 2"/>
          <p:cNvSpPr txBox="1"/>
          <p:nvPr/>
        </p:nvSpPr>
        <p:spPr>
          <a:xfrm>
            <a:off x="2806835" y="2527280"/>
            <a:ext cx="835730" cy="369332"/>
          </a:xfrm>
          <a:prstGeom prst="rect">
            <a:avLst/>
          </a:prstGeom>
          <a:noFill/>
          <a:ln>
            <a:solidFill>
              <a:schemeClr val="tx1"/>
            </a:solidFill>
          </a:ln>
        </p:spPr>
        <p:txBody>
          <a:bodyPr wrap="square" lIns="0" rIns="0" rtlCol="0">
            <a:spAutoFit/>
          </a:bodyPr>
          <a:lstStyle/>
          <a:p>
            <a:pPr algn="ctr"/>
            <a:r>
              <a:rPr lang="en-US" dirty="0" smtClean="0"/>
              <a:t>ATGW A</a:t>
            </a:r>
            <a:endParaRPr lang="en-US" dirty="0"/>
          </a:p>
        </p:txBody>
      </p:sp>
      <p:sp>
        <p:nvSpPr>
          <p:cNvPr id="4" name="TextBox 3"/>
          <p:cNvSpPr txBox="1"/>
          <p:nvPr/>
        </p:nvSpPr>
        <p:spPr>
          <a:xfrm>
            <a:off x="2807207" y="1847519"/>
            <a:ext cx="836326" cy="369332"/>
          </a:xfrm>
          <a:prstGeom prst="rect">
            <a:avLst/>
          </a:prstGeom>
          <a:noFill/>
          <a:ln>
            <a:solidFill>
              <a:schemeClr val="tx1"/>
            </a:solidFill>
          </a:ln>
        </p:spPr>
        <p:txBody>
          <a:bodyPr wrap="square" lIns="0" rIns="0" rtlCol="0">
            <a:spAutoFit/>
          </a:bodyPr>
          <a:lstStyle/>
          <a:p>
            <a:pPr algn="ctr"/>
            <a:r>
              <a:rPr lang="en-US" dirty="0" smtClean="0"/>
              <a:t>ATCF A</a:t>
            </a:r>
            <a:endParaRPr lang="en-US" dirty="0"/>
          </a:p>
        </p:txBody>
      </p:sp>
      <p:sp>
        <p:nvSpPr>
          <p:cNvPr id="6" name="Rounded Rectangle 5"/>
          <p:cNvSpPr/>
          <p:nvPr/>
        </p:nvSpPr>
        <p:spPr>
          <a:xfrm>
            <a:off x="2541593" y="1592342"/>
            <a:ext cx="2000453" cy="158417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a:stCxn id="4" idx="2"/>
            <a:endCxn id="3" idx="0"/>
          </p:cNvCxnSpPr>
          <p:nvPr/>
        </p:nvCxnSpPr>
        <p:spPr>
          <a:xfrm flipH="1">
            <a:off x="3224700" y="2216851"/>
            <a:ext cx="670" cy="310429"/>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555303" y="2526335"/>
            <a:ext cx="720080" cy="369332"/>
          </a:xfrm>
          <a:prstGeom prst="rect">
            <a:avLst/>
          </a:prstGeom>
          <a:noFill/>
          <a:ln>
            <a:solidFill>
              <a:schemeClr val="tx1"/>
            </a:solidFill>
          </a:ln>
        </p:spPr>
        <p:txBody>
          <a:bodyPr wrap="square" lIns="0" rIns="0" rtlCol="0">
            <a:spAutoFit/>
          </a:bodyPr>
          <a:lstStyle/>
          <a:p>
            <a:pPr algn="ctr"/>
            <a:r>
              <a:rPr lang="en-US" dirty="0" err="1" smtClean="0"/>
              <a:t>eNB</a:t>
            </a:r>
            <a:r>
              <a:rPr lang="en-US" dirty="0" smtClean="0"/>
              <a:t> A</a:t>
            </a:r>
            <a:endParaRPr lang="en-US" dirty="0"/>
          </a:p>
        </p:txBody>
      </p:sp>
      <p:sp>
        <p:nvSpPr>
          <p:cNvPr id="16" name="TextBox 15"/>
          <p:cNvSpPr txBox="1"/>
          <p:nvPr/>
        </p:nvSpPr>
        <p:spPr>
          <a:xfrm>
            <a:off x="446819" y="2526335"/>
            <a:ext cx="576064" cy="369332"/>
          </a:xfrm>
          <a:prstGeom prst="rect">
            <a:avLst/>
          </a:prstGeom>
          <a:noFill/>
          <a:ln>
            <a:solidFill>
              <a:schemeClr val="tx1"/>
            </a:solidFill>
          </a:ln>
        </p:spPr>
        <p:txBody>
          <a:bodyPr wrap="square" lIns="0" rIns="0" rtlCol="0">
            <a:spAutoFit/>
          </a:bodyPr>
          <a:lstStyle/>
          <a:p>
            <a:pPr algn="ctr"/>
            <a:r>
              <a:rPr lang="en-US" dirty="0" smtClean="0"/>
              <a:t>UE A</a:t>
            </a:r>
            <a:endParaRPr lang="en-US" dirty="0"/>
          </a:p>
        </p:txBody>
      </p:sp>
      <p:sp>
        <p:nvSpPr>
          <p:cNvPr id="19" name="TextBox 18"/>
          <p:cNvSpPr txBox="1"/>
          <p:nvPr/>
        </p:nvSpPr>
        <p:spPr>
          <a:xfrm>
            <a:off x="5440559" y="2522585"/>
            <a:ext cx="835730" cy="369332"/>
          </a:xfrm>
          <a:prstGeom prst="rect">
            <a:avLst/>
          </a:prstGeom>
          <a:noFill/>
          <a:ln>
            <a:solidFill>
              <a:schemeClr val="tx1"/>
            </a:solidFill>
          </a:ln>
        </p:spPr>
        <p:txBody>
          <a:bodyPr wrap="square" lIns="0" rIns="0" rtlCol="0">
            <a:spAutoFit/>
          </a:bodyPr>
          <a:lstStyle/>
          <a:p>
            <a:pPr algn="ctr"/>
            <a:r>
              <a:rPr lang="en-US" dirty="0" smtClean="0"/>
              <a:t>MGW B</a:t>
            </a:r>
            <a:endParaRPr lang="en-US" dirty="0"/>
          </a:p>
        </p:txBody>
      </p:sp>
      <p:sp>
        <p:nvSpPr>
          <p:cNvPr id="20" name="TextBox 19"/>
          <p:cNvSpPr txBox="1"/>
          <p:nvPr/>
        </p:nvSpPr>
        <p:spPr>
          <a:xfrm>
            <a:off x="5439963" y="1847586"/>
            <a:ext cx="836326" cy="369332"/>
          </a:xfrm>
          <a:prstGeom prst="rect">
            <a:avLst/>
          </a:prstGeom>
          <a:noFill/>
          <a:ln>
            <a:solidFill>
              <a:schemeClr val="tx1"/>
            </a:solidFill>
          </a:ln>
        </p:spPr>
        <p:txBody>
          <a:bodyPr wrap="square" lIns="0" rIns="0" rtlCol="0">
            <a:spAutoFit/>
          </a:bodyPr>
          <a:lstStyle/>
          <a:p>
            <a:pPr algn="ctr"/>
            <a:r>
              <a:rPr lang="en-US" dirty="0" smtClean="0"/>
              <a:t>MSC B</a:t>
            </a:r>
            <a:endParaRPr lang="en-US" dirty="0"/>
          </a:p>
        </p:txBody>
      </p:sp>
      <p:cxnSp>
        <p:nvCxnSpPr>
          <p:cNvPr id="21" name="Straight Connector 20"/>
          <p:cNvCxnSpPr>
            <a:stCxn id="20" idx="2"/>
            <a:endCxn id="19" idx="0"/>
          </p:cNvCxnSpPr>
          <p:nvPr/>
        </p:nvCxnSpPr>
        <p:spPr>
          <a:xfrm>
            <a:off x="5858126" y="2216918"/>
            <a:ext cx="298" cy="305667"/>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275383" y="2709635"/>
            <a:ext cx="532420" cy="0"/>
          </a:xfrm>
          <a:prstGeom prst="line">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a:stCxn id="3" idx="3"/>
          </p:cNvCxnSpPr>
          <p:nvPr/>
        </p:nvCxnSpPr>
        <p:spPr>
          <a:xfrm>
            <a:off x="3642565" y="2711946"/>
            <a:ext cx="713411" cy="0"/>
          </a:xfrm>
          <a:prstGeom prst="line">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1022883" y="2711001"/>
            <a:ext cx="532420" cy="0"/>
          </a:xfrm>
          <a:prstGeom prst="line">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276289" y="2700828"/>
            <a:ext cx="532420" cy="0"/>
          </a:xfrm>
          <a:prstGeom prst="line">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6808709" y="2516162"/>
            <a:ext cx="720080" cy="369332"/>
          </a:xfrm>
          <a:prstGeom prst="rect">
            <a:avLst/>
          </a:prstGeom>
          <a:noFill/>
          <a:ln>
            <a:solidFill>
              <a:schemeClr val="tx1"/>
            </a:solidFill>
          </a:ln>
        </p:spPr>
        <p:txBody>
          <a:bodyPr wrap="square" lIns="0" rIns="0" rtlCol="0">
            <a:spAutoFit/>
          </a:bodyPr>
          <a:lstStyle/>
          <a:p>
            <a:pPr algn="ctr"/>
            <a:r>
              <a:rPr lang="en-US" dirty="0" smtClean="0"/>
              <a:t>NB B</a:t>
            </a:r>
            <a:endParaRPr lang="en-US" dirty="0"/>
          </a:p>
        </p:txBody>
      </p:sp>
      <p:sp>
        <p:nvSpPr>
          <p:cNvPr id="36" name="TextBox 35"/>
          <p:cNvSpPr txBox="1"/>
          <p:nvPr/>
        </p:nvSpPr>
        <p:spPr>
          <a:xfrm>
            <a:off x="8061209" y="2523493"/>
            <a:ext cx="576064" cy="369332"/>
          </a:xfrm>
          <a:prstGeom prst="rect">
            <a:avLst/>
          </a:prstGeom>
          <a:noFill/>
          <a:ln>
            <a:solidFill>
              <a:schemeClr val="tx1"/>
            </a:solidFill>
          </a:ln>
        </p:spPr>
        <p:txBody>
          <a:bodyPr wrap="square" lIns="0" rIns="0" rtlCol="0">
            <a:spAutoFit/>
          </a:bodyPr>
          <a:lstStyle/>
          <a:p>
            <a:pPr algn="ctr"/>
            <a:r>
              <a:rPr lang="en-US" dirty="0" smtClean="0"/>
              <a:t>UE B</a:t>
            </a:r>
            <a:endParaRPr lang="en-US" dirty="0"/>
          </a:p>
        </p:txBody>
      </p:sp>
      <p:cxnSp>
        <p:nvCxnSpPr>
          <p:cNvPr id="37" name="Straight Connector 36"/>
          <p:cNvCxnSpPr/>
          <p:nvPr/>
        </p:nvCxnSpPr>
        <p:spPr>
          <a:xfrm>
            <a:off x="7528789" y="2696268"/>
            <a:ext cx="532420" cy="0"/>
          </a:xfrm>
          <a:prstGeom prst="line">
            <a:avLst/>
          </a:prstGeom>
          <a:ln w="38100">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a:endCxn id="36" idx="0"/>
          </p:cNvCxnSpPr>
          <p:nvPr/>
        </p:nvCxnSpPr>
        <p:spPr>
          <a:xfrm>
            <a:off x="7586911" y="2036746"/>
            <a:ext cx="762330" cy="486747"/>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a:stCxn id="4" idx="3"/>
          </p:cNvCxnSpPr>
          <p:nvPr/>
        </p:nvCxnSpPr>
        <p:spPr>
          <a:xfrm>
            <a:off x="3643533" y="2032185"/>
            <a:ext cx="640435" cy="0"/>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a:off x="1019286" y="2041059"/>
            <a:ext cx="1784920" cy="492784"/>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4799528" y="2041059"/>
            <a:ext cx="640435" cy="0"/>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4726552" y="2711946"/>
            <a:ext cx="713411" cy="0"/>
          </a:xfrm>
          <a:prstGeom prst="line">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446819" y="3501008"/>
            <a:ext cx="8190454" cy="2862322"/>
          </a:xfrm>
          <a:prstGeom prst="rect">
            <a:avLst/>
          </a:prstGeom>
          <a:noFill/>
        </p:spPr>
        <p:txBody>
          <a:bodyPr wrap="square" rtlCol="0">
            <a:spAutoFit/>
          </a:bodyPr>
          <a:lstStyle/>
          <a:p>
            <a:r>
              <a:rPr lang="en-US" sz="1200" dirty="0" smtClean="0"/>
              <a:t>The call VoLTE &lt;=&gt; CS is ongoing as described in the previous slide. The resulted </a:t>
            </a:r>
            <a:r>
              <a:rPr lang="en-US" sz="1200" u="sng" dirty="0" smtClean="0"/>
              <a:t>framework</a:t>
            </a:r>
            <a:r>
              <a:rPr lang="en-US" sz="1200" dirty="0" smtClean="0"/>
              <a:t> EVS Onions are shown.</a:t>
            </a:r>
          </a:p>
          <a:p>
            <a:r>
              <a:rPr lang="en-US" sz="1200" dirty="0" smtClean="0"/>
              <a:t>Basically all major nodes  in the call assume EVS-FB-6 is setup, but in fact the bottleneck is hidden in the 3G access: EVS-SWB-4.</a:t>
            </a:r>
            <a:br>
              <a:rPr lang="en-US" sz="1200" dirty="0" smtClean="0"/>
            </a:br>
            <a:r>
              <a:rPr lang="en-US" sz="1200" dirty="0" smtClean="0"/>
              <a:t>CMR-SWB-4 has been sent, so the </a:t>
            </a:r>
            <a:r>
              <a:rPr lang="en-US" sz="1200" u="sng" dirty="0" smtClean="0"/>
              <a:t>actual</a:t>
            </a:r>
            <a:r>
              <a:rPr lang="en-US" sz="1200" dirty="0" smtClean="0"/>
              <a:t> EVS Onions are EVS-SWB-4 in both directions.</a:t>
            </a:r>
          </a:p>
          <a:p>
            <a:endParaRPr lang="en-US" sz="1200" dirty="0"/>
          </a:p>
          <a:p>
            <a:r>
              <a:rPr lang="en-US" sz="1200" dirty="0" smtClean="0"/>
              <a:t>MSC B has also send a "NAS Sync ID" == UMTS_EVS to UE B, without details about the EVS Configuration (current signaling).</a:t>
            </a:r>
          </a:p>
          <a:p>
            <a:endParaRPr lang="en-US" sz="1200" dirty="0" smtClean="0"/>
          </a:p>
          <a:p>
            <a:r>
              <a:rPr lang="en-US" sz="1200" dirty="0" smtClean="0"/>
              <a:t>RNC B has setup the radio bearers with all necessary TFCs (Traffic Format Combinations) for EVS-SWB-4. Only from these TFCs </a:t>
            </a:r>
            <a:br>
              <a:rPr lang="en-US" sz="1200" dirty="0" smtClean="0"/>
            </a:br>
            <a:r>
              <a:rPr lang="en-US" sz="1200" dirty="0" smtClean="0"/>
              <a:t>UE B must assume (per definition) that it may use all modes of EVS-SWB-4 in uplink. Without further information UE B will use the upper right corner of this EVS Onion for Encoding in Uplink direction. In downlink direction UE B will accept and decode everything that fits to the EVS-SWB-4 Onion. </a:t>
            </a:r>
            <a:endParaRPr lang="en-US" sz="1200" dirty="0" smtClean="0">
              <a:solidFill>
                <a:srgbClr val="FF0000"/>
              </a:solidFill>
            </a:endParaRPr>
          </a:p>
          <a:p>
            <a:endParaRPr lang="en-US" sz="1200" dirty="0"/>
          </a:p>
          <a:p>
            <a:r>
              <a:rPr lang="en-US" sz="1200" dirty="0" smtClean="0"/>
              <a:t>As long as the radio and other resources are </a:t>
            </a:r>
            <a:r>
              <a:rPr lang="en-US" sz="1200" b="1" dirty="0" smtClean="0">
                <a:solidFill>
                  <a:srgbClr val="FF0000"/>
                </a:solidFill>
              </a:rPr>
              <a:t>sufficiently well provided by the network operator(s)</a:t>
            </a:r>
            <a:r>
              <a:rPr lang="en-US" sz="1200" dirty="0" smtClean="0"/>
              <a:t> </a:t>
            </a:r>
            <a:br>
              <a:rPr lang="en-US" sz="1200" dirty="0" smtClean="0"/>
            </a:br>
            <a:r>
              <a:rPr lang="en-US" sz="1200" dirty="0" smtClean="0"/>
              <a:t>the call will use in both direction the upper right corner of the EVS-SWB-4 Onion. </a:t>
            </a:r>
            <a:endParaRPr lang="en-US" sz="1200" dirty="0"/>
          </a:p>
          <a:p>
            <a:r>
              <a:rPr lang="en-US" sz="1200" b="1" dirty="0" smtClean="0">
                <a:solidFill>
                  <a:srgbClr val="FF0000"/>
                </a:solidFill>
              </a:rPr>
              <a:t>The lower bandwidths and rates are not used. </a:t>
            </a:r>
            <a:r>
              <a:rPr lang="en-US" sz="1200" dirty="0" smtClean="0"/>
              <a:t>They are provided without additional cost and used only, if necessary.</a:t>
            </a:r>
          </a:p>
          <a:p>
            <a:endParaRPr lang="en-US" sz="1200" dirty="0"/>
          </a:p>
        </p:txBody>
      </p:sp>
      <p:pic>
        <p:nvPicPr>
          <p:cNvPr id="5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23543" y="692696"/>
            <a:ext cx="2433618" cy="7360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 name="Rounded Rectangle 28"/>
          <p:cNvSpPr/>
          <p:nvPr/>
        </p:nvSpPr>
        <p:spPr>
          <a:xfrm>
            <a:off x="4694446" y="1579977"/>
            <a:ext cx="3045906" cy="158417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6750586" y="1856393"/>
            <a:ext cx="836326" cy="369332"/>
          </a:xfrm>
          <a:prstGeom prst="rect">
            <a:avLst/>
          </a:prstGeom>
          <a:noFill/>
          <a:ln>
            <a:solidFill>
              <a:schemeClr val="tx1"/>
            </a:solidFill>
          </a:ln>
        </p:spPr>
        <p:txBody>
          <a:bodyPr wrap="square" lIns="0" rIns="0" rtlCol="0">
            <a:spAutoFit/>
          </a:bodyPr>
          <a:lstStyle/>
          <a:p>
            <a:pPr algn="ctr"/>
            <a:r>
              <a:rPr lang="en-US" dirty="0" smtClean="0"/>
              <a:t>RNC B</a:t>
            </a:r>
            <a:endParaRPr lang="en-US" dirty="0"/>
          </a:p>
        </p:txBody>
      </p:sp>
      <p:cxnSp>
        <p:nvCxnSpPr>
          <p:cNvPr id="31" name="Straight Connector 30"/>
          <p:cNvCxnSpPr/>
          <p:nvPr/>
        </p:nvCxnSpPr>
        <p:spPr>
          <a:xfrm>
            <a:off x="6286394" y="2225725"/>
            <a:ext cx="1774815" cy="297768"/>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a:stCxn id="20" idx="3"/>
          </p:cNvCxnSpPr>
          <p:nvPr/>
        </p:nvCxnSpPr>
        <p:spPr>
          <a:xfrm>
            <a:off x="6276289" y="2032252"/>
            <a:ext cx="474297" cy="8807"/>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7173503" y="2231596"/>
            <a:ext cx="298" cy="305667"/>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980058" y="2901372"/>
            <a:ext cx="575245" cy="184666"/>
          </a:xfrm>
          <a:prstGeom prst="rect">
            <a:avLst/>
          </a:prstGeom>
          <a:noFill/>
        </p:spPr>
        <p:txBody>
          <a:bodyPr wrap="square" lIns="0" tIns="0" rIns="0" bIns="0" rtlCol="0">
            <a:spAutoFit/>
          </a:bodyPr>
          <a:lstStyle/>
          <a:p>
            <a:pPr algn="ctr"/>
            <a:r>
              <a:rPr lang="en-US" sz="1200" dirty="0" smtClean="0">
                <a:solidFill>
                  <a:srgbClr val="0070C0"/>
                </a:solidFill>
              </a:rPr>
              <a:t>EVS-FB-6</a:t>
            </a:r>
            <a:endParaRPr lang="en-US" sz="1200" dirty="0">
              <a:solidFill>
                <a:srgbClr val="0070C0"/>
              </a:solidFill>
            </a:endParaRPr>
          </a:p>
        </p:txBody>
      </p:sp>
      <p:sp>
        <p:nvSpPr>
          <p:cNvPr id="40" name="TextBox 39"/>
          <p:cNvSpPr txBox="1"/>
          <p:nvPr/>
        </p:nvSpPr>
        <p:spPr>
          <a:xfrm>
            <a:off x="3744783" y="2444930"/>
            <a:ext cx="575245" cy="184666"/>
          </a:xfrm>
          <a:prstGeom prst="rect">
            <a:avLst/>
          </a:prstGeom>
          <a:noFill/>
        </p:spPr>
        <p:txBody>
          <a:bodyPr wrap="square" lIns="0" tIns="0" rIns="0" bIns="0" rtlCol="0">
            <a:spAutoFit/>
          </a:bodyPr>
          <a:lstStyle/>
          <a:p>
            <a:pPr algn="ctr"/>
            <a:r>
              <a:rPr lang="en-US" sz="1200" dirty="0" smtClean="0">
                <a:solidFill>
                  <a:srgbClr val="0070C0"/>
                </a:solidFill>
              </a:rPr>
              <a:t>EVS-FB-6</a:t>
            </a:r>
            <a:endParaRPr lang="en-US" sz="1200" dirty="0">
              <a:solidFill>
                <a:srgbClr val="0070C0"/>
              </a:solidFill>
            </a:endParaRPr>
          </a:p>
        </p:txBody>
      </p:sp>
      <p:sp>
        <p:nvSpPr>
          <p:cNvPr id="42" name="TextBox 41"/>
          <p:cNvSpPr txBox="1"/>
          <p:nvPr/>
        </p:nvSpPr>
        <p:spPr>
          <a:xfrm>
            <a:off x="4795634" y="2444930"/>
            <a:ext cx="575245" cy="184666"/>
          </a:xfrm>
          <a:prstGeom prst="rect">
            <a:avLst/>
          </a:prstGeom>
          <a:noFill/>
        </p:spPr>
        <p:txBody>
          <a:bodyPr wrap="square" lIns="0" tIns="0" rIns="0" bIns="0" rtlCol="0">
            <a:spAutoFit/>
          </a:bodyPr>
          <a:lstStyle/>
          <a:p>
            <a:pPr algn="ctr"/>
            <a:r>
              <a:rPr lang="en-US" sz="1200" dirty="0" smtClean="0">
                <a:solidFill>
                  <a:srgbClr val="0070C0"/>
                </a:solidFill>
              </a:rPr>
              <a:t>EVS-FB-6</a:t>
            </a:r>
            <a:endParaRPr lang="en-US" sz="1200" dirty="0">
              <a:solidFill>
                <a:srgbClr val="0070C0"/>
              </a:solidFill>
            </a:endParaRPr>
          </a:p>
        </p:txBody>
      </p:sp>
      <p:sp>
        <p:nvSpPr>
          <p:cNvPr id="43" name="TextBox 42"/>
          <p:cNvSpPr txBox="1"/>
          <p:nvPr/>
        </p:nvSpPr>
        <p:spPr>
          <a:xfrm>
            <a:off x="6286394" y="2885494"/>
            <a:ext cx="575245" cy="184666"/>
          </a:xfrm>
          <a:prstGeom prst="rect">
            <a:avLst/>
          </a:prstGeom>
          <a:noFill/>
        </p:spPr>
        <p:txBody>
          <a:bodyPr wrap="square" lIns="0" tIns="0" rIns="0" bIns="0" rtlCol="0">
            <a:spAutoFit/>
          </a:bodyPr>
          <a:lstStyle/>
          <a:p>
            <a:pPr algn="ctr"/>
            <a:r>
              <a:rPr lang="en-US" sz="1200" dirty="0" smtClean="0">
                <a:solidFill>
                  <a:srgbClr val="0070C0"/>
                </a:solidFill>
              </a:rPr>
              <a:t>EVS-FB-6</a:t>
            </a:r>
            <a:endParaRPr lang="en-US" sz="1200" dirty="0">
              <a:solidFill>
                <a:srgbClr val="0070C0"/>
              </a:solidFill>
            </a:endParaRPr>
          </a:p>
        </p:txBody>
      </p:sp>
      <p:sp>
        <p:nvSpPr>
          <p:cNvPr id="44" name="TextBox 43"/>
          <p:cNvSpPr txBox="1"/>
          <p:nvPr/>
        </p:nvSpPr>
        <p:spPr>
          <a:xfrm>
            <a:off x="7642660" y="2968240"/>
            <a:ext cx="837098" cy="184666"/>
          </a:xfrm>
          <a:prstGeom prst="rect">
            <a:avLst/>
          </a:prstGeom>
          <a:noFill/>
        </p:spPr>
        <p:txBody>
          <a:bodyPr wrap="square" lIns="0" tIns="0" rIns="0" bIns="0" rtlCol="0">
            <a:spAutoFit/>
          </a:bodyPr>
          <a:lstStyle/>
          <a:p>
            <a:pPr algn="ctr"/>
            <a:r>
              <a:rPr lang="en-US" sz="1200" dirty="0" smtClean="0">
                <a:solidFill>
                  <a:srgbClr val="FF0000"/>
                </a:solidFill>
              </a:rPr>
              <a:t>EVS-SWB-4</a:t>
            </a:r>
            <a:endParaRPr lang="en-US" sz="1200" dirty="0">
              <a:solidFill>
                <a:srgbClr val="FF0000"/>
              </a:solidFill>
            </a:endParaRPr>
          </a:p>
        </p:txBody>
      </p:sp>
      <p:cxnSp>
        <p:nvCxnSpPr>
          <p:cNvPr id="45" name="Straight Connector 44"/>
          <p:cNvCxnSpPr/>
          <p:nvPr/>
        </p:nvCxnSpPr>
        <p:spPr>
          <a:xfrm flipH="1">
            <a:off x="6286394" y="2217260"/>
            <a:ext cx="464192" cy="298902"/>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2643604" y="3176518"/>
            <a:ext cx="1796430" cy="369332"/>
          </a:xfrm>
          <a:prstGeom prst="rect">
            <a:avLst/>
          </a:prstGeom>
          <a:noFill/>
          <a:ln>
            <a:noFill/>
          </a:ln>
        </p:spPr>
        <p:txBody>
          <a:bodyPr wrap="square" lIns="0" rIns="0" rtlCol="0">
            <a:spAutoFit/>
          </a:bodyPr>
          <a:lstStyle/>
          <a:p>
            <a:pPr algn="ctr"/>
            <a:r>
              <a:rPr lang="en-US" dirty="0" smtClean="0"/>
              <a:t>IMS Network</a:t>
            </a:r>
            <a:endParaRPr lang="en-US" dirty="0"/>
          </a:p>
        </p:txBody>
      </p:sp>
      <p:sp>
        <p:nvSpPr>
          <p:cNvPr id="48" name="TextBox 47"/>
          <p:cNvSpPr txBox="1"/>
          <p:nvPr/>
        </p:nvSpPr>
        <p:spPr>
          <a:xfrm>
            <a:off x="5319184" y="3176518"/>
            <a:ext cx="1796430" cy="369332"/>
          </a:xfrm>
          <a:prstGeom prst="rect">
            <a:avLst/>
          </a:prstGeom>
          <a:noFill/>
          <a:ln>
            <a:noFill/>
          </a:ln>
        </p:spPr>
        <p:txBody>
          <a:bodyPr wrap="square" lIns="0" rIns="0" rtlCol="0">
            <a:spAutoFit/>
          </a:bodyPr>
          <a:lstStyle/>
          <a:p>
            <a:pPr algn="ctr"/>
            <a:r>
              <a:rPr lang="en-US" dirty="0" smtClean="0"/>
              <a:t>CS Network</a:t>
            </a:r>
            <a:endParaRPr lang="en-US" dirty="0"/>
          </a:p>
        </p:txBody>
      </p:sp>
      <p:sp>
        <p:nvSpPr>
          <p:cNvPr id="5" name="Date Placeholder 4"/>
          <p:cNvSpPr>
            <a:spLocks noGrp="1"/>
          </p:cNvSpPr>
          <p:nvPr>
            <p:ph type="dt" sz="half" idx="10"/>
          </p:nvPr>
        </p:nvSpPr>
        <p:spPr/>
        <p:txBody>
          <a:bodyPr/>
          <a:lstStyle/>
          <a:p>
            <a:r>
              <a:rPr lang="en-US" smtClean="0"/>
              <a:t>S4-151009   2015-08-19</a:t>
            </a:r>
            <a:endParaRPr lang="en-US"/>
          </a:p>
        </p:txBody>
      </p:sp>
      <p:sp>
        <p:nvSpPr>
          <p:cNvPr id="9" name="Footer Placeholder 8"/>
          <p:cNvSpPr>
            <a:spLocks noGrp="1"/>
          </p:cNvSpPr>
          <p:nvPr>
            <p:ph type="ftr" sz="quarter" idx="11"/>
          </p:nvPr>
        </p:nvSpPr>
        <p:spPr/>
        <p:txBody>
          <a:bodyPr/>
          <a:lstStyle/>
          <a:p>
            <a:r>
              <a:rPr lang="en-GB" smtClean="0"/>
              <a:t>Call Setup and Handover Scenarios for EVS</a:t>
            </a:r>
            <a:endParaRPr lang="en-US"/>
          </a:p>
        </p:txBody>
      </p:sp>
      <p:sp>
        <p:nvSpPr>
          <p:cNvPr id="10" name="Slide Number Placeholder 9"/>
          <p:cNvSpPr>
            <a:spLocks noGrp="1"/>
          </p:cNvSpPr>
          <p:nvPr>
            <p:ph type="sldNum" sz="quarter" idx="12"/>
          </p:nvPr>
        </p:nvSpPr>
        <p:spPr/>
        <p:txBody>
          <a:bodyPr/>
          <a:lstStyle/>
          <a:p>
            <a:fld id="{91CDC523-5978-4C21-B1A1-67912B2B7D91}" type="slidenum">
              <a:rPr lang="en-US" smtClean="0"/>
              <a:t>8</a:t>
            </a:fld>
            <a:endParaRPr lang="en-US"/>
          </a:p>
        </p:txBody>
      </p:sp>
    </p:spTree>
    <p:extLst>
      <p:ext uri="{BB962C8B-B14F-4D97-AF65-F5344CB8AC3E}">
        <p14:creationId xmlns:p14="http://schemas.microsoft.com/office/powerpoint/2010/main" val="258270885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600" dirty="0" smtClean="0"/>
              <a:t>Simple VoLTE&lt;=&gt;CS Call (3)</a:t>
            </a:r>
            <a:endParaRPr lang="en-US" sz="3600" dirty="0"/>
          </a:p>
        </p:txBody>
      </p:sp>
      <p:sp>
        <p:nvSpPr>
          <p:cNvPr id="3" name="TextBox 2"/>
          <p:cNvSpPr txBox="1"/>
          <p:nvPr/>
        </p:nvSpPr>
        <p:spPr>
          <a:xfrm>
            <a:off x="2806835" y="2527280"/>
            <a:ext cx="835730" cy="369332"/>
          </a:xfrm>
          <a:prstGeom prst="rect">
            <a:avLst/>
          </a:prstGeom>
          <a:noFill/>
          <a:ln>
            <a:solidFill>
              <a:schemeClr val="tx1"/>
            </a:solidFill>
          </a:ln>
        </p:spPr>
        <p:txBody>
          <a:bodyPr wrap="square" lIns="0" rIns="0" rtlCol="0">
            <a:spAutoFit/>
          </a:bodyPr>
          <a:lstStyle/>
          <a:p>
            <a:pPr algn="ctr"/>
            <a:r>
              <a:rPr lang="en-US" dirty="0" smtClean="0"/>
              <a:t>ATGW A</a:t>
            </a:r>
            <a:endParaRPr lang="en-US" dirty="0"/>
          </a:p>
        </p:txBody>
      </p:sp>
      <p:sp>
        <p:nvSpPr>
          <p:cNvPr id="4" name="TextBox 3"/>
          <p:cNvSpPr txBox="1"/>
          <p:nvPr/>
        </p:nvSpPr>
        <p:spPr>
          <a:xfrm>
            <a:off x="2807207" y="1847519"/>
            <a:ext cx="836326" cy="369332"/>
          </a:xfrm>
          <a:prstGeom prst="rect">
            <a:avLst/>
          </a:prstGeom>
          <a:noFill/>
          <a:ln>
            <a:solidFill>
              <a:schemeClr val="tx1"/>
            </a:solidFill>
          </a:ln>
        </p:spPr>
        <p:txBody>
          <a:bodyPr wrap="square" lIns="0" rIns="0" rtlCol="0">
            <a:spAutoFit/>
          </a:bodyPr>
          <a:lstStyle/>
          <a:p>
            <a:pPr algn="ctr"/>
            <a:r>
              <a:rPr lang="en-US" dirty="0" smtClean="0"/>
              <a:t>ATCF A</a:t>
            </a:r>
            <a:endParaRPr lang="en-US" dirty="0"/>
          </a:p>
        </p:txBody>
      </p:sp>
      <p:sp>
        <p:nvSpPr>
          <p:cNvPr id="6" name="Rounded Rectangle 5"/>
          <p:cNvSpPr/>
          <p:nvPr/>
        </p:nvSpPr>
        <p:spPr>
          <a:xfrm>
            <a:off x="2541593" y="1592342"/>
            <a:ext cx="2000453" cy="158417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a:stCxn id="4" idx="2"/>
            <a:endCxn id="3" idx="0"/>
          </p:cNvCxnSpPr>
          <p:nvPr/>
        </p:nvCxnSpPr>
        <p:spPr>
          <a:xfrm flipH="1">
            <a:off x="3224700" y="2216851"/>
            <a:ext cx="670" cy="310429"/>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555303" y="2526335"/>
            <a:ext cx="720080" cy="369332"/>
          </a:xfrm>
          <a:prstGeom prst="rect">
            <a:avLst/>
          </a:prstGeom>
          <a:noFill/>
          <a:ln>
            <a:solidFill>
              <a:schemeClr val="tx1"/>
            </a:solidFill>
          </a:ln>
        </p:spPr>
        <p:txBody>
          <a:bodyPr wrap="square" lIns="0" rIns="0" rtlCol="0">
            <a:spAutoFit/>
          </a:bodyPr>
          <a:lstStyle/>
          <a:p>
            <a:pPr algn="ctr"/>
            <a:r>
              <a:rPr lang="en-US" dirty="0" err="1" smtClean="0"/>
              <a:t>eNB</a:t>
            </a:r>
            <a:r>
              <a:rPr lang="en-US" dirty="0" smtClean="0"/>
              <a:t> A</a:t>
            </a:r>
            <a:endParaRPr lang="en-US" dirty="0"/>
          </a:p>
        </p:txBody>
      </p:sp>
      <p:sp>
        <p:nvSpPr>
          <p:cNvPr id="16" name="TextBox 15"/>
          <p:cNvSpPr txBox="1"/>
          <p:nvPr/>
        </p:nvSpPr>
        <p:spPr>
          <a:xfrm>
            <a:off x="446819" y="2526335"/>
            <a:ext cx="576064" cy="369332"/>
          </a:xfrm>
          <a:prstGeom prst="rect">
            <a:avLst/>
          </a:prstGeom>
          <a:noFill/>
          <a:ln>
            <a:solidFill>
              <a:schemeClr val="tx1"/>
            </a:solidFill>
          </a:ln>
        </p:spPr>
        <p:txBody>
          <a:bodyPr wrap="square" lIns="0" rIns="0" rtlCol="0">
            <a:spAutoFit/>
          </a:bodyPr>
          <a:lstStyle/>
          <a:p>
            <a:pPr algn="ctr"/>
            <a:r>
              <a:rPr lang="en-US" dirty="0" smtClean="0"/>
              <a:t>UE A</a:t>
            </a:r>
            <a:endParaRPr lang="en-US" dirty="0"/>
          </a:p>
        </p:txBody>
      </p:sp>
      <p:sp>
        <p:nvSpPr>
          <p:cNvPr id="19" name="TextBox 18"/>
          <p:cNvSpPr txBox="1"/>
          <p:nvPr/>
        </p:nvSpPr>
        <p:spPr>
          <a:xfrm>
            <a:off x="5440559" y="2522585"/>
            <a:ext cx="835730" cy="369332"/>
          </a:xfrm>
          <a:prstGeom prst="rect">
            <a:avLst/>
          </a:prstGeom>
          <a:noFill/>
          <a:ln>
            <a:solidFill>
              <a:schemeClr val="tx1"/>
            </a:solidFill>
          </a:ln>
        </p:spPr>
        <p:txBody>
          <a:bodyPr wrap="square" lIns="0" rIns="0" rtlCol="0">
            <a:spAutoFit/>
          </a:bodyPr>
          <a:lstStyle/>
          <a:p>
            <a:pPr algn="ctr"/>
            <a:r>
              <a:rPr lang="en-US" dirty="0" smtClean="0"/>
              <a:t>MGW B</a:t>
            </a:r>
            <a:endParaRPr lang="en-US" dirty="0"/>
          </a:p>
        </p:txBody>
      </p:sp>
      <p:sp>
        <p:nvSpPr>
          <p:cNvPr id="20" name="TextBox 19"/>
          <p:cNvSpPr txBox="1"/>
          <p:nvPr/>
        </p:nvSpPr>
        <p:spPr>
          <a:xfrm>
            <a:off x="5439963" y="1847586"/>
            <a:ext cx="836326" cy="369332"/>
          </a:xfrm>
          <a:prstGeom prst="rect">
            <a:avLst/>
          </a:prstGeom>
          <a:noFill/>
          <a:ln>
            <a:solidFill>
              <a:schemeClr val="tx1"/>
            </a:solidFill>
          </a:ln>
        </p:spPr>
        <p:txBody>
          <a:bodyPr wrap="square" lIns="0" rIns="0" rtlCol="0">
            <a:spAutoFit/>
          </a:bodyPr>
          <a:lstStyle/>
          <a:p>
            <a:pPr algn="ctr"/>
            <a:r>
              <a:rPr lang="en-US" dirty="0" smtClean="0"/>
              <a:t>MSC B</a:t>
            </a:r>
            <a:endParaRPr lang="en-US" dirty="0"/>
          </a:p>
        </p:txBody>
      </p:sp>
      <p:cxnSp>
        <p:nvCxnSpPr>
          <p:cNvPr id="21" name="Straight Connector 20"/>
          <p:cNvCxnSpPr>
            <a:stCxn id="20" idx="2"/>
            <a:endCxn id="19" idx="0"/>
          </p:cNvCxnSpPr>
          <p:nvPr/>
        </p:nvCxnSpPr>
        <p:spPr>
          <a:xfrm>
            <a:off x="5858126" y="2216918"/>
            <a:ext cx="298" cy="305667"/>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275383" y="2709635"/>
            <a:ext cx="532420" cy="0"/>
          </a:xfrm>
          <a:prstGeom prst="line">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a:stCxn id="3" idx="3"/>
          </p:cNvCxnSpPr>
          <p:nvPr/>
        </p:nvCxnSpPr>
        <p:spPr>
          <a:xfrm>
            <a:off x="3642565" y="2711946"/>
            <a:ext cx="713411" cy="0"/>
          </a:xfrm>
          <a:prstGeom prst="line">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1022883" y="2711001"/>
            <a:ext cx="532420" cy="0"/>
          </a:xfrm>
          <a:prstGeom prst="line">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276289" y="2700828"/>
            <a:ext cx="532420" cy="0"/>
          </a:xfrm>
          <a:prstGeom prst="line">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6808709" y="2516162"/>
            <a:ext cx="720080" cy="369332"/>
          </a:xfrm>
          <a:prstGeom prst="rect">
            <a:avLst/>
          </a:prstGeom>
          <a:noFill/>
          <a:ln>
            <a:solidFill>
              <a:schemeClr val="tx1"/>
            </a:solidFill>
          </a:ln>
        </p:spPr>
        <p:txBody>
          <a:bodyPr wrap="square" lIns="0" rIns="0" rtlCol="0">
            <a:spAutoFit/>
          </a:bodyPr>
          <a:lstStyle/>
          <a:p>
            <a:pPr algn="ctr"/>
            <a:r>
              <a:rPr lang="en-US" dirty="0" smtClean="0"/>
              <a:t>NB B</a:t>
            </a:r>
            <a:endParaRPr lang="en-US" dirty="0"/>
          </a:p>
        </p:txBody>
      </p:sp>
      <p:sp>
        <p:nvSpPr>
          <p:cNvPr id="36" name="TextBox 35"/>
          <p:cNvSpPr txBox="1"/>
          <p:nvPr/>
        </p:nvSpPr>
        <p:spPr>
          <a:xfrm>
            <a:off x="8061209" y="2523493"/>
            <a:ext cx="576064" cy="369332"/>
          </a:xfrm>
          <a:prstGeom prst="rect">
            <a:avLst/>
          </a:prstGeom>
          <a:noFill/>
          <a:ln>
            <a:solidFill>
              <a:schemeClr val="tx1"/>
            </a:solidFill>
          </a:ln>
        </p:spPr>
        <p:txBody>
          <a:bodyPr wrap="square" lIns="0" rIns="0" rtlCol="0">
            <a:spAutoFit/>
          </a:bodyPr>
          <a:lstStyle/>
          <a:p>
            <a:pPr algn="ctr"/>
            <a:r>
              <a:rPr lang="en-US" dirty="0" smtClean="0"/>
              <a:t>UE B</a:t>
            </a:r>
            <a:endParaRPr lang="en-US" dirty="0"/>
          </a:p>
        </p:txBody>
      </p:sp>
      <p:cxnSp>
        <p:nvCxnSpPr>
          <p:cNvPr id="37" name="Straight Connector 36"/>
          <p:cNvCxnSpPr/>
          <p:nvPr/>
        </p:nvCxnSpPr>
        <p:spPr>
          <a:xfrm>
            <a:off x="7528789" y="2696268"/>
            <a:ext cx="532420" cy="0"/>
          </a:xfrm>
          <a:prstGeom prst="line">
            <a:avLst/>
          </a:prstGeom>
          <a:ln w="38100">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a:endCxn id="36" idx="0"/>
          </p:cNvCxnSpPr>
          <p:nvPr/>
        </p:nvCxnSpPr>
        <p:spPr>
          <a:xfrm>
            <a:off x="7586911" y="2036746"/>
            <a:ext cx="762330" cy="486747"/>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a:stCxn id="4" idx="3"/>
          </p:cNvCxnSpPr>
          <p:nvPr/>
        </p:nvCxnSpPr>
        <p:spPr>
          <a:xfrm>
            <a:off x="3643533" y="2032185"/>
            <a:ext cx="640435" cy="0"/>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a:off x="1019286" y="2041059"/>
            <a:ext cx="1784920" cy="492784"/>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4799528" y="2041059"/>
            <a:ext cx="640435" cy="0"/>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4726552" y="2711946"/>
            <a:ext cx="713411" cy="0"/>
          </a:xfrm>
          <a:prstGeom prst="line">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446819" y="3501008"/>
            <a:ext cx="8190454" cy="2862322"/>
          </a:xfrm>
          <a:prstGeom prst="rect">
            <a:avLst/>
          </a:prstGeom>
          <a:noFill/>
        </p:spPr>
        <p:txBody>
          <a:bodyPr wrap="square" rtlCol="0">
            <a:spAutoFit/>
          </a:bodyPr>
          <a:lstStyle/>
          <a:p>
            <a:r>
              <a:rPr lang="en-US" sz="1200" dirty="0" smtClean="0"/>
              <a:t>The call VoLTE &lt;=&gt; CS is ongoing as described in the previous slide. The resulted framework EVS Onions are shown.</a:t>
            </a:r>
          </a:p>
          <a:p>
            <a:endParaRPr lang="en-US" sz="1200" dirty="0"/>
          </a:p>
          <a:p>
            <a:r>
              <a:rPr lang="en-US" sz="1200" b="1" dirty="0" smtClean="0"/>
              <a:t>Several commands or events during the call may influence the actually used  EVS rate and bandwidth in </a:t>
            </a:r>
            <a:r>
              <a:rPr lang="en-US" sz="1200" b="1" dirty="0" smtClean="0">
                <a:solidFill>
                  <a:srgbClr val="FF0000"/>
                </a:solidFill>
              </a:rPr>
              <a:t>Uplink:</a:t>
            </a:r>
            <a:endParaRPr lang="en-US" sz="1200" b="1" dirty="0" smtClean="0"/>
          </a:p>
          <a:p>
            <a:r>
              <a:rPr lang="en-US" sz="1200" dirty="0" smtClean="0"/>
              <a:t>a) RNC B may send a RRC (Radio </a:t>
            </a:r>
            <a:r>
              <a:rPr lang="en-US" sz="1200" dirty="0"/>
              <a:t>R</a:t>
            </a:r>
            <a:r>
              <a:rPr lang="en-US" sz="1200" dirty="0" smtClean="0"/>
              <a:t>esource Control) message to the UE to limit the maximum uplink rate (not the bandwidth).</a:t>
            </a:r>
            <a:br>
              <a:rPr lang="en-US" sz="1200" dirty="0" smtClean="0"/>
            </a:br>
            <a:r>
              <a:rPr lang="en-US" sz="1200" dirty="0" smtClean="0"/>
              <a:t>    RNC B has no knowledge about audio bandwidths; it may happen that this rate control forces UE B to use a smaller bandwidth.</a:t>
            </a:r>
          </a:p>
          <a:p>
            <a:r>
              <a:rPr lang="en-US" sz="1200" dirty="0"/>
              <a:t>b</a:t>
            </a:r>
            <a:r>
              <a:rPr lang="en-US" sz="1200" dirty="0" smtClean="0"/>
              <a:t>) UE B may receive  at its audio input speech signals with varying audio bandwidth. </a:t>
            </a:r>
            <a:br>
              <a:rPr lang="en-US" sz="1200" dirty="0" smtClean="0"/>
            </a:br>
            <a:r>
              <a:rPr lang="en-US" sz="1200" dirty="0" smtClean="0"/>
              <a:t>    The EVS Codec may decide to apply a encoding algorithm for a lower audio bandwidth than maximally allowed.</a:t>
            </a:r>
          </a:p>
          <a:p>
            <a:r>
              <a:rPr lang="en-US" sz="1200" dirty="0" smtClean="0"/>
              <a:t>c) UE B may detect  TX power limitations that forces it to use a lower rate (and maybe lower bandwidth) in uplink.</a:t>
            </a:r>
          </a:p>
          <a:p>
            <a:r>
              <a:rPr lang="en-US" sz="1200" dirty="0"/>
              <a:t>d</a:t>
            </a:r>
            <a:r>
              <a:rPr lang="en-US" sz="1200" dirty="0" smtClean="0"/>
              <a:t>) UE B receives an endless stream of CMR </a:t>
            </a:r>
            <a:r>
              <a:rPr lang="en-US" sz="1200" dirty="0" smtClean="0">
                <a:solidFill>
                  <a:srgbClr val="FF0000"/>
                </a:solidFill>
              </a:rPr>
              <a:t>(≤ CMR-SWB-4)</a:t>
            </a:r>
            <a:r>
              <a:rPr lang="en-US" sz="1200" dirty="0" smtClean="0"/>
              <a:t>, together with each Speech, SID or No_Data frame in downlink.</a:t>
            </a:r>
            <a:br>
              <a:rPr lang="en-US" sz="1200" dirty="0" smtClean="0"/>
            </a:br>
            <a:r>
              <a:rPr lang="en-US" sz="1200" dirty="0" smtClean="0"/>
              <a:t>     These CMR may limit the uplink </a:t>
            </a:r>
            <a:r>
              <a:rPr lang="en-US" sz="1200" u="sng" dirty="0" smtClean="0"/>
              <a:t>rate and/or bandwidth.</a:t>
            </a:r>
            <a:r>
              <a:rPr lang="en-US" sz="1200" dirty="0" smtClean="0"/>
              <a:t> UE B must follow these CMR commands as soon as possible.</a:t>
            </a:r>
            <a:br>
              <a:rPr lang="en-US" sz="1200" dirty="0" smtClean="0"/>
            </a:br>
            <a:endParaRPr lang="en-US" sz="1200" dirty="0" smtClean="0"/>
          </a:p>
          <a:p>
            <a:r>
              <a:rPr lang="en-US" sz="1200" dirty="0" smtClean="0"/>
              <a:t>e)  Received CMR may also command a change from the EVS-Primary Onion into the EVS-IO Onion or vice versa.</a:t>
            </a:r>
            <a:br>
              <a:rPr lang="en-US" sz="1200" dirty="0" smtClean="0"/>
            </a:br>
            <a:r>
              <a:rPr lang="en-US" sz="1200" dirty="0" smtClean="0"/>
              <a:t>     The transition from the EVS-Primary Onion into the EVS-IO Onion is less critical than the reverse transition.</a:t>
            </a:r>
            <a:br>
              <a:rPr lang="en-US" sz="1200" dirty="0" smtClean="0"/>
            </a:br>
            <a:r>
              <a:rPr lang="en-US" sz="1200" dirty="0" smtClean="0"/>
              <a:t>     UE B should wait for [2 or more] consecutive EVS-IO-CMRs before switching to the EVS-IO mode of operation.</a:t>
            </a:r>
          </a:p>
          <a:p>
            <a:r>
              <a:rPr lang="en-US" sz="1200" dirty="0"/>
              <a:t> </a:t>
            </a:r>
            <a:r>
              <a:rPr lang="en-US" sz="1200" dirty="0" smtClean="0"/>
              <a:t>    In all cases CMR transmission errors, which are rare, but not excluded, are quickly healed by the endless CMR repetition.</a:t>
            </a:r>
            <a:endParaRPr lang="en-US" sz="1200" dirty="0"/>
          </a:p>
        </p:txBody>
      </p:sp>
      <p:pic>
        <p:nvPicPr>
          <p:cNvPr id="5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23543" y="692696"/>
            <a:ext cx="2433618" cy="7360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 name="Rounded Rectangle 28"/>
          <p:cNvSpPr/>
          <p:nvPr/>
        </p:nvSpPr>
        <p:spPr>
          <a:xfrm>
            <a:off x="4694446" y="1579977"/>
            <a:ext cx="3045906" cy="158417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6750586" y="1856393"/>
            <a:ext cx="836326" cy="369332"/>
          </a:xfrm>
          <a:prstGeom prst="rect">
            <a:avLst/>
          </a:prstGeom>
          <a:noFill/>
          <a:ln>
            <a:solidFill>
              <a:schemeClr val="tx1"/>
            </a:solidFill>
          </a:ln>
        </p:spPr>
        <p:txBody>
          <a:bodyPr wrap="square" lIns="0" rIns="0" rtlCol="0">
            <a:spAutoFit/>
          </a:bodyPr>
          <a:lstStyle/>
          <a:p>
            <a:pPr algn="ctr"/>
            <a:r>
              <a:rPr lang="en-US" dirty="0" smtClean="0"/>
              <a:t>RNC B</a:t>
            </a:r>
            <a:endParaRPr lang="en-US" dirty="0"/>
          </a:p>
        </p:txBody>
      </p:sp>
      <p:cxnSp>
        <p:nvCxnSpPr>
          <p:cNvPr id="31" name="Straight Connector 30"/>
          <p:cNvCxnSpPr/>
          <p:nvPr/>
        </p:nvCxnSpPr>
        <p:spPr>
          <a:xfrm>
            <a:off x="6286394" y="2225725"/>
            <a:ext cx="1774815" cy="297768"/>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a:stCxn id="20" idx="3"/>
          </p:cNvCxnSpPr>
          <p:nvPr/>
        </p:nvCxnSpPr>
        <p:spPr>
          <a:xfrm>
            <a:off x="6276289" y="2032252"/>
            <a:ext cx="474297" cy="8807"/>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7173503" y="2231596"/>
            <a:ext cx="298" cy="305667"/>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980058" y="2901372"/>
            <a:ext cx="575245" cy="184666"/>
          </a:xfrm>
          <a:prstGeom prst="rect">
            <a:avLst/>
          </a:prstGeom>
          <a:noFill/>
        </p:spPr>
        <p:txBody>
          <a:bodyPr wrap="square" lIns="0" tIns="0" rIns="0" bIns="0" rtlCol="0">
            <a:spAutoFit/>
          </a:bodyPr>
          <a:lstStyle/>
          <a:p>
            <a:pPr algn="ctr"/>
            <a:r>
              <a:rPr lang="en-US" sz="1200" dirty="0" smtClean="0">
                <a:solidFill>
                  <a:srgbClr val="0070C0"/>
                </a:solidFill>
              </a:rPr>
              <a:t>EVS-FB-6</a:t>
            </a:r>
            <a:endParaRPr lang="en-US" sz="1200" dirty="0">
              <a:solidFill>
                <a:srgbClr val="0070C0"/>
              </a:solidFill>
            </a:endParaRPr>
          </a:p>
        </p:txBody>
      </p:sp>
      <p:sp>
        <p:nvSpPr>
          <p:cNvPr id="40" name="TextBox 39"/>
          <p:cNvSpPr txBox="1"/>
          <p:nvPr/>
        </p:nvSpPr>
        <p:spPr>
          <a:xfrm>
            <a:off x="3744783" y="2444930"/>
            <a:ext cx="575245" cy="184666"/>
          </a:xfrm>
          <a:prstGeom prst="rect">
            <a:avLst/>
          </a:prstGeom>
          <a:noFill/>
        </p:spPr>
        <p:txBody>
          <a:bodyPr wrap="square" lIns="0" tIns="0" rIns="0" bIns="0" rtlCol="0">
            <a:spAutoFit/>
          </a:bodyPr>
          <a:lstStyle/>
          <a:p>
            <a:pPr algn="ctr"/>
            <a:r>
              <a:rPr lang="en-US" sz="1200" dirty="0" smtClean="0">
                <a:solidFill>
                  <a:srgbClr val="0070C0"/>
                </a:solidFill>
              </a:rPr>
              <a:t>EVS-FB-6</a:t>
            </a:r>
            <a:endParaRPr lang="en-US" sz="1200" dirty="0">
              <a:solidFill>
                <a:srgbClr val="0070C0"/>
              </a:solidFill>
            </a:endParaRPr>
          </a:p>
        </p:txBody>
      </p:sp>
      <p:sp>
        <p:nvSpPr>
          <p:cNvPr id="42" name="TextBox 41"/>
          <p:cNvSpPr txBox="1"/>
          <p:nvPr/>
        </p:nvSpPr>
        <p:spPr>
          <a:xfrm>
            <a:off x="4795634" y="2444930"/>
            <a:ext cx="575245" cy="184666"/>
          </a:xfrm>
          <a:prstGeom prst="rect">
            <a:avLst/>
          </a:prstGeom>
          <a:noFill/>
        </p:spPr>
        <p:txBody>
          <a:bodyPr wrap="square" lIns="0" tIns="0" rIns="0" bIns="0" rtlCol="0">
            <a:spAutoFit/>
          </a:bodyPr>
          <a:lstStyle/>
          <a:p>
            <a:pPr algn="ctr"/>
            <a:r>
              <a:rPr lang="en-US" sz="1200" dirty="0" smtClean="0">
                <a:solidFill>
                  <a:srgbClr val="0070C0"/>
                </a:solidFill>
              </a:rPr>
              <a:t>EVS-FB-6</a:t>
            </a:r>
            <a:endParaRPr lang="en-US" sz="1200" dirty="0">
              <a:solidFill>
                <a:srgbClr val="0070C0"/>
              </a:solidFill>
            </a:endParaRPr>
          </a:p>
        </p:txBody>
      </p:sp>
      <p:sp>
        <p:nvSpPr>
          <p:cNvPr id="43" name="TextBox 42"/>
          <p:cNvSpPr txBox="1"/>
          <p:nvPr/>
        </p:nvSpPr>
        <p:spPr>
          <a:xfrm>
            <a:off x="6286394" y="2885494"/>
            <a:ext cx="575245" cy="184666"/>
          </a:xfrm>
          <a:prstGeom prst="rect">
            <a:avLst/>
          </a:prstGeom>
          <a:noFill/>
        </p:spPr>
        <p:txBody>
          <a:bodyPr wrap="square" lIns="0" tIns="0" rIns="0" bIns="0" rtlCol="0">
            <a:spAutoFit/>
          </a:bodyPr>
          <a:lstStyle/>
          <a:p>
            <a:pPr algn="ctr"/>
            <a:r>
              <a:rPr lang="en-US" sz="1200" dirty="0" smtClean="0">
                <a:solidFill>
                  <a:srgbClr val="0070C0"/>
                </a:solidFill>
              </a:rPr>
              <a:t>EVS-FB-6</a:t>
            </a:r>
            <a:endParaRPr lang="en-US" sz="1200" dirty="0">
              <a:solidFill>
                <a:srgbClr val="0070C0"/>
              </a:solidFill>
            </a:endParaRPr>
          </a:p>
        </p:txBody>
      </p:sp>
      <p:sp>
        <p:nvSpPr>
          <p:cNvPr id="44" name="TextBox 43"/>
          <p:cNvSpPr txBox="1"/>
          <p:nvPr/>
        </p:nvSpPr>
        <p:spPr>
          <a:xfrm>
            <a:off x="7642660" y="2968240"/>
            <a:ext cx="837098" cy="184666"/>
          </a:xfrm>
          <a:prstGeom prst="rect">
            <a:avLst/>
          </a:prstGeom>
          <a:noFill/>
        </p:spPr>
        <p:txBody>
          <a:bodyPr wrap="square" lIns="0" tIns="0" rIns="0" bIns="0" rtlCol="0">
            <a:spAutoFit/>
          </a:bodyPr>
          <a:lstStyle/>
          <a:p>
            <a:pPr algn="ctr"/>
            <a:r>
              <a:rPr lang="en-US" sz="1200" dirty="0" smtClean="0">
                <a:solidFill>
                  <a:srgbClr val="FF0000"/>
                </a:solidFill>
              </a:rPr>
              <a:t>EVS-SWB-4</a:t>
            </a:r>
            <a:endParaRPr lang="en-US" sz="1200" dirty="0">
              <a:solidFill>
                <a:srgbClr val="FF0000"/>
              </a:solidFill>
            </a:endParaRPr>
          </a:p>
        </p:txBody>
      </p:sp>
      <p:cxnSp>
        <p:nvCxnSpPr>
          <p:cNvPr id="45" name="Straight Connector 44"/>
          <p:cNvCxnSpPr/>
          <p:nvPr/>
        </p:nvCxnSpPr>
        <p:spPr>
          <a:xfrm flipH="1">
            <a:off x="6286394" y="2217260"/>
            <a:ext cx="464192" cy="298902"/>
          </a:xfrm>
          <a:prstGeom prst="line">
            <a:avLst/>
          </a:prstGeom>
          <a:ln>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2643604" y="3176518"/>
            <a:ext cx="1796430" cy="369332"/>
          </a:xfrm>
          <a:prstGeom prst="rect">
            <a:avLst/>
          </a:prstGeom>
          <a:noFill/>
          <a:ln>
            <a:noFill/>
          </a:ln>
        </p:spPr>
        <p:txBody>
          <a:bodyPr wrap="square" lIns="0" rIns="0" rtlCol="0">
            <a:spAutoFit/>
          </a:bodyPr>
          <a:lstStyle/>
          <a:p>
            <a:pPr algn="ctr"/>
            <a:r>
              <a:rPr lang="en-US" dirty="0" smtClean="0"/>
              <a:t>IMS Network</a:t>
            </a:r>
            <a:endParaRPr lang="en-US" dirty="0"/>
          </a:p>
        </p:txBody>
      </p:sp>
      <p:sp>
        <p:nvSpPr>
          <p:cNvPr id="48" name="TextBox 47"/>
          <p:cNvSpPr txBox="1"/>
          <p:nvPr/>
        </p:nvSpPr>
        <p:spPr>
          <a:xfrm>
            <a:off x="5319184" y="3176518"/>
            <a:ext cx="1796430" cy="369332"/>
          </a:xfrm>
          <a:prstGeom prst="rect">
            <a:avLst/>
          </a:prstGeom>
          <a:noFill/>
          <a:ln>
            <a:noFill/>
          </a:ln>
        </p:spPr>
        <p:txBody>
          <a:bodyPr wrap="square" lIns="0" rIns="0" rtlCol="0">
            <a:spAutoFit/>
          </a:bodyPr>
          <a:lstStyle/>
          <a:p>
            <a:pPr algn="ctr"/>
            <a:r>
              <a:rPr lang="en-US" dirty="0" smtClean="0"/>
              <a:t>CS Network</a:t>
            </a:r>
            <a:endParaRPr lang="en-US" dirty="0"/>
          </a:p>
        </p:txBody>
      </p:sp>
      <p:sp>
        <p:nvSpPr>
          <p:cNvPr id="5" name="Date Placeholder 4"/>
          <p:cNvSpPr>
            <a:spLocks noGrp="1"/>
          </p:cNvSpPr>
          <p:nvPr>
            <p:ph type="dt" sz="half" idx="10"/>
          </p:nvPr>
        </p:nvSpPr>
        <p:spPr/>
        <p:txBody>
          <a:bodyPr/>
          <a:lstStyle/>
          <a:p>
            <a:r>
              <a:rPr lang="en-US" smtClean="0"/>
              <a:t>S4-151009   2015-08-19</a:t>
            </a:r>
            <a:endParaRPr lang="en-US"/>
          </a:p>
        </p:txBody>
      </p:sp>
      <p:sp>
        <p:nvSpPr>
          <p:cNvPr id="9" name="Footer Placeholder 8"/>
          <p:cNvSpPr>
            <a:spLocks noGrp="1"/>
          </p:cNvSpPr>
          <p:nvPr>
            <p:ph type="ftr" sz="quarter" idx="11"/>
          </p:nvPr>
        </p:nvSpPr>
        <p:spPr/>
        <p:txBody>
          <a:bodyPr/>
          <a:lstStyle/>
          <a:p>
            <a:r>
              <a:rPr lang="en-GB" smtClean="0"/>
              <a:t>Call Setup and Handover Scenarios for EVS</a:t>
            </a:r>
            <a:endParaRPr lang="en-US"/>
          </a:p>
        </p:txBody>
      </p:sp>
      <p:sp>
        <p:nvSpPr>
          <p:cNvPr id="10" name="Slide Number Placeholder 9"/>
          <p:cNvSpPr>
            <a:spLocks noGrp="1"/>
          </p:cNvSpPr>
          <p:nvPr>
            <p:ph type="sldNum" sz="quarter" idx="12"/>
          </p:nvPr>
        </p:nvSpPr>
        <p:spPr/>
        <p:txBody>
          <a:bodyPr/>
          <a:lstStyle/>
          <a:p>
            <a:fld id="{91CDC523-5978-4C21-B1A1-67912B2B7D91}" type="slidenum">
              <a:rPr lang="en-US" smtClean="0"/>
              <a:t>9</a:t>
            </a:fld>
            <a:endParaRPr lang="en-US"/>
          </a:p>
        </p:txBody>
      </p:sp>
    </p:spTree>
    <p:extLst>
      <p:ext uri="{BB962C8B-B14F-4D97-AF65-F5344CB8AC3E}">
        <p14:creationId xmlns:p14="http://schemas.microsoft.com/office/powerpoint/2010/main" val="306973401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668</TotalTime>
  <Words>1142</Words>
  <Application>Microsoft Office PowerPoint</Application>
  <PresentationFormat>On-screen Show (4:3)</PresentationFormat>
  <Paragraphs>238</Paragraphs>
  <Slides>15</Slides>
  <Notes>1</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Applying  the  EVS Onion Principle</vt:lpstr>
      <vt:lpstr>The EVS Onion Principle (see also S4-150858)</vt:lpstr>
      <vt:lpstr>Three important EVS Onions</vt:lpstr>
      <vt:lpstr>One example for an EVS NON-Onions</vt:lpstr>
      <vt:lpstr>Exotic EVS Onions</vt:lpstr>
      <vt:lpstr>Simple VoLTE&lt;=&gt;VoLTE Call</vt:lpstr>
      <vt:lpstr>Simple VoLTE&lt;=&gt;CS Call (1)</vt:lpstr>
      <vt:lpstr>Simple VoLTE&lt;=&gt;CS Call (2)</vt:lpstr>
      <vt:lpstr>Simple VoLTE&lt;=&gt;CS Call (3)</vt:lpstr>
      <vt:lpstr>Simple VoLTE&lt;=&gt;CS Call (4)</vt:lpstr>
      <vt:lpstr>SRVCC with EVS to EVSoCS Onions (1)</vt:lpstr>
      <vt:lpstr>SRVCC with EVS to EVSoCS Onions (2)</vt:lpstr>
      <vt:lpstr>SRVCC with EVS NON-Onion</vt:lpstr>
      <vt:lpstr>Conclusion and Proposal</vt:lpstr>
      <vt:lpstr>PowerPoint Presentation</vt:lpstr>
    </vt:vector>
  </TitlesOfParts>
  <Company>Ericsson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EVS Scenarios</dc:title>
  <dc:creator>Karl Hellwig</dc:creator>
  <cp:lastModifiedBy>Karl Hellwig</cp:lastModifiedBy>
  <cp:revision>52</cp:revision>
  <dcterms:created xsi:type="dcterms:W3CDTF">2015-08-13T07:14:37Z</dcterms:created>
  <dcterms:modified xsi:type="dcterms:W3CDTF">2015-08-18T16:04:27Z</dcterms:modified>
</cp:coreProperties>
</file>