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705" r:id="rId6"/>
    <p:sldId id="1076" r:id="rId7"/>
    <p:sldId id="1107" r:id="rId8"/>
    <p:sldId id="1108" r:id="rId9"/>
    <p:sldId id="1111" r:id="rId10"/>
    <p:sldId id="926" r:id="rId11"/>
    <p:sldId id="1114" r:id="rId12"/>
    <p:sldId id="1113" r:id="rId13"/>
    <p:sldId id="1063" r:id="rId14"/>
    <p:sldId id="1116" r:id="rId15"/>
    <p:sldId id="1106" r:id="rId16"/>
    <p:sldId id="1103" r:id="rId17"/>
    <p:sldId id="1104" r:id="rId18"/>
    <p:sldId id="1109" r:id="rId19"/>
    <p:sldId id="1105" r:id="rId20"/>
    <p:sldId id="1110" r:id="rId21"/>
    <p:sldId id="1112" r:id="rId22"/>
    <p:sldId id="1115" r:id="rId2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6370" autoAdjust="0"/>
  </p:normalViewPr>
  <p:slideViewPr>
    <p:cSldViewPr snapToGrid="0">
      <p:cViewPr varScale="1">
        <p:scale>
          <a:sx n="77" d="100"/>
          <a:sy n="77" d="100"/>
        </p:scale>
        <p:origin x="210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8/20/2024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8/20/2024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SA4#129-e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Online, 19-23 august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S4-241636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SA4#129-e, 19-23 August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9-e/Docs/S4-241483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fgabi\Box\Documents\3GPP%20SA\TSGS_100_Taipei_2023-06\Docs\SP-230539.zip" TargetMode="External"/><Relationship Id="rId5" Type="http://schemas.openxmlformats.org/officeDocument/2006/relationships/hyperlink" Target="https://www.3gpp.org/ftp/TSG_SA/WG4_CODEC/TSGS4_129-e/Docs/S4-241596.zip" TargetMode="External"/><Relationship Id="rId4" Type="http://schemas.openxmlformats.org/officeDocument/2006/relationships/hyperlink" Target="https://www.3gpp.org/ftp/TSG_SA/WG4_CODEC/TSGS4_129-e/Docs/S4-241482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1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77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1011.zip" TargetMode="External"/><Relationship Id="rId2" Type="http://schemas.openxmlformats.org/officeDocument/2006/relationships/hyperlink" Target="https://docs.google.com/spreadsheets/d/1PusEdliKFm0h5ZzqBX-KfeCuwV04KHCq0Sf4JMkeUBM/edit?usp=sharin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2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xujiayi@chinamobile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479.zi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79.zi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9-e/Docs/S4-241607.zip" TargetMode="External"/><Relationship Id="rId2" Type="http://schemas.openxmlformats.org/officeDocument/2006/relationships/hyperlink" Target="https://www.3gpp.org/ftp/TSG_SA/WG4_CODEC/TSGS4_129-e/Docs/S4-24160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04_Shanghai_2024-06/Docs/SP-240927.zip" TargetMode="External"/><Relationship Id="rId4" Type="http://schemas.openxmlformats.org/officeDocument/2006/relationships/hyperlink" Target="https://www.3gpp.org/ftp/TSG_SA/WG4_CODEC/TSGS4_129-e/Docs/S4-24160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92.zip" TargetMode="External"/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1000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3_Maastricht_2024-03/Docs/SP-240492.zip" TargetMode="External"/><Relationship Id="rId3" Type="http://schemas.openxmlformats.org/officeDocument/2006/relationships/hyperlink" Target="https://www.3gpp.org/ftp/TSG_SA/WG4_CODEC/TSGS4_129-e/Docs/S4-241514.zip" TargetMode="External"/><Relationship Id="rId7" Type="http://schemas.openxmlformats.org/officeDocument/2006/relationships/hyperlink" Target="https://www.3gpp.org/ftp/TSG_SA/WG4_CODEC/TSGS4_129-e/Docs/S4-241550.zip" TargetMode="External"/><Relationship Id="rId2" Type="http://schemas.openxmlformats.org/officeDocument/2006/relationships/hyperlink" Target="mailto:shane.he@nokia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9-e/Docs/S4-241615.zip" TargetMode="External"/><Relationship Id="rId5" Type="http://schemas.openxmlformats.org/officeDocument/2006/relationships/hyperlink" Target="https://www.3gpp.org/ftp/TSG_SA/WG4_CODEC/TSGS4_129-e/Docs/S4-241564.zip" TargetMode="External"/><Relationship Id="rId4" Type="http://schemas.openxmlformats.org/officeDocument/2006/relationships/hyperlink" Target="https://www.3gpp.org/ftp/TSG_SA/WG4_CODEC/TSGS4_129-e/Docs/S4-241532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1000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4_Shanghai_2024-06/Docs/SP-241011.zip" TargetMode="External"/><Relationship Id="rId13" Type="http://schemas.openxmlformats.org/officeDocument/2006/relationships/hyperlink" Target="https://www.3gpp.org/ftp/TSG_SA/TSG_SA/TSGS_104_Shanghai_2024-06/Docs/SP-240927.zip" TargetMode="External"/><Relationship Id="rId3" Type="http://schemas.openxmlformats.org/officeDocument/2006/relationships/hyperlink" Target="https://www.3gpp.org/ftp/Information/WI_Sheet/SP-221330.zip" TargetMode="External"/><Relationship Id="rId7" Type="http://schemas.openxmlformats.org/officeDocument/2006/relationships/hyperlink" Target="https://www.3gpp.org/ftp/TSG_SA/TSG_SA/TSGS_103_Maastricht_2024-03/Docs/SP-240477.zip" TargetMode="External"/><Relationship Id="rId12" Type="http://schemas.openxmlformats.org/officeDocument/2006/relationships/hyperlink" Target="https://www.3gpp.org/ftp/TSG_SA/TSG_SA/TSGS_104_Shanghai_2024-06/Docs/SP-240979.zip" TargetMode="External"/><Relationship Id="rId2" Type="http://schemas.openxmlformats.org/officeDocument/2006/relationships/hyperlink" Target="https://www.3gpp.org/ftp/Information/WI_Sheet/SP-22032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3_Maastricht_2024-03/Docs/SP-240481.zip" TargetMode="External"/><Relationship Id="rId11" Type="http://schemas.openxmlformats.org/officeDocument/2006/relationships/hyperlink" Target="https://www.3gpp.org/ftp/TSG_SA/TSG_SA/TSGS_103_Maastricht_2024-03/Docs/SP-240480.zip" TargetMode="External"/><Relationship Id="rId5" Type="http://schemas.openxmlformats.org/officeDocument/2006/relationships/hyperlink" Target="file:///C:\Users\fgabi\Box\Documents\3GPP%20SA\TSGS_100_Taipei_2023-06\Docs\SP-230544.zip" TargetMode="External"/><Relationship Id="rId10" Type="http://schemas.openxmlformats.org/officeDocument/2006/relationships/hyperlink" Target="https://www.3gpp.org/ftp/TSG_SA/TSG_SA/TSGS_103_Maastricht_2024-03/Docs/SP-240479.zip" TargetMode="External"/><Relationship Id="rId4" Type="http://schemas.openxmlformats.org/officeDocument/2006/relationships/hyperlink" Target="file:///C:\Users\fgabi\Box\Documents\3GPP%20SA\TSGS_100_Taipei_2023-06\Docs\SP-230539.zip" TargetMode="External"/><Relationship Id="rId9" Type="http://schemas.openxmlformats.org/officeDocument/2006/relationships/hyperlink" Target="https://www.3gpp.org/ftp/TSG_SA/TSG_SA/TSGS_103_Maastricht_2024-03/Docs/SP-240482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SA4#129-e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4792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Brian Lee (Dolby Laboratories) - </a:t>
            </a:r>
            <a:r>
              <a:rPr lang="de-DE" altLang="zh-CN" sz="16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600" dirty="0">
                <a:cs typeface="Arial" pitchFamily="34" charset="0"/>
              </a:rPr>
              <a:t> 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study was on hold, as previously agreed, until more data could be received from JVET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Video SWG Ad hoc telco agreed to the proposed completion of FS_FGS at SA4#129-e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Implement the agreement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Update the Work Item Description (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S4-241483</a:t>
            </a:r>
            <a:r>
              <a:rPr lang="en-US" altLang="zh-CN" sz="12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Create the TR (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S4-241482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S4-241596</a:t>
            </a:r>
            <a:r>
              <a:rPr lang="en-US" altLang="zh-CN" sz="1200" dirty="0">
                <a:cs typeface="Arial" pitchFamily="34" charset="0"/>
              </a:rPr>
              <a:t>)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554989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45452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Bouazizi, Imed, Qualcomm Incorporated, </a:t>
            </a:r>
            <a:r>
              <a:rPr lang="de-DE" altLang="zh-CN" sz="1600" dirty="0" err="1">
                <a:cs typeface="Arial" pitchFamily="34" charset="0"/>
              </a:rPr>
              <a:t>bouazizi</a:t>
            </a:r>
            <a:r>
              <a:rPr lang="de-DE" altLang="zh-CN" sz="1600" dirty="0">
                <a:cs typeface="Arial" pitchFamily="34" charset="0"/>
              </a:rPr>
              <a:t> AT </a:t>
            </a:r>
            <a:r>
              <a:rPr lang="de-DE" altLang="zh-CN" sz="1600" dirty="0" err="1">
                <a:cs typeface="Arial" pitchFamily="34" charset="0"/>
              </a:rPr>
              <a:t>qti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qualcomm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com</a:t>
            </a:r>
            <a:endParaRPr lang="de-DE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Input contributions to the Video AHG call were postponed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agreements were made during the AHG calls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Extract and document requirements related to format and security of the avatar representation format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Document existing formats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work on avatar integration in 3GPP services like </a:t>
            </a:r>
            <a:r>
              <a:rPr lang="en-US" altLang="zh-CN" sz="1200">
                <a:cs typeface="Arial" pitchFamily="34" charset="0"/>
              </a:rPr>
              <a:t>AR calls</a:t>
            </a: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22456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</a:t>
            </a:r>
            <a:r>
              <a:rPr lang="en-US" sz="3200" dirty="0" err="1"/>
              <a:t>enerGy</a:t>
            </a:r>
            <a:r>
              <a:rPr lang="en-US" sz="3200" dirty="0"/>
              <a:t> consumption </a:t>
            </a:r>
            <a:r>
              <a:rPr lang="en-US" sz="3200" dirty="0" err="1"/>
              <a:t>exposuRE</a:t>
            </a:r>
            <a:r>
              <a:rPr lang="en-US" sz="3200" dirty="0"/>
              <a:t> and </a:t>
            </a:r>
            <a:r>
              <a:rPr lang="en-US" sz="3200" dirty="0" err="1"/>
              <a:t>EvaluatioN</a:t>
            </a:r>
            <a:r>
              <a:rPr lang="en-US" sz="3200" dirty="0"/>
              <a:t> framework </a:t>
            </a:r>
            <a:r>
              <a:rPr lang="en-US" altLang="en-US" sz="3200" dirty="0"/>
              <a:t>(</a:t>
            </a:r>
            <a:r>
              <a:rPr lang="en-US" sz="3200" dirty="0" err="1"/>
              <a:t>FS_MediaEnergyGREEN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2904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Julien Lemotheux, Orange, julien.lemotheux@orange.com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One contribution agreed during the MBS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 (describing Key Issue #2: Monitoring and measurement) and one noted (describing additional use cases defined by SA4).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This has been integrated in new v0.2.1 of TR 26.942 submitted for this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For the meeting, 9 contributions have been submitted. The goal is to :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Amend the introduction clause.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Describe the existing collection and exposure of energy consumption information at NF.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Complete the clause on use cases with additional use cases defined by SA4.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Complete the description of the key issues adding a description of KI#3 Evaluation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+mj-lt"/>
              <a:buAutoNum type="arabicPeriod"/>
              <a:tabLst>
                <a:tab pos="285750" algn="l"/>
              </a:tabLst>
              <a:defRPr/>
            </a:pPr>
            <a:r>
              <a:rPr lang="en-US" altLang="zh-CN" sz="1600" dirty="0">
                <a:solidFill>
                  <a:prstClr val="black"/>
                </a:solidFill>
                <a:cs typeface="Arial" pitchFamily="34" charset="0"/>
              </a:rPr>
              <a:t>Initiate the work the potential solution to Key issue #1 (Information exposure).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41255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Messaging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 err="1"/>
              <a:t>FS_MeMe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Thomas Stockhammer, Qualcomm Incorporated, tsto@qti.qualcomm.com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contributions in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externally in IETF MIMI and MPEG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None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Inputs on IETF MIMI and 3GPP Messaging, Spatial Video Messaging Format, Media Messaging Format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work plan </a:t>
            </a:r>
            <a:r>
              <a:rPr lang="en-US" altLang="zh-CN" sz="1200">
                <a:cs typeface="Arial" pitchFamily="34" charset="0"/>
              </a:rPr>
              <a:t>in S4-241474 </a:t>
            </a:r>
            <a:r>
              <a:rPr lang="en-US" altLang="zh-CN" sz="1200" dirty="0">
                <a:cs typeface="Arial" pitchFamily="34" charset="0"/>
              </a:rPr>
              <a:t>proposes an extended MBS SWG AHG online session for 3 days in mid of October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 agree this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278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Advanced Media Delivery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FS_AMD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454" y="2192431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Thomas Stockhammer, Qualcomm Incorporated, tsto@qti.qualcomm.com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Good progress on the following topics: Specification Structure (5-&gt;10%), Common Client Metadata (5-&gt;60%), Multi-CDN and Multi-Access Media Delivery (20-&gt;25%), DRM and conditional access (5-&gt;20%), In-session Unicast Repair for Object Distribution (10-&gt;20%), MBS User Service and Delivery Protocols for </a:t>
            </a:r>
            <a:r>
              <a:rPr lang="en-US" altLang="zh-CN" sz="1200" dirty="0" err="1">
                <a:cs typeface="Arial" pitchFamily="34" charset="0"/>
              </a:rPr>
              <a:t>eMBMS</a:t>
            </a:r>
            <a:r>
              <a:rPr lang="en-US" altLang="zh-CN" sz="1200" dirty="0">
                <a:cs typeface="Arial" pitchFamily="34" charset="0"/>
              </a:rPr>
              <a:t> (5-&gt;10%), Selected MBMS Functionalities not supported in MBS (5-&gt;10%), Improved QoS Support (20-&gt;30%)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All endorsed CRs are referenced in the work plan for this meeting in clause 3 in S4-241465 and online </a:t>
            </a:r>
            <a:r>
              <a:rPr lang="en-US" altLang="zh-CN" sz="1200" dirty="0">
                <a:cs typeface="Arial" pitchFamily="34" charset="0"/>
                <a:hlinkClick r:id="rId2"/>
              </a:rPr>
              <a:t>here</a:t>
            </a: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Take the work endorsed in the AHG telcos as basis for future work and accept that the progress has raised to 19%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24 Input contributions received for all 13 topics included in the study. In some cases, we have multiple inputs and we need to discuss how to merge the inputs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Two new key issues have been received: New KI Multi AS dynamic content generation and a sample solution, SCONE-PRO and 5G Media Streaming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work plan in S4-241465 proposes an extended MBS SWG AHG online session for 3 days in mid of October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 agree this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3328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of 5G Real-time Transport Protocol Configurations, Phase 2 </a:t>
            </a:r>
            <a:r>
              <a:rPr lang="en-US" altLang="en-US" sz="3200" dirty="0"/>
              <a:t>(</a:t>
            </a:r>
            <a:r>
              <a:rPr lang="en-US" sz="3200" dirty="0"/>
              <a:t>FS_5G_RTP_Ph2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Igor Curcio, Nokia Corporation, igor.curcio@nokia.com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Bo Burman, Ericsson, bo.burman@ericsson.com : TR editor.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5 documents were endorsed (AL-FEC awareness, RTCP messages and header extension for XR services, dynamic traffic characteristics of RTP senders (and related header extension))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There were no agreements. It is the opinion of the rapporteur that the endorsed status should not be used.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contributions in the areas of MID packet filtering, PDU sets (size, multiple media types, RTP retransmission, data burst marking, AL-FEC, lonely PDUs), AL-FEC, support of XR services</a:t>
            </a:r>
            <a:r>
              <a:rPr lang="en-US" altLang="zh-CN" sz="1200">
                <a:cs typeface="Arial" pitchFamily="34" charset="0"/>
              </a:rPr>
              <a:t>, RTP </a:t>
            </a:r>
            <a:r>
              <a:rPr lang="en-US" altLang="zh-CN" sz="1200" dirty="0">
                <a:cs typeface="Arial" pitchFamily="34" charset="0"/>
              </a:rPr>
              <a:t>multiplexing and multiple sessions, dynamic traffic characteristics of RTP senders.</a:t>
            </a: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72145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Beyond 2D Video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FS_Beyond2D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1975" y="2160361"/>
            <a:ext cx="11068050" cy="4128044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Xu,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SA4#128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lvl="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sz="1000">
                <a:cs typeface="Arial" panose="020B0604020202020204" pitchFamily="34" charset="0"/>
                <a:sym typeface="+mn-ea"/>
              </a:rPr>
              <a:t>6 </a:t>
            </a:r>
            <a:r>
              <a:rPr sz="1000">
                <a:cs typeface="Arial" panose="020B0604020202020204" pitchFamily="34" charset="0"/>
                <a:sym typeface="+mn-ea"/>
              </a:rPr>
              <a:t>contribution was agreed upon during the Video Adhoc call</a:t>
            </a:r>
            <a:r>
              <a:rPr lang="en-US" sz="1000">
                <a:cs typeface="Arial" panose="020B0604020202020204" pitchFamily="34" charset="0"/>
                <a:sym typeface="+mn-ea"/>
              </a:rPr>
              <a:t>,</a:t>
            </a:r>
            <a:r>
              <a:rPr sz="1000">
                <a:cs typeface="Arial" panose="020B0604020202020204" pitchFamily="34" charset="0"/>
                <a:sym typeface="+mn-ea"/>
              </a:rPr>
              <a:t> and </a:t>
            </a:r>
            <a:r>
              <a:rPr lang="en-US" sz="1000">
                <a:cs typeface="Arial" panose="020B0604020202020204" pitchFamily="34" charset="0"/>
                <a:sym typeface="+mn-ea"/>
              </a:rPr>
              <a:t>7 </a:t>
            </a:r>
            <a:r>
              <a:rPr sz="1000">
                <a:cs typeface="Arial" panose="020B0604020202020204" pitchFamily="34" charset="0"/>
                <a:sym typeface="+mn-ea"/>
              </a:rPr>
              <a:t>contributions were discussed on the following topics:</a:t>
            </a:r>
            <a:endParaRPr sz="1000">
              <a:cs typeface="Arial" panose="020B0604020202020204" pitchFamily="34" charset="0"/>
            </a:endParaRP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  <a:sym typeface="+mn-ea"/>
              </a:rPr>
              <a:t>Agreed to work on the representation formats and a template to collect and document information on representation formats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(for TR)</a:t>
            </a:r>
            <a:r>
              <a:rPr lang="en-US" altLang="zh-CN" sz="1000" dirty="0">
                <a:cs typeface="Arial" panose="020B0604020202020204" pitchFamily="34" charset="0"/>
                <a:sym typeface="+mn-ea"/>
              </a:rPr>
              <a:t>. 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  <a:sym typeface="+mn-ea"/>
              </a:rPr>
              <a:t>Agreed a summary of AR video capabilities from TS 26.119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(for TR)</a:t>
            </a:r>
            <a:r>
              <a:rPr lang="en-US" altLang="zh-CN" sz="1000" dirty="0">
                <a:cs typeface="Arial" panose="020B0604020202020204" pitchFamily="34" charset="0"/>
                <a:sym typeface="+mn-ea"/>
              </a:rPr>
              <a:t>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Agreed the evaluation methodology for multi-view content 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</a:rPr>
              <a:t>(for PD)</a:t>
            </a:r>
            <a:r>
              <a:rPr lang="en-US" altLang="zh-CN" sz="1000" dirty="0">
                <a:cs typeface="Arial" panose="020B0604020202020204" pitchFamily="34" charset="0"/>
              </a:rPr>
              <a:t>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Agreed a B2D scenario on UE-to-UE Live Streaming </a:t>
            </a:r>
            <a:r>
              <a:rPr lang="en-US" altLang="zh-CN" sz="1000" dirty="0">
                <a:solidFill>
                  <a:srgbClr val="FF0000"/>
                </a:solidFill>
                <a:cs typeface="Arial" panose="020B0604020202020204" pitchFamily="34" charset="0"/>
              </a:rPr>
              <a:t>(for PD).</a:t>
            </a:r>
            <a:endParaRPr lang="en-US" altLang="zh-CN" sz="1000" dirty="0">
              <a:cs typeface="Arial" panose="020B0604020202020204" pitchFamily="34" charset="0"/>
            </a:endParaRP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Reviewed quality example and codec characteristic of the point cloud representation format.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</a:rPr>
              <a:t>Discussed the content, tools, and candidate sequences for multi-view, sterescopic 3D video, and point cloud representation format.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 ? </a:t>
            </a:r>
          </a:p>
          <a:p>
            <a:pPr marL="0" indent="45720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000" dirty="0">
                <a:ea typeface="Arial" panose="020B0604020202020204" pitchFamily="34" charset="0"/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Discuss 5 proposed representation formats 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(S4-241481 &amp; 1488 &amp; 1518 &amp; 1519 &amp; 1620)</a:t>
            </a:r>
            <a:endParaRPr lang="en-US" altLang="en-GB" sz="1000" dirty="0">
              <a:cs typeface="Arial" panose="020B0604020202020204" pitchFamily="34" charset="0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Discuss the quality evalution methodologies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(S4-241494 &amp; 1520)</a:t>
            </a:r>
            <a:endParaRPr lang="en-US" altLang="en-GB" sz="1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000" dirty="0">
                <a:cs typeface="Arial" panose="020B0604020202020204" pitchFamily="34" charset="0"/>
                <a:sym typeface="+mn-ea"/>
              </a:rPr>
              <a:t>Others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Scenarios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 S4-241618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TR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 1491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PD: 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1492  </a:t>
            </a:r>
            <a:r>
              <a:rPr lang="en-US" altLang="en-GB" sz="1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TP</a:t>
            </a:r>
            <a:r>
              <a:rPr lang="en-US" altLang="en-GB" sz="1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:1493)</a:t>
            </a:r>
            <a:endParaRPr lang="fr-FR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rgbClr val="FF0000"/>
                          </a:solidFill>
                        </a:rPr>
                        <a:t>12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Döhla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No ad-hoc calls between SA4#128 and SA4#129-e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One contribution (S4-241479) on registration of 3GPP’s codecs as </a:t>
            </a:r>
            <a:r>
              <a:rPr lang="en-US" altLang="zh-CN" sz="1600" dirty="0" err="1">
                <a:cs typeface="Arial" pitchFamily="34" charset="0"/>
              </a:rPr>
              <a:t>WebCodecs</a:t>
            </a:r>
            <a:endParaRPr lang="en-US" altLang="zh-CN" sz="16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Small increments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59467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Haptics in 5G Media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FS_HapticsMed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Gaëlle Martin-Cocher, InterDigital (Gaelle.Martin-Cocher@InterDigital.com)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TR skeleton, Time Plan and revised SID.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agree use cases as baseline (5 contributions), possibly merge some similar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agree contribution on haptics formats and device types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102D5533-5E9E-8C1A-DA77-19D961C6D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FS_HapticsMed</a:t>
            </a:r>
            <a:r>
              <a:rPr kumimoji="0" lang="en-US" altLang="en-U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4240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Spatial Computing for AR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FS_ARSpatial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Hamza, Ahmed, </a:t>
            </a:r>
            <a:r>
              <a:rPr lang="es-ES" sz="1600" dirty="0" err="1">
                <a:cs typeface="Arial" pitchFamily="34" charset="0"/>
              </a:rPr>
              <a:t>InterDigital</a:t>
            </a:r>
            <a:r>
              <a:rPr lang="es-ES" sz="1600" dirty="0">
                <a:cs typeface="Arial" pitchFamily="34" charset="0"/>
              </a:rPr>
              <a:t> </a:t>
            </a:r>
            <a:r>
              <a:rPr lang="es-ES" sz="1600" dirty="0" err="1">
                <a:cs typeface="Arial" pitchFamily="34" charset="0"/>
              </a:rPr>
              <a:t>Canada</a:t>
            </a:r>
            <a:r>
              <a:rPr lang="es-ES" sz="1600" dirty="0">
                <a:cs typeface="Arial" pitchFamily="34" charset="0"/>
              </a:rPr>
              <a:t>, &lt;Ahmed.Hamza@InterDigital.com&gt;</a:t>
            </a:r>
            <a:endParaRPr lang="fi-FI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None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SA4#129-e is the first meeting discussing input contributions on this new study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3 input contributions (</a:t>
            </a:r>
            <a:r>
              <a:rPr lang="en-US" altLang="zh-CN" sz="1200" dirty="0">
                <a:cs typeface="Arial" pitchFamily="34" charset="0"/>
                <a:hlinkClick r:id="rId2"/>
              </a:rPr>
              <a:t>S4-241605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altLang="zh-CN" sz="1200" dirty="0">
                <a:cs typeface="Arial" pitchFamily="34" charset="0"/>
                <a:hlinkClick r:id="rId3"/>
              </a:rPr>
              <a:t>S4-241607</a:t>
            </a:r>
            <a:r>
              <a:rPr lang="en-US" altLang="zh-CN" sz="1200" dirty="0">
                <a:cs typeface="Arial" pitchFamily="34" charset="0"/>
              </a:rPr>
              <a:t>, and </a:t>
            </a:r>
            <a:r>
              <a:rPr lang="en-US" altLang="zh-CN" sz="1200" dirty="0">
                <a:cs typeface="Arial" pitchFamily="34" charset="0"/>
                <a:hlinkClick r:id="rId4"/>
              </a:rPr>
              <a:t>S4-241608</a:t>
            </a:r>
            <a:r>
              <a:rPr lang="en-US" altLang="zh-CN" sz="12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Time Plan and initial TR skeleton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agree documentation of core spatial computing functions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067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Rel-19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SA#104 (and SA4#128)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SA4#128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SA#104 (and SA4#128)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SA4#128</a:t>
            </a:r>
            <a:endParaRPr lang="en-US" altLang="en-US" sz="1600" b="1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Rel-19 Work Items – after SA#104 (SA4#128)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14599D-E650-DC86-7FF8-E45C67BE13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233121"/>
              </p:ext>
            </p:extLst>
          </p:nvPr>
        </p:nvGraphicFramePr>
        <p:xfrm>
          <a:off x="739140" y="1692127"/>
          <a:ext cx="10238474" cy="1345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819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67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Video Operating Points - Harmonization and Stereo MV-HEVC (VOPS)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>
                <a:cs typeface="Arial" pitchFamily="34" charset="0"/>
              </a:rPr>
              <a:t>Rapporteur: </a:t>
            </a:r>
            <a:r>
              <a:rPr lang="en-US" altLang="zh-CN" sz="1600" dirty="0">
                <a:cs typeface="Arial" pitchFamily="34" charset="0"/>
              </a:rPr>
              <a:t>Waqar Zia (</a:t>
            </a:r>
            <a:r>
              <a:rPr lang="en-US" altLang="zh-CN" sz="1600" dirty="0" err="1">
                <a:cs typeface="Arial" pitchFamily="34" charset="0"/>
              </a:rPr>
              <a:t>waqar_zia</a:t>
            </a:r>
            <a:r>
              <a:rPr lang="en-US" altLang="zh-CN" sz="16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work to be reported from SWG calls. Based on the LS exchange with MPEG systems, some aspects of the work on CMAF and codec signaling are progressing at MPEG instead.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Check details/feedback from MPEG reply LS. Progress on updates of video operating points of TS 26.265, CMAF, file format and codec strings issues from the input contributions.</a:t>
            </a:r>
          </a:p>
          <a:p>
            <a:pPr marL="287338" indent="-287338">
              <a:buNone/>
            </a:pPr>
            <a:endParaRPr lang="fr-FR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349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Split Rendering over IMS</a:t>
            </a:r>
            <a:br>
              <a:rPr lang="en-US" sz="3200" dirty="0"/>
            </a:br>
            <a:r>
              <a:rPr lang="en-US" sz="3200" dirty="0"/>
              <a:t>(SR_IMS)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He, Shane, Nokia Corporation, </a:t>
            </a:r>
            <a:r>
              <a:rPr lang="en-US" altLang="zh-CN" sz="1600" dirty="0">
                <a:cs typeface="Arial" pitchFamily="34" charset="0"/>
                <a:hlinkClick r:id="rId2"/>
              </a:rPr>
              <a:t>shane.he@nokia.com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related to Network Centric Procedures </a:t>
            </a:r>
            <a:r>
              <a:rPr lang="en-US" altLang="zh-CN" sz="1200" dirty="0">
                <a:cs typeface="Arial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200" dirty="0">
                <a:cs typeface="Arial" pitchFamily="34" charset="0"/>
              </a:rPr>
              <a:t> noted with follow-up contribution at #129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the submitted contributions and incorporate these into TS 26.567 </a:t>
            </a:r>
            <a:r>
              <a:rPr lang="en-US" altLang="zh-CN" sz="1050" dirty="0">
                <a:cs typeface="Arial" pitchFamily="34" charset="0"/>
              </a:rPr>
              <a:t>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S4-241514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S4-241532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S4-241564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6"/>
              </a:rPr>
              <a:t>S4-241615</a:t>
            </a:r>
            <a:r>
              <a:rPr lang="en-US" sz="8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S4-241550</a:t>
            </a:r>
            <a:r>
              <a:rPr lang="en-US" sz="800" dirty="0"/>
              <a:t> 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on general procedures of split rendering over the IMS architecture and metadata formats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according to the time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10093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EVS Codec Extension for Immersive Voice and Audio Services, Phase 2 (IVAS_Codec_Ph2)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Su, Huan-yu, Huawei Technologies Co Ltd., su.huanyu@huawei.com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allocating the unused funding for </a:t>
            </a:r>
            <a:r>
              <a:rPr lang="en-US" altLang="zh-CN" sz="1200" dirty="0" err="1">
                <a:cs typeface="Arial" pitchFamily="34" charset="0"/>
              </a:rPr>
              <a:t>IVAS_Codec</a:t>
            </a:r>
            <a:r>
              <a:rPr lang="en-US" altLang="zh-CN" sz="1200" dirty="0">
                <a:cs typeface="Arial" pitchFamily="34" charset="0"/>
              </a:rPr>
              <a:t> to IVAS_Codec_Ph2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requirements and milestones for the IVAS floating-point to fixed-point conversion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Proceed with IVAS_Codec_</a:t>
            </a:r>
            <a:r>
              <a:rPr lang="en-US" altLang="zh-CN" sz="1200">
                <a:cs typeface="Arial" pitchFamily="34" charset="0"/>
              </a:rPr>
              <a:t>Ph2 tasks as </a:t>
            </a:r>
            <a:r>
              <a:rPr lang="en-US" altLang="zh-CN" sz="1200" dirty="0">
                <a:cs typeface="Arial" pitchFamily="34" charset="0"/>
              </a:rPr>
              <a:t>stipulated in the approved WID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>
                <a:cs typeface="Arial" pitchFamily="34" charset="0"/>
              </a:rPr>
              <a:t>Agree to a set of updates/corrections to the IVAS series of TS/TR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>
                <a:cs typeface="Arial" pitchFamily="34" charset="0"/>
              </a:rPr>
              <a:t>Discuss and agree to the </a:t>
            </a:r>
            <a:r>
              <a:rPr lang="en-US" sz="1200" dirty="0" err="1">
                <a:cs typeface="Arial" pitchFamily="34" charset="0"/>
              </a:rPr>
              <a:t>Timeplan</a:t>
            </a:r>
            <a:r>
              <a:rPr lang="en-US" sz="1200" dirty="0">
                <a:cs typeface="Arial" pitchFamily="34" charset="0"/>
              </a:rPr>
              <a:t> for IVAS_Codec_Ph2</a:t>
            </a:r>
            <a:endParaRPr lang="fr-FR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4042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SA#104 (SA4#128)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9CAB03-7B95-28A0-0B8E-EE0E4A9F0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467160"/>
              </p:ext>
            </p:extLst>
          </p:nvPr>
        </p:nvGraphicFramePr>
        <p:xfrm>
          <a:off x="579989" y="1263204"/>
          <a:ext cx="10084901" cy="38515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1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2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SP-221330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78892941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3995504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64348438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0927758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9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1386979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0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553463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1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0147627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8775602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3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48208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Eric Yip, </a:t>
            </a:r>
            <a:r>
              <a:rPr lang="en-US" altLang="zh-CN" sz="16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We had an offline after SA4#128, agreeing to work on collaboration scenarios and to start discussing conclusions, whilst continuing with evaluations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contributions related to 3 collaboration scenarios, further details on split evaluation scenario, cross-check of model compression scenario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Continue work on agreed collaboration scenarios (architecture and gaps)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Continue evaluation progress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Refining </a:t>
            </a:r>
            <a:r>
              <a:rPr lang="en-US" altLang="zh-CN" sz="1200" dirty="0" err="1">
                <a:cs typeface="Arial" pitchFamily="34" charset="0"/>
              </a:rPr>
              <a:t>dTR</a:t>
            </a:r>
            <a:r>
              <a:rPr lang="en-US" altLang="zh-CN" sz="1200" dirty="0">
                <a:cs typeface="Arial" pitchFamily="34" charset="0"/>
              </a:rPr>
              <a:t> 26.927 contents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Start discussing conclusions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Same as the above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/>
          </a:p>
          <a:p>
            <a:pPr marL="0" indent="0"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9/9/2024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36302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Wang Bin, Xiaomi, email: </a:t>
            </a:r>
            <a:r>
              <a:rPr lang="de-DE" altLang="zh-CN" sz="16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SA4#128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S4aA240040, S4aA240041, S4aA240042, S4aA240043, S4aA240044, S4aA240045 were discussed and some contents were agreed to integrated into the draft TR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TR 26.933 was updated to version 1.0.1 and the description of HOA and conclusion/recommendation were for further update.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dirty="0">
                <a:cs typeface="Arial" pitchFamily="34" charset="0"/>
              </a:rPr>
              <a:t>There are 3 contributions of S4-241443</a:t>
            </a:r>
            <a:r>
              <a:rPr lang="en-US" altLang="zh-CN" sz="1200" dirty="0">
                <a:cs typeface="Arial" pitchFamily="34" charset="0"/>
              </a:rPr>
              <a:t>,</a:t>
            </a:r>
            <a:r>
              <a:rPr lang="en-GB" altLang="zh-CN" sz="1200" dirty="0">
                <a:cs typeface="Arial" pitchFamily="34" charset="0"/>
              </a:rPr>
              <a:t> S4-241511, S4-241524 will be discussed</a:t>
            </a:r>
            <a:r>
              <a:rPr lang="fr-FR" altLang="zh-CN" sz="1200" dirty="0">
                <a:cs typeface="Arial" pitchFamily="34" charset="0"/>
              </a:rPr>
              <a:t>, and the goal </a:t>
            </a:r>
            <a:r>
              <a:rPr lang="fr-FR" altLang="zh-CN" sz="1200" dirty="0" err="1">
                <a:cs typeface="Arial" pitchFamily="34" charset="0"/>
              </a:rPr>
              <a:t>is</a:t>
            </a:r>
            <a:r>
              <a:rPr lang="fr-FR" altLang="zh-CN" sz="1200" dirty="0">
                <a:cs typeface="Arial" pitchFamily="34" charset="0"/>
              </a:rPr>
              <a:t> to </a:t>
            </a:r>
            <a:r>
              <a:rPr lang="fr-FR" altLang="zh-CN" sz="1200" dirty="0" err="1">
                <a:cs typeface="Arial" pitchFamily="34" charset="0"/>
              </a:rPr>
              <a:t>complete</a:t>
            </a:r>
            <a:r>
              <a:rPr lang="fr-FR" altLang="zh-CN" sz="1200" dirty="0">
                <a:cs typeface="Arial" pitchFamily="34" charset="0"/>
              </a:rPr>
              <a:t> the TR.</a:t>
            </a: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3104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99886</TotalTime>
  <Words>3154</Words>
  <Application>Microsoft Office PowerPoint</Application>
  <PresentationFormat>Widescreen</PresentationFormat>
  <Paragraphs>549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</vt:lpstr>
      <vt:lpstr>Calibri</vt:lpstr>
      <vt:lpstr>Times New Roman</vt:lpstr>
      <vt:lpstr>Office Theme</vt:lpstr>
      <vt:lpstr>    SA4 Work and Study Items Status at the start of SA4#129-e    </vt:lpstr>
      <vt:lpstr>Outline</vt:lpstr>
      <vt:lpstr>Overview of work progress  Rel-19 Work Items – after SA#104 (SA4#128)</vt:lpstr>
      <vt:lpstr>Video Operating Points - Harmonization and Stereo MV-HEVC (VOPS)</vt:lpstr>
      <vt:lpstr>Split Rendering over IMS (SR_IMS)</vt:lpstr>
      <vt:lpstr>EVS Codec Extension for Immersive Voice and Audio Services, Phase 2 (IVAS_Codec_Ph2)</vt:lpstr>
      <vt:lpstr>Overview of work progress  Study Items – after SA#104 (SA4#128) </vt:lpstr>
      <vt:lpstr>Feasibility Study on Artificial Intelligence (AI) and Machine Learning (ML) for Media (FS_AI4Media)</vt:lpstr>
      <vt:lpstr>Study on Diverse audio Capturing system for End-user Devices (FS_DaCED)</vt:lpstr>
      <vt:lpstr>Feasibility Study on Film Grain synthesis (FS_FGS)</vt:lpstr>
      <vt:lpstr>Feasibility Study on Avatars for Real-Time Communication (FS_AVATAR)</vt:lpstr>
      <vt:lpstr>Study on Media enerGy consumption exposuRE and EvaluatioN framework (FS_MediaEnergyGREEN)</vt:lpstr>
      <vt:lpstr>Study on Media Messaging (FS_MeMe)</vt:lpstr>
      <vt:lpstr>Study on Advanced Media Delivery (FS_AMD)</vt:lpstr>
      <vt:lpstr>Study of 5G Real-time Transport Protocol Configurations, Phase 2 (FS_5G_RTP_Ph2)</vt:lpstr>
      <vt:lpstr>Study on Beyond 2D Video  (FS_Beyond2D)</vt:lpstr>
      <vt:lpstr>Study on Audio Codec APIs  (FS_ACAPI)</vt:lpstr>
      <vt:lpstr>Study on Haptics in 5G Media Services  (FS_HapticsMed)</vt:lpstr>
      <vt:lpstr>Study on Spatial Computing for AR Services  (FS_ARSpatial)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3019</cp:revision>
  <cp:lastPrinted>2016-09-13T11:31:59Z</cp:lastPrinted>
  <dcterms:created xsi:type="dcterms:W3CDTF">2008-08-30T09:32:10Z</dcterms:created>
  <dcterms:modified xsi:type="dcterms:W3CDTF">2024-08-20T18:39:43Z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