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729" r:id="rId4"/>
  </p:sldMasterIdLst>
  <p:notesMasterIdLst>
    <p:notesMasterId r:id="rId24"/>
  </p:notesMasterIdLst>
  <p:handoutMasterIdLst>
    <p:handoutMasterId r:id="rId25"/>
  </p:handoutMasterIdLst>
  <p:sldIdLst>
    <p:sldId id="303" r:id="rId5"/>
    <p:sldId id="705" r:id="rId6"/>
    <p:sldId id="1076" r:id="rId7"/>
    <p:sldId id="1107" r:id="rId8"/>
    <p:sldId id="1108" r:id="rId9"/>
    <p:sldId id="1111" r:id="rId10"/>
    <p:sldId id="926" r:id="rId11"/>
    <p:sldId id="1114" r:id="rId12"/>
    <p:sldId id="1113" r:id="rId13"/>
    <p:sldId id="1063" r:id="rId14"/>
    <p:sldId id="1089" r:id="rId15"/>
    <p:sldId id="1106" r:id="rId16"/>
    <p:sldId id="1103" r:id="rId17"/>
    <p:sldId id="1104" r:id="rId18"/>
    <p:sldId id="1109" r:id="rId19"/>
    <p:sldId id="1105" r:id="rId20"/>
    <p:sldId id="1110" r:id="rId21"/>
    <p:sldId id="1112" r:id="rId22"/>
    <p:sldId id="1101" r:id="rId23"/>
  </p:sldIdLst>
  <p:sldSz cx="12192000" cy="6858000"/>
  <p:notesSz cx="6797675" cy="9926638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33CC33"/>
    <a:srgbClr val="00CC00"/>
    <a:srgbClr val="0000FF"/>
    <a:srgbClr val="72AF2F"/>
    <a:srgbClr val="00CC66"/>
    <a:srgbClr val="008000"/>
    <a:srgbClr val="D0D8E8"/>
    <a:srgbClr val="00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125E5076-3810-47DD-B79F-674D7AD40C01}" styleName="Dark Style 1 - Accent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4987" autoAdjust="0"/>
    <p:restoredTop sz="96370" autoAdjust="0"/>
  </p:normalViewPr>
  <p:slideViewPr>
    <p:cSldViewPr snapToGrid="0">
      <p:cViewPr varScale="1">
        <p:scale>
          <a:sx n="108" d="100"/>
          <a:sy n="108" d="100"/>
        </p:scale>
        <p:origin x="138" y="35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-5312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-7512"/>
    </p:cViewPr>
  </p:sorterViewPr>
  <p:notesViewPr>
    <p:cSldViewPr snapToGrid="0">
      <p:cViewPr varScale="1">
        <p:scale>
          <a:sx n="51" d="100"/>
          <a:sy n="51" d="100"/>
        </p:scale>
        <p:origin x="2976" y="84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64BA2FF4-9C9B-43A0-99D9-70E7AE181401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255D618B-E92D-4220-AAB6-335AFF916383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374FF9D4-381D-4F65-A2E3-3E22297D6482}" type="datetime1">
              <a:rPr lang="en-US"/>
              <a:pPr>
                <a:defRPr/>
              </a:pPr>
              <a:t>8/19/2024</a:t>
            </a:fld>
            <a:endParaRPr lang="en-US" dirty="0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4AE42738-A574-4AFC-8C12-D7289D224FB7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2975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D7536795-C30F-4339-87FD-38966263D011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2975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2A61D28B-C48B-4FDA-8101-AB067B742886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B2A30284-36D3-437C-A331-867BE010FA5D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5384AF11-2BF1-4BBF-AEE4-E5E2B9A94B2E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FAC44ACD-ACA2-48FF-933F-C98682059B2D}" type="datetime1">
              <a:rPr lang="en-US"/>
              <a:pPr>
                <a:defRPr/>
              </a:pPr>
              <a:t>8/19/2024</a:t>
            </a:fld>
            <a:endParaRPr lang="en-US" dirty="0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9BC8989B-9C99-43E8-AE90-A608F1DA2746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5ACF14E2-24D8-40D5-B992-B602782AEA40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7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612919D8-380F-455F-B948-9F29474F9DB5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2975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36B91F1B-C2A5-4A48-A531-B87A102E179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2975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CB569630-D4C4-4930-941B-2F103ACDDD19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7">
            <a:extLst>
              <a:ext uri="{FF2B5EF4-FFF2-40B4-BE49-F238E27FC236}">
                <a16:creationId xmlns:a16="http://schemas.microsoft.com/office/drawing/2014/main" id="{CC1142FD-101E-427D-96F6-FDB64D97223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3750AEEB-43BF-4C78-A9BB-4901C20CE6DD}" type="slidenum">
              <a:rPr lang="en-GB" altLang="en-US" smtClean="0"/>
              <a:pPr>
                <a:spcBef>
                  <a:spcPct val="0"/>
                </a:spcBef>
              </a:pPr>
              <a:t>1</a:t>
            </a:fld>
            <a:endParaRPr lang="en-GB" altLang="en-US"/>
          </a:p>
        </p:txBody>
      </p:sp>
      <p:sp>
        <p:nvSpPr>
          <p:cNvPr id="6147" name="Rectangle 2">
            <a:extLst>
              <a:ext uri="{FF2B5EF4-FFF2-40B4-BE49-F238E27FC236}">
                <a16:creationId xmlns:a16="http://schemas.microsoft.com/office/drawing/2014/main" id="{1D8C01C9-DA69-44AE-93F5-5827D88296F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6148" name="Rectangle 3">
            <a:extLst>
              <a:ext uri="{FF2B5EF4-FFF2-40B4-BE49-F238E27FC236}">
                <a16:creationId xmlns:a16="http://schemas.microsoft.com/office/drawing/2014/main" id="{A7C0C384-8A03-4406-B265-27593EAE509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5638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>
            <a:extLst>
              <a:ext uri="{FF2B5EF4-FFF2-40B4-BE49-F238E27FC236}">
                <a16:creationId xmlns:a16="http://schemas.microsoft.com/office/drawing/2014/main" id="{AB6CF3B8-1087-4EA1-B913-F019DD3E242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431800" y="52810"/>
            <a:ext cx="77470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 SA4#129-e</a:t>
            </a:r>
          </a:p>
          <a:p>
            <a:pPr eaLnBrk="1" hangingPunct="1">
              <a:defRPr/>
            </a:pPr>
            <a:r>
              <a:rPr lang="en-US" altLang="en-US" sz="1200" b="1" dirty="0">
                <a:latin typeface="Arial "/>
              </a:rPr>
              <a:t>Online, 19-23 august 2024</a:t>
            </a:r>
            <a:endParaRPr lang="sv-SE" altLang="en-US" sz="1200" b="1" dirty="0">
              <a:latin typeface="Arial "/>
            </a:endParaRPr>
          </a:p>
        </p:txBody>
      </p:sp>
      <p:sp>
        <p:nvSpPr>
          <p:cNvPr id="5" name="Text Box 13">
            <a:extLst>
              <a:ext uri="{FF2B5EF4-FFF2-40B4-BE49-F238E27FC236}">
                <a16:creationId xmlns:a16="http://schemas.microsoft.com/office/drawing/2014/main" id="{95FCF8CD-2C30-4430-B3A5-F165BE96BF3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7761818" y="177801"/>
            <a:ext cx="1951567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en-GB" altLang="en-US" sz="1200" b="1" dirty="0"/>
              <a:t>S4-241574</a:t>
            </a:r>
            <a:endParaRPr lang="en-GB" altLang="en-US" sz="1200" dirty="0">
              <a:highlight>
                <a:srgbClr val="FFFF00"/>
              </a:highlight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7"/>
            <a:ext cx="103632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84747627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22367815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95581722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>
            <a:extLst>
              <a:ext uri="{FF2B5EF4-FFF2-40B4-BE49-F238E27FC236}">
                <a16:creationId xmlns:a16="http://schemas.microsoft.com/office/drawing/2014/main" id="{3E43BB85-D592-4477-85C5-C4386A8D7CFC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787401" y="6373813"/>
            <a:ext cx="8225367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sz="1000" dirty="0"/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68A9C30A-2580-43D9-BAEE-FEECE59C0BFB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651933" y="228600"/>
            <a:ext cx="9103784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4AFB3978-2F51-4806-8F68-F67265492325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47700" y="1454151"/>
            <a:ext cx="11184467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30DF169-4F9A-4D13-8638-5028A4E3BEAA}"/>
              </a:ext>
            </a:extLst>
          </p:cNvPr>
          <p:cNvSpPr txBox="1"/>
          <p:nvPr userDrawn="1"/>
        </p:nvSpPr>
        <p:spPr>
          <a:xfrm>
            <a:off x="717551" y="6394450"/>
            <a:ext cx="5767916" cy="311150"/>
          </a:xfrm>
          <a:prstGeom prst="rect">
            <a:avLst/>
          </a:prstGeom>
          <a:noFill/>
        </p:spPr>
        <p:txBody>
          <a:bodyPr anchor="ctr">
            <a:normAutofit/>
          </a:bodyPr>
          <a:lstStyle/>
          <a:p>
            <a:pPr>
              <a:defRPr/>
            </a:pPr>
            <a:r>
              <a:rPr lang="en-GB" sz="1000" spc="300" dirty="0"/>
              <a:t>3GPP TSG SA4#129-e, 19-23 August 2024</a:t>
            </a:r>
            <a:endParaRPr lang="en-GB" sz="1000" spc="300" dirty="0">
              <a:solidFill>
                <a:schemeClr val="bg1"/>
              </a:solidFill>
            </a:endParaRP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49773661-2F87-4456-BE3A-674631874291}"/>
              </a:ext>
            </a:extLst>
          </p:cNvPr>
          <p:cNvSpPr/>
          <p:nvPr userDrawn="1"/>
        </p:nvSpPr>
        <p:spPr bwMode="auto">
          <a:xfrm>
            <a:off x="11091334" y="6383338"/>
            <a:ext cx="681567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C840CD29-0815-49FF-A34C-B092584A5C36}" type="slidenum">
              <a:rPr lang="en-GB" altLang="en-US" sz="1000" b="1" smtClean="0"/>
              <a:pPr algn="ctr">
                <a:defRPr/>
              </a:pPr>
              <a:t>‹#›</a:t>
            </a:fld>
            <a:endParaRPr lang="en-GB" altLang="en-US" sz="1000" b="1" dirty="0"/>
          </a:p>
          <a:p>
            <a:pPr>
              <a:defRPr/>
            </a:pPr>
            <a:endParaRPr lang="en-GB" altLang="en-US" sz="1000" dirty="0"/>
          </a:p>
        </p:txBody>
      </p:sp>
      <p:sp>
        <p:nvSpPr>
          <p:cNvPr id="1031" name="Rectangle 15">
            <a:extLst>
              <a:ext uri="{FF2B5EF4-FFF2-40B4-BE49-F238E27FC236}">
                <a16:creationId xmlns:a16="http://schemas.microsoft.com/office/drawing/2014/main" id="{A6F55D34-226B-477C-A56F-A8513C89512F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448300" y="3303588"/>
            <a:ext cx="971741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00" dirty="0">
                <a:solidFill>
                  <a:schemeClr val="bg1"/>
                </a:solidFill>
              </a:rPr>
              <a:t>© 3GPP 2012</a:t>
            </a:r>
            <a:endParaRPr lang="en-GB" altLang="en-US" sz="1000" dirty="0"/>
          </a:p>
        </p:txBody>
      </p:sp>
      <p:sp>
        <p:nvSpPr>
          <p:cNvPr id="1032" name="Rectangle 16">
            <a:extLst>
              <a:ext uri="{FF2B5EF4-FFF2-40B4-BE49-F238E27FC236}">
                <a16:creationId xmlns:a16="http://schemas.microsoft.com/office/drawing/2014/main" id="{9FBAA978-A6A7-4DCB-B504-0D831B9DD84C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9918701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2024</a:t>
            </a:r>
          </a:p>
        </p:txBody>
      </p:sp>
      <p:pic>
        <p:nvPicPr>
          <p:cNvPr id="1033" name="Picture 10" descr="3GPP_TM_RD.jpg">
            <a:extLst>
              <a:ext uri="{FF2B5EF4-FFF2-40B4-BE49-F238E27FC236}">
                <a16:creationId xmlns:a16="http://schemas.microsoft.com/office/drawing/2014/main" id="{EA0CB296-0D11-483D-8C82-78C10FF5A30D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35118" y="415925"/>
            <a:ext cx="1744133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988" r:id="rId1"/>
    <p:sldLayoutId id="2147483986" r:id="rId2"/>
    <p:sldLayoutId id="2147483987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WG4_CODEC/TSGS4_129-e/Docs/S4-241483.zip" TargetMode="External"/><Relationship Id="rId2" Type="http://schemas.openxmlformats.org/officeDocument/2006/relationships/hyperlink" Target="mailto:Brian.Lee@dolby.com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file:///C:\Users\fgabi\Box\Documents\3GPP%20SA\TSGS_100_Taipei_2023-06\Docs\SP-230539.zip" TargetMode="External"/><Relationship Id="rId5" Type="http://schemas.openxmlformats.org/officeDocument/2006/relationships/hyperlink" Target="https://www.3gpp.org/ftp/TSG_SA/WG4_CODEC/TSGS4_129-e/Docs/S4-241596.zip" TargetMode="External"/><Relationship Id="rId4" Type="http://schemas.openxmlformats.org/officeDocument/2006/relationships/hyperlink" Target="https://www.3gpp.org/ftp/TSG_SA/WG4_CODEC/TSGS4_129-e/Docs/S4-241482.zip" TargetMode="Externa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hyperlink" Target="file:///C:\Users\fgabi\Box\Documents\3GPP%20SA\TSGS_100_Taipei_2023-06\Docs\SP-230544.zip" TargetMode="Externa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3gpp.org/ftp/TSG_SA/TSG_SA/TSGS_103_Maastricht_2024-03/Docs/SP-240481.zip" TargetMode="Externa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3gpp.org/ftp/TSG_SA/TSG_SA/TSGS_103_Maastricht_2024-03/Docs/SP-240477.zip" TargetMode="Externa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104_Shanghai_2024-06/Docs/SP-241011.zip" TargetMode="External"/><Relationship Id="rId2" Type="http://schemas.openxmlformats.org/officeDocument/2006/relationships/hyperlink" Target="https://docs.google.com/spreadsheets/d/1PusEdliKFm0h5ZzqBX-KfeCuwV04KHCq0Sf4JMkeUBM/edit?usp=sharing" TargetMode="Externa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3gpp.org/ftp/TSG_SA/TSG_SA/TSGS_103_Maastricht_2024-03/Docs/SP-240482.zip" TargetMode="Externa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mailto:xujiayi@chinamobile.com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3gpp.org/ftp/TSG_SA/TSG_SA/TSGS_103_Maastricht_2024-03/Docs/SP-240479.zip" TargetMode="Externa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3gpp.org/ftp/TSG_SA/TSG_SA/TSGS_103_Maastricht_2024-03/Docs/SP-240480.zip" TargetMode="Externa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3gpp.org/ftp/TSG_SA/TSG_SA/TSGS_104_Shanghai_2024-06/Docs/SP-240979.zip" TargetMode="Externa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3gpp.org/ftp/TSG_SA/TSG_SA/TSGS_104_Shanghai_2024-06/Docs/SP-240927.zip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103_Maastricht_2024-03/Docs/SP-240492.zip" TargetMode="External"/><Relationship Id="rId2" Type="http://schemas.openxmlformats.org/officeDocument/2006/relationships/hyperlink" Target="https://www.3gpp.org/ftp/TSG_SA/TSG_SA/TSGS_103_Maastricht_2024-03/Docs/SP-240060.zip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3gpp.org/ftp/TSG_SA/TSG_SA/TSGS_104_Shanghai_2024-06/Docs/SP-241000.zip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3gpp.org/ftp/TSG_SA/TSG_SA/TSGS_103_Maastricht_2024-03/Docs/SP-240060.zip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3gpp.org/ftp/TSG_SA/TSG_SA/TSGS_103_Maastricht_2024-03/Docs/SP-240492.zip" TargetMode="External"/><Relationship Id="rId3" Type="http://schemas.openxmlformats.org/officeDocument/2006/relationships/hyperlink" Target="https://www.3gpp.org/ftp/TSG_SA/WG4_CODEC/TSGS4_129-e/Docs/S4-241514.zip" TargetMode="External"/><Relationship Id="rId7" Type="http://schemas.openxmlformats.org/officeDocument/2006/relationships/hyperlink" Target="https://www.3gpp.org/ftp/TSG_SA/WG4_CODEC/TSGS4_129-e/Docs/S4-241550.zip" TargetMode="External"/><Relationship Id="rId2" Type="http://schemas.openxmlformats.org/officeDocument/2006/relationships/hyperlink" Target="mailto:shane.he@nokia.com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3gpp.org/ftp/TSG_SA/WG4_CODEC/TSGS4_129-e/Docs/S4-241615.zip" TargetMode="External"/><Relationship Id="rId5" Type="http://schemas.openxmlformats.org/officeDocument/2006/relationships/hyperlink" Target="https://www.3gpp.org/ftp/TSG_SA/WG4_CODEC/TSGS4_129-e/Docs/S4-241564.zip" TargetMode="External"/><Relationship Id="rId4" Type="http://schemas.openxmlformats.org/officeDocument/2006/relationships/hyperlink" Target="https://www.3gpp.org/ftp/TSG_SA/WG4_CODEC/TSGS4_129-e/Docs/S4-241532.zip" TargetMode="Externa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3gpp.org/ftp/TSG_SA/TSG_SA/TSGS_104_Shanghai_2024-06/Docs/SP-241000.zip" TargetMode="Externa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3gpp.org/ftp/TSG_SA/TSG_SA/TSGS_104_Shanghai_2024-06/Docs/SP-241011.zip" TargetMode="External"/><Relationship Id="rId13" Type="http://schemas.openxmlformats.org/officeDocument/2006/relationships/hyperlink" Target="https://www.3gpp.org/ftp/TSG_SA/TSG_SA/TSGS_104_Shanghai_2024-06/Docs/SP-240927.zip" TargetMode="External"/><Relationship Id="rId3" Type="http://schemas.openxmlformats.org/officeDocument/2006/relationships/hyperlink" Target="https://www.3gpp.org/ftp/Information/WI_Sheet/SP-221330.zip" TargetMode="External"/><Relationship Id="rId7" Type="http://schemas.openxmlformats.org/officeDocument/2006/relationships/hyperlink" Target="https://www.3gpp.org/ftp/TSG_SA/TSG_SA/TSGS_103_Maastricht_2024-03/Docs/SP-240477.zip" TargetMode="External"/><Relationship Id="rId12" Type="http://schemas.openxmlformats.org/officeDocument/2006/relationships/hyperlink" Target="https://www.3gpp.org/ftp/TSG_SA/TSG_SA/TSGS_104_Shanghai_2024-06/Docs/SP-240979.zip" TargetMode="External"/><Relationship Id="rId2" Type="http://schemas.openxmlformats.org/officeDocument/2006/relationships/hyperlink" Target="https://www.3gpp.org/ftp/Information/WI_Sheet/SP-220328.zip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3gpp.org/ftp/TSG_SA/TSG_SA/TSGS_103_Maastricht_2024-03/Docs/SP-240481.zip" TargetMode="External"/><Relationship Id="rId11" Type="http://schemas.openxmlformats.org/officeDocument/2006/relationships/hyperlink" Target="https://www.3gpp.org/ftp/TSG_SA/TSG_SA/TSGS_103_Maastricht_2024-03/Docs/SP-240480.zip" TargetMode="External"/><Relationship Id="rId5" Type="http://schemas.openxmlformats.org/officeDocument/2006/relationships/hyperlink" Target="file:///C:\Users\fgabi\Box\Documents\3GPP%20SA\TSGS_100_Taipei_2023-06\Docs\SP-230544.zip" TargetMode="External"/><Relationship Id="rId10" Type="http://schemas.openxmlformats.org/officeDocument/2006/relationships/hyperlink" Target="https://www.3gpp.org/ftp/TSG_SA/TSG_SA/TSGS_103_Maastricht_2024-03/Docs/SP-240479.zip" TargetMode="External"/><Relationship Id="rId4" Type="http://schemas.openxmlformats.org/officeDocument/2006/relationships/hyperlink" Target="file:///C:\Users\fgabi\Box\Documents\3GPP%20SA\TSGS_100_Taipei_2023-06\Docs\SP-230539.zip" TargetMode="External"/><Relationship Id="rId9" Type="http://schemas.openxmlformats.org/officeDocument/2006/relationships/hyperlink" Target="https://www.3gpp.org/ftp/TSG_SA/TSG_SA/TSGS_103_Maastricht_2024-03/Docs/SP-240482.zip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Information/WI_Sheet/SP-220328.zip" TargetMode="External"/><Relationship Id="rId2" Type="http://schemas.openxmlformats.org/officeDocument/2006/relationships/hyperlink" Target="mailto:eric.yip@samsung.com" TargetMode="Externa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Information/WI_Sheet/SP-221330.zip" TargetMode="External"/><Relationship Id="rId2" Type="http://schemas.openxmlformats.org/officeDocument/2006/relationships/hyperlink" Target="mailto:wangbin23@xiaomi.com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>
            <a:extLst>
              <a:ext uri="{FF2B5EF4-FFF2-40B4-BE49-F238E27FC236}">
                <a16:creationId xmlns:a16="http://schemas.microsoft.com/office/drawing/2014/main" id="{8EE155D7-4578-4DE9-B201-A26BBC2A7B65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529389" y="1671639"/>
            <a:ext cx="11213432" cy="1470025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n-GB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br>
              <a:rPr lang="en-GB" dirty="0"/>
            </a:br>
            <a:br>
              <a:rPr lang="en-US" sz="6000" b="1" dirty="0"/>
            </a:br>
            <a:r>
              <a:rPr lang="en-US" sz="5300" b="1" dirty="0"/>
              <a:t>SA4 Work and Study Items Status at the start of SA4#129-e</a:t>
            </a:r>
            <a:br>
              <a:rPr lang="en-GB" sz="6000" b="1" i="1" dirty="0"/>
            </a:br>
            <a:r>
              <a:rPr lang="en-GB" dirty="0">
                <a:latin typeface="Arial" pitchFamily="34" charset="0"/>
              </a:rPr>
              <a:t> </a:t>
            </a:r>
            <a:br>
              <a:rPr lang="en-US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</a:br>
            <a:br>
              <a:rPr lang="en-US" sz="2800" dirty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endParaRPr lang="en-GB" sz="28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5123" name="Subtitle 6">
            <a:extLst>
              <a:ext uri="{FF2B5EF4-FFF2-40B4-BE49-F238E27FC236}">
                <a16:creationId xmlns:a16="http://schemas.microsoft.com/office/drawing/2014/main" id="{CE970FC0-E315-4AAB-908E-5027477CC00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895600" y="4406900"/>
            <a:ext cx="6400800" cy="175260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000" dirty="0"/>
            </a:br>
            <a:r>
              <a:rPr lang="en-US" altLang="en-US" dirty="0">
                <a:latin typeface="Arial" panose="020B0604020202020204" pitchFamily="34" charset="0"/>
              </a:rPr>
              <a:t>Frédéric Gabin</a:t>
            </a:r>
          </a:p>
          <a:p>
            <a:pPr>
              <a:lnSpc>
                <a:spcPct val="80000"/>
              </a:lnSpc>
            </a:pPr>
            <a:endParaRPr lang="en-US" altLang="en-US" sz="12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</a:pPr>
            <a:r>
              <a:rPr lang="en-US" altLang="en-US" sz="2000" dirty="0">
                <a:latin typeface="Arial" panose="020B0604020202020204" pitchFamily="34" charset="0"/>
              </a:rPr>
              <a:t>SA4 Chair (Dolby France SAS)</a:t>
            </a:r>
          </a:p>
          <a:p>
            <a:pPr>
              <a:lnSpc>
                <a:spcPct val="80000"/>
              </a:lnSpc>
            </a:pPr>
            <a:r>
              <a:rPr lang="en-US" altLang="en-US" sz="2000" dirty="0">
                <a:latin typeface="Arial" panose="020B0604020202020204" pitchFamily="34" charset="0"/>
              </a:rPr>
              <a:t>and all SA4 WID/SID Rapporteurs</a:t>
            </a:r>
          </a:p>
        </p:txBody>
      </p:sp>
      <p:sp>
        <p:nvSpPr>
          <p:cNvPr id="4" name="Subtitle 6">
            <a:extLst>
              <a:ext uri="{FF2B5EF4-FFF2-40B4-BE49-F238E27FC236}">
                <a16:creationId xmlns:a16="http://schemas.microsoft.com/office/drawing/2014/main" id="{A466663D-F8DD-4C2B-86B0-D8D110D84A17}"/>
              </a:ext>
            </a:extLst>
          </p:cNvPr>
          <p:cNvSpPr txBox="1">
            <a:spLocks/>
          </p:cNvSpPr>
          <p:nvPr/>
        </p:nvSpPr>
        <p:spPr bwMode="auto">
          <a:xfrm>
            <a:off x="2862263" y="3197225"/>
            <a:ext cx="6400800" cy="952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None/>
              <a:defRPr sz="2400">
                <a:solidFill>
                  <a:schemeClr val="tx1"/>
                </a:solidFill>
                <a:latin typeface="+mn-lt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2000">
                <a:solidFill>
                  <a:schemeClr val="tx1"/>
                </a:solidFill>
                <a:latin typeface="+mn-lt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2000">
                <a:solidFill>
                  <a:schemeClr val="tx1"/>
                </a:solidFill>
                <a:latin typeface="+mn-lt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1600">
                <a:solidFill>
                  <a:schemeClr val="tx1"/>
                </a:solidFill>
                <a:latin typeface="+mn-lt"/>
              </a:defRPr>
            </a:lvl5pPr>
            <a:lvl6pPr marL="22860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1600">
                <a:solidFill>
                  <a:schemeClr val="tx1"/>
                </a:solidFill>
                <a:latin typeface="+mn-lt"/>
              </a:defRPr>
            </a:lvl6pPr>
            <a:lvl7pPr marL="27432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1600">
                <a:solidFill>
                  <a:schemeClr val="tx1"/>
                </a:solidFill>
                <a:latin typeface="+mn-lt"/>
              </a:defRPr>
            </a:lvl7pPr>
            <a:lvl8pPr marL="32004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1600">
                <a:solidFill>
                  <a:schemeClr val="tx1"/>
                </a:solidFill>
                <a:latin typeface="+mn-lt"/>
              </a:defRPr>
            </a:lvl8pPr>
            <a:lvl9pPr marL="36576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lnSpc>
                <a:spcPct val="80000"/>
              </a:lnSpc>
              <a:defRPr/>
            </a:pPr>
            <a:br>
              <a:rPr lang="en-US" altLang="en-US" sz="2000" kern="0" dirty="0"/>
            </a:br>
            <a:r>
              <a:rPr lang="en-US" altLang="en-US" sz="2000" kern="0" dirty="0">
                <a:solidFill>
                  <a:srgbClr val="FF0000"/>
                </a:solidFill>
                <a:latin typeface="Arial" panose="020B0604020202020204" pitchFamily="34" charset="0"/>
              </a:rPr>
              <a:t>(Agenda Item 5.1)</a:t>
            </a:r>
          </a:p>
          <a:p>
            <a:pPr>
              <a:lnSpc>
                <a:spcPct val="80000"/>
              </a:lnSpc>
              <a:defRPr/>
            </a:pPr>
            <a:endParaRPr lang="en-GB" altLang="en-US" sz="2000" kern="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12A81A8-5C7E-4B5E-B955-EBF4BE0C60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/>
              <a:t>Feasibility Study on Film Grain synthesis</a:t>
            </a:r>
            <a:br>
              <a:rPr lang="en-US" sz="3200" dirty="0"/>
            </a:br>
            <a:r>
              <a:rPr lang="en-US" altLang="en-US" sz="3200" dirty="0"/>
              <a:t>(</a:t>
            </a:r>
            <a:r>
              <a:rPr lang="en-US" sz="3200" dirty="0"/>
              <a:t>FS_FGS</a:t>
            </a:r>
            <a:r>
              <a:rPr lang="en-US" altLang="en-US" sz="3200" dirty="0"/>
              <a:t>)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5F9F2AB-B13E-42E2-987D-E48C9A0EA9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701" y="2447924"/>
            <a:ext cx="11068050" cy="3608389"/>
          </a:xfrm>
        </p:spPr>
        <p:txBody>
          <a:bodyPr/>
          <a:lstStyle/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s-ES" altLang="zh-CN" sz="1600" dirty="0" err="1">
                <a:cs typeface="Arial" pitchFamily="34" charset="0"/>
              </a:rPr>
              <a:t>Rapporteur</a:t>
            </a:r>
            <a:r>
              <a:rPr lang="es-ES" altLang="zh-CN" sz="1600" dirty="0">
                <a:cs typeface="Arial" pitchFamily="34" charset="0"/>
              </a:rPr>
              <a:t>: </a:t>
            </a:r>
            <a:r>
              <a:rPr lang="de-DE" altLang="zh-CN" sz="1600" dirty="0">
                <a:cs typeface="Arial" pitchFamily="34" charset="0"/>
              </a:rPr>
              <a:t>Brian Lee (Dolby Laboratories) - </a:t>
            </a:r>
            <a:r>
              <a:rPr lang="de-DE" altLang="zh-CN" sz="1600" dirty="0">
                <a:cs typeface="Arial" pitchFamily="34" charset="0"/>
                <a:hlinkClick r:id="rId2"/>
              </a:rPr>
              <a:t>Brian.Lee@dolby.com</a:t>
            </a:r>
            <a:r>
              <a:rPr lang="de-DE" altLang="zh-CN" sz="1600" dirty="0">
                <a:cs typeface="Arial" pitchFamily="34" charset="0"/>
              </a:rPr>
              <a:t> </a:t>
            </a: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de-DE" altLang="zh-CN" sz="1600" dirty="0">
                <a:cs typeface="Arial" pitchFamily="34" charset="0"/>
              </a:rPr>
              <a:t> </a:t>
            </a:r>
            <a:endParaRPr lang="en-GB" sz="1600" b="1" u="sng" dirty="0">
              <a:cs typeface="Arial" pitchFamily="34" charset="0"/>
            </a:endParaRP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n-GB" sz="1600" b="1" u="sng" dirty="0">
                <a:cs typeface="Arial" pitchFamily="34" charset="0"/>
              </a:rPr>
              <a:t>Progress since SA4#128</a:t>
            </a:r>
            <a:endParaRPr lang="en-GB" sz="1600" u="sng" dirty="0">
              <a:cs typeface="Arial" pitchFamily="34" charset="0"/>
            </a:endParaRP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600" dirty="0">
                <a:cs typeface="Arial" pitchFamily="34" charset="0"/>
              </a:rPr>
              <a:t>What happened during the </a:t>
            </a:r>
            <a:r>
              <a:rPr lang="en-US" altLang="zh-CN" sz="1600" dirty="0" err="1">
                <a:cs typeface="Arial" pitchFamily="34" charset="0"/>
              </a:rPr>
              <a:t>Adhoc</a:t>
            </a:r>
            <a:r>
              <a:rPr lang="en-US" altLang="zh-CN" sz="1600" dirty="0">
                <a:cs typeface="Arial" pitchFamily="34" charset="0"/>
              </a:rPr>
              <a:t> calls, i.e., which key issues &amp; documents were agreed?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The study was on hold, as previously agreed, until more data could be received from JVET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Video SWG Ad hoc telco agreed to the proposed completion of FS_FGS at SA4#129-e</a:t>
            </a: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600" dirty="0">
                <a:cs typeface="Arial" pitchFamily="34" charset="0"/>
              </a:rPr>
              <a:t>Any recommendations based on the agreements ? 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Implement the agreement</a:t>
            </a: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600" dirty="0">
                <a:cs typeface="Arial" pitchFamily="34" charset="0"/>
              </a:rPr>
              <a:t>Plans for the meeting based on the input contributions that have been reviewed by the rapporteur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Update the Work Item Description (</a:t>
            </a:r>
            <a:r>
              <a:rPr lang="en-US" sz="1200" b="1" i="0" u="sng" strike="noStrike" dirty="0">
                <a:solidFill>
                  <a:srgbClr val="0000FF"/>
                </a:solidFill>
                <a:effectLst/>
                <a:latin typeface="Arial" panose="020B0604020202020204" pitchFamily="34" charset="0"/>
                <a:hlinkClick r:id="rId3"/>
              </a:rPr>
              <a:t>S4-241483</a:t>
            </a:r>
            <a:r>
              <a:rPr lang="en-US" altLang="zh-CN" sz="1200" dirty="0">
                <a:cs typeface="Arial" pitchFamily="34" charset="0"/>
              </a:rPr>
              <a:t>)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Create the TR (</a:t>
            </a:r>
            <a:r>
              <a:rPr lang="en-US" sz="1200" b="1" i="0" u="sng" strike="noStrike" dirty="0">
                <a:solidFill>
                  <a:srgbClr val="0000FF"/>
                </a:solidFill>
                <a:effectLst/>
                <a:latin typeface="Arial" panose="020B0604020202020204" pitchFamily="34" charset="0"/>
                <a:hlinkClick r:id="rId4"/>
              </a:rPr>
              <a:t>S4-241482</a:t>
            </a:r>
            <a:r>
              <a:rPr lang="en-US" sz="1200" b="1" i="0" u="sng" strike="noStrike" dirty="0">
                <a:solidFill>
                  <a:srgbClr val="0000FF"/>
                </a:solidFill>
                <a:effectLst/>
                <a:latin typeface="Arial" panose="020B0604020202020204" pitchFamily="34" charset="0"/>
              </a:rPr>
              <a:t>, </a:t>
            </a:r>
            <a:r>
              <a:rPr lang="en-US" sz="1050" b="1" i="0" u="sng" strike="noStrike" dirty="0">
                <a:solidFill>
                  <a:srgbClr val="0000FF"/>
                </a:solidFill>
                <a:effectLst/>
                <a:latin typeface="Arial" panose="020B0604020202020204" pitchFamily="34" charset="0"/>
                <a:hlinkClick r:id="rId5"/>
              </a:rPr>
              <a:t>S4-241596</a:t>
            </a:r>
            <a:r>
              <a:rPr lang="en-US" altLang="zh-CN" sz="1200" dirty="0">
                <a:cs typeface="Arial" pitchFamily="34" charset="0"/>
              </a:rPr>
              <a:t>)</a:t>
            </a:r>
          </a:p>
          <a:p>
            <a:pPr>
              <a:buNone/>
            </a:pPr>
            <a:endParaRPr lang="fr-FR" sz="1600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316C410E-82FA-476F-B093-00474D9D425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5554989"/>
              </p:ext>
            </p:extLst>
          </p:nvPr>
        </p:nvGraphicFramePr>
        <p:xfrm>
          <a:off x="647700" y="1454150"/>
          <a:ext cx="10084901" cy="616021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01902">
                  <a:extLst>
                    <a:ext uri="{9D8B030D-6E8A-4147-A177-3AD203B41FA5}">
                      <a16:colId xmlns:a16="http://schemas.microsoft.com/office/drawing/2014/main" val="2803819478"/>
                    </a:ext>
                  </a:extLst>
                </a:gridCol>
                <a:gridCol w="3844407">
                  <a:extLst>
                    <a:ext uri="{9D8B030D-6E8A-4147-A177-3AD203B41FA5}">
                      <a16:colId xmlns:a16="http://schemas.microsoft.com/office/drawing/2014/main" val="3505420422"/>
                    </a:ext>
                  </a:extLst>
                </a:gridCol>
                <a:gridCol w="1095473">
                  <a:extLst>
                    <a:ext uri="{9D8B030D-6E8A-4147-A177-3AD203B41FA5}">
                      <a16:colId xmlns:a16="http://schemas.microsoft.com/office/drawing/2014/main" val="1490831781"/>
                    </a:ext>
                  </a:extLst>
                </a:gridCol>
                <a:gridCol w="807092">
                  <a:extLst>
                    <a:ext uri="{9D8B030D-6E8A-4147-A177-3AD203B41FA5}">
                      <a16:colId xmlns:a16="http://schemas.microsoft.com/office/drawing/2014/main" val="3229099977"/>
                    </a:ext>
                  </a:extLst>
                </a:gridCol>
                <a:gridCol w="551732">
                  <a:extLst>
                    <a:ext uri="{9D8B030D-6E8A-4147-A177-3AD203B41FA5}">
                      <a16:colId xmlns:a16="http://schemas.microsoft.com/office/drawing/2014/main" val="2518572133"/>
                    </a:ext>
                  </a:extLst>
                </a:gridCol>
                <a:gridCol w="643064">
                  <a:extLst>
                    <a:ext uri="{9D8B030D-6E8A-4147-A177-3AD203B41FA5}">
                      <a16:colId xmlns:a16="http://schemas.microsoft.com/office/drawing/2014/main" val="1766003584"/>
                    </a:ext>
                  </a:extLst>
                </a:gridCol>
                <a:gridCol w="643064">
                  <a:extLst>
                    <a:ext uri="{9D8B030D-6E8A-4147-A177-3AD203B41FA5}">
                      <a16:colId xmlns:a16="http://schemas.microsoft.com/office/drawing/2014/main" val="1420571077"/>
                    </a:ext>
                  </a:extLst>
                </a:gridCol>
                <a:gridCol w="1898167">
                  <a:extLst>
                    <a:ext uri="{9D8B030D-6E8A-4147-A177-3AD203B41FA5}">
                      <a16:colId xmlns:a16="http://schemas.microsoft.com/office/drawing/2014/main" val="3286458435"/>
                    </a:ext>
                  </a:extLst>
                </a:gridCol>
              </a:tblGrid>
              <a:tr h="29686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UID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Name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Acronym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Target (mm/</a:t>
                      </a:r>
                      <a:r>
                        <a:rPr lang="en-GB" sz="1100" dirty="0" err="1"/>
                        <a:t>yyyy</a:t>
                      </a:r>
                      <a:r>
                        <a:rPr lang="en-GB" sz="1100" dirty="0"/>
                        <a:t>)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Old 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1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2693579738"/>
                  </a:ext>
                </a:extLst>
              </a:tr>
              <a:tr h="265183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>
                          <a:solidFill>
                            <a:schemeClr val="bg1"/>
                          </a:solidFill>
                        </a:rPr>
                        <a:t>1000016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Feasibility Study on Film Grain synthesis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FS_FGS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3/3/2025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chemeClr val="tx1"/>
                          </a:solidFill>
                        </a:rPr>
                        <a:t>30%</a:t>
                      </a:r>
                    </a:p>
                  </a:txBody>
                  <a:tcPr marL="36001" marR="36001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6" action="ppaction://hlinkfile"/>
                        </a:rPr>
                        <a:t>SP-230539</a:t>
                      </a:r>
                      <a:endParaRPr lang="en-US" sz="1100" b="0" u="none" dirty="0">
                        <a:solidFill>
                          <a:schemeClr val="tx1"/>
                        </a:solidFill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30%</a:t>
                      </a:r>
                    </a:p>
                  </a:txBody>
                  <a:tcPr marL="36001" marR="36001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b"/>
                </a:tc>
                <a:extLst>
                  <a:ext uri="{0D108BD9-81ED-4DB2-BD59-A6C34878D82A}">
                    <a16:rowId xmlns:a16="http://schemas.microsoft.com/office/drawing/2014/main" val="17687469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24454529"/>
      </p:ext>
    </p:extLst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12A81A8-5C7E-4B5E-B955-EBF4BE0C60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/>
              <a:t>Feasibility Study on Avatars for Real-Time Communication </a:t>
            </a:r>
            <a:r>
              <a:rPr lang="en-US" altLang="en-US" sz="3200" dirty="0"/>
              <a:t>(</a:t>
            </a:r>
            <a:r>
              <a:rPr lang="en-US" sz="3200" dirty="0"/>
              <a:t>FS_AVATAR</a:t>
            </a:r>
            <a:r>
              <a:rPr lang="en-US" altLang="en-US" sz="3200" dirty="0"/>
              <a:t>)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5F9F2AB-B13E-42E2-987D-E48C9A0EA9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701" y="2676525"/>
            <a:ext cx="11068050" cy="3608389"/>
          </a:xfrm>
        </p:spPr>
        <p:txBody>
          <a:bodyPr/>
          <a:lstStyle/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s-ES" altLang="zh-CN" sz="1600" dirty="0" err="1">
                <a:cs typeface="Arial" pitchFamily="34" charset="0"/>
              </a:rPr>
              <a:t>Rapporteur</a:t>
            </a:r>
            <a:r>
              <a:rPr lang="es-ES" altLang="zh-CN" sz="1600" dirty="0">
                <a:cs typeface="Arial" pitchFamily="34" charset="0"/>
              </a:rPr>
              <a:t>: </a:t>
            </a:r>
            <a:r>
              <a:rPr lang="de-DE" altLang="zh-CN" sz="1600" dirty="0">
                <a:cs typeface="Arial" pitchFamily="34" charset="0"/>
              </a:rPr>
              <a:t>Bouazizi, Imed, Qualcomm Incorporated, </a:t>
            </a:r>
            <a:r>
              <a:rPr lang="de-DE" altLang="zh-CN" sz="1600" dirty="0" err="1">
                <a:cs typeface="Arial" pitchFamily="34" charset="0"/>
              </a:rPr>
              <a:t>bouazizi</a:t>
            </a:r>
            <a:r>
              <a:rPr lang="de-DE" altLang="zh-CN" sz="1600" dirty="0">
                <a:cs typeface="Arial" pitchFamily="34" charset="0"/>
              </a:rPr>
              <a:t> AT </a:t>
            </a:r>
            <a:r>
              <a:rPr lang="de-DE" altLang="zh-CN" sz="1600" dirty="0" err="1">
                <a:cs typeface="Arial" pitchFamily="34" charset="0"/>
              </a:rPr>
              <a:t>qti</a:t>
            </a:r>
            <a:r>
              <a:rPr lang="de-DE" altLang="zh-CN" sz="1600" dirty="0">
                <a:cs typeface="Arial" pitchFamily="34" charset="0"/>
              </a:rPr>
              <a:t> DOT </a:t>
            </a:r>
            <a:r>
              <a:rPr lang="de-DE" altLang="zh-CN" sz="1600" dirty="0" err="1">
                <a:cs typeface="Arial" pitchFamily="34" charset="0"/>
              </a:rPr>
              <a:t>qualcomm</a:t>
            </a:r>
            <a:r>
              <a:rPr lang="de-DE" altLang="zh-CN" sz="1600" dirty="0">
                <a:cs typeface="Arial" pitchFamily="34" charset="0"/>
              </a:rPr>
              <a:t> DOT </a:t>
            </a:r>
            <a:r>
              <a:rPr lang="de-DE" altLang="zh-CN" sz="1600" dirty="0" err="1">
                <a:cs typeface="Arial" pitchFamily="34" charset="0"/>
              </a:rPr>
              <a:t>com</a:t>
            </a:r>
            <a:endParaRPr lang="de-DE" altLang="zh-CN" sz="1600" dirty="0">
              <a:cs typeface="Arial" pitchFamily="34" charset="0"/>
            </a:endParaRP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endParaRPr lang="en-GB" sz="1600" b="1" u="sng" dirty="0">
              <a:cs typeface="Arial" pitchFamily="34" charset="0"/>
            </a:endParaRP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n-GB" sz="1600" b="1" u="sng" dirty="0">
                <a:cs typeface="Arial" pitchFamily="34" charset="0"/>
              </a:rPr>
              <a:t>Progress since SA4#128</a:t>
            </a:r>
            <a:endParaRPr lang="en-GB" sz="1600" u="sng" dirty="0">
              <a:cs typeface="Arial" pitchFamily="34" charset="0"/>
            </a:endParaRP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600" dirty="0">
                <a:cs typeface="Arial" pitchFamily="34" charset="0"/>
              </a:rPr>
              <a:t>What happened during the </a:t>
            </a:r>
            <a:r>
              <a:rPr lang="en-US" altLang="zh-CN" sz="1600" dirty="0" err="1">
                <a:cs typeface="Arial" pitchFamily="34" charset="0"/>
              </a:rPr>
              <a:t>Adhoc</a:t>
            </a:r>
            <a:r>
              <a:rPr lang="en-US" altLang="zh-CN" sz="1600" dirty="0">
                <a:cs typeface="Arial" pitchFamily="34" charset="0"/>
              </a:rPr>
              <a:t> calls, i.e., which key issues &amp; documents were agreed?</a:t>
            </a: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600" dirty="0">
                <a:cs typeface="Arial" pitchFamily="34" charset="0"/>
              </a:rPr>
              <a:t>Any recommendations based on the agreements ? </a:t>
            </a: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600" dirty="0">
                <a:cs typeface="Arial" pitchFamily="34" charset="0"/>
              </a:rPr>
              <a:t>Plans for the meeting based on the input contributions that have been reviewed by the rapporteur</a:t>
            </a:r>
          </a:p>
          <a:p>
            <a:pPr>
              <a:buNone/>
            </a:pPr>
            <a:endParaRPr lang="fr-FR" sz="1600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316C410E-82FA-476F-B093-00474D9D425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50538129"/>
              </p:ext>
            </p:extLst>
          </p:nvPr>
        </p:nvGraphicFramePr>
        <p:xfrm>
          <a:off x="647700" y="1454150"/>
          <a:ext cx="10084901" cy="616021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01902">
                  <a:extLst>
                    <a:ext uri="{9D8B030D-6E8A-4147-A177-3AD203B41FA5}">
                      <a16:colId xmlns:a16="http://schemas.microsoft.com/office/drawing/2014/main" val="2803819478"/>
                    </a:ext>
                  </a:extLst>
                </a:gridCol>
                <a:gridCol w="3844407">
                  <a:extLst>
                    <a:ext uri="{9D8B030D-6E8A-4147-A177-3AD203B41FA5}">
                      <a16:colId xmlns:a16="http://schemas.microsoft.com/office/drawing/2014/main" val="3505420422"/>
                    </a:ext>
                  </a:extLst>
                </a:gridCol>
                <a:gridCol w="1095473">
                  <a:extLst>
                    <a:ext uri="{9D8B030D-6E8A-4147-A177-3AD203B41FA5}">
                      <a16:colId xmlns:a16="http://schemas.microsoft.com/office/drawing/2014/main" val="1490831781"/>
                    </a:ext>
                  </a:extLst>
                </a:gridCol>
                <a:gridCol w="807092">
                  <a:extLst>
                    <a:ext uri="{9D8B030D-6E8A-4147-A177-3AD203B41FA5}">
                      <a16:colId xmlns:a16="http://schemas.microsoft.com/office/drawing/2014/main" val="3229099977"/>
                    </a:ext>
                  </a:extLst>
                </a:gridCol>
                <a:gridCol w="551732">
                  <a:extLst>
                    <a:ext uri="{9D8B030D-6E8A-4147-A177-3AD203B41FA5}">
                      <a16:colId xmlns:a16="http://schemas.microsoft.com/office/drawing/2014/main" val="2518572133"/>
                    </a:ext>
                  </a:extLst>
                </a:gridCol>
                <a:gridCol w="643064">
                  <a:extLst>
                    <a:ext uri="{9D8B030D-6E8A-4147-A177-3AD203B41FA5}">
                      <a16:colId xmlns:a16="http://schemas.microsoft.com/office/drawing/2014/main" val="1766003584"/>
                    </a:ext>
                  </a:extLst>
                </a:gridCol>
                <a:gridCol w="643064">
                  <a:extLst>
                    <a:ext uri="{9D8B030D-6E8A-4147-A177-3AD203B41FA5}">
                      <a16:colId xmlns:a16="http://schemas.microsoft.com/office/drawing/2014/main" val="1420571077"/>
                    </a:ext>
                  </a:extLst>
                </a:gridCol>
                <a:gridCol w="1898167">
                  <a:extLst>
                    <a:ext uri="{9D8B030D-6E8A-4147-A177-3AD203B41FA5}">
                      <a16:colId xmlns:a16="http://schemas.microsoft.com/office/drawing/2014/main" val="3286458435"/>
                    </a:ext>
                  </a:extLst>
                </a:gridCol>
              </a:tblGrid>
              <a:tr h="29686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UID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Name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Acronym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Target (mm/</a:t>
                      </a:r>
                      <a:r>
                        <a:rPr lang="en-GB" sz="1100" dirty="0" err="1"/>
                        <a:t>yyyy</a:t>
                      </a:r>
                      <a:r>
                        <a:rPr lang="en-GB" sz="1100" dirty="0"/>
                        <a:t>)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Old 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1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2693579738"/>
                  </a:ext>
                </a:extLst>
              </a:tr>
              <a:tr h="265183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>
                          <a:solidFill>
                            <a:schemeClr val="bg1"/>
                          </a:solidFill>
                        </a:rPr>
                        <a:t>1000019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Feasibility Study on Avatars for Real-Time Communication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FS_AVATAR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12/12/2024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chemeClr val="tx1"/>
                          </a:solidFill>
                        </a:rPr>
                        <a:t>30%</a:t>
                      </a:r>
                    </a:p>
                  </a:txBody>
                  <a:tcPr marL="36001" marR="36001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2" action="ppaction://hlinkfile"/>
                        </a:rPr>
                        <a:t>SP-230544</a:t>
                      </a:r>
                      <a:endParaRPr lang="en-US" sz="1100" b="0" u="none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50%</a:t>
                      </a:r>
                    </a:p>
                  </a:txBody>
                  <a:tcPr marL="36001" marR="36001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b"/>
                </a:tc>
                <a:extLst>
                  <a:ext uri="{0D108BD9-81ED-4DB2-BD59-A6C34878D82A}">
                    <a16:rowId xmlns:a16="http://schemas.microsoft.com/office/drawing/2014/main" val="17687469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86389749"/>
      </p:ext>
    </p:extLst>
  </p:cSld>
  <p:clrMapOvr>
    <a:masterClrMapping/>
  </p:clrMapOvr>
  <p:transition spd="slow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12A81A8-5C7E-4B5E-B955-EBF4BE0C60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3961" y="228600"/>
            <a:ext cx="9684774" cy="1143000"/>
          </a:xfrm>
        </p:spPr>
        <p:txBody>
          <a:bodyPr/>
          <a:lstStyle/>
          <a:p>
            <a:r>
              <a:rPr lang="en-US" sz="3200" dirty="0"/>
              <a:t>Study on Media </a:t>
            </a:r>
            <a:r>
              <a:rPr lang="en-US" sz="3200" dirty="0" err="1"/>
              <a:t>enerGy</a:t>
            </a:r>
            <a:r>
              <a:rPr lang="en-US" sz="3200" dirty="0"/>
              <a:t> consumption </a:t>
            </a:r>
            <a:r>
              <a:rPr lang="en-US" sz="3200" dirty="0" err="1"/>
              <a:t>exposuRE</a:t>
            </a:r>
            <a:r>
              <a:rPr lang="en-US" sz="3200" dirty="0"/>
              <a:t> and </a:t>
            </a:r>
            <a:r>
              <a:rPr lang="en-US" sz="3200" dirty="0" err="1"/>
              <a:t>EvaluatioN</a:t>
            </a:r>
            <a:r>
              <a:rPr lang="en-US" sz="3200" dirty="0"/>
              <a:t> framework </a:t>
            </a:r>
            <a:r>
              <a:rPr lang="en-US" altLang="en-US" sz="3200" dirty="0"/>
              <a:t>(</a:t>
            </a:r>
            <a:r>
              <a:rPr lang="en-US" sz="3200" dirty="0" err="1"/>
              <a:t>FS_MediaEnergyGREEN</a:t>
            </a:r>
            <a:r>
              <a:rPr lang="en-US" altLang="en-US" sz="3200" dirty="0"/>
              <a:t>)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5F9F2AB-B13E-42E2-987D-E48C9A0EA9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701" y="2429044"/>
            <a:ext cx="11068050" cy="3608389"/>
          </a:xfrm>
        </p:spPr>
        <p:txBody>
          <a:bodyPr/>
          <a:lstStyle/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s-ES" altLang="zh-CN" sz="1600" dirty="0" err="1">
                <a:cs typeface="Arial" pitchFamily="34" charset="0"/>
              </a:rPr>
              <a:t>Rapporteur</a:t>
            </a:r>
            <a:r>
              <a:rPr lang="es-ES" altLang="zh-CN" sz="1600" dirty="0">
                <a:cs typeface="Arial" pitchFamily="34" charset="0"/>
              </a:rPr>
              <a:t>: </a:t>
            </a:r>
            <a:r>
              <a:rPr lang="de-DE" altLang="zh-CN" sz="1600" dirty="0">
                <a:cs typeface="Arial" pitchFamily="34" charset="0"/>
              </a:rPr>
              <a:t>Julien Lemotheux, Orange, julien.lemotheux@orange.com </a:t>
            </a: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endParaRPr lang="en-GB" sz="1600" b="1" u="sng" dirty="0">
              <a:cs typeface="Arial" pitchFamily="34" charset="0"/>
            </a:endParaRP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n-GB" sz="1600" b="1" u="sng" dirty="0">
                <a:cs typeface="Arial" pitchFamily="34" charset="0"/>
              </a:rPr>
              <a:t>Progress since SA4#128</a:t>
            </a:r>
            <a:endParaRPr lang="en-GB" sz="1600" u="sng" dirty="0">
              <a:cs typeface="Arial" pitchFamily="34" charset="0"/>
            </a:endParaRP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600" dirty="0">
                <a:cs typeface="Arial" pitchFamily="34" charset="0"/>
              </a:rPr>
              <a:t>One contribution agreed during the MBS </a:t>
            </a:r>
            <a:r>
              <a:rPr lang="en-US" altLang="zh-CN" sz="1600" dirty="0" err="1">
                <a:cs typeface="Arial" pitchFamily="34" charset="0"/>
              </a:rPr>
              <a:t>Adhoc</a:t>
            </a:r>
            <a:r>
              <a:rPr lang="en-US" altLang="zh-CN" sz="1600" dirty="0">
                <a:cs typeface="Arial" pitchFamily="34" charset="0"/>
              </a:rPr>
              <a:t> call (describing Key Issue #2: Monitoring and measurement) and one noted (describing additional use cases defined by SA4). </a:t>
            </a: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600" dirty="0">
                <a:cs typeface="Arial" pitchFamily="34" charset="0"/>
              </a:rPr>
              <a:t>This has been integrated in new v0.2.1 of TR 26.942 submitted for this meeting.</a:t>
            </a: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600" dirty="0">
                <a:cs typeface="Arial" pitchFamily="34" charset="0"/>
              </a:rPr>
              <a:t>For the meeting, 9 contributions have been submitted. The goal is to :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Font typeface="+mj-lt"/>
              <a:buAutoNum type="arabicPeriod"/>
              <a:tabLst>
                <a:tab pos="285750" algn="l"/>
              </a:tabLst>
              <a:defRPr/>
            </a:pPr>
            <a:r>
              <a:rPr lang="en-US" altLang="zh-CN" sz="1600" dirty="0">
                <a:cs typeface="Arial" pitchFamily="34" charset="0"/>
              </a:rPr>
              <a:t>Amend the introduction clause. 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Font typeface="+mj-lt"/>
              <a:buAutoNum type="arabicPeriod"/>
              <a:tabLst>
                <a:tab pos="285750" algn="l"/>
              </a:tabLst>
              <a:defRPr/>
            </a:pPr>
            <a:r>
              <a:rPr lang="en-US" altLang="zh-CN" sz="1600" dirty="0">
                <a:cs typeface="Arial" pitchFamily="34" charset="0"/>
              </a:rPr>
              <a:t>Describe the existing collection and exposure of energy consumption information at NF.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Font typeface="+mj-lt"/>
              <a:buAutoNum type="arabicPeriod"/>
              <a:tabLst>
                <a:tab pos="285750" algn="l"/>
              </a:tabLst>
              <a:defRPr/>
            </a:pPr>
            <a:r>
              <a:rPr lang="en-US" altLang="zh-CN" sz="1600" dirty="0">
                <a:cs typeface="Arial" pitchFamily="34" charset="0"/>
              </a:rPr>
              <a:t>Complete the clause on use cases with additional use cases defined by SA4.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Font typeface="+mj-lt"/>
              <a:buAutoNum type="arabicPeriod"/>
              <a:tabLst>
                <a:tab pos="285750" algn="l"/>
              </a:tabLst>
              <a:defRPr/>
            </a:pPr>
            <a:r>
              <a:rPr lang="en-US" altLang="zh-CN" sz="1600" dirty="0">
                <a:cs typeface="Arial" pitchFamily="34" charset="0"/>
              </a:rPr>
              <a:t>Complete the description of the key issues adding a description of KI#3 Evaluation framework.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Font typeface="+mj-lt"/>
              <a:buAutoNum type="arabicPeriod"/>
              <a:tabLst>
                <a:tab pos="285750" algn="l"/>
              </a:tabLst>
              <a:defRPr/>
            </a:pPr>
            <a:r>
              <a:rPr lang="en-US" altLang="zh-CN" sz="1600" dirty="0">
                <a:solidFill>
                  <a:prstClr val="black"/>
                </a:solidFill>
                <a:cs typeface="Arial" pitchFamily="34" charset="0"/>
              </a:rPr>
              <a:t>Initiate the work the potential solution to Key issue #1 (Information exposure).</a:t>
            </a:r>
            <a:endParaRPr lang="en-US" altLang="zh-CN" sz="1200" dirty="0">
              <a:solidFill>
                <a:prstClr val="black"/>
              </a:solidFill>
              <a:cs typeface="Arial" pitchFamily="34" charset="0"/>
            </a:endParaRPr>
          </a:p>
          <a:p>
            <a:pPr>
              <a:buNone/>
            </a:pPr>
            <a:endParaRPr lang="fr-FR" sz="1600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316C410E-82FA-476F-B093-00474D9D4256}"/>
              </a:ext>
            </a:extLst>
          </p:cNvPr>
          <p:cNvGraphicFramePr>
            <a:graphicFrameLocks noGrp="1"/>
          </p:cNvGraphicFramePr>
          <p:nvPr/>
        </p:nvGraphicFramePr>
        <p:xfrm>
          <a:off x="647700" y="1454150"/>
          <a:ext cx="10084901" cy="695643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01902">
                  <a:extLst>
                    <a:ext uri="{9D8B030D-6E8A-4147-A177-3AD203B41FA5}">
                      <a16:colId xmlns:a16="http://schemas.microsoft.com/office/drawing/2014/main" val="2803819478"/>
                    </a:ext>
                  </a:extLst>
                </a:gridCol>
                <a:gridCol w="3844407">
                  <a:extLst>
                    <a:ext uri="{9D8B030D-6E8A-4147-A177-3AD203B41FA5}">
                      <a16:colId xmlns:a16="http://schemas.microsoft.com/office/drawing/2014/main" val="3505420422"/>
                    </a:ext>
                  </a:extLst>
                </a:gridCol>
                <a:gridCol w="1095473">
                  <a:extLst>
                    <a:ext uri="{9D8B030D-6E8A-4147-A177-3AD203B41FA5}">
                      <a16:colId xmlns:a16="http://schemas.microsoft.com/office/drawing/2014/main" val="1490831781"/>
                    </a:ext>
                  </a:extLst>
                </a:gridCol>
                <a:gridCol w="807092">
                  <a:extLst>
                    <a:ext uri="{9D8B030D-6E8A-4147-A177-3AD203B41FA5}">
                      <a16:colId xmlns:a16="http://schemas.microsoft.com/office/drawing/2014/main" val="3229099977"/>
                    </a:ext>
                  </a:extLst>
                </a:gridCol>
                <a:gridCol w="551732">
                  <a:extLst>
                    <a:ext uri="{9D8B030D-6E8A-4147-A177-3AD203B41FA5}">
                      <a16:colId xmlns:a16="http://schemas.microsoft.com/office/drawing/2014/main" val="2518572133"/>
                    </a:ext>
                  </a:extLst>
                </a:gridCol>
                <a:gridCol w="643064">
                  <a:extLst>
                    <a:ext uri="{9D8B030D-6E8A-4147-A177-3AD203B41FA5}">
                      <a16:colId xmlns:a16="http://schemas.microsoft.com/office/drawing/2014/main" val="1766003584"/>
                    </a:ext>
                  </a:extLst>
                </a:gridCol>
                <a:gridCol w="643064">
                  <a:extLst>
                    <a:ext uri="{9D8B030D-6E8A-4147-A177-3AD203B41FA5}">
                      <a16:colId xmlns:a16="http://schemas.microsoft.com/office/drawing/2014/main" val="1420571077"/>
                    </a:ext>
                  </a:extLst>
                </a:gridCol>
                <a:gridCol w="1898167">
                  <a:extLst>
                    <a:ext uri="{9D8B030D-6E8A-4147-A177-3AD203B41FA5}">
                      <a16:colId xmlns:a16="http://schemas.microsoft.com/office/drawing/2014/main" val="3286458435"/>
                    </a:ext>
                  </a:extLst>
                </a:gridCol>
              </a:tblGrid>
              <a:tr h="29686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UID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Name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Acronym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Target (mm/</a:t>
                      </a:r>
                      <a:r>
                        <a:rPr lang="en-GB" sz="1100" dirty="0" err="1"/>
                        <a:t>yyyy</a:t>
                      </a:r>
                      <a:r>
                        <a:rPr lang="en-GB" sz="1100" dirty="0"/>
                        <a:t>)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Old 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1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2693579738"/>
                  </a:ext>
                </a:extLst>
              </a:tr>
              <a:tr h="265183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>
                          <a:solidFill>
                            <a:schemeClr val="bg1"/>
                          </a:solidFill>
                        </a:rPr>
                        <a:t>1030004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Study on Media </a:t>
                      </a:r>
                      <a:r>
                        <a:rPr lang="en-US" sz="1100" dirty="0" err="1">
                          <a:solidFill>
                            <a:schemeClr val="tx1"/>
                          </a:solidFill>
                        </a:rPr>
                        <a:t>enerGy</a:t>
                      </a:r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 consumption </a:t>
                      </a:r>
                      <a:r>
                        <a:rPr lang="en-US" sz="1100" dirty="0" err="1">
                          <a:solidFill>
                            <a:schemeClr val="tx1"/>
                          </a:solidFill>
                        </a:rPr>
                        <a:t>exposuRE</a:t>
                      </a:r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 and </a:t>
                      </a:r>
                      <a:r>
                        <a:rPr lang="en-US" sz="1100" dirty="0" err="1">
                          <a:solidFill>
                            <a:schemeClr val="tx1"/>
                          </a:solidFill>
                        </a:rPr>
                        <a:t>EvaluatioN</a:t>
                      </a:r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 framework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 err="1">
                          <a:solidFill>
                            <a:schemeClr val="tx1"/>
                          </a:solidFill>
                        </a:rPr>
                        <a:t>FS_MediaEnergyGREEN</a:t>
                      </a: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3/3/2025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 marL="36001" marR="36001" marT="0" marB="0" anchor="b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100" b="0" i="0" u="sng" strike="noStrike" dirty="0">
                          <a:solidFill>
                            <a:srgbClr val="0000FF"/>
                          </a:solidFill>
                          <a:effectLst/>
                          <a:latin typeface="+mn-lt"/>
                          <a:hlinkClick r:id="rId2"/>
                        </a:rPr>
                        <a:t>SP-240481</a:t>
                      </a:r>
                      <a:endParaRPr lang="en-US" sz="1100" b="0" i="0" u="sng" strike="noStrike" dirty="0">
                        <a:solidFill>
                          <a:srgbClr val="0000FF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15%</a:t>
                      </a:r>
                    </a:p>
                  </a:txBody>
                  <a:tcPr marL="36001" marR="36001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b"/>
                </a:tc>
                <a:extLst>
                  <a:ext uri="{0D108BD9-81ED-4DB2-BD59-A6C34878D82A}">
                    <a16:rowId xmlns:a16="http://schemas.microsoft.com/office/drawing/2014/main" val="17687469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61412554"/>
      </p:ext>
    </p:extLst>
  </p:cSld>
  <p:clrMapOvr>
    <a:masterClrMapping/>
  </p:clrMapOvr>
  <p:transition spd="slow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12A81A8-5C7E-4B5E-B955-EBF4BE0C60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3961" y="228600"/>
            <a:ext cx="9684774" cy="1143000"/>
          </a:xfrm>
        </p:spPr>
        <p:txBody>
          <a:bodyPr/>
          <a:lstStyle/>
          <a:p>
            <a:r>
              <a:rPr lang="en-US" sz="3200" dirty="0"/>
              <a:t>Study on Media Messaging</a:t>
            </a:r>
            <a:br>
              <a:rPr lang="en-US" sz="3200" dirty="0"/>
            </a:br>
            <a:r>
              <a:rPr lang="en-US" altLang="en-US" sz="3200" dirty="0"/>
              <a:t>(</a:t>
            </a:r>
            <a:r>
              <a:rPr lang="en-US" sz="3200" dirty="0" err="1"/>
              <a:t>FS_MeMe</a:t>
            </a:r>
            <a:r>
              <a:rPr lang="en-US" altLang="en-US" sz="3200" dirty="0"/>
              <a:t>)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5F9F2AB-B13E-42E2-987D-E48C9A0EA9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701" y="2676525"/>
            <a:ext cx="11068050" cy="3608389"/>
          </a:xfrm>
        </p:spPr>
        <p:txBody>
          <a:bodyPr/>
          <a:lstStyle/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s-ES" altLang="zh-CN" sz="1600" dirty="0" err="1">
                <a:cs typeface="Arial" pitchFamily="34" charset="0"/>
              </a:rPr>
              <a:t>Rapporteur</a:t>
            </a:r>
            <a:r>
              <a:rPr lang="es-ES" altLang="zh-CN" sz="1600" dirty="0">
                <a:cs typeface="Arial" pitchFamily="34" charset="0"/>
              </a:rPr>
              <a:t>: </a:t>
            </a:r>
            <a:r>
              <a:rPr lang="de-DE" altLang="zh-CN" sz="1600" dirty="0">
                <a:cs typeface="Arial" pitchFamily="34" charset="0"/>
              </a:rPr>
              <a:t>Thomas Stockhammer, Qualcomm Incorporated, tsto@qti.qualcomm.com</a:t>
            </a: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endParaRPr lang="en-GB" sz="1600" b="1" u="sng" dirty="0">
              <a:cs typeface="Arial" pitchFamily="34" charset="0"/>
            </a:endParaRP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n-GB" sz="1600" b="1" u="sng" dirty="0">
                <a:cs typeface="Arial" pitchFamily="34" charset="0"/>
              </a:rPr>
              <a:t>Progress since SA4#128</a:t>
            </a:r>
            <a:endParaRPr lang="en-GB" sz="1600" u="sng" dirty="0">
              <a:cs typeface="Arial" pitchFamily="34" charset="0"/>
            </a:endParaRP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600" dirty="0">
                <a:cs typeface="Arial" pitchFamily="34" charset="0"/>
              </a:rPr>
              <a:t>What happened during the </a:t>
            </a:r>
            <a:r>
              <a:rPr lang="en-US" altLang="zh-CN" sz="1600" dirty="0" err="1">
                <a:cs typeface="Arial" pitchFamily="34" charset="0"/>
              </a:rPr>
              <a:t>Adhoc</a:t>
            </a:r>
            <a:r>
              <a:rPr lang="en-US" altLang="zh-CN" sz="1600" dirty="0">
                <a:cs typeface="Arial" pitchFamily="34" charset="0"/>
              </a:rPr>
              <a:t> calls, i.e., which key issues &amp; documents were agreed?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No contributions in the </a:t>
            </a:r>
            <a:r>
              <a:rPr lang="en-US" altLang="zh-CN" sz="1200" dirty="0" err="1">
                <a:cs typeface="Arial" pitchFamily="34" charset="0"/>
              </a:rPr>
              <a:t>Adhoc</a:t>
            </a:r>
            <a:r>
              <a:rPr lang="en-US" altLang="zh-CN" sz="1200" dirty="0">
                <a:cs typeface="Arial" pitchFamily="34" charset="0"/>
              </a:rPr>
              <a:t> calls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Progress externally in IETF MIMI and MPEG</a:t>
            </a: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600" dirty="0">
                <a:cs typeface="Arial" pitchFamily="34" charset="0"/>
              </a:rPr>
              <a:t>Any recommendations based on the agreements ?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None </a:t>
            </a: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600" dirty="0">
                <a:cs typeface="Arial" pitchFamily="34" charset="0"/>
              </a:rPr>
              <a:t>Plans for the meeting based on the input contributions that have been reviewed by the rapporteur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Inputs on IETF MIMI and 3GPP Messaging, Spatial Video Messaging Format, Media Messaging Format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The work plan </a:t>
            </a:r>
            <a:r>
              <a:rPr lang="en-US" altLang="zh-CN" sz="1200">
                <a:cs typeface="Arial" pitchFamily="34" charset="0"/>
              </a:rPr>
              <a:t>in S4-241474 </a:t>
            </a:r>
            <a:r>
              <a:rPr lang="en-US" altLang="zh-CN" sz="1200" dirty="0">
                <a:cs typeface="Arial" pitchFamily="34" charset="0"/>
              </a:rPr>
              <a:t>proposes an extended MBS SWG AHG online session for 3 days in mid of October </a:t>
            </a:r>
            <a:r>
              <a:rPr lang="en-US" altLang="zh-CN" sz="1200" dirty="0">
                <a:cs typeface="Arial" pitchFamily="34" charset="0"/>
                <a:sym typeface="Wingdings" panose="05000000000000000000" pitchFamily="2" charset="2"/>
              </a:rPr>
              <a:t> agree this</a:t>
            </a:r>
            <a:r>
              <a:rPr lang="en-US" altLang="zh-CN" sz="1200" dirty="0">
                <a:cs typeface="Arial" pitchFamily="34" charset="0"/>
              </a:rPr>
              <a:t> 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endParaRPr lang="en-US" altLang="zh-CN" sz="1200" dirty="0">
              <a:cs typeface="Arial" pitchFamily="34" charset="0"/>
            </a:endParaRP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endParaRPr lang="en-US" altLang="zh-CN" sz="1200" dirty="0">
              <a:cs typeface="Arial" pitchFamily="34" charset="0"/>
            </a:endParaRPr>
          </a:p>
          <a:p>
            <a:pPr>
              <a:buNone/>
            </a:pPr>
            <a:endParaRPr lang="fr-FR" sz="1600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316C410E-82FA-476F-B093-00474D9D4256}"/>
              </a:ext>
            </a:extLst>
          </p:cNvPr>
          <p:cNvGraphicFramePr>
            <a:graphicFrameLocks noGrp="1"/>
          </p:cNvGraphicFramePr>
          <p:nvPr/>
        </p:nvGraphicFramePr>
        <p:xfrm>
          <a:off x="647700" y="1454150"/>
          <a:ext cx="10084901" cy="695643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01902">
                  <a:extLst>
                    <a:ext uri="{9D8B030D-6E8A-4147-A177-3AD203B41FA5}">
                      <a16:colId xmlns:a16="http://schemas.microsoft.com/office/drawing/2014/main" val="2803819478"/>
                    </a:ext>
                  </a:extLst>
                </a:gridCol>
                <a:gridCol w="3844407">
                  <a:extLst>
                    <a:ext uri="{9D8B030D-6E8A-4147-A177-3AD203B41FA5}">
                      <a16:colId xmlns:a16="http://schemas.microsoft.com/office/drawing/2014/main" val="3505420422"/>
                    </a:ext>
                  </a:extLst>
                </a:gridCol>
                <a:gridCol w="1095473">
                  <a:extLst>
                    <a:ext uri="{9D8B030D-6E8A-4147-A177-3AD203B41FA5}">
                      <a16:colId xmlns:a16="http://schemas.microsoft.com/office/drawing/2014/main" val="1490831781"/>
                    </a:ext>
                  </a:extLst>
                </a:gridCol>
                <a:gridCol w="807092">
                  <a:extLst>
                    <a:ext uri="{9D8B030D-6E8A-4147-A177-3AD203B41FA5}">
                      <a16:colId xmlns:a16="http://schemas.microsoft.com/office/drawing/2014/main" val="3229099977"/>
                    </a:ext>
                  </a:extLst>
                </a:gridCol>
                <a:gridCol w="551732">
                  <a:extLst>
                    <a:ext uri="{9D8B030D-6E8A-4147-A177-3AD203B41FA5}">
                      <a16:colId xmlns:a16="http://schemas.microsoft.com/office/drawing/2014/main" val="2518572133"/>
                    </a:ext>
                  </a:extLst>
                </a:gridCol>
                <a:gridCol w="643064">
                  <a:extLst>
                    <a:ext uri="{9D8B030D-6E8A-4147-A177-3AD203B41FA5}">
                      <a16:colId xmlns:a16="http://schemas.microsoft.com/office/drawing/2014/main" val="1766003584"/>
                    </a:ext>
                  </a:extLst>
                </a:gridCol>
                <a:gridCol w="643064">
                  <a:extLst>
                    <a:ext uri="{9D8B030D-6E8A-4147-A177-3AD203B41FA5}">
                      <a16:colId xmlns:a16="http://schemas.microsoft.com/office/drawing/2014/main" val="1420571077"/>
                    </a:ext>
                  </a:extLst>
                </a:gridCol>
                <a:gridCol w="1898167">
                  <a:extLst>
                    <a:ext uri="{9D8B030D-6E8A-4147-A177-3AD203B41FA5}">
                      <a16:colId xmlns:a16="http://schemas.microsoft.com/office/drawing/2014/main" val="3286458435"/>
                    </a:ext>
                  </a:extLst>
                </a:gridCol>
              </a:tblGrid>
              <a:tr h="29686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UID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Name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Acronym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Target (mm/</a:t>
                      </a:r>
                      <a:r>
                        <a:rPr lang="en-GB" sz="1100" dirty="0" err="1"/>
                        <a:t>yyyy</a:t>
                      </a:r>
                      <a:r>
                        <a:rPr lang="en-GB" sz="1100" dirty="0"/>
                        <a:t>)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Old 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1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2693579738"/>
                  </a:ext>
                </a:extLst>
              </a:tr>
              <a:tr h="265183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>
                          <a:solidFill>
                            <a:schemeClr val="bg1"/>
                          </a:solidFill>
                        </a:rPr>
                        <a:t>1030005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Study on Media Messaging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 err="1">
                          <a:solidFill>
                            <a:schemeClr val="tx1"/>
                          </a:solidFill>
                        </a:rPr>
                        <a:t>FS_MeMe</a:t>
                      </a: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12/12/2024</a:t>
                      </a:r>
                      <a:br>
                        <a:rPr lang="en-US" sz="1100" dirty="0">
                          <a:solidFill>
                            <a:schemeClr val="tx1"/>
                          </a:solidFill>
                        </a:rPr>
                      </a:br>
                      <a:r>
                        <a:rPr lang="en-US" sz="1100" dirty="0">
                          <a:solidFill>
                            <a:srgbClr val="FF0000"/>
                          </a:solidFill>
                        </a:rPr>
                        <a:t>-&gt; 3/3/2025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 marL="36001" marR="36001" marT="0" marB="0" anchor="b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100" b="0" i="0" u="sng" strike="noStrike" dirty="0">
                          <a:solidFill>
                            <a:srgbClr val="0000FF"/>
                          </a:solidFill>
                          <a:effectLst/>
                          <a:latin typeface="+mn-lt"/>
                          <a:hlinkClick r:id="rId2"/>
                        </a:rPr>
                        <a:t>SP-240477</a:t>
                      </a:r>
                      <a:endParaRPr lang="en-US" sz="1100" b="0" i="0" u="sng" strike="noStrike" dirty="0">
                        <a:solidFill>
                          <a:srgbClr val="0000FF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10%</a:t>
                      </a:r>
                    </a:p>
                  </a:txBody>
                  <a:tcPr marL="36001" marR="36001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b"/>
                </a:tc>
                <a:extLst>
                  <a:ext uri="{0D108BD9-81ED-4DB2-BD59-A6C34878D82A}">
                    <a16:rowId xmlns:a16="http://schemas.microsoft.com/office/drawing/2014/main" val="17687469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73227813"/>
      </p:ext>
    </p:extLst>
  </p:cSld>
  <p:clrMapOvr>
    <a:masterClrMapping/>
  </p:clrMapOvr>
  <p:transition spd="slow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12A81A8-5C7E-4B5E-B955-EBF4BE0C60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3961" y="228600"/>
            <a:ext cx="9684774" cy="1143000"/>
          </a:xfrm>
        </p:spPr>
        <p:txBody>
          <a:bodyPr/>
          <a:lstStyle/>
          <a:p>
            <a:r>
              <a:rPr lang="en-US" sz="3200" dirty="0"/>
              <a:t>Study on Advanced Media Delivery</a:t>
            </a:r>
            <a:br>
              <a:rPr lang="en-US" sz="3200" dirty="0"/>
            </a:br>
            <a:r>
              <a:rPr lang="en-US" altLang="en-US" sz="3200" dirty="0"/>
              <a:t>(</a:t>
            </a:r>
            <a:r>
              <a:rPr lang="en-US" sz="3200" dirty="0"/>
              <a:t>FS_AMD</a:t>
            </a:r>
            <a:r>
              <a:rPr lang="en-US" altLang="en-US" sz="3200" dirty="0"/>
              <a:t>)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5F9F2AB-B13E-42E2-987D-E48C9A0EA9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10454" y="2192431"/>
            <a:ext cx="11068050" cy="3608389"/>
          </a:xfrm>
        </p:spPr>
        <p:txBody>
          <a:bodyPr/>
          <a:lstStyle/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s-ES" altLang="zh-CN" sz="1600" dirty="0" err="1">
                <a:cs typeface="Arial" pitchFamily="34" charset="0"/>
              </a:rPr>
              <a:t>Rapporteur</a:t>
            </a:r>
            <a:r>
              <a:rPr lang="es-ES" altLang="zh-CN" sz="1600" dirty="0">
                <a:cs typeface="Arial" pitchFamily="34" charset="0"/>
              </a:rPr>
              <a:t>:</a:t>
            </a:r>
          </a:p>
          <a:p>
            <a:pPr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Font typeface="Arial" panose="020B0604020202020204" pitchFamily="34" charset="0"/>
              <a:buChar char="•"/>
              <a:tabLst>
                <a:tab pos="285750" algn="l"/>
              </a:tabLst>
              <a:defRPr/>
            </a:pPr>
            <a:r>
              <a:rPr lang="en-GB" sz="1600" dirty="0">
                <a:cs typeface="Arial" pitchFamily="34" charset="0"/>
              </a:rPr>
              <a:t>Thomas Stockhammer, Qualcomm Incorporated, tsto@qti.qualcomm.com</a:t>
            </a:r>
            <a:endParaRPr lang="en-GB" sz="1600" b="1" u="sng" dirty="0">
              <a:cs typeface="Arial" pitchFamily="34" charset="0"/>
            </a:endParaRP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n-GB" sz="1600" b="1" u="sng" dirty="0">
                <a:cs typeface="Arial" pitchFamily="34" charset="0"/>
              </a:rPr>
              <a:t>Progress since SA4#128</a:t>
            </a:r>
            <a:endParaRPr lang="en-GB" sz="1600" u="sng" dirty="0">
              <a:cs typeface="Arial" pitchFamily="34" charset="0"/>
            </a:endParaRP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600" dirty="0">
                <a:cs typeface="Arial" pitchFamily="34" charset="0"/>
              </a:rPr>
              <a:t>What happened during the </a:t>
            </a:r>
            <a:r>
              <a:rPr lang="en-US" altLang="zh-CN" sz="1600" dirty="0" err="1">
                <a:cs typeface="Arial" pitchFamily="34" charset="0"/>
              </a:rPr>
              <a:t>Adhoc</a:t>
            </a:r>
            <a:r>
              <a:rPr lang="en-US" altLang="zh-CN" sz="1600" dirty="0">
                <a:cs typeface="Arial" pitchFamily="34" charset="0"/>
              </a:rPr>
              <a:t> calls, i.e., which key issues &amp; documents were agreed?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Good progress on the following topics: Specification Structure (5-&gt;10%), Common Client Metadata (5-&gt;60%), Multi-CDN and Multi-Access Media Delivery (20-&gt;25%), DRM and conditional access (5-&gt;20%), In-session Unicast Repair for Object Distribution (10-&gt;20%), MBS User Service and Delivery Protocols for </a:t>
            </a:r>
            <a:r>
              <a:rPr lang="en-US" altLang="zh-CN" sz="1200" dirty="0" err="1">
                <a:cs typeface="Arial" pitchFamily="34" charset="0"/>
              </a:rPr>
              <a:t>eMBMS</a:t>
            </a:r>
            <a:r>
              <a:rPr lang="en-US" altLang="zh-CN" sz="1200" dirty="0">
                <a:cs typeface="Arial" pitchFamily="34" charset="0"/>
              </a:rPr>
              <a:t> (5-&gt;10%), Selected MBMS Functionalities not supported in MBS (5-&gt;10%), Improved QoS Support (20-&gt;30%)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All endorsed CRs are referenced in the work plan for this meeting in clause 3 in S4-241465 and online </a:t>
            </a:r>
            <a:r>
              <a:rPr lang="en-US" altLang="zh-CN" sz="1200" dirty="0">
                <a:cs typeface="Arial" pitchFamily="34" charset="0"/>
                <a:hlinkClick r:id="rId2"/>
              </a:rPr>
              <a:t>here</a:t>
            </a:r>
            <a:endParaRPr lang="en-US" altLang="zh-CN" sz="1200" dirty="0">
              <a:cs typeface="Arial" pitchFamily="34" charset="0"/>
            </a:endParaRP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600" dirty="0">
                <a:cs typeface="Arial" pitchFamily="34" charset="0"/>
              </a:rPr>
              <a:t>Any recommendations based on the agreements ? 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Take the work endorsed in the AHG telcos as basis for future work and accept that the progress has raised to 19%</a:t>
            </a: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600" dirty="0">
                <a:cs typeface="Arial" pitchFamily="34" charset="0"/>
              </a:rPr>
              <a:t>Plans for the meeting based on the input contributions that have been reviewed by the rapporteur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24 Input contributions received for all 13 topics included in the study. In some cases, we have multiple inputs and we need to discuss how to merge the inputs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Two new key issues have been received: New KI Multi AS dynamic content generation and a sample solution, SCONE-PRO and 5G Media Streaming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The work plan in S4-241465 proposes an extended MBS SWG AHG online session for 3 days in mid of October </a:t>
            </a:r>
            <a:r>
              <a:rPr lang="en-US" altLang="zh-CN" sz="1200" dirty="0">
                <a:cs typeface="Arial" pitchFamily="34" charset="0"/>
                <a:sym typeface="Wingdings" panose="05000000000000000000" pitchFamily="2" charset="2"/>
              </a:rPr>
              <a:t> agree this</a:t>
            </a:r>
            <a:r>
              <a:rPr lang="en-US" altLang="zh-CN" sz="1200" dirty="0">
                <a:cs typeface="Arial" pitchFamily="34" charset="0"/>
              </a:rPr>
              <a:t> </a:t>
            </a:r>
          </a:p>
          <a:p>
            <a:pPr>
              <a:buNone/>
            </a:pPr>
            <a:endParaRPr lang="fr-FR" sz="1600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316C410E-82FA-476F-B093-00474D9D4256}"/>
              </a:ext>
            </a:extLst>
          </p:cNvPr>
          <p:cNvGraphicFramePr>
            <a:graphicFrameLocks noGrp="1"/>
          </p:cNvGraphicFramePr>
          <p:nvPr/>
        </p:nvGraphicFramePr>
        <p:xfrm>
          <a:off x="647700" y="1454150"/>
          <a:ext cx="10084901" cy="616021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01902">
                  <a:extLst>
                    <a:ext uri="{9D8B030D-6E8A-4147-A177-3AD203B41FA5}">
                      <a16:colId xmlns:a16="http://schemas.microsoft.com/office/drawing/2014/main" val="2803819478"/>
                    </a:ext>
                  </a:extLst>
                </a:gridCol>
                <a:gridCol w="3844407">
                  <a:extLst>
                    <a:ext uri="{9D8B030D-6E8A-4147-A177-3AD203B41FA5}">
                      <a16:colId xmlns:a16="http://schemas.microsoft.com/office/drawing/2014/main" val="3505420422"/>
                    </a:ext>
                  </a:extLst>
                </a:gridCol>
                <a:gridCol w="1095473">
                  <a:extLst>
                    <a:ext uri="{9D8B030D-6E8A-4147-A177-3AD203B41FA5}">
                      <a16:colId xmlns:a16="http://schemas.microsoft.com/office/drawing/2014/main" val="1490831781"/>
                    </a:ext>
                  </a:extLst>
                </a:gridCol>
                <a:gridCol w="807092">
                  <a:extLst>
                    <a:ext uri="{9D8B030D-6E8A-4147-A177-3AD203B41FA5}">
                      <a16:colId xmlns:a16="http://schemas.microsoft.com/office/drawing/2014/main" val="3229099977"/>
                    </a:ext>
                  </a:extLst>
                </a:gridCol>
                <a:gridCol w="551732">
                  <a:extLst>
                    <a:ext uri="{9D8B030D-6E8A-4147-A177-3AD203B41FA5}">
                      <a16:colId xmlns:a16="http://schemas.microsoft.com/office/drawing/2014/main" val="2518572133"/>
                    </a:ext>
                  </a:extLst>
                </a:gridCol>
                <a:gridCol w="643064">
                  <a:extLst>
                    <a:ext uri="{9D8B030D-6E8A-4147-A177-3AD203B41FA5}">
                      <a16:colId xmlns:a16="http://schemas.microsoft.com/office/drawing/2014/main" val="1766003584"/>
                    </a:ext>
                  </a:extLst>
                </a:gridCol>
                <a:gridCol w="643064">
                  <a:extLst>
                    <a:ext uri="{9D8B030D-6E8A-4147-A177-3AD203B41FA5}">
                      <a16:colId xmlns:a16="http://schemas.microsoft.com/office/drawing/2014/main" val="1420571077"/>
                    </a:ext>
                  </a:extLst>
                </a:gridCol>
                <a:gridCol w="1898167">
                  <a:extLst>
                    <a:ext uri="{9D8B030D-6E8A-4147-A177-3AD203B41FA5}">
                      <a16:colId xmlns:a16="http://schemas.microsoft.com/office/drawing/2014/main" val="3286458435"/>
                    </a:ext>
                  </a:extLst>
                </a:gridCol>
              </a:tblGrid>
              <a:tr h="29686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UID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Name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Acronym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Target (mm/</a:t>
                      </a:r>
                      <a:r>
                        <a:rPr lang="en-GB" sz="1100" dirty="0" err="1"/>
                        <a:t>yyyy</a:t>
                      </a:r>
                      <a:r>
                        <a:rPr lang="en-GB" sz="1100" dirty="0"/>
                        <a:t>)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Old 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1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2693579738"/>
                  </a:ext>
                </a:extLst>
              </a:tr>
              <a:tr h="265183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>
                          <a:solidFill>
                            <a:schemeClr val="bg1"/>
                          </a:solidFill>
                        </a:rPr>
                        <a:t>1030006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Study on Advanced Media Delivery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FS_AMD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12/12/2024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 marL="36001" marR="36001" marT="0" marB="0" anchor="b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100" b="0" i="0" u="sng" strike="noStrike" dirty="0">
                          <a:solidFill>
                            <a:srgbClr val="0000FF"/>
                          </a:solidFill>
                          <a:effectLst/>
                          <a:latin typeface="+mn-lt"/>
                          <a:hlinkClick r:id="rId3"/>
                        </a:rPr>
                        <a:t>SP-241011</a:t>
                      </a:r>
                      <a:endParaRPr lang="en-US" sz="1100" b="0" i="0" u="sng" strike="noStrike" dirty="0">
                        <a:solidFill>
                          <a:srgbClr val="0000FF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15%</a:t>
                      </a:r>
                    </a:p>
                  </a:txBody>
                  <a:tcPr marL="36001" marR="36001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Revised SID</a:t>
                      </a:r>
                    </a:p>
                  </a:txBody>
                  <a:tcPr marL="36001" marR="36001" marT="0" marB="0" anchor="b"/>
                </a:tc>
                <a:extLst>
                  <a:ext uri="{0D108BD9-81ED-4DB2-BD59-A6C34878D82A}">
                    <a16:rowId xmlns:a16="http://schemas.microsoft.com/office/drawing/2014/main" val="17687469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3333288"/>
      </p:ext>
    </p:extLst>
  </p:cSld>
  <p:clrMapOvr>
    <a:masterClrMapping/>
  </p:clrMapOvr>
  <p:transition spd="slow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12A81A8-5C7E-4B5E-B955-EBF4BE0C60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3961" y="228600"/>
            <a:ext cx="9684774" cy="1143000"/>
          </a:xfrm>
        </p:spPr>
        <p:txBody>
          <a:bodyPr/>
          <a:lstStyle/>
          <a:p>
            <a:r>
              <a:rPr lang="en-US" sz="3200" dirty="0"/>
              <a:t>Study of 5G Real-time Transport Protocol Configurations, Phase 2 </a:t>
            </a:r>
            <a:r>
              <a:rPr lang="en-US" altLang="en-US" sz="3200" dirty="0"/>
              <a:t>(</a:t>
            </a:r>
            <a:r>
              <a:rPr lang="en-US" sz="3200" dirty="0"/>
              <a:t>FS_5G_RTP_Ph2</a:t>
            </a:r>
            <a:r>
              <a:rPr lang="en-US" altLang="en-US" sz="3200" dirty="0"/>
              <a:t>)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5F9F2AB-B13E-42E2-987D-E48C9A0EA9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701" y="2676525"/>
            <a:ext cx="11068050" cy="3608389"/>
          </a:xfrm>
        </p:spPr>
        <p:txBody>
          <a:bodyPr/>
          <a:lstStyle/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s-ES" altLang="zh-CN" sz="1600" dirty="0" err="1">
                <a:cs typeface="Arial" pitchFamily="34" charset="0"/>
              </a:rPr>
              <a:t>Rapporteur</a:t>
            </a:r>
            <a:r>
              <a:rPr lang="es-ES" altLang="zh-CN" sz="1600" dirty="0">
                <a:cs typeface="Arial" pitchFamily="34" charset="0"/>
              </a:rPr>
              <a:t>:</a:t>
            </a:r>
          </a:p>
          <a:p>
            <a:pPr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Font typeface="Arial" panose="020B0604020202020204" pitchFamily="34" charset="0"/>
              <a:buChar char="•"/>
              <a:tabLst>
                <a:tab pos="285750" algn="l"/>
              </a:tabLst>
              <a:defRPr/>
            </a:pPr>
            <a:r>
              <a:rPr lang="en-GB" sz="1600" dirty="0">
                <a:cs typeface="Arial" pitchFamily="34" charset="0"/>
              </a:rPr>
              <a:t>Igor Curcio, Nokia Corporation, igor.curcio@nokia.com</a:t>
            </a:r>
          </a:p>
          <a:p>
            <a:pPr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Font typeface="Arial" panose="020B0604020202020204" pitchFamily="34" charset="0"/>
              <a:buChar char="•"/>
              <a:tabLst>
                <a:tab pos="285750" algn="l"/>
              </a:tabLst>
              <a:defRPr/>
            </a:pPr>
            <a:r>
              <a:rPr lang="en-GB" sz="1600" dirty="0">
                <a:cs typeface="Arial" pitchFamily="34" charset="0"/>
              </a:rPr>
              <a:t>Bo Burman, Ericsson, bo.burman@ericsson.com : TR editor.</a:t>
            </a: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endParaRPr lang="en-GB" sz="1600" b="1" u="sng" dirty="0">
              <a:cs typeface="Arial" pitchFamily="34" charset="0"/>
            </a:endParaRP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n-GB" sz="1600" b="1" u="sng" dirty="0">
                <a:cs typeface="Arial" pitchFamily="34" charset="0"/>
              </a:rPr>
              <a:t>Progress since SA4#128</a:t>
            </a:r>
            <a:endParaRPr lang="en-GB" sz="1600" u="sng" dirty="0">
              <a:cs typeface="Arial" pitchFamily="34" charset="0"/>
            </a:endParaRP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600" dirty="0">
                <a:cs typeface="Arial" pitchFamily="34" charset="0"/>
              </a:rPr>
              <a:t>What happened during the </a:t>
            </a:r>
            <a:r>
              <a:rPr lang="en-US" altLang="zh-CN" sz="1600" dirty="0" err="1">
                <a:cs typeface="Arial" pitchFamily="34" charset="0"/>
              </a:rPr>
              <a:t>Adhoc</a:t>
            </a:r>
            <a:r>
              <a:rPr lang="en-US" altLang="zh-CN" sz="1600" dirty="0">
                <a:cs typeface="Arial" pitchFamily="34" charset="0"/>
              </a:rPr>
              <a:t> calls, i.e., which key issues &amp; documents were agreed?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No documents were agreed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5 documents were endorsed (AL-FEC awareness, RTCP messages and header extension for XR services, dynamic traffic characteristics of RTP senders (and related header extension))</a:t>
            </a: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600" dirty="0">
                <a:cs typeface="Arial" pitchFamily="34" charset="0"/>
              </a:rPr>
              <a:t>Any recommendations based on the agreements ?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There were no agreements. It is the opinion of the rapporteur that the endorsed status should not be used. </a:t>
            </a: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600" dirty="0">
                <a:cs typeface="Arial" pitchFamily="34" charset="0"/>
              </a:rPr>
              <a:t>Plans for the meeting based on the input contributions that have been reviewed by the rapporteur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Discuss contributions in the areas of MID packet filtering, PDU sets (size, multiple media types, RTP retransmission, data burst marking, AL-FEC, lonely PDUs), AL-FEC, support of XR services</a:t>
            </a:r>
            <a:r>
              <a:rPr lang="en-US" altLang="zh-CN" sz="1200">
                <a:cs typeface="Arial" pitchFamily="34" charset="0"/>
              </a:rPr>
              <a:t>, RTP </a:t>
            </a:r>
            <a:r>
              <a:rPr lang="en-US" altLang="zh-CN" sz="1200" dirty="0">
                <a:cs typeface="Arial" pitchFamily="34" charset="0"/>
              </a:rPr>
              <a:t>multiplexing and multiple sessions, dynamic traffic characteristics of RTP senders.</a:t>
            </a:r>
            <a:endParaRPr lang="fr-FR" sz="1600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316C410E-82FA-476F-B093-00474D9D4256}"/>
              </a:ext>
            </a:extLst>
          </p:cNvPr>
          <p:cNvGraphicFramePr>
            <a:graphicFrameLocks noGrp="1"/>
          </p:cNvGraphicFramePr>
          <p:nvPr/>
        </p:nvGraphicFramePr>
        <p:xfrm>
          <a:off x="647700" y="1454150"/>
          <a:ext cx="10084901" cy="616021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01902">
                  <a:extLst>
                    <a:ext uri="{9D8B030D-6E8A-4147-A177-3AD203B41FA5}">
                      <a16:colId xmlns:a16="http://schemas.microsoft.com/office/drawing/2014/main" val="2803819478"/>
                    </a:ext>
                  </a:extLst>
                </a:gridCol>
                <a:gridCol w="3844407">
                  <a:extLst>
                    <a:ext uri="{9D8B030D-6E8A-4147-A177-3AD203B41FA5}">
                      <a16:colId xmlns:a16="http://schemas.microsoft.com/office/drawing/2014/main" val="3505420422"/>
                    </a:ext>
                  </a:extLst>
                </a:gridCol>
                <a:gridCol w="1095473">
                  <a:extLst>
                    <a:ext uri="{9D8B030D-6E8A-4147-A177-3AD203B41FA5}">
                      <a16:colId xmlns:a16="http://schemas.microsoft.com/office/drawing/2014/main" val="1490831781"/>
                    </a:ext>
                  </a:extLst>
                </a:gridCol>
                <a:gridCol w="807092">
                  <a:extLst>
                    <a:ext uri="{9D8B030D-6E8A-4147-A177-3AD203B41FA5}">
                      <a16:colId xmlns:a16="http://schemas.microsoft.com/office/drawing/2014/main" val="3229099977"/>
                    </a:ext>
                  </a:extLst>
                </a:gridCol>
                <a:gridCol w="551732">
                  <a:extLst>
                    <a:ext uri="{9D8B030D-6E8A-4147-A177-3AD203B41FA5}">
                      <a16:colId xmlns:a16="http://schemas.microsoft.com/office/drawing/2014/main" val="2518572133"/>
                    </a:ext>
                  </a:extLst>
                </a:gridCol>
                <a:gridCol w="643064">
                  <a:extLst>
                    <a:ext uri="{9D8B030D-6E8A-4147-A177-3AD203B41FA5}">
                      <a16:colId xmlns:a16="http://schemas.microsoft.com/office/drawing/2014/main" val="1766003584"/>
                    </a:ext>
                  </a:extLst>
                </a:gridCol>
                <a:gridCol w="643064">
                  <a:extLst>
                    <a:ext uri="{9D8B030D-6E8A-4147-A177-3AD203B41FA5}">
                      <a16:colId xmlns:a16="http://schemas.microsoft.com/office/drawing/2014/main" val="1420571077"/>
                    </a:ext>
                  </a:extLst>
                </a:gridCol>
                <a:gridCol w="1898167">
                  <a:extLst>
                    <a:ext uri="{9D8B030D-6E8A-4147-A177-3AD203B41FA5}">
                      <a16:colId xmlns:a16="http://schemas.microsoft.com/office/drawing/2014/main" val="3286458435"/>
                    </a:ext>
                  </a:extLst>
                </a:gridCol>
              </a:tblGrid>
              <a:tr h="29686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UID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Name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Acronym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Target (mm/</a:t>
                      </a:r>
                      <a:r>
                        <a:rPr lang="en-GB" sz="1100" dirty="0" err="1"/>
                        <a:t>yyyy</a:t>
                      </a:r>
                      <a:r>
                        <a:rPr lang="en-GB" sz="1100" dirty="0"/>
                        <a:t>)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Old 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1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2693579738"/>
                  </a:ext>
                </a:extLst>
              </a:tr>
              <a:tr h="265183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>
                          <a:solidFill>
                            <a:schemeClr val="bg1"/>
                          </a:solidFill>
                        </a:rPr>
                        <a:t>1030007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Study of 5G Real-time Transport Protocol Configurations, Phase 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FS_5G_RTP_Ph2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12/12/2024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 marL="36001" marR="36001" marT="0" marB="0" anchor="b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100" b="0" i="0" u="sng" strike="noStrike" dirty="0">
                          <a:solidFill>
                            <a:srgbClr val="0000FF"/>
                          </a:solidFill>
                          <a:effectLst/>
                          <a:latin typeface="+mn-lt"/>
                          <a:hlinkClick r:id="rId2"/>
                        </a:rPr>
                        <a:t>SP-240482</a:t>
                      </a:r>
                      <a:endParaRPr lang="en-US" sz="1100" b="0" i="0" u="sng" strike="noStrike" dirty="0">
                        <a:solidFill>
                          <a:srgbClr val="0000FF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40%</a:t>
                      </a:r>
                    </a:p>
                  </a:txBody>
                  <a:tcPr marL="36001" marR="36001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b"/>
                </a:tc>
                <a:extLst>
                  <a:ext uri="{0D108BD9-81ED-4DB2-BD59-A6C34878D82A}">
                    <a16:rowId xmlns:a16="http://schemas.microsoft.com/office/drawing/2014/main" val="17687469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87721453"/>
      </p:ext>
    </p:extLst>
  </p:cSld>
  <p:clrMapOvr>
    <a:masterClrMapping/>
  </p:clrMapOvr>
  <p:transition spd="slow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53961" y="228600"/>
            <a:ext cx="9684774" cy="1143000"/>
          </a:xfrm>
        </p:spPr>
        <p:txBody>
          <a:bodyPr/>
          <a:lstStyle/>
          <a:p>
            <a:r>
              <a:rPr lang="en-US" sz="3200" dirty="0"/>
              <a:t>Study on Beyond 2D Video</a:t>
            </a:r>
            <a:br>
              <a:rPr lang="en-US" sz="3200" dirty="0"/>
            </a:br>
            <a:r>
              <a:rPr lang="en-US" sz="3200" dirty="0"/>
              <a:t> </a:t>
            </a:r>
            <a:r>
              <a:rPr lang="en-US" altLang="en-US" sz="3200" dirty="0"/>
              <a:t>(</a:t>
            </a:r>
            <a:r>
              <a:rPr lang="en-US" sz="3200" dirty="0"/>
              <a:t>FS_Beyond2D</a:t>
            </a:r>
            <a:r>
              <a:rPr lang="en-US" altLang="en-US" sz="3200" dirty="0"/>
              <a:t>)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561975" y="2160361"/>
            <a:ext cx="11068050" cy="4128044"/>
          </a:xfrm>
        </p:spPr>
        <p:txBody>
          <a:bodyPr/>
          <a:lstStyle/>
          <a:p>
            <a:pPr marL="287655" indent="-287655" defTabSz="0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s-ES" altLang="zh-CN" sz="1600" dirty="0" err="1">
                <a:cs typeface="Arial" panose="020B0604020202020204" pitchFamily="34" charset="0"/>
              </a:rPr>
              <a:t>Rapporteur</a:t>
            </a:r>
            <a:r>
              <a:rPr lang="es-ES" altLang="zh-CN" sz="1600" dirty="0">
                <a:cs typeface="Arial" panose="020B0604020202020204" pitchFamily="34" charset="0"/>
              </a:rPr>
              <a:t>:</a:t>
            </a:r>
          </a:p>
          <a:p>
            <a:pPr defTabSz="0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Font typeface="Arial" panose="020B0604020202020204" pitchFamily="34" charset="0"/>
              <a:buChar char="•"/>
              <a:tabLst>
                <a:tab pos="285750" algn="l"/>
              </a:tabLst>
              <a:defRPr/>
            </a:pPr>
            <a:r>
              <a:rPr lang="fi-FI" sz="1600" dirty="0">
                <a:cs typeface="Arial" panose="020B0604020202020204" pitchFamily="34" charset="0"/>
              </a:rPr>
              <a:t>Jiayi Xu, </a:t>
            </a:r>
            <a:r>
              <a:rPr lang="fi-FI" sz="1600" dirty="0">
                <a:cs typeface="Arial" panose="020B0604020202020204" pitchFamily="34" charset="0"/>
                <a:hlinkClick r:id="rId3"/>
              </a:rPr>
              <a:t>xujiayi@chinamobile.com</a:t>
            </a:r>
            <a:endParaRPr lang="en-GB" sz="1600" b="1" u="sng" dirty="0">
              <a:cs typeface="Arial" panose="020B0604020202020204" pitchFamily="34" charset="0"/>
            </a:endParaRPr>
          </a:p>
          <a:p>
            <a:pPr marL="287655" indent="-287655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n-GB" sz="1600" b="1" u="sng" dirty="0">
                <a:cs typeface="Arial" panose="020B0604020202020204" pitchFamily="34" charset="0"/>
              </a:rPr>
              <a:t>Progress since SA4#128</a:t>
            </a:r>
            <a:endParaRPr lang="en-GB" sz="1600" u="sng" dirty="0">
              <a:cs typeface="Arial" panose="020B0604020202020204" pitchFamily="34" charset="0"/>
            </a:endParaRPr>
          </a:p>
          <a:p>
            <a:pPr marL="287655" indent="-287655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600" dirty="0">
                <a:cs typeface="Arial" panose="020B0604020202020204" pitchFamily="34" charset="0"/>
              </a:rPr>
              <a:t>What happened during the </a:t>
            </a:r>
            <a:r>
              <a:rPr lang="en-US" altLang="zh-CN" sz="1600" dirty="0" err="1">
                <a:cs typeface="Arial" panose="020B0604020202020204" pitchFamily="34" charset="0"/>
              </a:rPr>
              <a:t>Adhoc</a:t>
            </a:r>
            <a:r>
              <a:rPr lang="en-US" altLang="zh-CN" sz="1600" dirty="0">
                <a:cs typeface="Arial" panose="020B0604020202020204" pitchFamily="34" charset="0"/>
              </a:rPr>
              <a:t> calls, i.e., which key issues &amp; documents were agreed?</a:t>
            </a:r>
          </a:p>
          <a:p>
            <a:pPr lvl="0" defTabSz="0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Font typeface="Arial" panose="020B0604020202020204" pitchFamily="34" charset="0"/>
              <a:buChar char="•"/>
              <a:tabLst>
                <a:tab pos="285115" algn="l"/>
              </a:tabLst>
              <a:defRPr/>
            </a:pPr>
            <a:r>
              <a:rPr lang="en-US" sz="1000">
                <a:cs typeface="Arial" panose="020B0604020202020204" pitchFamily="34" charset="0"/>
                <a:sym typeface="+mn-ea"/>
              </a:rPr>
              <a:t>6 </a:t>
            </a:r>
            <a:r>
              <a:rPr sz="1000">
                <a:cs typeface="Arial" panose="020B0604020202020204" pitchFamily="34" charset="0"/>
                <a:sym typeface="+mn-ea"/>
              </a:rPr>
              <a:t>contribution was agreed upon during the Video Adhoc call</a:t>
            </a:r>
            <a:r>
              <a:rPr lang="en-US" sz="1000">
                <a:cs typeface="Arial" panose="020B0604020202020204" pitchFamily="34" charset="0"/>
                <a:sym typeface="+mn-ea"/>
              </a:rPr>
              <a:t>,</a:t>
            </a:r>
            <a:r>
              <a:rPr sz="1000">
                <a:cs typeface="Arial" panose="020B0604020202020204" pitchFamily="34" charset="0"/>
                <a:sym typeface="+mn-ea"/>
              </a:rPr>
              <a:t> and </a:t>
            </a:r>
            <a:r>
              <a:rPr lang="en-US" sz="1000">
                <a:cs typeface="Arial" panose="020B0604020202020204" pitchFamily="34" charset="0"/>
                <a:sym typeface="+mn-ea"/>
              </a:rPr>
              <a:t>7 </a:t>
            </a:r>
            <a:r>
              <a:rPr sz="1000">
                <a:cs typeface="Arial" panose="020B0604020202020204" pitchFamily="34" charset="0"/>
                <a:sym typeface="+mn-ea"/>
              </a:rPr>
              <a:t>contributions were discussed on the following topics:</a:t>
            </a:r>
            <a:endParaRPr sz="1000">
              <a:cs typeface="Arial" panose="020B0604020202020204" pitchFamily="34" charset="0"/>
            </a:endParaRPr>
          </a:p>
          <a:p>
            <a:pPr lvl="1" defTabSz="0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Font typeface="Arial" panose="020B0604020202020204" pitchFamily="34" charset="0"/>
              <a:buChar char="•"/>
              <a:tabLst>
                <a:tab pos="285115" algn="l"/>
              </a:tabLst>
              <a:defRPr/>
            </a:pPr>
            <a:r>
              <a:rPr lang="en-US" altLang="zh-CN" sz="1000" dirty="0">
                <a:cs typeface="Arial" panose="020B0604020202020204" pitchFamily="34" charset="0"/>
                <a:sym typeface="+mn-ea"/>
              </a:rPr>
              <a:t>Agreed to work on the representation formats and a template to collect and document information on representation formats</a:t>
            </a:r>
            <a:r>
              <a:rPr lang="en-US" altLang="zh-CN" sz="1000" dirty="0">
                <a:solidFill>
                  <a:srgbClr val="FF0000"/>
                </a:solidFill>
                <a:cs typeface="Arial" panose="020B0604020202020204" pitchFamily="34" charset="0"/>
                <a:sym typeface="+mn-ea"/>
              </a:rPr>
              <a:t> (for TR)</a:t>
            </a:r>
            <a:r>
              <a:rPr lang="en-US" altLang="zh-CN" sz="1000" dirty="0">
                <a:cs typeface="Arial" panose="020B0604020202020204" pitchFamily="34" charset="0"/>
                <a:sym typeface="+mn-ea"/>
              </a:rPr>
              <a:t>. </a:t>
            </a:r>
          </a:p>
          <a:p>
            <a:pPr lvl="1" defTabSz="0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Font typeface="Arial" panose="020B0604020202020204" pitchFamily="34" charset="0"/>
              <a:buChar char="•"/>
              <a:tabLst>
                <a:tab pos="285115" algn="l"/>
              </a:tabLst>
              <a:defRPr/>
            </a:pPr>
            <a:r>
              <a:rPr lang="en-US" altLang="zh-CN" sz="1000" dirty="0">
                <a:cs typeface="Arial" panose="020B0604020202020204" pitchFamily="34" charset="0"/>
                <a:sym typeface="+mn-ea"/>
              </a:rPr>
              <a:t>Agreed a summary of AR video capabilities from TS 26.119</a:t>
            </a:r>
            <a:r>
              <a:rPr lang="en-US" altLang="zh-CN" sz="1000" dirty="0">
                <a:solidFill>
                  <a:srgbClr val="FF0000"/>
                </a:solidFill>
                <a:cs typeface="Arial" panose="020B0604020202020204" pitchFamily="34" charset="0"/>
                <a:sym typeface="+mn-ea"/>
              </a:rPr>
              <a:t> (for TR)</a:t>
            </a:r>
            <a:r>
              <a:rPr lang="en-US" altLang="zh-CN" sz="1000" dirty="0">
                <a:cs typeface="Arial" panose="020B0604020202020204" pitchFamily="34" charset="0"/>
                <a:sym typeface="+mn-ea"/>
              </a:rPr>
              <a:t>.</a:t>
            </a:r>
          </a:p>
          <a:p>
            <a:pPr lvl="1" defTabSz="0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Font typeface="Arial" panose="020B0604020202020204" pitchFamily="34" charset="0"/>
              <a:buChar char="•"/>
              <a:tabLst>
                <a:tab pos="285115" algn="l"/>
              </a:tabLst>
              <a:defRPr/>
            </a:pPr>
            <a:r>
              <a:rPr lang="en-US" altLang="zh-CN" sz="1000" dirty="0">
                <a:cs typeface="Arial" panose="020B0604020202020204" pitchFamily="34" charset="0"/>
              </a:rPr>
              <a:t>Agreed the evaluation methodology for multi-view content </a:t>
            </a:r>
            <a:r>
              <a:rPr lang="en-US" altLang="zh-CN" sz="1000" dirty="0">
                <a:solidFill>
                  <a:srgbClr val="FF0000"/>
                </a:solidFill>
                <a:cs typeface="Arial" panose="020B0604020202020204" pitchFamily="34" charset="0"/>
              </a:rPr>
              <a:t>(for PD)</a:t>
            </a:r>
            <a:r>
              <a:rPr lang="en-US" altLang="zh-CN" sz="1000" dirty="0">
                <a:cs typeface="Arial" panose="020B0604020202020204" pitchFamily="34" charset="0"/>
              </a:rPr>
              <a:t>.</a:t>
            </a:r>
          </a:p>
          <a:p>
            <a:pPr lvl="1" defTabSz="0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Font typeface="Arial" panose="020B0604020202020204" pitchFamily="34" charset="0"/>
              <a:buChar char="•"/>
              <a:tabLst>
                <a:tab pos="285115" algn="l"/>
              </a:tabLst>
              <a:defRPr/>
            </a:pPr>
            <a:r>
              <a:rPr lang="en-US" altLang="zh-CN" sz="1000" dirty="0">
                <a:cs typeface="Arial" panose="020B0604020202020204" pitchFamily="34" charset="0"/>
              </a:rPr>
              <a:t>Agreed a B2D scenario on UE-to-UE Live Streaming </a:t>
            </a:r>
            <a:r>
              <a:rPr lang="en-US" altLang="zh-CN" sz="1000" dirty="0">
                <a:solidFill>
                  <a:srgbClr val="FF0000"/>
                </a:solidFill>
                <a:cs typeface="Arial" panose="020B0604020202020204" pitchFamily="34" charset="0"/>
              </a:rPr>
              <a:t>(for PD).</a:t>
            </a:r>
            <a:endParaRPr lang="en-US" altLang="zh-CN" sz="1000" dirty="0">
              <a:cs typeface="Arial" panose="020B0604020202020204" pitchFamily="34" charset="0"/>
            </a:endParaRPr>
          </a:p>
          <a:p>
            <a:pPr lvl="1" defTabSz="0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Font typeface="Arial" panose="020B0604020202020204" pitchFamily="34" charset="0"/>
              <a:buChar char="•"/>
              <a:tabLst>
                <a:tab pos="285115" algn="l"/>
              </a:tabLst>
              <a:defRPr/>
            </a:pPr>
            <a:r>
              <a:rPr lang="en-US" altLang="zh-CN" sz="1000" dirty="0">
                <a:cs typeface="Arial" panose="020B0604020202020204" pitchFamily="34" charset="0"/>
              </a:rPr>
              <a:t>Reviewed quality example and codec characteristic of the point cloud representation format.</a:t>
            </a:r>
          </a:p>
          <a:p>
            <a:pPr lvl="1" defTabSz="0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Font typeface="Arial" panose="020B0604020202020204" pitchFamily="34" charset="0"/>
              <a:buChar char="•"/>
              <a:tabLst>
                <a:tab pos="285115" algn="l"/>
              </a:tabLst>
              <a:defRPr/>
            </a:pPr>
            <a:r>
              <a:rPr lang="en-US" altLang="zh-CN" sz="1000" dirty="0">
                <a:cs typeface="Arial" panose="020B0604020202020204" pitchFamily="34" charset="0"/>
              </a:rPr>
              <a:t>Discussed the content, tools, and candidate sequences for multi-view, sterescopic 3D video, and point cloud representation format.</a:t>
            </a:r>
          </a:p>
          <a:p>
            <a:pPr marL="287655" indent="-287655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600" dirty="0">
                <a:cs typeface="Arial" panose="020B0604020202020204" pitchFamily="34" charset="0"/>
              </a:rPr>
              <a:t>Any recommendations based on the agreements ? </a:t>
            </a:r>
          </a:p>
          <a:p>
            <a:pPr marL="0" indent="457200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n-US" altLang="zh-CN" sz="1000" dirty="0">
                <a:ea typeface="Arial" panose="020B0604020202020204" pitchFamily="34" charset="0"/>
                <a:cs typeface="Arial" panose="020B0604020202020204" pitchFamily="34" charset="0"/>
              </a:rPr>
              <a:t>None</a:t>
            </a:r>
          </a:p>
          <a:p>
            <a:pPr marL="287655" indent="-287655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600" dirty="0">
                <a:cs typeface="Arial" panose="020B0604020202020204" pitchFamily="34" charset="0"/>
              </a:rPr>
              <a:t>Plans for the meeting based on the input contributions that have been reviewed by the rapporteur</a:t>
            </a:r>
          </a:p>
          <a:p>
            <a:pPr marL="285750" lvl="0" indent="-285750" defTabSz="0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Font typeface="Arial" panose="020B0604020202020204" pitchFamily="34" charset="0"/>
              <a:buChar char="•"/>
              <a:tabLst>
                <a:tab pos="285115" algn="l"/>
              </a:tabLst>
              <a:defRPr/>
            </a:pPr>
            <a:r>
              <a:rPr lang="en-US" altLang="en-GB" sz="1000" dirty="0">
                <a:cs typeface="Arial" panose="020B0604020202020204" pitchFamily="34" charset="0"/>
                <a:sym typeface="+mn-ea"/>
              </a:rPr>
              <a:t>Discuss 5 proposed representation formats </a:t>
            </a:r>
            <a:r>
              <a:rPr lang="en-US" altLang="en-GB" sz="1000" dirty="0">
                <a:solidFill>
                  <a:srgbClr val="FF0000"/>
                </a:solidFill>
                <a:cs typeface="Arial" panose="020B0604020202020204" pitchFamily="34" charset="0"/>
                <a:sym typeface="+mn-ea"/>
              </a:rPr>
              <a:t>(S4-241481 &amp; 1488 &amp; 1518 &amp; 1519 &amp; 1620)</a:t>
            </a:r>
            <a:endParaRPr lang="en-US" altLang="en-GB" sz="1000" dirty="0">
              <a:cs typeface="Arial" panose="020B0604020202020204" pitchFamily="34" charset="0"/>
            </a:endParaRPr>
          </a:p>
          <a:p>
            <a:pPr marL="285750" lvl="0" indent="-285750" defTabSz="0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Font typeface="Arial" panose="020B0604020202020204" pitchFamily="34" charset="0"/>
              <a:buChar char="•"/>
              <a:tabLst>
                <a:tab pos="285115" algn="l"/>
              </a:tabLst>
              <a:defRPr/>
            </a:pPr>
            <a:r>
              <a:rPr lang="en-US" altLang="en-GB" sz="1000" dirty="0">
                <a:cs typeface="Arial" panose="020B0604020202020204" pitchFamily="34" charset="0"/>
                <a:sym typeface="+mn-ea"/>
              </a:rPr>
              <a:t>Discuss the quality evalution methodologies</a:t>
            </a:r>
            <a:r>
              <a:rPr lang="en-US" altLang="en-GB" sz="1000" dirty="0">
                <a:solidFill>
                  <a:srgbClr val="FF0000"/>
                </a:solidFill>
                <a:cs typeface="Arial" panose="020B0604020202020204" pitchFamily="34" charset="0"/>
                <a:sym typeface="+mn-ea"/>
              </a:rPr>
              <a:t> (S4-241494 &amp; 1520)</a:t>
            </a:r>
            <a:endParaRPr lang="en-US" altLang="en-GB" sz="1000" dirty="0">
              <a:solidFill>
                <a:srgbClr val="FF0000"/>
              </a:solidFill>
              <a:cs typeface="Arial" panose="020B0604020202020204" pitchFamily="34" charset="0"/>
            </a:endParaRPr>
          </a:p>
          <a:p>
            <a:pPr marL="285750" lvl="0" indent="-285750" defTabSz="0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Font typeface="Arial" panose="020B0604020202020204" pitchFamily="34" charset="0"/>
              <a:buChar char="•"/>
              <a:tabLst>
                <a:tab pos="285115" algn="l"/>
              </a:tabLst>
              <a:defRPr/>
            </a:pPr>
            <a:r>
              <a:rPr lang="en-US" altLang="en-GB" sz="1000" dirty="0">
                <a:cs typeface="Arial" panose="020B0604020202020204" pitchFamily="34" charset="0"/>
                <a:sym typeface="+mn-ea"/>
              </a:rPr>
              <a:t>Others</a:t>
            </a:r>
            <a:r>
              <a:rPr lang="en-US" altLang="en-GB" sz="1000" dirty="0">
                <a:solidFill>
                  <a:srgbClr val="FF0000"/>
                </a:solidFill>
                <a:cs typeface="Arial" panose="020B0604020202020204" pitchFamily="34" charset="0"/>
                <a:sym typeface="+mn-ea"/>
              </a:rPr>
              <a:t> (</a:t>
            </a:r>
            <a:r>
              <a:rPr lang="en-US" altLang="en-GB" sz="1000" b="1" dirty="0">
                <a:solidFill>
                  <a:srgbClr val="FF0000"/>
                </a:solidFill>
                <a:cs typeface="Arial" panose="020B0604020202020204" pitchFamily="34" charset="0"/>
                <a:sym typeface="+mn-ea"/>
              </a:rPr>
              <a:t>Scenarios</a:t>
            </a:r>
            <a:r>
              <a:rPr lang="en-US" altLang="en-GB" sz="1000" dirty="0">
                <a:solidFill>
                  <a:srgbClr val="FF0000"/>
                </a:solidFill>
                <a:cs typeface="Arial" panose="020B0604020202020204" pitchFamily="34" charset="0"/>
                <a:sym typeface="+mn-ea"/>
              </a:rPr>
              <a:t>: S4-241618 </a:t>
            </a:r>
            <a:r>
              <a:rPr lang="en-US" altLang="en-GB" sz="1000" b="1" dirty="0">
                <a:solidFill>
                  <a:srgbClr val="FF0000"/>
                </a:solidFill>
                <a:cs typeface="Arial" panose="020B0604020202020204" pitchFamily="34" charset="0"/>
                <a:sym typeface="+mn-ea"/>
              </a:rPr>
              <a:t> TR</a:t>
            </a:r>
            <a:r>
              <a:rPr lang="en-US" altLang="en-GB" sz="1000" dirty="0">
                <a:solidFill>
                  <a:srgbClr val="FF0000"/>
                </a:solidFill>
                <a:cs typeface="Arial" panose="020B0604020202020204" pitchFamily="34" charset="0"/>
                <a:sym typeface="+mn-ea"/>
              </a:rPr>
              <a:t>: 1491 </a:t>
            </a:r>
            <a:r>
              <a:rPr lang="en-US" altLang="en-GB" sz="1000" b="1" dirty="0">
                <a:solidFill>
                  <a:srgbClr val="FF0000"/>
                </a:solidFill>
                <a:cs typeface="Arial" panose="020B0604020202020204" pitchFamily="34" charset="0"/>
                <a:sym typeface="+mn-ea"/>
              </a:rPr>
              <a:t>PD: </a:t>
            </a:r>
            <a:r>
              <a:rPr lang="en-US" altLang="en-GB" sz="1000" dirty="0">
                <a:solidFill>
                  <a:srgbClr val="FF0000"/>
                </a:solidFill>
                <a:cs typeface="Arial" panose="020B0604020202020204" pitchFamily="34" charset="0"/>
                <a:sym typeface="+mn-ea"/>
              </a:rPr>
              <a:t>1492  </a:t>
            </a:r>
            <a:r>
              <a:rPr lang="en-US" altLang="en-GB" sz="1000" b="1" dirty="0">
                <a:solidFill>
                  <a:srgbClr val="FF0000"/>
                </a:solidFill>
                <a:cs typeface="Arial" panose="020B0604020202020204" pitchFamily="34" charset="0"/>
                <a:sym typeface="+mn-ea"/>
              </a:rPr>
              <a:t>TP</a:t>
            </a:r>
            <a:r>
              <a:rPr lang="en-US" altLang="en-GB" sz="1000" dirty="0">
                <a:solidFill>
                  <a:srgbClr val="FF0000"/>
                </a:solidFill>
                <a:cs typeface="Arial" panose="020B0604020202020204" pitchFamily="34" charset="0"/>
                <a:sym typeface="+mn-ea"/>
              </a:rPr>
              <a:t>:1493)</a:t>
            </a:r>
            <a:endParaRPr lang="fr-FR" sz="1600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647700" y="1454150"/>
          <a:ext cx="10084901" cy="616021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0190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4429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9559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0709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5173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4306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43064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898167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9686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UID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Name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Acronym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Target (mm/</a:t>
                      </a:r>
                      <a:r>
                        <a:rPr lang="en-GB" sz="1100" dirty="0" err="1"/>
                        <a:t>yyyy</a:t>
                      </a:r>
                      <a:r>
                        <a:rPr lang="en-GB" sz="1100" dirty="0"/>
                        <a:t>)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Old 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1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65183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>
                          <a:solidFill>
                            <a:schemeClr val="bg1"/>
                          </a:solidFill>
                        </a:rPr>
                        <a:t>1030008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Study on Beyond 2D Video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FS_Beyond2D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3/3/2025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en-GB" sz="1100" dirty="0">
                          <a:solidFill>
                            <a:schemeClr val="tx1"/>
                          </a:solidFill>
                        </a:rPr>
                        <a:t>10%</a:t>
                      </a:r>
                      <a:endParaRPr lang="en-GB" sz="1100" dirty="0">
                        <a:solidFill>
                          <a:schemeClr val="tx1"/>
                        </a:solidFill>
                      </a:endParaRPr>
                    </a:p>
                  </a:txBody>
                  <a:tcPr marL="36001" marR="36001" marT="0" marB="0" anchor="b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100" b="0" i="0" u="sng" strike="noStrike" dirty="0">
                          <a:solidFill>
                            <a:srgbClr val="0000FF"/>
                          </a:solidFill>
                          <a:effectLst/>
                          <a:latin typeface="+mn-lt"/>
                          <a:hlinkClick r:id="rId4"/>
                        </a:rPr>
                        <a:t>SP-240479</a:t>
                      </a:r>
                      <a:endParaRPr lang="en-US" sz="1100" b="0" i="0" u="sng" strike="noStrike" dirty="0">
                        <a:solidFill>
                          <a:srgbClr val="0000FF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en-GB" sz="1100" dirty="0">
                          <a:solidFill>
                            <a:srgbClr val="FF0000"/>
                          </a:solidFill>
                        </a:rPr>
                        <a:t>12</a:t>
                      </a: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%</a:t>
                      </a:r>
                    </a:p>
                  </a:txBody>
                  <a:tcPr marL="36001" marR="36001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b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12A81A8-5C7E-4B5E-B955-EBF4BE0C60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3961" y="228600"/>
            <a:ext cx="9684774" cy="1143000"/>
          </a:xfrm>
        </p:spPr>
        <p:txBody>
          <a:bodyPr/>
          <a:lstStyle/>
          <a:p>
            <a:r>
              <a:rPr lang="en-US" sz="3200" dirty="0"/>
              <a:t>Study on Audio Codec APIs</a:t>
            </a:r>
            <a:br>
              <a:rPr lang="en-US" sz="3200" dirty="0"/>
            </a:br>
            <a:r>
              <a:rPr lang="en-US" sz="3200" dirty="0"/>
              <a:t> </a:t>
            </a:r>
            <a:r>
              <a:rPr lang="en-US" altLang="en-US" sz="3200" dirty="0"/>
              <a:t>(</a:t>
            </a:r>
            <a:r>
              <a:rPr lang="en-US" sz="3200" dirty="0"/>
              <a:t>FS_ACAPI</a:t>
            </a:r>
            <a:r>
              <a:rPr lang="en-US" altLang="en-US" sz="3200" dirty="0"/>
              <a:t>)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5F9F2AB-B13E-42E2-987D-E48C9A0EA9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701" y="2676525"/>
            <a:ext cx="11068050" cy="3608389"/>
          </a:xfrm>
        </p:spPr>
        <p:txBody>
          <a:bodyPr/>
          <a:lstStyle/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s-ES" altLang="zh-CN" sz="1600" dirty="0" err="1">
                <a:cs typeface="Arial" pitchFamily="34" charset="0"/>
              </a:rPr>
              <a:t>Rapporteur</a:t>
            </a:r>
            <a:r>
              <a:rPr lang="es-ES" altLang="zh-CN" sz="1600" dirty="0">
                <a:cs typeface="Arial" pitchFamily="34" charset="0"/>
              </a:rPr>
              <a:t>:</a:t>
            </a:r>
          </a:p>
          <a:p>
            <a:pPr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Font typeface="Arial" panose="020B0604020202020204" pitchFamily="34" charset="0"/>
              <a:buChar char="•"/>
              <a:tabLst>
                <a:tab pos="285750" algn="l"/>
              </a:tabLst>
              <a:defRPr/>
            </a:pPr>
            <a:r>
              <a:rPr lang="fi-FI" sz="1600" dirty="0">
                <a:cs typeface="Arial" pitchFamily="34" charset="0"/>
              </a:rPr>
              <a:t>Stefan Döhla (stefan DOT doehla AT iis DOT fraunhofer DOT de)</a:t>
            </a:r>
          </a:p>
          <a:p>
            <a:pPr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Font typeface="Arial" panose="020B0604020202020204" pitchFamily="34" charset="0"/>
              <a:buChar char="•"/>
              <a:tabLst>
                <a:tab pos="285750" algn="l"/>
              </a:tabLst>
              <a:defRPr/>
            </a:pPr>
            <a:endParaRPr lang="en-GB" sz="1600" b="1" u="sng" dirty="0">
              <a:cs typeface="Arial" pitchFamily="34" charset="0"/>
            </a:endParaRP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n-GB" sz="1600" b="1" u="sng" dirty="0">
                <a:cs typeface="Arial" pitchFamily="34" charset="0"/>
              </a:rPr>
              <a:t>Progress since SA4#128</a:t>
            </a:r>
            <a:endParaRPr lang="en-GB" sz="1600" u="sng" dirty="0">
              <a:cs typeface="Arial" pitchFamily="34" charset="0"/>
            </a:endParaRP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600" dirty="0">
                <a:cs typeface="Arial" pitchFamily="34" charset="0"/>
              </a:rPr>
              <a:t>No ad-hoc calls between SA4#128 and SA4#129-e</a:t>
            </a: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600" dirty="0">
                <a:cs typeface="Arial" pitchFamily="34" charset="0"/>
              </a:rPr>
              <a:t>One contribution (S4-241479) on registration of 3GPP’s codecs as </a:t>
            </a:r>
            <a:r>
              <a:rPr lang="en-US" altLang="zh-CN" sz="1600" dirty="0" err="1">
                <a:cs typeface="Arial" pitchFamily="34" charset="0"/>
              </a:rPr>
              <a:t>WebCodecs</a:t>
            </a:r>
            <a:endParaRPr lang="en-US" altLang="zh-CN" sz="1600" dirty="0">
              <a:cs typeface="Arial" pitchFamily="34" charset="0"/>
            </a:endParaRPr>
          </a:p>
          <a:p>
            <a:pPr marL="0" indent="0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endParaRPr lang="en-US" altLang="zh-CN" sz="1600" dirty="0">
              <a:cs typeface="Arial" pitchFamily="34" charset="0"/>
            </a:endParaRPr>
          </a:p>
          <a:p>
            <a:pPr>
              <a:buNone/>
            </a:pPr>
            <a:endParaRPr lang="fr-FR" sz="1600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316C410E-82FA-476F-B093-00474D9D4256}"/>
              </a:ext>
            </a:extLst>
          </p:cNvPr>
          <p:cNvGraphicFramePr>
            <a:graphicFrameLocks noGrp="1"/>
          </p:cNvGraphicFramePr>
          <p:nvPr/>
        </p:nvGraphicFramePr>
        <p:xfrm>
          <a:off x="647700" y="1454150"/>
          <a:ext cx="10084901" cy="616021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01902">
                  <a:extLst>
                    <a:ext uri="{9D8B030D-6E8A-4147-A177-3AD203B41FA5}">
                      <a16:colId xmlns:a16="http://schemas.microsoft.com/office/drawing/2014/main" val="2803819478"/>
                    </a:ext>
                  </a:extLst>
                </a:gridCol>
                <a:gridCol w="3844407">
                  <a:extLst>
                    <a:ext uri="{9D8B030D-6E8A-4147-A177-3AD203B41FA5}">
                      <a16:colId xmlns:a16="http://schemas.microsoft.com/office/drawing/2014/main" val="3505420422"/>
                    </a:ext>
                  </a:extLst>
                </a:gridCol>
                <a:gridCol w="1095473">
                  <a:extLst>
                    <a:ext uri="{9D8B030D-6E8A-4147-A177-3AD203B41FA5}">
                      <a16:colId xmlns:a16="http://schemas.microsoft.com/office/drawing/2014/main" val="1490831781"/>
                    </a:ext>
                  </a:extLst>
                </a:gridCol>
                <a:gridCol w="807092">
                  <a:extLst>
                    <a:ext uri="{9D8B030D-6E8A-4147-A177-3AD203B41FA5}">
                      <a16:colId xmlns:a16="http://schemas.microsoft.com/office/drawing/2014/main" val="3229099977"/>
                    </a:ext>
                  </a:extLst>
                </a:gridCol>
                <a:gridCol w="551732">
                  <a:extLst>
                    <a:ext uri="{9D8B030D-6E8A-4147-A177-3AD203B41FA5}">
                      <a16:colId xmlns:a16="http://schemas.microsoft.com/office/drawing/2014/main" val="2518572133"/>
                    </a:ext>
                  </a:extLst>
                </a:gridCol>
                <a:gridCol w="643064">
                  <a:extLst>
                    <a:ext uri="{9D8B030D-6E8A-4147-A177-3AD203B41FA5}">
                      <a16:colId xmlns:a16="http://schemas.microsoft.com/office/drawing/2014/main" val="1766003584"/>
                    </a:ext>
                  </a:extLst>
                </a:gridCol>
                <a:gridCol w="643064">
                  <a:extLst>
                    <a:ext uri="{9D8B030D-6E8A-4147-A177-3AD203B41FA5}">
                      <a16:colId xmlns:a16="http://schemas.microsoft.com/office/drawing/2014/main" val="1420571077"/>
                    </a:ext>
                  </a:extLst>
                </a:gridCol>
                <a:gridCol w="1898167">
                  <a:extLst>
                    <a:ext uri="{9D8B030D-6E8A-4147-A177-3AD203B41FA5}">
                      <a16:colId xmlns:a16="http://schemas.microsoft.com/office/drawing/2014/main" val="3286458435"/>
                    </a:ext>
                  </a:extLst>
                </a:gridCol>
              </a:tblGrid>
              <a:tr h="29686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UID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Name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Acronym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Target (mm/</a:t>
                      </a:r>
                      <a:r>
                        <a:rPr lang="en-GB" sz="1100" dirty="0" err="1"/>
                        <a:t>yyyy</a:t>
                      </a:r>
                      <a:r>
                        <a:rPr lang="en-GB" sz="1100" dirty="0"/>
                        <a:t>)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Old 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1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2693579738"/>
                  </a:ext>
                </a:extLst>
              </a:tr>
              <a:tr h="265183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>
                          <a:solidFill>
                            <a:schemeClr val="bg1"/>
                          </a:solidFill>
                        </a:rPr>
                        <a:t>1030009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Study on Audio Codec APIs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FS_ACAPI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3/3/2025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chemeClr val="tx1"/>
                          </a:solidFill>
                        </a:rPr>
                        <a:t>10%</a:t>
                      </a:r>
                    </a:p>
                  </a:txBody>
                  <a:tcPr marL="36001" marR="36001" marT="0" marB="0" anchor="b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100" b="0" i="0" u="sng" strike="noStrike" dirty="0">
                          <a:solidFill>
                            <a:srgbClr val="0000FF"/>
                          </a:solidFill>
                          <a:effectLst/>
                          <a:latin typeface="+mn-lt"/>
                          <a:hlinkClick r:id="rId2"/>
                        </a:rPr>
                        <a:t>SP-240480</a:t>
                      </a:r>
                      <a:endParaRPr lang="en-US" sz="1100" b="0" i="0" u="sng" strike="noStrike" dirty="0">
                        <a:solidFill>
                          <a:srgbClr val="0000FF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15%</a:t>
                      </a:r>
                    </a:p>
                  </a:txBody>
                  <a:tcPr marL="36001" marR="36001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Small increments</a:t>
                      </a:r>
                    </a:p>
                  </a:txBody>
                  <a:tcPr marL="36001" marR="36001" marT="0" marB="0" anchor="b"/>
                </a:tc>
                <a:extLst>
                  <a:ext uri="{0D108BD9-81ED-4DB2-BD59-A6C34878D82A}">
                    <a16:rowId xmlns:a16="http://schemas.microsoft.com/office/drawing/2014/main" val="17687469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86594675"/>
      </p:ext>
    </p:extLst>
  </p:cSld>
  <p:clrMapOvr>
    <a:masterClrMapping/>
  </p:clrMapOvr>
  <p:transition spd="slow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12A81A8-5C7E-4B5E-B955-EBF4BE0C60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3961" y="228600"/>
            <a:ext cx="9684774" cy="1143000"/>
          </a:xfrm>
        </p:spPr>
        <p:txBody>
          <a:bodyPr/>
          <a:lstStyle/>
          <a:p>
            <a:r>
              <a:rPr lang="en-US" sz="3200" dirty="0"/>
              <a:t>Study on Haptics in 5G Media Services</a:t>
            </a:r>
            <a:br>
              <a:rPr lang="en-US" sz="3200" dirty="0"/>
            </a:br>
            <a:r>
              <a:rPr lang="en-US" sz="3200" dirty="0"/>
              <a:t> </a:t>
            </a:r>
            <a:r>
              <a:rPr lang="en-US" altLang="en-US" sz="3200" dirty="0"/>
              <a:t>(</a:t>
            </a:r>
            <a:r>
              <a:rPr lang="en-US" sz="3200" dirty="0" err="1"/>
              <a:t>FS_HapticsMed</a:t>
            </a:r>
            <a:r>
              <a:rPr lang="en-US" altLang="en-US" sz="3200" dirty="0"/>
              <a:t>)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5F9F2AB-B13E-42E2-987D-E48C9A0EA9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701" y="2676525"/>
            <a:ext cx="11068050" cy="3608389"/>
          </a:xfrm>
        </p:spPr>
        <p:txBody>
          <a:bodyPr/>
          <a:lstStyle/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s-ES" altLang="zh-CN" sz="1600" dirty="0" err="1">
                <a:cs typeface="Arial" pitchFamily="34" charset="0"/>
              </a:rPr>
              <a:t>Rapporteur</a:t>
            </a:r>
            <a:r>
              <a:rPr lang="es-ES" altLang="zh-CN" sz="1600" dirty="0">
                <a:cs typeface="Arial" pitchFamily="34" charset="0"/>
              </a:rPr>
              <a:t>:</a:t>
            </a:r>
          </a:p>
          <a:p>
            <a:pPr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Font typeface="Arial" panose="020B0604020202020204" pitchFamily="34" charset="0"/>
              <a:buChar char="•"/>
              <a:tabLst>
                <a:tab pos="285750" algn="l"/>
              </a:tabLst>
              <a:defRPr/>
            </a:pPr>
            <a:r>
              <a:rPr lang="fi-FI" sz="1600" dirty="0">
                <a:cs typeface="Arial" pitchFamily="34" charset="0"/>
              </a:rPr>
              <a:t>Gaëlle Martin-Cocher, InterDigital (Gaelle.Martin-Cocher@InterDigital.com)</a:t>
            </a:r>
          </a:p>
          <a:p>
            <a:pPr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Font typeface="Arial" panose="020B0604020202020204" pitchFamily="34" charset="0"/>
              <a:buChar char="•"/>
              <a:tabLst>
                <a:tab pos="285750" algn="l"/>
              </a:tabLst>
              <a:defRPr/>
            </a:pPr>
            <a:endParaRPr lang="en-GB" sz="1600" b="1" u="sng" dirty="0">
              <a:cs typeface="Arial" pitchFamily="34" charset="0"/>
            </a:endParaRP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n-GB" sz="1600" b="1" u="sng" dirty="0">
                <a:cs typeface="Arial" pitchFamily="34" charset="0"/>
              </a:rPr>
              <a:t>Progress since SA4#128</a:t>
            </a:r>
            <a:endParaRPr lang="en-GB" sz="1600" u="sng" dirty="0">
              <a:cs typeface="Arial" pitchFamily="34" charset="0"/>
            </a:endParaRP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600" dirty="0">
                <a:cs typeface="Arial" pitchFamily="34" charset="0"/>
              </a:rPr>
              <a:t>What happened during the </a:t>
            </a:r>
            <a:r>
              <a:rPr lang="en-US" altLang="zh-CN" sz="1600" dirty="0" err="1">
                <a:cs typeface="Arial" pitchFamily="34" charset="0"/>
              </a:rPr>
              <a:t>Adhoc</a:t>
            </a:r>
            <a:r>
              <a:rPr lang="en-US" altLang="zh-CN" sz="1600" dirty="0">
                <a:cs typeface="Arial" pitchFamily="34" charset="0"/>
              </a:rPr>
              <a:t> calls, i.e., which key issues &amp; documents were agreed?</a:t>
            </a: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600" dirty="0">
                <a:cs typeface="Arial" pitchFamily="34" charset="0"/>
              </a:rPr>
              <a:t>Any recommendations based on the agreements ? </a:t>
            </a: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600" dirty="0">
                <a:cs typeface="Arial" pitchFamily="34" charset="0"/>
              </a:rPr>
              <a:t>Plans for the meeting based on the input contributions that have been reviewed by the rapporteur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Agree TR skeleton, Time Plan and revised SID.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Review and agree use cases as baseline (5 contributions), possibly merge some similar contributions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Review and agree contribution on haptics formats and device types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endParaRPr lang="en-US" altLang="zh-CN" sz="1200" dirty="0">
              <a:cs typeface="Arial" pitchFamily="34" charset="0"/>
            </a:endParaRPr>
          </a:p>
          <a:p>
            <a:pPr>
              <a:buNone/>
            </a:pPr>
            <a:endParaRPr lang="fr-FR" sz="1600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316C410E-82FA-476F-B093-00474D9D4256}"/>
              </a:ext>
            </a:extLst>
          </p:cNvPr>
          <p:cNvGraphicFramePr>
            <a:graphicFrameLocks noGrp="1"/>
          </p:cNvGraphicFramePr>
          <p:nvPr/>
        </p:nvGraphicFramePr>
        <p:xfrm>
          <a:off x="647700" y="1454150"/>
          <a:ext cx="10084901" cy="616021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01902">
                  <a:extLst>
                    <a:ext uri="{9D8B030D-6E8A-4147-A177-3AD203B41FA5}">
                      <a16:colId xmlns:a16="http://schemas.microsoft.com/office/drawing/2014/main" val="2803819478"/>
                    </a:ext>
                  </a:extLst>
                </a:gridCol>
                <a:gridCol w="3844407">
                  <a:extLst>
                    <a:ext uri="{9D8B030D-6E8A-4147-A177-3AD203B41FA5}">
                      <a16:colId xmlns:a16="http://schemas.microsoft.com/office/drawing/2014/main" val="3505420422"/>
                    </a:ext>
                  </a:extLst>
                </a:gridCol>
                <a:gridCol w="1095473">
                  <a:extLst>
                    <a:ext uri="{9D8B030D-6E8A-4147-A177-3AD203B41FA5}">
                      <a16:colId xmlns:a16="http://schemas.microsoft.com/office/drawing/2014/main" val="1490831781"/>
                    </a:ext>
                  </a:extLst>
                </a:gridCol>
                <a:gridCol w="807092">
                  <a:extLst>
                    <a:ext uri="{9D8B030D-6E8A-4147-A177-3AD203B41FA5}">
                      <a16:colId xmlns:a16="http://schemas.microsoft.com/office/drawing/2014/main" val="3229099977"/>
                    </a:ext>
                  </a:extLst>
                </a:gridCol>
                <a:gridCol w="551732">
                  <a:extLst>
                    <a:ext uri="{9D8B030D-6E8A-4147-A177-3AD203B41FA5}">
                      <a16:colId xmlns:a16="http://schemas.microsoft.com/office/drawing/2014/main" val="2518572133"/>
                    </a:ext>
                  </a:extLst>
                </a:gridCol>
                <a:gridCol w="643064">
                  <a:extLst>
                    <a:ext uri="{9D8B030D-6E8A-4147-A177-3AD203B41FA5}">
                      <a16:colId xmlns:a16="http://schemas.microsoft.com/office/drawing/2014/main" val="1766003584"/>
                    </a:ext>
                  </a:extLst>
                </a:gridCol>
                <a:gridCol w="643064">
                  <a:extLst>
                    <a:ext uri="{9D8B030D-6E8A-4147-A177-3AD203B41FA5}">
                      <a16:colId xmlns:a16="http://schemas.microsoft.com/office/drawing/2014/main" val="1420571077"/>
                    </a:ext>
                  </a:extLst>
                </a:gridCol>
                <a:gridCol w="1898167">
                  <a:extLst>
                    <a:ext uri="{9D8B030D-6E8A-4147-A177-3AD203B41FA5}">
                      <a16:colId xmlns:a16="http://schemas.microsoft.com/office/drawing/2014/main" val="3286458435"/>
                    </a:ext>
                  </a:extLst>
                </a:gridCol>
              </a:tblGrid>
              <a:tr h="29686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UID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Name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Acronym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Target (mm/</a:t>
                      </a:r>
                      <a:r>
                        <a:rPr lang="en-GB" sz="1100" dirty="0" err="1"/>
                        <a:t>yyyy</a:t>
                      </a:r>
                      <a:r>
                        <a:rPr lang="en-GB" sz="1100" dirty="0"/>
                        <a:t>)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Old 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1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2693579738"/>
                  </a:ext>
                </a:extLst>
              </a:tr>
              <a:tr h="265183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1" dirty="0">
                          <a:latin typeface="+mn-lt"/>
                        </a:rPr>
                        <a:t>1030002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dirty="0">
                          <a:latin typeface="+mn-lt"/>
                        </a:rPr>
                        <a:t>Study on Haptics in 5G Media Services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dirty="0" err="1">
                          <a:latin typeface="+mn-lt"/>
                        </a:rPr>
                        <a:t>FS_HapticsMed</a:t>
                      </a:r>
                      <a:endParaRPr lang="en-US" sz="1100" b="0" dirty="0"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dirty="0">
                          <a:solidFill>
                            <a:schemeClr val="tx1"/>
                          </a:solidFill>
                          <a:latin typeface="+mn-lt"/>
                        </a:rPr>
                        <a:t>3/3/2025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b="0" dirty="0">
                          <a:solidFill>
                            <a:schemeClr val="tx1"/>
                          </a:solidFill>
                          <a:latin typeface="+mn-lt"/>
                        </a:rPr>
                        <a:t>-</a:t>
                      </a:r>
                    </a:p>
                  </a:txBody>
                  <a:tcPr marL="36001" marR="36001" marT="0" marB="0" anchor="b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100" b="0" i="0" u="sng" strike="noStrike" dirty="0">
                          <a:solidFill>
                            <a:srgbClr val="0000FF"/>
                          </a:solidFill>
                          <a:effectLst/>
                          <a:latin typeface="+mn-lt"/>
                          <a:hlinkClick r:id="rId2"/>
                        </a:rPr>
                        <a:t>SP-240979</a:t>
                      </a:r>
                      <a:endParaRPr lang="en-US" sz="1100" b="0" i="0" u="sng" strike="noStrike" dirty="0">
                        <a:solidFill>
                          <a:srgbClr val="0000FF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b="0" dirty="0">
                          <a:solidFill>
                            <a:srgbClr val="FF0000"/>
                          </a:solidFill>
                          <a:latin typeface="+mn-lt"/>
                        </a:rPr>
                        <a:t>0%</a:t>
                      </a:r>
                    </a:p>
                  </a:txBody>
                  <a:tcPr marL="36001" marR="36001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b="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36001" marR="36001" marT="0" marB="0" anchor="b"/>
                </a:tc>
                <a:extLst>
                  <a:ext uri="{0D108BD9-81ED-4DB2-BD59-A6C34878D82A}">
                    <a16:rowId xmlns:a16="http://schemas.microsoft.com/office/drawing/2014/main" val="176874692"/>
                  </a:ext>
                </a:extLst>
              </a:tr>
            </a:tbl>
          </a:graphicData>
        </a:graphic>
      </p:graphicFrame>
      <p:sp>
        <p:nvSpPr>
          <p:cNvPr id="5" name="Rectangle 1">
            <a:extLst>
              <a:ext uri="{FF2B5EF4-FFF2-40B4-BE49-F238E27FC236}">
                <a16:creationId xmlns:a16="http://schemas.microsoft.com/office/drawing/2014/main" id="{102D5533-5E9E-8C1A-DA77-19D961C6D995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8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FS_HapticsMed</a:t>
            </a:r>
            <a:r>
              <a:rPr kumimoji="0" lang="en-US" altLang="en-US" sz="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rPr>
              <a:t> </a:t>
            </a:r>
            <a:endParaRPr kumimoji="0" lang="en-US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43042406"/>
      </p:ext>
    </p:extLst>
  </p:cSld>
  <p:clrMapOvr>
    <a:masterClrMapping/>
  </p:clrMapOvr>
  <p:transition spd="slow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12A81A8-5C7E-4B5E-B955-EBF4BE0C60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3961" y="228600"/>
            <a:ext cx="9684774" cy="1143000"/>
          </a:xfrm>
        </p:spPr>
        <p:txBody>
          <a:bodyPr/>
          <a:lstStyle/>
          <a:p>
            <a:r>
              <a:rPr lang="en-US" sz="3200" dirty="0"/>
              <a:t>Study on Spatial Computing for AR Services</a:t>
            </a:r>
            <a:br>
              <a:rPr lang="en-US" sz="3200" dirty="0"/>
            </a:br>
            <a:r>
              <a:rPr lang="en-US" sz="3200" dirty="0"/>
              <a:t> </a:t>
            </a:r>
            <a:r>
              <a:rPr lang="en-US" altLang="en-US" sz="3200" dirty="0"/>
              <a:t>(</a:t>
            </a:r>
            <a:r>
              <a:rPr lang="en-US" sz="3200" dirty="0" err="1"/>
              <a:t>FS_ARSpatial</a:t>
            </a:r>
            <a:r>
              <a:rPr lang="en-US" altLang="en-US" sz="3200" dirty="0"/>
              <a:t>)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5F9F2AB-B13E-42E2-987D-E48C9A0EA9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701" y="2676525"/>
            <a:ext cx="11068050" cy="3608389"/>
          </a:xfrm>
        </p:spPr>
        <p:txBody>
          <a:bodyPr/>
          <a:lstStyle/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s-ES" altLang="zh-CN" sz="1600" dirty="0" err="1">
                <a:cs typeface="Arial" pitchFamily="34" charset="0"/>
              </a:rPr>
              <a:t>Rapporteur</a:t>
            </a:r>
            <a:r>
              <a:rPr lang="es-ES" altLang="zh-CN" sz="1600" dirty="0">
                <a:cs typeface="Arial" pitchFamily="34" charset="0"/>
              </a:rPr>
              <a:t>:</a:t>
            </a:r>
          </a:p>
          <a:p>
            <a:pPr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Font typeface="Arial" panose="020B0604020202020204" pitchFamily="34" charset="0"/>
              <a:buChar char="•"/>
              <a:tabLst>
                <a:tab pos="285750" algn="l"/>
              </a:tabLst>
              <a:defRPr/>
            </a:pPr>
            <a:r>
              <a:rPr lang="es-ES" sz="1600" dirty="0">
                <a:cs typeface="Arial" pitchFamily="34" charset="0"/>
              </a:rPr>
              <a:t>Hamza, Ahmed, </a:t>
            </a:r>
            <a:r>
              <a:rPr lang="es-ES" sz="1600" dirty="0" err="1">
                <a:cs typeface="Arial" pitchFamily="34" charset="0"/>
              </a:rPr>
              <a:t>InterDigital</a:t>
            </a:r>
            <a:r>
              <a:rPr lang="es-ES" sz="1600" dirty="0">
                <a:cs typeface="Arial" pitchFamily="34" charset="0"/>
              </a:rPr>
              <a:t> </a:t>
            </a:r>
            <a:r>
              <a:rPr lang="es-ES" sz="1600" dirty="0" err="1">
                <a:cs typeface="Arial" pitchFamily="34" charset="0"/>
              </a:rPr>
              <a:t>Canada</a:t>
            </a:r>
            <a:r>
              <a:rPr lang="es-ES" sz="1600" dirty="0">
                <a:cs typeface="Arial" pitchFamily="34" charset="0"/>
              </a:rPr>
              <a:t>, &lt;Ahmed.Hamza@InterDigital.com&gt;</a:t>
            </a:r>
            <a:endParaRPr lang="fi-FI" sz="1600" dirty="0">
              <a:cs typeface="Arial" pitchFamily="34" charset="0"/>
            </a:endParaRPr>
          </a:p>
          <a:p>
            <a:pPr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Font typeface="Arial" panose="020B0604020202020204" pitchFamily="34" charset="0"/>
              <a:buChar char="•"/>
              <a:tabLst>
                <a:tab pos="285750" algn="l"/>
              </a:tabLst>
              <a:defRPr/>
            </a:pPr>
            <a:endParaRPr lang="en-GB" sz="1600" b="1" u="sng" dirty="0">
              <a:cs typeface="Arial" pitchFamily="34" charset="0"/>
            </a:endParaRP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n-GB" sz="1600" b="1" u="sng" dirty="0">
                <a:cs typeface="Arial" pitchFamily="34" charset="0"/>
              </a:rPr>
              <a:t>Progress since SA4#128</a:t>
            </a:r>
            <a:endParaRPr lang="en-GB" sz="1600" u="sng" dirty="0">
              <a:cs typeface="Arial" pitchFamily="34" charset="0"/>
            </a:endParaRP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600" dirty="0">
                <a:cs typeface="Arial" pitchFamily="34" charset="0"/>
              </a:rPr>
              <a:t>What happened during the </a:t>
            </a:r>
            <a:r>
              <a:rPr lang="en-US" altLang="zh-CN" sz="1600" dirty="0" err="1">
                <a:cs typeface="Arial" pitchFamily="34" charset="0"/>
              </a:rPr>
              <a:t>Adhoc</a:t>
            </a:r>
            <a:r>
              <a:rPr lang="en-US" altLang="zh-CN" sz="1600" dirty="0">
                <a:cs typeface="Arial" pitchFamily="34" charset="0"/>
              </a:rPr>
              <a:t> calls, i.e., which key issues &amp; documents were agreed?</a:t>
            </a: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600" dirty="0">
                <a:cs typeface="Arial" pitchFamily="34" charset="0"/>
              </a:rPr>
              <a:t>Any recommendations based on the agreements ? </a:t>
            </a: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600" dirty="0">
                <a:cs typeface="Arial" pitchFamily="34" charset="0"/>
              </a:rPr>
              <a:t>Plans for the meeting based on the input contributions that have been reviewed by the rapporteur</a:t>
            </a:r>
          </a:p>
          <a:p>
            <a:pPr>
              <a:buNone/>
            </a:pPr>
            <a:endParaRPr lang="fr-FR" sz="1600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316C410E-82FA-476F-B093-00474D9D425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21972464"/>
              </p:ext>
            </p:extLst>
          </p:nvPr>
        </p:nvGraphicFramePr>
        <p:xfrm>
          <a:off x="647700" y="1454150"/>
          <a:ext cx="10084901" cy="616021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01902">
                  <a:extLst>
                    <a:ext uri="{9D8B030D-6E8A-4147-A177-3AD203B41FA5}">
                      <a16:colId xmlns:a16="http://schemas.microsoft.com/office/drawing/2014/main" val="2803819478"/>
                    </a:ext>
                  </a:extLst>
                </a:gridCol>
                <a:gridCol w="3844407">
                  <a:extLst>
                    <a:ext uri="{9D8B030D-6E8A-4147-A177-3AD203B41FA5}">
                      <a16:colId xmlns:a16="http://schemas.microsoft.com/office/drawing/2014/main" val="3505420422"/>
                    </a:ext>
                  </a:extLst>
                </a:gridCol>
                <a:gridCol w="1095473">
                  <a:extLst>
                    <a:ext uri="{9D8B030D-6E8A-4147-A177-3AD203B41FA5}">
                      <a16:colId xmlns:a16="http://schemas.microsoft.com/office/drawing/2014/main" val="1490831781"/>
                    </a:ext>
                  </a:extLst>
                </a:gridCol>
                <a:gridCol w="807092">
                  <a:extLst>
                    <a:ext uri="{9D8B030D-6E8A-4147-A177-3AD203B41FA5}">
                      <a16:colId xmlns:a16="http://schemas.microsoft.com/office/drawing/2014/main" val="3229099977"/>
                    </a:ext>
                  </a:extLst>
                </a:gridCol>
                <a:gridCol w="551732">
                  <a:extLst>
                    <a:ext uri="{9D8B030D-6E8A-4147-A177-3AD203B41FA5}">
                      <a16:colId xmlns:a16="http://schemas.microsoft.com/office/drawing/2014/main" val="2518572133"/>
                    </a:ext>
                  </a:extLst>
                </a:gridCol>
                <a:gridCol w="643064">
                  <a:extLst>
                    <a:ext uri="{9D8B030D-6E8A-4147-A177-3AD203B41FA5}">
                      <a16:colId xmlns:a16="http://schemas.microsoft.com/office/drawing/2014/main" val="1766003584"/>
                    </a:ext>
                  </a:extLst>
                </a:gridCol>
                <a:gridCol w="643064">
                  <a:extLst>
                    <a:ext uri="{9D8B030D-6E8A-4147-A177-3AD203B41FA5}">
                      <a16:colId xmlns:a16="http://schemas.microsoft.com/office/drawing/2014/main" val="1420571077"/>
                    </a:ext>
                  </a:extLst>
                </a:gridCol>
                <a:gridCol w="1898167">
                  <a:extLst>
                    <a:ext uri="{9D8B030D-6E8A-4147-A177-3AD203B41FA5}">
                      <a16:colId xmlns:a16="http://schemas.microsoft.com/office/drawing/2014/main" val="3286458435"/>
                    </a:ext>
                  </a:extLst>
                </a:gridCol>
              </a:tblGrid>
              <a:tr h="29686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UID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Name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Acronym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Target (mm/</a:t>
                      </a:r>
                      <a:r>
                        <a:rPr lang="en-GB" sz="1100" dirty="0" err="1"/>
                        <a:t>yyyy</a:t>
                      </a:r>
                      <a:r>
                        <a:rPr lang="en-GB" sz="1100" dirty="0"/>
                        <a:t>)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Old 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1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2693579738"/>
                  </a:ext>
                </a:extLst>
              </a:tr>
              <a:tr h="265183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>
                          <a:solidFill>
                            <a:schemeClr val="bg1"/>
                          </a:solidFill>
                        </a:rPr>
                        <a:t>1040022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Study on Spatial Computing for AR Services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 err="1">
                          <a:solidFill>
                            <a:schemeClr val="tx1"/>
                          </a:solidFill>
                        </a:rPr>
                        <a:t>FS_ARSpatial</a:t>
                      </a: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6/6/2025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 marL="36001" marR="36001" marT="0" marB="0" anchor="b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100" b="0" i="0" u="sng" strike="noStrike" dirty="0">
                          <a:solidFill>
                            <a:srgbClr val="0000FF"/>
                          </a:solidFill>
                          <a:effectLst/>
                          <a:latin typeface="+mn-lt"/>
                          <a:hlinkClick r:id="rId2"/>
                        </a:rPr>
                        <a:t>SP-240927</a:t>
                      </a:r>
                      <a:endParaRPr lang="en-US" sz="1100" b="0" i="0" u="sng" strike="noStrike" dirty="0">
                        <a:solidFill>
                          <a:srgbClr val="0000FF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0%</a:t>
                      </a:r>
                    </a:p>
                  </a:txBody>
                  <a:tcPr marL="36001" marR="36001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b"/>
                </a:tc>
                <a:extLst>
                  <a:ext uri="{0D108BD9-81ED-4DB2-BD59-A6C34878D82A}">
                    <a16:rowId xmlns:a16="http://schemas.microsoft.com/office/drawing/2014/main" val="17687469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42405715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F3B35329-BFCF-436F-8D48-FA81E821F1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Outline</a:t>
            </a:r>
          </a:p>
        </p:txBody>
      </p:sp>
      <p:sp>
        <p:nvSpPr>
          <p:cNvPr id="2" name="Espace réservé du contenu 1">
            <a:extLst>
              <a:ext uri="{FF2B5EF4-FFF2-40B4-BE49-F238E27FC236}">
                <a16:creationId xmlns:a16="http://schemas.microsoft.com/office/drawing/2014/main" id="{108D8350-CE6F-41B0-84B2-80DFA4E0AC7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90000"/>
              </a:lnSpc>
              <a:spcBef>
                <a:spcPts val="500"/>
              </a:spcBef>
            </a:pPr>
            <a:r>
              <a:rPr lang="en-US" altLang="en-US" sz="2000" dirty="0"/>
              <a:t>Rel-19 Work Items </a:t>
            </a:r>
          </a:p>
          <a:p>
            <a:pPr lvl="1">
              <a:lnSpc>
                <a:spcPct val="90000"/>
              </a:lnSpc>
              <a:spcBef>
                <a:spcPts val="500"/>
              </a:spcBef>
            </a:pPr>
            <a:r>
              <a:rPr lang="en-US" altLang="en-US" sz="1600" dirty="0"/>
              <a:t>Status at the end of SA#104 (and SA4#128) </a:t>
            </a:r>
          </a:p>
          <a:p>
            <a:pPr lvl="1">
              <a:lnSpc>
                <a:spcPct val="90000"/>
              </a:lnSpc>
              <a:spcBef>
                <a:spcPts val="500"/>
              </a:spcBef>
            </a:pPr>
            <a:r>
              <a:rPr lang="en-US" altLang="en-US" sz="1600" dirty="0"/>
              <a:t>Rapporteur’s progress report since SA4#128</a:t>
            </a:r>
            <a:endParaRPr lang="en-US" altLang="en-US" sz="2000" dirty="0"/>
          </a:p>
          <a:p>
            <a:pPr>
              <a:lnSpc>
                <a:spcPct val="90000"/>
              </a:lnSpc>
              <a:spcBef>
                <a:spcPts val="500"/>
              </a:spcBef>
            </a:pPr>
            <a:r>
              <a:rPr lang="en-US" altLang="en-US" sz="2000" dirty="0"/>
              <a:t>Study Items </a:t>
            </a:r>
          </a:p>
          <a:p>
            <a:pPr lvl="1">
              <a:lnSpc>
                <a:spcPct val="90000"/>
              </a:lnSpc>
              <a:spcBef>
                <a:spcPts val="500"/>
              </a:spcBef>
            </a:pPr>
            <a:r>
              <a:rPr lang="en-US" altLang="en-US" sz="1600" dirty="0"/>
              <a:t>Status at the end of SA#104 (and SA4#128)</a:t>
            </a:r>
          </a:p>
          <a:p>
            <a:pPr lvl="1">
              <a:lnSpc>
                <a:spcPct val="90000"/>
              </a:lnSpc>
              <a:spcBef>
                <a:spcPts val="500"/>
              </a:spcBef>
            </a:pPr>
            <a:r>
              <a:rPr lang="en-US" altLang="en-US" sz="1600" dirty="0"/>
              <a:t>Rapporteur’s progress report since SA4#128</a:t>
            </a:r>
            <a:endParaRPr lang="en-US" altLang="en-US" sz="1600" b="1" dirty="0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7" name="Title 1">
            <a:extLst>
              <a:ext uri="{FF2B5EF4-FFF2-40B4-BE49-F238E27FC236}">
                <a16:creationId xmlns:a16="http://schemas.microsoft.com/office/drawing/2014/main" id="{40AB3C44-8A1D-4921-A803-B5281B64AC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4129" y="196850"/>
            <a:ext cx="9537289" cy="1143000"/>
          </a:xfrm>
        </p:spPr>
        <p:txBody>
          <a:bodyPr/>
          <a:lstStyle/>
          <a:p>
            <a:r>
              <a:rPr lang="en-US" altLang="en-US" dirty="0"/>
              <a:t>Overview of work progress </a:t>
            </a:r>
            <a:br>
              <a:rPr lang="en-US" altLang="en-US" dirty="0"/>
            </a:br>
            <a:r>
              <a:rPr lang="en-US" altLang="en-US" dirty="0"/>
              <a:t>Rel-19 Work Items – after SA#104 (SA4#128)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7714599D-E650-DC86-7FF8-E45C67BE135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01233121"/>
              </p:ext>
            </p:extLst>
          </p:nvPr>
        </p:nvGraphicFramePr>
        <p:xfrm>
          <a:off x="739140" y="1692127"/>
          <a:ext cx="10238474" cy="1345317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11068">
                  <a:extLst>
                    <a:ext uri="{9D8B030D-6E8A-4147-A177-3AD203B41FA5}">
                      <a16:colId xmlns:a16="http://schemas.microsoft.com/office/drawing/2014/main" val="3406904079"/>
                    </a:ext>
                  </a:extLst>
                </a:gridCol>
                <a:gridCol w="3902949">
                  <a:extLst>
                    <a:ext uri="{9D8B030D-6E8A-4147-A177-3AD203B41FA5}">
                      <a16:colId xmlns:a16="http://schemas.microsoft.com/office/drawing/2014/main" val="522572285"/>
                    </a:ext>
                  </a:extLst>
                </a:gridCol>
                <a:gridCol w="1112155">
                  <a:extLst>
                    <a:ext uri="{9D8B030D-6E8A-4147-A177-3AD203B41FA5}">
                      <a16:colId xmlns:a16="http://schemas.microsoft.com/office/drawing/2014/main" val="1128329369"/>
                    </a:ext>
                  </a:extLst>
                </a:gridCol>
                <a:gridCol w="945075">
                  <a:extLst>
                    <a:ext uri="{9D8B030D-6E8A-4147-A177-3AD203B41FA5}">
                      <a16:colId xmlns:a16="http://schemas.microsoft.com/office/drawing/2014/main" val="1584888878"/>
                    </a:ext>
                  </a:extLst>
                </a:gridCol>
                <a:gridCol w="434441">
                  <a:extLst>
                    <a:ext uri="{9D8B030D-6E8A-4147-A177-3AD203B41FA5}">
                      <a16:colId xmlns:a16="http://schemas.microsoft.com/office/drawing/2014/main" val="3863086712"/>
                    </a:ext>
                  </a:extLst>
                </a:gridCol>
                <a:gridCol w="652857">
                  <a:extLst>
                    <a:ext uri="{9D8B030D-6E8A-4147-A177-3AD203B41FA5}">
                      <a16:colId xmlns:a16="http://schemas.microsoft.com/office/drawing/2014/main" val="852456964"/>
                    </a:ext>
                  </a:extLst>
                </a:gridCol>
                <a:gridCol w="652857">
                  <a:extLst>
                    <a:ext uri="{9D8B030D-6E8A-4147-A177-3AD203B41FA5}">
                      <a16:colId xmlns:a16="http://schemas.microsoft.com/office/drawing/2014/main" val="4269548696"/>
                    </a:ext>
                  </a:extLst>
                </a:gridCol>
                <a:gridCol w="1927072">
                  <a:extLst>
                    <a:ext uri="{9D8B030D-6E8A-4147-A177-3AD203B41FA5}">
                      <a16:colId xmlns:a16="http://schemas.microsoft.com/office/drawing/2014/main" val="1718835401"/>
                    </a:ext>
                  </a:extLst>
                </a:gridCol>
              </a:tblGrid>
              <a:tr h="35904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UID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Name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Acronym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Target </a:t>
                      </a:r>
                      <a:r>
                        <a:rPr lang="en-GB" sz="1000" dirty="0"/>
                        <a:t>(dd/mm/</a:t>
                      </a:r>
                      <a:r>
                        <a:rPr lang="en-GB" sz="1000" dirty="0" err="1"/>
                        <a:t>yyyy</a:t>
                      </a:r>
                      <a:r>
                        <a:rPr lang="en-GB" sz="1000" dirty="0"/>
                        <a:t>)</a:t>
                      </a:r>
                      <a:endParaRPr lang="en-GB" sz="1100" dirty="0"/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Old 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1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2477623767"/>
                  </a:ext>
                </a:extLst>
              </a:tr>
              <a:tr h="320733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1030002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Video Operating Points - Harmonization and Stereo MV-HEVC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VOPS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3/3/2025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 marL="36001" marR="36001" marT="0" marB="0" anchor="b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100" b="0" i="0" u="sng" strike="noStrike" dirty="0">
                          <a:solidFill>
                            <a:srgbClr val="0000FF"/>
                          </a:solidFill>
                          <a:effectLst/>
                          <a:latin typeface="+mn-lt"/>
                          <a:hlinkClick r:id="rId2"/>
                        </a:rPr>
                        <a:t>SP-240060</a:t>
                      </a:r>
                      <a:endParaRPr lang="en-US" sz="1100" b="0" i="0" u="sng" strike="noStrike" dirty="0">
                        <a:solidFill>
                          <a:srgbClr val="0000FF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b="0" dirty="0">
                          <a:solidFill>
                            <a:srgbClr val="FF0000"/>
                          </a:solidFill>
                          <a:latin typeface="+mn-lt"/>
                        </a:rPr>
                        <a:t>15%</a:t>
                      </a:r>
                    </a:p>
                  </a:txBody>
                  <a:tcPr marL="36001" marR="36001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b"/>
                </a:tc>
                <a:extLst>
                  <a:ext uri="{0D108BD9-81ED-4DB2-BD59-A6C34878D82A}">
                    <a16:rowId xmlns:a16="http://schemas.microsoft.com/office/drawing/2014/main" val="1551172648"/>
                  </a:ext>
                </a:extLst>
              </a:tr>
              <a:tr h="320733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1030003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Split Rendering over IMS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SR_IMS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3/3/2025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 marL="36001" marR="36001" marT="0" marB="0" anchor="b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100" b="0" i="0" u="sng" strike="noStrike" dirty="0">
                          <a:solidFill>
                            <a:srgbClr val="0000FF"/>
                          </a:solidFill>
                          <a:effectLst/>
                          <a:latin typeface="+mn-lt"/>
                          <a:hlinkClick r:id="rId3"/>
                        </a:rPr>
                        <a:t>SP-240492</a:t>
                      </a:r>
                      <a:endParaRPr lang="en-US" sz="1100" b="0" i="0" u="sng" strike="noStrike" dirty="0">
                        <a:solidFill>
                          <a:srgbClr val="0000FF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10%</a:t>
                      </a:r>
                    </a:p>
                  </a:txBody>
                  <a:tcPr marL="36001" marR="36001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b"/>
                </a:tc>
                <a:extLst>
                  <a:ext uri="{0D108BD9-81ED-4DB2-BD59-A6C34878D82A}">
                    <a16:rowId xmlns:a16="http://schemas.microsoft.com/office/drawing/2014/main" val="2825203558"/>
                  </a:ext>
                </a:extLst>
              </a:tr>
              <a:tr h="320733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1040021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EVS Codec Extension for Immersive Voice and Audio Services, Phase 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IVAS_Codec_Ph2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6/6/2025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 marL="36001" marR="36001" marT="0" marB="0" anchor="b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0" u="sng" strike="noStrike" dirty="0">
                          <a:solidFill>
                            <a:srgbClr val="0000FF"/>
                          </a:solidFill>
                          <a:effectLst/>
                          <a:latin typeface="+mn-lt"/>
                          <a:hlinkClick r:id="rId4"/>
                        </a:rPr>
                        <a:t>SP-241000</a:t>
                      </a:r>
                      <a:endParaRPr lang="en-US" sz="1100" b="0" i="0" u="sng" strike="noStrike" dirty="0">
                        <a:solidFill>
                          <a:srgbClr val="0000FF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0%</a:t>
                      </a:r>
                    </a:p>
                  </a:txBody>
                  <a:tcPr marL="36001" marR="36001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b"/>
                </a:tc>
                <a:extLst>
                  <a:ext uri="{0D108BD9-81ED-4DB2-BD59-A6C34878D82A}">
                    <a16:rowId xmlns:a16="http://schemas.microsoft.com/office/drawing/2014/main" val="118194846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79506779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12A81A8-5C7E-4B5E-B955-EBF4BE0C60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"/>
            <a:r>
              <a:rPr lang="en-US" sz="3200" dirty="0"/>
              <a:t>Video Operating Points - Harmonization and Stereo MV-HEVC (VOPS)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5F9F2AB-B13E-42E2-987D-E48C9A0EA9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701" y="2462543"/>
            <a:ext cx="11068050" cy="3822371"/>
          </a:xfrm>
        </p:spPr>
        <p:txBody>
          <a:bodyPr/>
          <a:lstStyle/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s-ES" altLang="zh-CN" sz="1600" dirty="0">
                <a:cs typeface="Arial" pitchFamily="34" charset="0"/>
              </a:rPr>
              <a:t>Rapporteur: </a:t>
            </a:r>
            <a:r>
              <a:rPr lang="en-US" altLang="zh-CN" sz="1600" dirty="0">
                <a:cs typeface="Arial" pitchFamily="34" charset="0"/>
              </a:rPr>
              <a:t>Waqar Zia (</a:t>
            </a:r>
            <a:r>
              <a:rPr lang="en-US" altLang="zh-CN" sz="1600" dirty="0" err="1">
                <a:cs typeface="Arial" pitchFamily="34" charset="0"/>
              </a:rPr>
              <a:t>waqar_zia</a:t>
            </a:r>
            <a:r>
              <a:rPr lang="en-US" altLang="zh-CN" sz="1600" dirty="0">
                <a:cs typeface="Arial" pitchFamily="34" charset="0"/>
              </a:rPr>
              <a:t> (at) apple.com)</a:t>
            </a: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endParaRPr lang="en-US" altLang="zh-CN" sz="1600" dirty="0">
              <a:cs typeface="Arial" pitchFamily="34" charset="0"/>
            </a:endParaRP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n-GB" sz="1600" b="1" u="sng" dirty="0">
                <a:cs typeface="Arial" pitchFamily="34" charset="0"/>
              </a:rPr>
              <a:t>Progress since SA4#128</a:t>
            </a:r>
            <a:endParaRPr lang="en-GB" sz="1600" u="sng" dirty="0">
              <a:cs typeface="Arial" pitchFamily="34" charset="0"/>
            </a:endParaRP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600" dirty="0">
                <a:cs typeface="Arial" pitchFamily="34" charset="0"/>
              </a:rPr>
              <a:t>What happened during the </a:t>
            </a:r>
            <a:r>
              <a:rPr lang="en-US" altLang="zh-CN" sz="1600" dirty="0" err="1">
                <a:cs typeface="Arial" pitchFamily="34" charset="0"/>
              </a:rPr>
              <a:t>Adhoc</a:t>
            </a:r>
            <a:r>
              <a:rPr lang="en-US" altLang="zh-CN" sz="1600" dirty="0">
                <a:cs typeface="Arial" pitchFamily="34" charset="0"/>
              </a:rPr>
              <a:t> calls, i.e., which key issues &amp; documents were agreed?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No work to be reported from SWG calls. Based on the LS exchange with MPEG systems, some aspects of the work on CMAF and codec signaling are progressing at MPEG instead.</a:t>
            </a: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600" dirty="0">
                <a:cs typeface="Arial" pitchFamily="34" charset="0"/>
              </a:rPr>
              <a:t>Any recommendations based on the agreements ? 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None</a:t>
            </a: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600" dirty="0">
                <a:cs typeface="Arial" pitchFamily="34" charset="0"/>
              </a:rPr>
              <a:t>Plans for the meeting based on the input contributions that have been reviewed by the rapporteur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Check details/feedback from MPEG reply LS. Progress on updates of video operating points of TS 26.265, CMAF, file format and codec strings issues from the input contributions.</a:t>
            </a:r>
          </a:p>
          <a:p>
            <a:pPr marL="287338" indent="-287338">
              <a:buNone/>
            </a:pPr>
            <a:endParaRPr lang="fr-FR" sz="1600" dirty="0"/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94E5BF9E-78CD-4842-AC79-F5F6650C4FC7}"/>
              </a:ext>
            </a:extLst>
          </p:cNvPr>
          <p:cNvGraphicFramePr>
            <a:graphicFrameLocks noGrp="1"/>
          </p:cNvGraphicFramePr>
          <p:nvPr/>
        </p:nvGraphicFramePr>
        <p:xfrm>
          <a:off x="647700" y="1454150"/>
          <a:ext cx="10084901" cy="616021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01902">
                  <a:extLst>
                    <a:ext uri="{9D8B030D-6E8A-4147-A177-3AD203B41FA5}">
                      <a16:colId xmlns:a16="http://schemas.microsoft.com/office/drawing/2014/main" val="3341114364"/>
                    </a:ext>
                  </a:extLst>
                </a:gridCol>
                <a:gridCol w="3844407">
                  <a:extLst>
                    <a:ext uri="{9D8B030D-6E8A-4147-A177-3AD203B41FA5}">
                      <a16:colId xmlns:a16="http://schemas.microsoft.com/office/drawing/2014/main" val="598130756"/>
                    </a:ext>
                  </a:extLst>
                </a:gridCol>
                <a:gridCol w="1095473">
                  <a:extLst>
                    <a:ext uri="{9D8B030D-6E8A-4147-A177-3AD203B41FA5}">
                      <a16:colId xmlns:a16="http://schemas.microsoft.com/office/drawing/2014/main" val="545303104"/>
                    </a:ext>
                  </a:extLst>
                </a:gridCol>
                <a:gridCol w="807092">
                  <a:extLst>
                    <a:ext uri="{9D8B030D-6E8A-4147-A177-3AD203B41FA5}">
                      <a16:colId xmlns:a16="http://schemas.microsoft.com/office/drawing/2014/main" val="1647222598"/>
                    </a:ext>
                  </a:extLst>
                </a:gridCol>
                <a:gridCol w="551732">
                  <a:extLst>
                    <a:ext uri="{9D8B030D-6E8A-4147-A177-3AD203B41FA5}">
                      <a16:colId xmlns:a16="http://schemas.microsoft.com/office/drawing/2014/main" val="2410094054"/>
                    </a:ext>
                  </a:extLst>
                </a:gridCol>
                <a:gridCol w="643064">
                  <a:extLst>
                    <a:ext uri="{9D8B030D-6E8A-4147-A177-3AD203B41FA5}">
                      <a16:colId xmlns:a16="http://schemas.microsoft.com/office/drawing/2014/main" val="2623286339"/>
                    </a:ext>
                  </a:extLst>
                </a:gridCol>
                <a:gridCol w="643064">
                  <a:extLst>
                    <a:ext uri="{9D8B030D-6E8A-4147-A177-3AD203B41FA5}">
                      <a16:colId xmlns:a16="http://schemas.microsoft.com/office/drawing/2014/main" val="870915920"/>
                    </a:ext>
                  </a:extLst>
                </a:gridCol>
                <a:gridCol w="1898167">
                  <a:extLst>
                    <a:ext uri="{9D8B030D-6E8A-4147-A177-3AD203B41FA5}">
                      <a16:colId xmlns:a16="http://schemas.microsoft.com/office/drawing/2014/main" val="1657485886"/>
                    </a:ext>
                  </a:extLst>
                </a:gridCol>
              </a:tblGrid>
              <a:tr h="29686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UID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Name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Acronym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Target (mm/</a:t>
                      </a:r>
                      <a:r>
                        <a:rPr lang="en-GB" sz="1100" dirty="0" err="1"/>
                        <a:t>yyyy</a:t>
                      </a:r>
                      <a:r>
                        <a:rPr lang="en-GB" sz="1100" dirty="0"/>
                        <a:t>)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Old 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1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385689174"/>
                  </a:ext>
                </a:extLst>
              </a:tr>
              <a:tr h="265183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1030002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Video Operating Points - Harmonization and Stereo MV-HEVC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VOPS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3/3/2025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 marL="36001" marR="36001" marT="0" marB="0" anchor="b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100" b="0" i="0" u="sng" strike="noStrike" dirty="0">
                          <a:solidFill>
                            <a:srgbClr val="0000FF"/>
                          </a:solidFill>
                          <a:effectLst/>
                          <a:latin typeface="+mn-lt"/>
                          <a:hlinkClick r:id="rId2"/>
                        </a:rPr>
                        <a:t>SP-240060</a:t>
                      </a:r>
                      <a:endParaRPr lang="en-US" sz="1100" b="0" i="0" u="sng" strike="noStrike" dirty="0">
                        <a:solidFill>
                          <a:srgbClr val="0000FF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b="0" dirty="0">
                          <a:solidFill>
                            <a:srgbClr val="FF0000"/>
                          </a:solidFill>
                          <a:latin typeface="+mn-lt"/>
                        </a:rPr>
                        <a:t>15%</a:t>
                      </a:r>
                    </a:p>
                  </a:txBody>
                  <a:tcPr marL="36001" marR="36001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b"/>
                </a:tc>
                <a:extLst>
                  <a:ext uri="{0D108BD9-81ED-4DB2-BD59-A6C34878D82A}">
                    <a16:rowId xmlns:a16="http://schemas.microsoft.com/office/drawing/2014/main" val="242706655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4634973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12A81A8-5C7E-4B5E-B955-EBF4BE0C60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"/>
            <a:r>
              <a:rPr lang="en-US" sz="3200" dirty="0"/>
              <a:t>Split Rendering over IMS</a:t>
            </a:r>
            <a:br>
              <a:rPr lang="en-US" sz="3200" dirty="0"/>
            </a:br>
            <a:r>
              <a:rPr lang="en-US" sz="3200" dirty="0"/>
              <a:t>(SR_IMS)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5F9F2AB-B13E-42E2-987D-E48C9A0EA9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701" y="2462543"/>
            <a:ext cx="11068050" cy="3822371"/>
          </a:xfrm>
        </p:spPr>
        <p:txBody>
          <a:bodyPr/>
          <a:lstStyle/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s-ES" altLang="zh-CN" sz="1600" dirty="0" err="1">
                <a:cs typeface="Arial" pitchFamily="34" charset="0"/>
              </a:rPr>
              <a:t>Rapporteur</a:t>
            </a:r>
            <a:r>
              <a:rPr lang="es-ES" altLang="zh-CN" sz="1600" dirty="0">
                <a:cs typeface="Arial" pitchFamily="34" charset="0"/>
              </a:rPr>
              <a:t>: </a:t>
            </a:r>
            <a:r>
              <a:rPr lang="en-US" altLang="zh-CN" sz="1600" dirty="0">
                <a:cs typeface="Arial" pitchFamily="34" charset="0"/>
              </a:rPr>
              <a:t>He, Shane, Nokia Corporation, </a:t>
            </a:r>
            <a:r>
              <a:rPr lang="en-US" altLang="zh-CN" sz="1600" dirty="0">
                <a:cs typeface="Arial" pitchFamily="34" charset="0"/>
                <a:hlinkClick r:id="rId2"/>
              </a:rPr>
              <a:t>shane.he@nokia.com</a:t>
            </a:r>
            <a:endParaRPr lang="en-US" altLang="zh-CN" sz="1600" dirty="0">
              <a:cs typeface="Arial" pitchFamily="34" charset="0"/>
            </a:endParaRP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endParaRPr lang="en-US" altLang="zh-CN" sz="1600" dirty="0">
              <a:cs typeface="Arial" pitchFamily="34" charset="0"/>
            </a:endParaRP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n-GB" sz="1600" b="1" u="sng" dirty="0">
                <a:cs typeface="Arial" pitchFamily="34" charset="0"/>
              </a:rPr>
              <a:t>Progress since SA4#128</a:t>
            </a:r>
            <a:endParaRPr lang="en-GB" sz="1600" u="sng" dirty="0">
              <a:cs typeface="Arial" pitchFamily="34" charset="0"/>
            </a:endParaRP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600" dirty="0">
                <a:cs typeface="Arial" pitchFamily="34" charset="0"/>
              </a:rPr>
              <a:t>What happened during the </a:t>
            </a:r>
            <a:r>
              <a:rPr lang="en-US" altLang="zh-CN" sz="1600" dirty="0" err="1">
                <a:cs typeface="Arial" pitchFamily="34" charset="0"/>
              </a:rPr>
              <a:t>Adhoc</a:t>
            </a:r>
            <a:r>
              <a:rPr lang="en-US" altLang="zh-CN" sz="1600" dirty="0">
                <a:cs typeface="Arial" pitchFamily="34" charset="0"/>
              </a:rPr>
              <a:t> calls, i.e., which key issues &amp; documents were agreed?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One contribution related to Network Centric Procedures </a:t>
            </a:r>
            <a:r>
              <a:rPr lang="en-US" altLang="zh-CN" sz="1200" dirty="0">
                <a:cs typeface="Arial" pitchFamily="34" charset="0"/>
                <a:sym typeface="Wingdings" panose="05000000000000000000" pitchFamily="2" charset="2"/>
              </a:rPr>
              <a:t></a:t>
            </a:r>
            <a:r>
              <a:rPr lang="en-US" altLang="zh-CN" sz="1200" dirty="0">
                <a:cs typeface="Arial" pitchFamily="34" charset="0"/>
              </a:rPr>
              <a:t> noted with follow-up contribution at #129</a:t>
            </a: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600" dirty="0">
                <a:cs typeface="Arial" pitchFamily="34" charset="0"/>
              </a:rPr>
              <a:t>Any recommendations based on the agreements ? 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No </a:t>
            </a: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600" dirty="0">
                <a:cs typeface="Arial" pitchFamily="34" charset="0"/>
              </a:rPr>
              <a:t>Plans for the meeting based on the input contributions that have been reviewed by the rapporteur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Discuss the submitted contributions and incorporate these into TS 26.567 </a:t>
            </a:r>
            <a:r>
              <a:rPr lang="en-US" altLang="zh-CN" sz="1050" dirty="0">
                <a:cs typeface="Arial" pitchFamily="34" charset="0"/>
              </a:rPr>
              <a:t>: </a:t>
            </a:r>
            <a:r>
              <a:rPr lang="en-US" sz="1200" b="1" i="0" u="sng" strike="noStrike" dirty="0">
                <a:solidFill>
                  <a:srgbClr val="0000FF"/>
                </a:solidFill>
                <a:effectLst/>
                <a:latin typeface="Arial" panose="020B0604020202020204" pitchFamily="34" charset="0"/>
                <a:hlinkClick r:id="rId3"/>
              </a:rPr>
              <a:t>S4-241514</a:t>
            </a:r>
            <a:r>
              <a:rPr lang="en-US" sz="800" dirty="0"/>
              <a:t> , </a:t>
            </a:r>
            <a:r>
              <a:rPr lang="en-US" sz="1200" b="1" i="0" u="sng" strike="noStrike" dirty="0">
                <a:solidFill>
                  <a:srgbClr val="0000FF"/>
                </a:solidFill>
                <a:effectLst/>
                <a:latin typeface="Arial" panose="020B0604020202020204" pitchFamily="34" charset="0"/>
                <a:hlinkClick r:id="rId4"/>
              </a:rPr>
              <a:t>S4-241532</a:t>
            </a:r>
            <a:r>
              <a:rPr lang="en-US" sz="800" dirty="0"/>
              <a:t> , </a:t>
            </a:r>
            <a:r>
              <a:rPr lang="en-US" sz="1200" b="1" i="0" u="sng" strike="noStrike" dirty="0">
                <a:solidFill>
                  <a:srgbClr val="0000FF"/>
                </a:solidFill>
                <a:effectLst/>
                <a:latin typeface="Arial" panose="020B0604020202020204" pitchFamily="34" charset="0"/>
                <a:hlinkClick r:id="rId5"/>
              </a:rPr>
              <a:t>S4-241564</a:t>
            </a:r>
            <a:r>
              <a:rPr lang="en-US" sz="800" dirty="0"/>
              <a:t> , </a:t>
            </a:r>
            <a:r>
              <a:rPr lang="en-US" sz="1200" b="1" i="0" u="sng" strike="noStrike" dirty="0">
                <a:solidFill>
                  <a:srgbClr val="0000FF"/>
                </a:solidFill>
                <a:effectLst/>
                <a:latin typeface="Arial" panose="020B0604020202020204" pitchFamily="34" charset="0"/>
                <a:hlinkClick r:id="rId6"/>
              </a:rPr>
              <a:t>S4-241615</a:t>
            </a:r>
            <a:r>
              <a:rPr lang="en-US" sz="800" dirty="0"/>
              <a:t> , </a:t>
            </a:r>
            <a:r>
              <a:rPr lang="en-US" sz="1200" b="1" i="0" u="sng" strike="noStrike" dirty="0">
                <a:solidFill>
                  <a:srgbClr val="0000FF"/>
                </a:solidFill>
                <a:effectLst/>
                <a:latin typeface="Arial" panose="020B0604020202020204" pitchFamily="34" charset="0"/>
                <a:hlinkClick r:id="rId7"/>
              </a:rPr>
              <a:t>S4-241550</a:t>
            </a:r>
            <a:r>
              <a:rPr lang="en-US" sz="800" dirty="0"/>
              <a:t> </a:t>
            </a:r>
            <a:endParaRPr lang="en-US" altLang="zh-CN" sz="1200" dirty="0">
              <a:cs typeface="Arial" pitchFamily="34" charset="0"/>
            </a:endParaRP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GB" sz="1200" dirty="0">
                <a:solidFill>
                  <a:prstClr val="black"/>
                </a:solidFill>
                <a:cs typeface="Arial" pitchFamily="34" charset="0"/>
              </a:rPr>
              <a:t>Progress the work on general procedures of split rendering over the IMS architecture and metadata formats 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GB" sz="1200" dirty="0">
                <a:solidFill>
                  <a:prstClr val="black"/>
                </a:solidFill>
                <a:cs typeface="Arial" pitchFamily="34" charset="0"/>
              </a:rPr>
              <a:t>Progress the work according to the time plan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endParaRPr lang="fr-FR" sz="1200" dirty="0"/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94E5BF9E-78CD-4842-AC79-F5F6650C4FC7}"/>
              </a:ext>
            </a:extLst>
          </p:cNvPr>
          <p:cNvGraphicFramePr>
            <a:graphicFrameLocks noGrp="1"/>
          </p:cNvGraphicFramePr>
          <p:nvPr/>
        </p:nvGraphicFramePr>
        <p:xfrm>
          <a:off x="647700" y="1454150"/>
          <a:ext cx="10084901" cy="616021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01902">
                  <a:extLst>
                    <a:ext uri="{9D8B030D-6E8A-4147-A177-3AD203B41FA5}">
                      <a16:colId xmlns:a16="http://schemas.microsoft.com/office/drawing/2014/main" val="3341114364"/>
                    </a:ext>
                  </a:extLst>
                </a:gridCol>
                <a:gridCol w="3844407">
                  <a:extLst>
                    <a:ext uri="{9D8B030D-6E8A-4147-A177-3AD203B41FA5}">
                      <a16:colId xmlns:a16="http://schemas.microsoft.com/office/drawing/2014/main" val="598130756"/>
                    </a:ext>
                  </a:extLst>
                </a:gridCol>
                <a:gridCol w="1095473">
                  <a:extLst>
                    <a:ext uri="{9D8B030D-6E8A-4147-A177-3AD203B41FA5}">
                      <a16:colId xmlns:a16="http://schemas.microsoft.com/office/drawing/2014/main" val="545303104"/>
                    </a:ext>
                  </a:extLst>
                </a:gridCol>
                <a:gridCol w="807092">
                  <a:extLst>
                    <a:ext uri="{9D8B030D-6E8A-4147-A177-3AD203B41FA5}">
                      <a16:colId xmlns:a16="http://schemas.microsoft.com/office/drawing/2014/main" val="1647222598"/>
                    </a:ext>
                  </a:extLst>
                </a:gridCol>
                <a:gridCol w="551732">
                  <a:extLst>
                    <a:ext uri="{9D8B030D-6E8A-4147-A177-3AD203B41FA5}">
                      <a16:colId xmlns:a16="http://schemas.microsoft.com/office/drawing/2014/main" val="2410094054"/>
                    </a:ext>
                  </a:extLst>
                </a:gridCol>
                <a:gridCol w="643064">
                  <a:extLst>
                    <a:ext uri="{9D8B030D-6E8A-4147-A177-3AD203B41FA5}">
                      <a16:colId xmlns:a16="http://schemas.microsoft.com/office/drawing/2014/main" val="2623286339"/>
                    </a:ext>
                  </a:extLst>
                </a:gridCol>
                <a:gridCol w="643064">
                  <a:extLst>
                    <a:ext uri="{9D8B030D-6E8A-4147-A177-3AD203B41FA5}">
                      <a16:colId xmlns:a16="http://schemas.microsoft.com/office/drawing/2014/main" val="870915920"/>
                    </a:ext>
                  </a:extLst>
                </a:gridCol>
                <a:gridCol w="1898167">
                  <a:extLst>
                    <a:ext uri="{9D8B030D-6E8A-4147-A177-3AD203B41FA5}">
                      <a16:colId xmlns:a16="http://schemas.microsoft.com/office/drawing/2014/main" val="1657485886"/>
                    </a:ext>
                  </a:extLst>
                </a:gridCol>
              </a:tblGrid>
              <a:tr h="29686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UID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Name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Acronym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Target (mm/</a:t>
                      </a:r>
                      <a:r>
                        <a:rPr lang="en-GB" sz="1100" dirty="0" err="1"/>
                        <a:t>yyyy</a:t>
                      </a:r>
                      <a:r>
                        <a:rPr lang="en-GB" sz="1100" dirty="0"/>
                        <a:t>)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Old 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1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385689174"/>
                  </a:ext>
                </a:extLst>
              </a:tr>
              <a:tr h="265183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1030003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Split Rendering over IMS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SR_IMS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3/3/2025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 marL="36001" marR="36001" marT="0" marB="0" anchor="b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100" b="0" i="0" u="sng" strike="noStrike" dirty="0">
                          <a:solidFill>
                            <a:srgbClr val="0000FF"/>
                          </a:solidFill>
                          <a:effectLst/>
                          <a:latin typeface="+mn-lt"/>
                          <a:hlinkClick r:id="rId8"/>
                        </a:rPr>
                        <a:t>SP-240492</a:t>
                      </a:r>
                      <a:endParaRPr lang="en-US" sz="1100" b="0" i="0" u="sng" strike="noStrike" dirty="0">
                        <a:solidFill>
                          <a:srgbClr val="0000FF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15%</a:t>
                      </a:r>
                    </a:p>
                  </a:txBody>
                  <a:tcPr marL="36001" marR="36001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b"/>
                </a:tc>
                <a:extLst>
                  <a:ext uri="{0D108BD9-81ED-4DB2-BD59-A6C34878D82A}">
                    <a16:rowId xmlns:a16="http://schemas.microsoft.com/office/drawing/2014/main" val="242706655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37100939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12A81A8-5C7E-4B5E-B955-EBF4BE0C60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"/>
            <a:r>
              <a:rPr lang="en-US" sz="3200" dirty="0"/>
              <a:t>EVS Codec Extension for Immersive Voice and Audio Services, Phase 2 (IVAS_Codec_Ph2)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5F9F2AB-B13E-42E2-987D-E48C9A0EA9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701" y="2462543"/>
            <a:ext cx="11068050" cy="3822371"/>
          </a:xfrm>
        </p:spPr>
        <p:txBody>
          <a:bodyPr/>
          <a:lstStyle/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s-ES" altLang="zh-CN" sz="1600" dirty="0" err="1">
                <a:cs typeface="Arial" pitchFamily="34" charset="0"/>
              </a:rPr>
              <a:t>Rapporteur</a:t>
            </a:r>
            <a:r>
              <a:rPr lang="es-ES" altLang="zh-CN" sz="1600" dirty="0">
                <a:cs typeface="Arial" pitchFamily="34" charset="0"/>
              </a:rPr>
              <a:t>: </a:t>
            </a:r>
            <a:r>
              <a:rPr lang="en-US" altLang="zh-CN" sz="1600" dirty="0">
                <a:cs typeface="Arial" pitchFamily="34" charset="0"/>
              </a:rPr>
              <a:t>Su, Huan-yu, Huawei Technologies Co Ltd., su.huanyu@huawei.com</a:t>
            </a: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endParaRPr lang="en-US" altLang="zh-CN" sz="1600" dirty="0">
              <a:cs typeface="Arial" pitchFamily="34" charset="0"/>
            </a:endParaRP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n-GB" sz="1600" b="1" u="sng" dirty="0">
                <a:cs typeface="Arial" pitchFamily="34" charset="0"/>
              </a:rPr>
              <a:t>Progress since SA4#128</a:t>
            </a:r>
            <a:endParaRPr lang="en-GB" sz="1600" u="sng" dirty="0">
              <a:cs typeface="Arial" pitchFamily="34" charset="0"/>
            </a:endParaRP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600" dirty="0">
                <a:cs typeface="Arial" pitchFamily="34" charset="0"/>
              </a:rPr>
              <a:t>What happened during the </a:t>
            </a:r>
            <a:r>
              <a:rPr lang="en-US" altLang="zh-CN" sz="1600" dirty="0" err="1">
                <a:cs typeface="Arial" pitchFamily="34" charset="0"/>
              </a:rPr>
              <a:t>Adhoc</a:t>
            </a:r>
            <a:r>
              <a:rPr lang="en-US" altLang="zh-CN" sz="1600" dirty="0">
                <a:cs typeface="Arial" pitchFamily="34" charset="0"/>
              </a:rPr>
              <a:t> calls, i.e., which key issues &amp; documents were agreed?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Agreement on allocating the unused funding for </a:t>
            </a:r>
            <a:r>
              <a:rPr lang="en-US" altLang="zh-CN" sz="1200" dirty="0" err="1">
                <a:cs typeface="Arial" pitchFamily="34" charset="0"/>
              </a:rPr>
              <a:t>IVAS_Codec</a:t>
            </a:r>
            <a:r>
              <a:rPr lang="en-US" altLang="zh-CN" sz="1200" dirty="0">
                <a:cs typeface="Arial" pitchFamily="34" charset="0"/>
              </a:rPr>
              <a:t> to IVAS_Codec_Ph2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Agreement on requirements and milestones for the IVAS floating-point to fixed-point conversion</a:t>
            </a: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600" dirty="0">
                <a:cs typeface="Arial" pitchFamily="34" charset="0"/>
              </a:rPr>
              <a:t>Any recommendations based on the agreements ? 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Proceed with IVAS_Codec_</a:t>
            </a:r>
            <a:r>
              <a:rPr lang="en-US" altLang="zh-CN" sz="1200">
                <a:cs typeface="Arial" pitchFamily="34" charset="0"/>
              </a:rPr>
              <a:t>Ph2 tasks as </a:t>
            </a:r>
            <a:r>
              <a:rPr lang="en-US" altLang="zh-CN" sz="1200" dirty="0">
                <a:cs typeface="Arial" pitchFamily="34" charset="0"/>
              </a:rPr>
              <a:t>stipulated in the approved WID</a:t>
            </a: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600" dirty="0">
                <a:cs typeface="Arial" pitchFamily="34" charset="0"/>
              </a:rPr>
              <a:t>Plans for the meeting based on the input contributions that have been reviewed by the rapporteur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sz="1200" dirty="0">
                <a:cs typeface="Arial" pitchFamily="34" charset="0"/>
              </a:rPr>
              <a:t>Agree to a set of updates/corrections to the IVAS series of TS/TR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sz="1200" dirty="0">
                <a:cs typeface="Arial" pitchFamily="34" charset="0"/>
              </a:rPr>
              <a:t>Discuss and agree to the </a:t>
            </a:r>
            <a:r>
              <a:rPr lang="en-US" sz="1200" dirty="0" err="1">
                <a:cs typeface="Arial" pitchFamily="34" charset="0"/>
              </a:rPr>
              <a:t>Timeplan</a:t>
            </a:r>
            <a:r>
              <a:rPr lang="en-US" sz="1200" dirty="0">
                <a:cs typeface="Arial" pitchFamily="34" charset="0"/>
              </a:rPr>
              <a:t> for IVAS_Codec_Ph2</a:t>
            </a:r>
            <a:endParaRPr lang="fr-FR" sz="1200" dirty="0"/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94E5BF9E-78CD-4842-AC79-F5F6650C4FC7}"/>
              </a:ext>
            </a:extLst>
          </p:cNvPr>
          <p:cNvGraphicFramePr>
            <a:graphicFrameLocks noGrp="1"/>
          </p:cNvGraphicFramePr>
          <p:nvPr/>
        </p:nvGraphicFramePr>
        <p:xfrm>
          <a:off x="647700" y="1454150"/>
          <a:ext cx="10084901" cy="695643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01902">
                  <a:extLst>
                    <a:ext uri="{9D8B030D-6E8A-4147-A177-3AD203B41FA5}">
                      <a16:colId xmlns:a16="http://schemas.microsoft.com/office/drawing/2014/main" val="3341114364"/>
                    </a:ext>
                  </a:extLst>
                </a:gridCol>
                <a:gridCol w="3844407">
                  <a:extLst>
                    <a:ext uri="{9D8B030D-6E8A-4147-A177-3AD203B41FA5}">
                      <a16:colId xmlns:a16="http://schemas.microsoft.com/office/drawing/2014/main" val="598130756"/>
                    </a:ext>
                  </a:extLst>
                </a:gridCol>
                <a:gridCol w="1095473">
                  <a:extLst>
                    <a:ext uri="{9D8B030D-6E8A-4147-A177-3AD203B41FA5}">
                      <a16:colId xmlns:a16="http://schemas.microsoft.com/office/drawing/2014/main" val="545303104"/>
                    </a:ext>
                  </a:extLst>
                </a:gridCol>
                <a:gridCol w="807092">
                  <a:extLst>
                    <a:ext uri="{9D8B030D-6E8A-4147-A177-3AD203B41FA5}">
                      <a16:colId xmlns:a16="http://schemas.microsoft.com/office/drawing/2014/main" val="1647222598"/>
                    </a:ext>
                  </a:extLst>
                </a:gridCol>
                <a:gridCol w="551732">
                  <a:extLst>
                    <a:ext uri="{9D8B030D-6E8A-4147-A177-3AD203B41FA5}">
                      <a16:colId xmlns:a16="http://schemas.microsoft.com/office/drawing/2014/main" val="2410094054"/>
                    </a:ext>
                  </a:extLst>
                </a:gridCol>
                <a:gridCol w="643064">
                  <a:extLst>
                    <a:ext uri="{9D8B030D-6E8A-4147-A177-3AD203B41FA5}">
                      <a16:colId xmlns:a16="http://schemas.microsoft.com/office/drawing/2014/main" val="2623286339"/>
                    </a:ext>
                  </a:extLst>
                </a:gridCol>
                <a:gridCol w="643064">
                  <a:extLst>
                    <a:ext uri="{9D8B030D-6E8A-4147-A177-3AD203B41FA5}">
                      <a16:colId xmlns:a16="http://schemas.microsoft.com/office/drawing/2014/main" val="870915920"/>
                    </a:ext>
                  </a:extLst>
                </a:gridCol>
                <a:gridCol w="1898167">
                  <a:extLst>
                    <a:ext uri="{9D8B030D-6E8A-4147-A177-3AD203B41FA5}">
                      <a16:colId xmlns:a16="http://schemas.microsoft.com/office/drawing/2014/main" val="1657485886"/>
                    </a:ext>
                  </a:extLst>
                </a:gridCol>
              </a:tblGrid>
              <a:tr h="29686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UID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Name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Acronym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Target (mm/</a:t>
                      </a:r>
                      <a:r>
                        <a:rPr lang="en-GB" sz="1100" dirty="0" err="1"/>
                        <a:t>yyyy</a:t>
                      </a:r>
                      <a:r>
                        <a:rPr lang="en-GB" sz="1100" dirty="0"/>
                        <a:t>)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Old 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1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385689174"/>
                  </a:ext>
                </a:extLst>
              </a:tr>
              <a:tr h="265183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1040021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EVS Codec Extension for Immersive Voice and Audio Services, Phase 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IVAS_Codec_Ph2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6/6/2025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 marL="36001" marR="36001" marT="0" marB="0" anchor="b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0" u="sng" strike="noStrike" dirty="0">
                          <a:solidFill>
                            <a:srgbClr val="0000FF"/>
                          </a:solidFill>
                          <a:effectLst/>
                          <a:latin typeface="+mn-lt"/>
                          <a:hlinkClick r:id="rId2"/>
                        </a:rPr>
                        <a:t>SP-241000</a:t>
                      </a:r>
                      <a:endParaRPr lang="en-US" sz="1100" b="0" i="0" u="sng" strike="noStrike" dirty="0">
                        <a:solidFill>
                          <a:srgbClr val="0000FF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0%</a:t>
                      </a:r>
                    </a:p>
                  </a:txBody>
                  <a:tcPr marL="36001" marR="36001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b"/>
                </a:tc>
                <a:extLst>
                  <a:ext uri="{0D108BD9-81ED-4DB2-BD59-A6C34878D82A}">
                    <a16:rowId xmlns:a16="http://schemas.microsoft.com/office/drawing/2014/main" val="242706655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21404234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7" name="Title 1">
            <a:extLst>
              <a:ext uri="{FF2B5EF4-FFF2-40B4-BE49-F238E27FC236}">
                <a16:creationId xmlns:a16="http://schemas.microsoft.com/office/drawing/2014/main" id="{40AB3C44-8A1D-4921-A803-B5281B64AC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07691" y="196850"/>
            <a:ext cx="8563896" cy="1143000"/>
          </a:xfrm>
        </p:spPr>
        <p:txBody>
          <a:bodyPr/>
          <a:lstStyle/>
          <a:p>
            <a:r>
              <a:rPr lang="en-US" altLang="en-US" dirty="0"/>
              <a:t>Overview of work progress </a:t>
            </a:r>
            <a:br>
              <a:rPr lang="en-US" altLang="en-US" dirty="0"/>
            </a:br>
            <a:r>
              <a:rPr lang="en-US" altLang="en-US" dirty="0"/>
              <a:t>Study Items – after SA#104 (SA4#128) 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6D9CAB03-7B95-28A0-0B8E-EE0E4A9F0D1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88467160"/>
              </p:ext>
            </p:extLst>
          </p:nvPr>
        </p:nvGraphicFramePr>
        <p:xfrm>
          <a:off x="579989" y="1263204"/>
          <a:ext cx="10084901" cy="3851522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0190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752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551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0117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8677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9816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8796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898167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9686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UID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Name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Acronym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Target (mm/</a:t>
                      </a:r>
                      <a:r>
                        <a:rPr lang="en-GB" sz="1100" dirty="0" err="1"/>
                        <a:t>yyyy</a:t>
                      </a:r>
                      <a:r>
                        <a:rPr lang="en-GB" sz="1100" dirty="0"/>
                        <a:t>)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Old 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b="0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100" b="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1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65183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950011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Study on Artificial Intelligence (AI) and Machine Learning (ML) for Media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FS_AI4Media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9/9/2024</a:t>
                      </a:r>
                      <a:br>
                        <a:rPr lang="en-US" sz="1100" dirty="0">
                          <a:solidFill>
                            <a:schemeClr val="tx1"/>
                          </a:solidFill>
                        </a:rPr>
                      </a:br>
                      <a:r>
                        <a:rPr lang="en-US" sz="1100" dirty="0">
                          <a:solidFill>
                            <a:srgbClr val="FF0000"/>
                          </a:solidFill>
                        </a:rPr>
                        <a:t>-&gt; 3/3/2025</a:t>
                      </a: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chemeClr val="tx1"/>
                          </a:solidFill>
                        </a:rPr>
                        <a:t>60%</a:t>
                      </a:r>
                    </a:p>
                  </a:txBody>
                  <a:tcPr marL="36001" marR="36001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dirty="0">
                          <a:hlinkClick r:id="rId2"/>
                        </a:rPr>
                        <a:t>SP-220328</a:t>
                      </a:r>
                      <a:endParaRPr lang="en-US" sz="1100" b="0" dirty="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75%</a:t>
                      </a:r>
                    </a:p>
                  </a:txBody>
                  <a:tcPr marL="36001" marR="36001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b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65183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980008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Study on Diverse audio Capturing system for End-user Devices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 err="1"/>
                        <a:t>FS_DaCED</a:t>
                      </a:r>
                      <a:endParaRPr lang="en-US" sz="1100" dirty="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9/9/2024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chemeClr val="tx1"/>
                          </a:solidFill>
                        </a:rPr>
                        <a:t>70%</a:t>
                      </a:r>
                    </a:p>
                  </a:txBody>
                  <a:tcPr marL="36001" marR="36001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dirty="0">
                          <a:hlinkClick r:id="rId3"/>
                        </a:rPr>
                        <a:t>SP-221330</a:t>
                      </a:r>
                      <a:endParaRPr lang="en-US" sz="1100" b="0" dirty="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85%</a:t>
                      </a:r>
                    </a:p>
                  </a:txBody>
                  <a:tcPr marL="36001" marR="36001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b"/>
                </a:tc>
                <a:extLst>
                  <a:ext uri="{0D108BD9-81ED-4DB2-BD59-A6C34878D82A}">
                    <a16:rowId xmlns:a16="http://schemas.microsoft.com/office/drawing/2014/main" val="2134000311"/>
                  </a:ext>
                </a:extLst>
              </a:tr>
              <a:tr h="265183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>
                          <a:solidFill>
                            <a:schemeClr val="bg1"/>
                          </a:solidFill>
                        </a:rPr>
                        <a:t>1000016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Feasibility Study on Film Grain synthesis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FS_FGS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3/3/2025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chemeClr val="tx1"/>
                          </a:solidFill>
                        </a:rPr>
                        <a:t>30%</a:t>
                      </a:r>
                    </a:p>
                  </a:txBody>
                  <a:tcPr marL="36001" marR="36001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4" action="ppaction://hlinkfile"/>
                        </a:rPr>
                        <a:t>SP-230539</a:t>
                      </a:r>
                      <a:endParaRPr lang="en-US" sz="1100" b="0" u="none" dirty="0">
                        <a:solidFill>
                          <a:schemeClr val="tx1"/>
                        </a:solidFill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30%</a:t>
                      </a:r>
                    </a:p>
                  </a:txBody>
                  <a:tcPr marL="36001" marR="36001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b"/>
                </a:tc>
                <a:extLst>
                  <a:ext uri="{0D108BD9-81ED-4DB2-BD59-A6C34878D82A}">
                    <a16:rowId xmlns:a16="http://schemas.microsoft.com/office/drawing/2014/main" val="3788929415"/>
                  </a:ext>
                </a:extLst>
              </a:tr>
              <a:tr h="265183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>
                          <a:solidFill>
                            <a:schemeClr val="bg1"/>
                          </a:solidFill>
                        </a:rPr>
                        <a:t>1000019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Feasibility Study on Avatars for Real-Time Communication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FS_AVATAR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12/12/2024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chemeClr val="tx1"/>
                          </a:solidFill>
                        </a:rPr>
                        <a:t>30%</a:t>
                      </a:r>
                    </a:p>
                  </a:txBody>
                  <a:tcPr marL="36001" marR="36001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5" action="ppaction://hlinkfile"/>
                        </a:rPr>
                        <a:t>SP-230544</a:t>
                      </a:r>
                      <a:endParaRPr lang="en-US" sz="1100" b="0" u="none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50%</a:t>
                      </a:r>
                    </a:p>
                  </a:txBody>
                  <a:tcPr marL="36001" marR="36001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b"/>
                </a:tc>
                <a:extLst>
                  <a:ext uri="{0D108BD9-81ED-4DB2-BD59-A6C34878D82A}">
                    <a16:rowId xmlns:a16="http://schemas.microsoft.com/office/drawing/2014/main" val="1669039939"/>
                  </a:ext>
                </a:extLst>
              </a:tr>
              <a:tr h="265183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>
                          <a:solidFill>
                            <a:schemeClr val="bg1"/>
                          </a:solidFill>
                        </a:rPr>
                        <a:t>1030004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Study on Media </a:t>
                      </a:r>
                      <a:r>
                        <a:rPr lang="en-US" sz="1100" dirty="0" err="1">
                          <a:solidFill>
                            <a:schemeClr val="tx1"/>
                          </a:solidFill>
                        </a:rPr>
                        <a:t>enerGy</a:t>
                      </a:r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 consumption </a:t>
                      </a:r>
                      <a:r>
                        <a:rPr lang="en-US" sz="1100" dirty="0" err="1">
                          <a:solidFill>
                            <a:schemeClr val="tx1"/>
                          </a:solidFill>
                        </a:rPr>
                        <a:t>exposuRE</a:t>
                      </a:r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 and </a:t>
                      </a:r>
                      <a:r>
                        <a:rPr lang="en-US" sz="1100" dirty="0" err="1">
                          <a:solidFill>
                            <a:schemeClr val="tx1"/>
                          </a:solidFill>
                        </a:rPr>
                        <a:t>EvaluatioN</a:t>
                      </a:r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 framework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 err="1">
                          <a:solidFill>
                            <a:schemeClr val="tx1"/>
                          </a:solidFill>
                        </a:rPr>
                        <a:t>FS_MediaEnergyGREEN</a:t>
                      </a: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3/3/2025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 marL="36001" marR="36001" marT="0" marB="0" anchor="b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100" b="0" i="0" u="sng" strike="noStrike" dirty="0">
                          <a:solidFill>
                            <a:srgbClr val="0000FF"/>
                          </a:solidFill>
                          <a:effectLst/>
                          <a:latin typeface="+mn-lt"/>
                          <a:hlinkClick r:id="rId6"/>
                        </a:rPr>
                        <a:t>SP-240481</a:t>
                      </a:r>
                      <a:endParaRPr lang="en-US" sz="1100" b="0" i="0" u="sng" strike="noStrike" dirty="0">
                        <a:solidFill>
                          <a:srgbClr val="0000FF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15%</a:t>
                      </a:r>
                    </a:p>
                  </a:txBody>
                  <a:tcPr marL="36001" marR="36001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b"/>
                </a:tc>
                <a:extLst>
                  <a:ext uri="{0D108BD9-81ED-4DB2-BD59-A6C34878D82A}">
                    <a16:rowId xmlns:a16="http://schemas.microsoft.com/office/drawing/2014/main" val="3399550442"/>
                  </a:ext>
                </a:extLst>
              </a:tr>
              <a:tr h="265183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>
                          <a:solidFill>
                            <a:schemeClr val="bg1"/>
                          </a:solidFill>
                        </a:rPr>
                        <a:t>1030005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Study on Media Messaging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 err="1">
                          <a:solidFill>
                            <a:schemeClr val="tx1"/>
                          </a:solidFill>
                        </a:rPr>
                        <a:t>FS_MeMe</a:t>
                      </a: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12/12/2024</a:t>
                      </a:r>
                      <a:br>
                        <a:rPr lang="en-US" sz="1100" dirty="0">
                          <a:solidFill>
                            <a:schemeClr val="tx1"/>
                          </a:solidFill>
                        </a:rPr>
                      </a:br>
                      <a:r>
                        <a:rPr lang="en-US" sz="1100" dirty="0">
                          <a:solidFill>
                            <a:srgbClr val="FF0000"/>
                          </a:solidFill>
                        </a:rPr>
                        <a:t>-&gt; 3/3/2025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 marL="36001" marR="36001" marT="0" marB="0" anchor="b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100" b="0" i="0" u="sng" strike="noStrike" dirty="0">
                          <a:solidFill>
                            <a:srgbClr val="0000FF"/>
                          </a:solidFill>
                          <a:effectLst/>
                          <a:latin typeface="+mn-lt"/>
                          <a:hlinkClick r:id="rId7"/>
                        </a:rPr>
                        <a:t>SP-240477</a:t>
                      </a:r>
                      <a:endParaRPr lang="en-US" sz="1100" b="0" i="0" u="sng" strike="noStrike" dirty="0">
                        <a:solidFill>
                          <a:srgbClr val="0000FF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10%</a:t>
                      </a:r>
                    </a:p>
                  </a:txBody>
                  <a:tcPr marL="36001" marR="36001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b"/>
                </a:tc>
                <a:extLst>
                  <a:ext uri="{0D108BD9-81ED-4DB2-BD59-A6C34878D82A}">
                    <a16:rowId xmlns:a16="http://schemas.microsoft.com/office/drawing/2014/main" val="643484382"/>
                  </a:ext>
                </a:extLst>
              </a:tr>
              <a:tr h="265183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>
                          <a:solidFill>
                            <a:schemeClr val="bg1"/>
                          </a:solidFill>
                        </a:rPr>
                        <a:t>1030006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Study on Advanced Media Delivery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FS_AMD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12/12/2024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 marL="36001" marR="36001" marT="0" marB="0" anchor="b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100" b="0" i="0" u="sng" strike="noStrike" dirty="0">
                          <a:solidFill>
                            <a:srgbClr val="0000FF"/>
                          </a:solidFill>
                          <a:effectLst/>
                          <a:latin typeface="+mn-lt"/>
                          <a:hlinkClick r:id="rId8"/>
                        </a:rPr>
                        <a:t>SP-241011</a:t>
                      </a:r>
                      <a:endParaRPr lang="en-US" sz="1100" b="0" i="0" u="sng" strike="noStrike" dirty="0">
                        <a:solidFill>
                          <a:srgbClr val="0000FF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15%</a:t>
                      </a:r>
                    </a:p>
                  </a:txBody>
                  <a:tcPr marL="36001" marR="36001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Revised SID</a:t>
                      </a:r>
                    </a:p>
                  </a:txBody>
                  <a:tcPr marL="36001" marR="36001" marT="0" marB="0" anchor="b"/>
                </a:tc>
                <a:extLst>
                  <a:ext uri="{0D108BD9-81ED-4DB2-BD59-A6C34878D82A}">
                    <a16:rowId xmlns:a16="http://schemas.microsoft.com/office/drawing/2014/main" val="4092775877"/>
                  </a:ext>
                </a:extLst>
              </a:tr>
              <a:tr h="265183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>
                          <a:solidFill>
                            <a:schemeClr val="bg1"/>
                          </a:solidFill>
                        </a:rPr>
                        <a:t>1030007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Study of 5G Real-time Transport Protocol Configurations, Phase 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FS_5G_RTP_Ph2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12/12/2024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 marL="36001" marR="36001" marT="0" marB="0" anchor="b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100" b="0" i="0" u="sng" strike="noStrike" dirty="0">
                          <a:solidFill>
                            <a:srgbClr val="0000FF"/>
                          </a:solidFill>
                          <a:effectLst/>
                          <a:latin typeface="+mn-lt"/>
                          <a:hlinkClick r:id="rId9"/>
                        </a:rPr>
                        <a:t>SP-240482</a:t>
                      </a:r>
                      <a:endParaRPr lang="en-US" sz="1100" b="0" i="0" u="sng" strike="noStrike" dirty="0">
                        <a:solidFill>
                          <a:srgbClr val="0000FF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40%</a:t>
                      </a:r>
                    </a:p>
                  </a:txBody>
                  <a:tcPr marL="36001" marR="36001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b"/>
                </a:tc>
                <a:extLst>
                  <a:ext uri="{0D108BD9-81ED-4DB2-BD59-A6C34878D82A}">
                    <a16:rowId xmlns:a16="http://schemas.microsoft.com/office/drawing/2014/main" val="713869790"/>
                  </a:ext>
                </a:extLst>
              </a:tr>
              <a:tr h="265183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>
                          <a:solidFill>
                            <a:schemeClr val="bg1"/>
                          </a:solidFill>
                        </a:rPr>
                        <a:t>1030008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Study on Beyond 2D Video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FS_Beyond2D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3/3/2025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 marL="36001" marR="36001" marT="0" marB="0" anchor="b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100" b="0" i="0" u="sng" strike="noStrike" dirty="0">
                          <a:solidFill>
                            <a:srgbClr val="0000FF"/>
                          </a:solidFill>
                          <a:effectLst/>
                          <a:latin typeface="+mn-lt"/>
                          <a:hlinkClick r:id="rId10"/>
                        </a:rPr>
                        <a:t>SP-240479</a:t>
                      </a:r>
                      <a:endParaRPr lang="en-US" sz="1100" b="0" i="0" u="sng" strike="noStrike" dirty="0">
                        <a:solidFill>
                          <a:srgbClr val="0000FF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10%</a:t>
                      </a:r>
                    </a:p>
                  </a:txBody>
                  <a:tcPr marL="36001" marR="36001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b"/>
                </a:tc>
                <a:extLst>
                  <a:ext uri="{0D108BD9-81ED-4DB2-BD59-A6C34878D82A}">
                    <a16:rowId xmlns:a16="http://schemas.microsoft.com/office/drawing/2014/main" val="235534630"/>
                  </a:ext>
                </a:extLst>
              </a:tr>
              <a:tr h="265183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>
                          <a:solidFill>
                            <a:schemeClr val="bg1"/>
                          </a:solidFill>
                        </a:rPr>
                        <a:t>1030009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Study on Audio Codec APIs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FS_ACAPI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3/3/2025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chemeClr val="tx1"/>
                        </a:solidFill>
                      </a:endParaRPr>
                    </a:p>
                  </a:txBody>
                  <a:tcPr marL="36001" marR="36001" marT="0" marB="0" anchor="b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100" b="0" i="0" u="sng" strike="noStrike" dirty="0">
                          <a:solidFill>
                            <a:srgbClr val="0000FF"/>
                          </a:solidFill>
                          <a:effectLst/>
                          <a:latin typeface="+mn-lt"/>
                          <a:hlinkClick r:id="rId11"/>
                        </a:rPr>
                        <a:t>SP-240480</a:t>
                      </a:r>
                      <a:endParaRPr lang="en-US" sz="1100" b="0" i="0" u="sng" strike="noStrike" dirty="0">
                        <a:solidFill>
                          <a:srgbClr val="0000FF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10%</a:t>
                      </a:r>
                    </a:p>
                  </a:txBody>
                  <a:tcPr marL="36001" marR="36001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b"/>
                </a:tc>
                <a:extLst>
                  <a:ext uri="{0D108BD9-81ED-4DB2-BD59-A6C34878D82A}">
                    <a16:rowId xmlns:a16="http://schemas.microsoft.com/office/drawing/2014/main" val="1101476272"/>
                  </a:ext>
                </a:extLst>
              </a:tr>
              <a:tr h="265183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1" dirty="0">
                          <a:latin typeface="+mn-lt"/>
                        </a:rPr>
                        <a:t>1030002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dirty="0">
                          <a:latin typeface="+mn-lt"/>
                        </a:rPr>
                        <a:t>Study on Haptics in 5G Media Services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dirty="0" err="1">
                          <a:latin typeface="+mn-lt"/>
                        </a:rPr>
                        <a:t>FS_HapticsMed</a:t>
                      </a:r>
                      <a:endParaRPr lang="en-US" sz="1100" b="0" dirty="0"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dirty="0">
                          <a:solidFill>
                            <a:schemeClr val="tx1"/>
                          </a:solidFill>
                          <a:latin typeface="+mn-lt"/>
                        </a:rPr>
                        <a:t>3/3/2025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b="0" dirty="0">
                          <a:solidFill>
                            <a:schemeClr val="tx1"/>
                          </a:solidFill>
                          <a:latin typeface="+mn-lt"/>
                        </a:rPr>
                        <a:t>-</a:t>
                      </a:r>
                    </a:p>
                  </a:txBody>
                  <a:tcPr marL="36001" marR="36001" marT="0" marB="0" anchor="b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100" b="0" i="0" u="sng" strike="noStrike" dirty="0">
                          <a:solidFill>
                            <a:srgbClr val="0000FF"/>
                          </a:solidFill>
                          <a:effectLst/>
                          <a:latin typeface="+mn-lt"/>
                          <a:hlinkClick r:id="rId12"/>
                        </a:rPr>
                        <a:t>SP-240979</a:t>
                      </a:r>
                      <a:endParaRPr lang="en-US" sz="1100" b="0" i="0" u="sng" strike="noStrike" dirty="0">
                        <a:solidFill>
                          <a:srgbClr val="0000FF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b="0" dirty="0">
                          <a:solidFill>
                            <a:srgbClr val="FF0000"/>
                          </a:solidFill>
                          <a:latin typeface="+mn-lt"/>
                        </a:rPr>
                        <a:t>0%</a:t>
                      </a:r>
                    </a:p>
                  </a:txBody>
                  <a:tcPr marL="36001" marR="36001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b="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36001" marR="36001" marT="0" marB="0" anchor="b"/>
                </a:tc>
                <a:extLst>
                  <a:ext uri="{0D108BD9-81ED-4DB2-BD59-A6C34878D82A}">
                    <a16:rowId xmlns:a16="http://schemas.microsoft.com/office/drawing/2014/main" val="2387756023"/>
                  </a:ext>
                </a:extLst>
              </a:tr>
              <a:tr h="265183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>
                          <a:solidFill>
                            <a:schemeClr val="bg1"/>
                          </a:solidFill>
                        </a:rPr>
                        <a:t>1040022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Study on Spatial Computing for AR Services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 err="1">
                          <a:solidFill>
                            <a:schemeClr val="tx1"/>
                          </a:solidFill>
                        </a:rPr>
                        <a:t>FS_ARSpatial</a:t>
                      </a: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6/6/2025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 marL="36001" marR="36001" marT="0" marB="0" anchor="b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100" b="0" i="0" u="sng" strike="noStrike" dirty="0">
                          <a:solidFill>
                            <a:srgbClr val="0000FF"/>
                          </a:solidFill>
                          <a:effectLst/>
                          <a:latin typeface="+mn-lt"/>
                          <a:hlinkClick r:id="rId13"/>
                        </a:rPr>
                        <a:t>SP-240927</a:t>
                      </a:r>
                      <a:endParaRPr lang="en-US" sz="1100" b="0" i="0" u="sng" strike="noStrike" dirty="0">
                        <a:solidFill>
                          <a:srgbClr val="0000FF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0%</a:t>
                      </a:r>
                    </a:p>
                  </a:txBody>
                  <a:tcPr marL="36001" marR="36001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b"/>
                </a:tc>
                <a:extLst>
                  <a:ext uri="{0D108BD9-81ED-4DB2-BD59-A6C34878D82A}">
                    <a16:rowId xmlns:a16="http://schemas.microsoft.com/office/drawing/2014/main" val="74820898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62009180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12A81A8-5C7E-4B5E-B955-EBF4BE0C60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3200" dirty="0"/>
              <a:t>Feasibility Study on Artificial Intelligence (AI) and Machine Learning (ML) for Media (FS_AI4Media)</a:t>
            </a:r>
            <a:endParaRPr lang="en-US" sz="3200" dirty="0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5F9F2AB-B13E-42E2-987D-E48C9A0EA9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701" y="2676525"/>
            <a:ext cx="11068050" cy="3608389"/>
          </a:xfrm>
        </p:spPr>
        <p:txBody>
          <a:bodyPr/>
          <a:lstStyle/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s-ES" altLang="zh-CN" sz="1600" dirty="0" err="1">
                <a:cs typeface="Arial" pitchFamily="34" charset="0"/>
              </a:rPr>
              <a:t>Rapporteur</a:t>
            </a:r>
            <a:r>
              <a:rPr lang="es-ES" altLang="zh-CN" sz="1600" dirty="0">
                <a:cs typeface="Arial" pitchFamily="34" charset="0"/>
              </a:rPr>
              <a:t>: </a:t>
            </a:r>
            <a:r>
              <a:rPr lang="en-US" altLang="zh-CN" sz="1600" dirty="0">
                <a:cs typeface="Arial" pitchFamily="34" charset="0"/>
              </a:rPr>
              <a:t>Eric Yip, </a:t>
            </a:r>
            <a:r>
              <a:rPr lang="en-US" altLang="zh-CN" sz="1600" dirty="0">
                <a:cs typeface="Arial" pitchFamily="34" charset="0"/>
                <a:hlinkClick r:id="rId2"/>
              </a:rPr>
              <a:t>eric.yip@samsung.com</a:t>
            </a:r>
            <a:r>
              <a:rPr lang="en-US" altLang="zh-CN" sz="1600" dirty="0">
                <a:cs typeface="Arial" pitchFamily="34" charset="0"/>
              </a:rPr>
              <a:t> </a:t>
            </a: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endParaRPr lang="en-GB" sz="1600" b="1" u="sng" dirty="0">
              <a:cs typeface="Arial" pitchFamily="34" charset="0"/>
            </a:endParaRP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n-GB" sz="1600" b="1" u="sng" dirty="0">
                <a:cs typeface="Arial" pitchFamily="34" charset="0"/>
              </a:rPr>
              <a:t>Progress since SA4#128</a:t>
            </a:r>
            <a:endParaRPr lang="en-GB" sz="1600" u="sng" dirty="0">
              <a:cs typeface="Arial" pitchFamily="34" charset="0"/>
            </a:endParaRP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600" dirty="0">
                <a:cs typeface="Arial" pitchFamily="34" charset="0"/>
              </a:rPr>
              <a:t>What happened during the </a:t>
            </a:r>
            <a:r>
              <a:rPr lang="en-US" altLang="zh-CN" sz="1600" dirty="0" err="1">
                <a:cs typeface="Arial" pitchFamily="34" charset="0"/>
              </a:rPr>
              <a:t>Adhoc</a:t>
            </a:r>
            <a:r>
              <a:rPr lang="en-US" altLang="zh-CN" sz="1600" dirty="0">
                <a:cs typeface="Arial" pitchFamily="34" charset="0"/>
              </a:rPr>
              <a:t> calls, i.e., which key issues &amp; documents were agreed?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We had an offline after SA4#129, agreeing to work on collaboration scenarios and to start discussing conclusions, whilst continuing with evaluations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Agreed contributions related to 3 collaboration scenarios, further details on split evaluation scenario, cross-check of model compression scenario</a:t>
            </a: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600" dirty="0">
                <a:cs typeface="Arial" pitchFamily="34" charset="0"/>
              </a:rPr>
              <a:t>Any recommendations based on the agreements ? 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Continue work on agreed collaboration scenarios (architecture and gaps)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Continue evaluation progress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Refining </a:t>
            </a:r>
            <a:r>
              <a:rPr lang="en-US" altLang="zh-CN" sz="1200" dirty="0" err="1">
                <a:cs typeface="Arial" pitchFamily="34" charset="0"/>
              </a:rPr>
              <a:t>dTR</a:t>
            </a:r>
            <a:r>
              <a:rPr lang="en-US" altLang="zh-CN" sz="1200" dirty="0">
                <a:cs typeface="Arial" pitchFamily="34" charset="0"/>
              </a:rPr>
              <a:t> 26.927 contents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Start discussing conclusions</a:t>
            </a: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600" dirty="0">
                <a:cs typeface="Arial" pitchFamily="34" charset="0"/>
              </a:rPr>
              <a:t>Plans for the meeting based on the input contributions that have been reviewed by the rapporteur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Same as the above</a:t>
            </a: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endParaRPr lang="en-US" altLang="zh-CN" sz="1600" dirty="0"/>
          </a:p>
          <a:p>
            <a:pPr marL="0" indent="0">
              <a:buNone/>
            </a:pPr>
            <a:endParaRPr lang="fr-FR" sz="1600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BAE5BA83-9702-4BEA-8D31-3E91EC15040A}"/>
              </a:ext>
            </a:extLst>
          </p:cNvPr>
          <p:cNvGraphicFramePr>
            <a:graphicFrameLocks noGrp="1"/>
          </p:cNvGraphicFramePr>
          <p:nvPr/>
        </p:nvGraphicFramePr>
        <p:xfrm>
          <a:off x="647700" y="1454150"/>
          <a:ext cx="10084901" cy="695643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01902">
                  <a:extLst>
                    <a:ext uri="{9D8B030D-6E8A-4147-A177-3AD203B41FA5}">
                      <a16:colId xmlns:a16="http://schemas.microsoft.com/office/drawing/2014/main" val="4029365130"/>
                    </a:ext>
                  </a:extLst>
                </a:gridCol>
                <a:gridCol w="3844407">
                  <a:extLst>
                    <a:ext uri="{9D8B030D-6E8A-4147-A177-3AD203B41FA5}">
                      <a16:colId xmlns:a16="http://schemas.microsoft.com/office/drawing/2014/main" val="1242704509"/>
                    </a:ext>
                  </a:extLst>
                </a:gridCol>
                <a:gridCol w="1095473">
                  <a:extLst>
                    <a:ext uri="{9D8B030D-6E8A-4147-A177-3AD203B41FA5}">
                      <a16:colId xmlns:a16="http://schemas.microsoft.com/office/drawing/2014/main" val="1339814967"/>
                    </a:ext>
                  </a:extLst>
                </a:gridCol>
                <a:gridCol w="807092">
                  <a:extLst>
                    <a:ext uri="{9D8B030D-6E8A-4147-A177-3AD203B41FA5}">
                      <a16:colId xmlns:a16="http://schemas.microsoft.com/office/drawing/2014/main" val="1142247066"/>
                    </a:ext>
                  </a:extLst>
                </a:gridCol>
                <a:gridCol w="551732">
                  <a:extLst>
                    <a:ext uri="{9D8B030D-6E8A-4147-A177-3AD203B41FA5}">
                      <a16:colId xmlns:a16="http://schemas.microsoft.com/office/drawing/2014/main" val="368115895"/>
                    </a:ext>
                  </a:extLst>
                </a:gridCol>
                <a:gridCol w="643064">
                  <a:extLst>
                    <a:ext uri="{9D8B030D-6E8A-4147-A177-3AD203B41FA5}">
                      <a16:colId xmlns:a16="http://schemas.microsoft.com/office/drawing/2014/main" val="2455226772"/>
                    </a:ext>
                  </a:extLst>
                </a:gridCol>
                <a:gridCol w="643064">
                  <a:extLst>
                    <a:ext uri="{9D8B030D-6E8A-4147-A177-3AD203B41FA5}">
                      <a16:colId xmlns:a16="http://schemas.microsoft.com/office/drawing/2014/main" val="1835048682"/>
                    </a:ext>
                  </a:extLst>
                </a:gridCol>
                <a:gridCol w="1898167">
                  <a:extLst>
                    <a:ext uri="{9D8B030D-6E8A-4147-A177-3AD203B41FA5}">
                      <a16:colId xmlns:a16="http://schemas.microsoft.com/office/drawing/2014/main" val="1250370078"/>
                    </a:ext>
                  </a:extLst>
                </a:gridCol>
              </a:tblGrid>
              <a:tr h="29686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UID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Name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Acronym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Target (mm/</a:t>
                      </a:r>
                      <a:r>
                        <a:rPr lang="en-GB" sz="1100" dirty="0" err="1"/>
                        <a:t>yyyy</a:t>
                      </a:r>
                      <a:r>
                        <a:rPr lang="en-GB" sz="1100" dirty="0"/>
                        <a:t>)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Old 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1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1795152656"/>
                  </a:ext>
                </a:extLst>
              </a:tr>
              <a:tr h="265183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950011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Study on Artificial Intelligence (AI) and Machine Learning (ML) for Media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FS_AI4Media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9/9/2024</a:t>
                      </a:r>
                      <a:br>
                        <a:rPr lang="en-US" sz="1100" dirty="0">
                          <a:solidFill>
                            <a:schemeClr val="tx1"/>
                          </a:solidFill>
                        </a:rPr>
                      </a:br>
                      <a:r>
                        <a:rPr lang="en-US" sz="1100" dirty="0">
                          <a:solidFill>
                            <a:srgbClr val="FF0000"/>
                          </a:solidFill>
                        </a:rPr>
                        <a:t>-&gt; 3/3/2025</a:t>
                      </a: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chemeClr val="tx1"/>
                          </a:solidFill>
                        </a:rPr>
                        <a:t>60%</a:t>
                      </a:r>
                    </a:p>
                  </a:txBody>
                  <a:tcPr marL="36001" marR="36001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>
                          <a:hlinkClick r:id="rId3"/>
                        </a:rPr>
                        <a:t>SP-220328</a:t>
                      </a:r>
                      <a:endParaRPr lang="en-US" sz="1100" dirty="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75%</a:t>
                      </a:r>
                    </a:p>
                  </a:txBody>
                  <a:tcPr marL="36001" marR="36001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b"/>
                </a:tc>
                <a:extLst>
                  <a:ext uri="{0D108BD9-81ED-4DB2-BD59-A6C34878D82A}">
                    <a16:rowId xmlns:a16="http://schemas.microsoft.com/office/drawing/2014/main" val="304222711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72363029"/>
      </p:ext>
    </p:extLst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12A81A8-5C7E-4B5E-B955-EBF4BE0C60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/>
              <a:t>Study on Diverse audio Capturing system for End-user Devices </a:t>
            </a:r>
            <a:r>
              <a:rPr lang="en-US" altLang="en-US" sz="3200" dirty="0"/>
              <a:t>(</a:t>
            </a:r>
            <a:r>
              <a:rPr lang="en-US" sz="3200" dirty="0" err="1"/>
              <a:t>FS_DaCED</a:t>
            </a:r>
            <a:r>
              <a:rPr lang="en-US" altLang="en-US" sz="3200" dirty="0"/>
              <a:t>)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5F9F2AB-B13E-42E2-987D-E48C9A0EA9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700" y="2362489"/>
            <a:ext cx="11045536" cy="3106156"/>
          </a:xfrm>
        </p:spPr>
        <p:txBody>
          <a:bodyPr/>
          <a:lstStyle/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s-ES" altLang="zh-CN" sz="1600" dirty="0" err="1">
                <a:cs typeface="Arial" pitchFamily="34" charset="0"/>
              </a:rPr>
              <a:t>Rapporteur</a:t>
            </a:r>
            <a:r>
              <a:rPr lang="es-ES" altLang="zh-CN" sz="1600" dirty="0">
                <a:cs typeface="Arial" pitchFamily="34" charset="0"/>
              </a:rPr>
              <a:t>: </a:t>
            </a:r>
            <a:r>
              <a:rPr lang="de-DE" altLang="zh-CN" sz="1600" dirty="0">
                <a:cs typeface="Arial" pitchFamily="34" charset="0"/>
              </a:rPr>
              <a:t>Wang Bin, Xiaomi, email: </a:t>
            </a:r>
            <a:r>
              <a:rPr lang="de-DE" altLang="zh-CN" sz="1600" dirty="0">
                <a:cs typeface="Arial" pitchFamily="34" charset="0"/>
                <a:hlinkClick r:id="rId2"/>
              </a:rPr>
              <a:t>wangbin23@xiaomi.com</a:t>
            </a:r>
            <a:r>
              <a:rPr lang="de-DE" altLang="zh-CN" sz="1600" dirty="0">
                <a:cs typeface="Arial" pitchFamily="34" charset="0"/>
              </a:rPr>
              <a:t> </a:t>
            </a: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endParaRPr lang="en-GB" sz="1600" b="1" u="sng" dirty="0">
              <a:cs typeface="Arial" pitchFamily="34" charset="0"/>
            </a:endParaRP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n-GB" sz="1600" b="1" u="sng" dirty="0">
                <a:cs typeface="Arial" pitchFamily="34" charset="0"/>
              </a:rPr>
              <a:t>Progress since SA4#128</a:t>
            </a:r>
            <a:endParaRPr lang="en-GB" sz="1600" u="sng" dirty="0">
              <a:cs typeface="Arial" pitchFamily="34" charset="0"/>
            </a:endParaRP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600" dirty="0">
                <a:cs typeface="Arial" pitchFamily="34" charset="0"/>
              </a:rPr>
              <a:t>What happened during the </a:t>
            </a:r>
            <a:r>
              <a:rPr lang="en-US" altLang="zh-CN" sz="1600" dirty="0" err="1">
                <a:cs typeface="Arial" pitchFamily="34" charset="0"/>
              </a:rPr>
              <a:t>Adhoc</a:t>
            </a:r>
            <a:r>
              <a:rPr lang="en-US" altLang="zh-CN" sz="1600" dirty="0">
                <a:cs typeface="Arial" pitchFamily="34" charset="0"/>
              </a:rPr>
              <a:t> calls, i.e., which key issues &amp; documents were agreed?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S4aA240040, S4aA240041, S4aA240042, S4aA240043, S4aA240044, S4aA240045 were discussed and some contents were agreed to integrated into the draft TR</a:t>
            </a:r>
            <a:endParaRPr lang="en-US" altLang="zh-CN" sz="1600" dirty="0">
              <a:cs typeface="Arial" pitchFamily="34" charset="0"/>
            </a:endParaRP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600" dirty="0">
                <a:cs typeface="Arial" pitchFamily="34" charset="0"/>
              </a:rPr>
              <a:t>Any recommendations based on the agreements ? 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The TR 26.933 was updated to version 1.0.1 and the description of HOA and conclusion/recommendation were for further update.</a:t>
            </a: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600" dirty="0">
                <a:cs typeface="Arial" pitchFamily="34" charset="0"/>
              </a:rPr>
              <a:t>Plans for the meeting based on the input contributions that have been reviewed by the rapporteur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GB" altLang="zh-CN" sz="1200" dirty="0">
                <a:cs typeface="Arial" pitchFamily="34" charset="0"/>
              </a:rPr>
              <a:t>There are 3 contributions of S4-241443</a:t>
            </a:r>
            <a:r>
              <a:rPr lang="en-US" altLang="zh-CN" sz="1200" dirty="0">
                <a:cs typeface="Arial" pitchFamily="34" charset="0"/>
              </a:rPr>
              <a:t>,</a:t>
            </a:r>
            <a:r>
              <a:rPr lang="en-GB" altLang="zh-CN" sz="1200" dirty="0">
                <a:cs typeface="Arial" pitchFamily="34" charset="0"/>
              </a:rPr>
              <a:t> S4-241511, S4-241524 will be discussed</a:t>
            </a:r>
            <a:r>
              <a:rPr lang="fr-FR" altLang="zh-CN" sz="1200" dirty="0">
                <a:cs typeface="Arial" pitchFamily="34" charset="0"/>
              </a:rPr>
              <a:t>, and the goal </a:t>
            </a:r>
            <a:r>
              <a:rPr lang="fr-FR" altLang="zh-CN" sz="1200" dirty="0" err="1">
                <a:cs typeface="Arial" pitchFamily="34" charset="0"/>
              </a:rPr>
              <a:t>is</a:t>
            </a:r>
            <a:r>
              <a:rPr lang="fr-FR" altLang="zh-CN" sz="1200" dirty="0">
                <a:cs typeface="Arial" pitchFamily="34" charset="0"/>
              </a:rPr>
              <a:t> to </a:t>
            </a:r>
            <a:r>
              <a:rPr lang="fr-FR" altLang="zh-CN" sz="1200" dirty="0" err="1">
                <a:cs typeface="Arial" pitchFamily="34" charset="0"/>
              </a:rPr>
              <a:t>complete</a:t>
            </a:r>
            <a:r>
              <a:rPr lang="fr-FR" altLang="zh-CN" sz="1200" dirty="0">
                <a:cs typeface="Arial" pitchFamily="34" charset="0"/>
              </a:rPr>
              <a:t> the TR.</a:t>
            </a:r>
            <a:endParaRPr lang="en-US" altLang="zh-CN" sz="1200" dirty="0">
              <a:cs typeface="Arial" pitchFamily="34" charset="0"/>
            </a:endParaRP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316C410E-82FA-476F-B093-00474D9D4256}"/>
              </a:ext>
            </a:extLst>
          </p:cNvPr>
          <p:cNvGraphicFramePr>
            <a:graphicFrameLocks noGrp="1"/>
          </p:cNvGraphicFramePr>
          <p:nvPr/>
        </p:nvGraphicFramePr>
        <p:xfrm>
          <a:off x="647700" y="1454150"/>
          <a:ext cx="10084901" cy="616021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01902">
                  <a:extLst>
                    <a:ext uri="{9D8B030D-6E8A-4147-A177-3AD203B41FA5}">
                      <a16:colId xmlns:a16="http://schemas.microsoft.com/office/drawing/2014/main" val="2803819478"/>
                    </a:ext>
                  </a:extLst>
                </a:gridCol>
                <a:gridCol w="3844407">
                  <a:extLst>
                    <a:ext uri="{9D8B030D-6E8A-4147-A177-3AD203B41FA5}">
                      <a16:colId xmlns:a16="http://schemas.microsoft.com/office/drawing/2014/main" val="3505420422"/>
                    </a:ext>
                  </a:extLst>
                </a:gridCol>
                <a:gridCol w="1095473">
                  <a:extLst>
                    <a:ext uri="{9D8B030D-6E8A-4147-A177-3AD203B41FA5}">
                      <a16:colId xmlns:a16="http://schemas.microsoft.com/office/drawing/2014/main" val="1490831781"/>
                    </a:ext>
                  </a:extLst>
                </a:gridCol>
                <a:gridCol w="807092">
                  <a:extLst>
                    <a:ext uri="{9D8B030D-6E8A-4147-A177-3AD203B41FA5}">
                      <a16:colId xmlns:a16="http://schemas.microsoft.com/office/drawing/2014/main" val="3229099977"/>
                    </a:ext>
                  </a:extLst>
                </a:gridCol>
                <a:gridCol w="551732">
                  <a:extLst>
                    <a:ext uri="{9D8B030D-6E8A-4147-A177-3AD203B41FA5}">
                      <a16:colId xmlns:a16="http://schemas.microsoft.com/office/drawing/2014/main" val="2518572133"/>
                    </a:ext>
                  </a:extLst>
                </a:gridCol>
                <a:gridCol w="643064">
                  <a:extLst>
                    <a:ext uri="{9D8B030D-6E8A-4147-A177-3AD203B41FA5}">
                      <a16:colId xmlns:a16="http://schemas.microsoft.com/office/drawing/2014/main" val="1766003584"/>
                    </a:ext>
                  </a:extLst>
                </a:gridCol>
                <a:gridCol w="643064">
                  <a:extLst>
                    <a:ext uri="{9D8B030D-6E8A-4147-A177-3AD203B41FA5}">
                      <a16:colId xmlns:a16="http://schemas.microsoft.com/office/drawing/2014/main" val="1420571077"/>
                    </a:ext>
                  </a:extLst>
                </a:gridCol>
                <a:gridCol w="1898167">
                  <a:extLst>
                    <a:ext uri="{9D8B030D-6E8A-4147-A177-3AD203B41FA5}">
                      <a16:colId xmlns:a16="http://schemas.microsoft.com/office/drawing/2014/main" val="3286458435"/>
                    </a:ext>
                  </a:extLst>
                </a:gridCol>
              </a:tblGrid>
              <a:tr h="29686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UID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Name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Acronym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Target (mm/</a:t>
                      </a:r>
                      <a:r>
                        <a:rPr lang="en-GB" sz="1100" dirty="0" err="1"/>
                        <a:t>yyyy</a:t>
                      </a:r>
                      <a:r>
                        <a:rPr lang="en-GB" sz="1100" dirty="0"/>
                        <a:t>)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Old 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1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2693579738"/>
                  </a:ext>
                </a:extLst>
              </a:tr>
              <a:tr h="265183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980008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Study on Diverse audio Capturing system for End-user Devices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 err="1"/>
                        <a:t>FS_DaCED</a:t>
                      </a:r>
                      <a:endParaRPr lang="en-US" sz="1100" dirty="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9/9/2024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chemeClr val="tx1"/>
                          </a:solidFill>
                        </a:rPr>
                        <a:t>70%</a:t>
                      </a:r>
                    </a:p>
                  </a:txBody>
                  <a:tcPr marL="36001" marR="36001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>
                          <a:hlinkClick r:id="rId3"/>
                        </a:rPr>
                        <a:t>SP-221330</a:t>
                      </a:r>
                      <a:endParaRPr lang="en-US" sz="1100" dirty="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85%</a:t>
                      </a:r>
                    </a:p>
                  </a:txBody>
                  <a:tcPr marL="36001" marR="36001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90%</a:t>
                      </a:r>
                    </a:p>
                  </a:txBody>
                  <a:tcPr marL="36001" marR="36001" marT="0" marB="0" anchor="b"/>
                </a:tc>
                <a:extLst>
                  <a:ext uri="{0D108BD9-81ED-4DB2-BD59-A6C34878D82A}">
                    <a16:rowId xmlns:a16="http://schemas.microsoft.com/office/drawing/2014/main" val="17687469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93310495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814B433DB9B594885F4112FE4976328" ma:contentTypeVersion="13" ma:contentTypeDescription="Create a new document." ma:contentTypeScope="" ma:versionID="bfc5638d4f01580694a8c7f93567c8e7">
  <xsd:schema xmlns:xsd="http://www.w3.org/2001/XMLSchema" xmlns:xs="http://www.w3.org/2001/XMLSchema" xmlns:p="http://schemas.microsoft.com/office/2006/metadata/properties" xmlns:ns3="d36af664-2dfc-46e0-99b9-b4775a37cfc8" xmlns:ns4="7c28629c-29d3-4904-ae90-4b38e6ab8730" targetNamespace="http://schemas.microsoft.com/office/2006/metadata/properties" ma:root="true" ma:fieldsID="a12d0ce96aff54703c1e76432497b68e" ns3:_="" ns4:_="">
    <xsd:import namespace="d36af664-2dfc-46e0-99b9-b4775a37cfc8"/>
    <xsd:import namespace="7c28629c-29d3-4904-ae90-4b38e6ab8730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AutoTags" minOccurs="0"/>
                <xsd:element ref="ns4:MediaServiceOCR" minOccurs="0"/>
                <xsd:element ref="ns4:MediaServiceGenerationTime" minOccurs="0"/>
                <xsd:element ref="ns4:MediaServiceEventHashCode" minOccurs="0"/>
                <xsd:element ref="ns4:MediaServiceAutoKeyPoints" minOccurs="0"/>
                <xsd:element ref="ns4:MediaServiceKeyPoints" minOccurs="0"/>
                <xsd:element ref="ns4:MediaServiceDateTaken" minOccurs="0"/>
                <xsd:element ref="ns4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36af664-2dfc-46e0-99b9-b4775a37cfc8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Sharing Hint Hash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c28629c-29d3-4904-ae90-4b38e6ab873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7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8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9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20" nillable="true" ma:displayName="Location" ma:internalName="MediaServiceLocation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BD02810A-A5B3-4801-94E4-10D646DD873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36af664-2dfc-46e0-99b9-b4775a37cfc8"/>
    <ds:schemaRef ds:uri="7c28629c-29d3-4904-ae90-4b38e6ab8730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A116FCB1-8F34-4320-992F-FF9AB90D52D9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83A382C1-8D34-41E2-AE7D-C7A1F0A6CDFD}">
  <ds:schemaRefs>
    <ds:schemaRef ds:uri="http://purl.org/dc/terms/"/>
    <ds:schemaRef ds:uri="http://schemas.microsoft.com/office/2006/metadata/properties"/>
    <ds:schemaRef ds:uri="http://purl.org/dc/dcmitype/"/>
    <ds:schemaRef ds:uri="http://schemas.microsoft.com/office/2006/documentManagement/types"/>
    <ds:schemaRef ds:uri="7c28629c-29d3-4904-ae90-4b38e6ab8730"/>
    <ds:schemaRef ds:uri="http://schemas.microsoft.com/office/infopath/2007/PartnerControls"/>
    <ds:schemaRef ds:uri="http://purl.org/dc/elements/1.1/"/>
    <ds:schemaRef ds:uri="http://www.w3.org/XML/1998/namespace"/>
    <ds:schemaRef ds:uri="http://schemas.openxmlformats.org/package/2006/metadata/core-properties"/>
    <ds:schemaRef ds:uri="d36af664-2dfc-46e0-99b9-b4775a37cfc8"/>
  </ds:schemaRefs>
</ds:datastoreItem>
</file>

<file path=docMetadata/LabelInfo.xml><?xml version="1.0" encoding="utf-8"?>
<clbl:labelList xmlns:clbl="http://schemas.microsoft.com/office/2020/mipLabelMetadata">
  <clbl:label id="{98e9ba89-e1a1-4e38-9007-8bdabc25de1d}" enabled="0" method="" siteId="{98e9ba89-e1a1-4e38-9007-8bdabc25de1d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99884</TotalTime>
  <Words>3067</Words>
  <Application>Microsoft Office PowerPoint</Application>
  <PresentationFormat>Widescreen</PresentationFormat>
  <Paragraphs>538</Paragraphs>
  <Slides>19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4" baseType="lpstr">
      <vt:lpstr>Arial</vt:lpstr>
      <vt:lpstr>Arial </vt:lpstr>
      <vt:lpstr>Calibri</vt:lpstr>
      <vt:lpstr>Times New Roman</vt:lpstr>
      <vt:lpstr>Office Theme</vt:lpstr>
      <vt:lpstr>    SA4 Work and Study Items Status at the start of SA4#129-e    </vt:lpstr>
      <vt:lpstr>Outline</vt:lpstr>
      <vt:lpstr>Overview of work progress  Rel-19 Work Items – after SA#104 (SA4#128)</vt:lpstr>
      <vt:lpstr>Video Operating Points - Harmonization and Stereo MV-HEVC (VOPS)</vt:lpstr>
      <vt:lpstr>Split Rendering over IMS (SR_IMS)</vt:lpstr>
      <vt:lpstr>EVS Codec Extension for Immersive Voice and Audio Services, Phase 2 (IVAS_Codec_Ph2)</vt:lpstr>
      <vt:lpstr>Overview of work progress  Study Items – after SA#104 (SA4#128) </vt:lpstr>
      <vt:lpstr>Feasibility Study on Artificial Intelligence (AI) and Machine Learning (ML) for Media (FS_AI4Media)</vt:lpstr>
      <vt:lpstr>Study on Diverse audio Capturing system for End-user Devices (FS_DaCED)</vt:lpstr>
      <vt:lpstr>Feasibility Study on Film Grain synthesis (FS_FGS)</vt:lpstr>
      <vt:lpstr>Feasibility Study on Avatars for Real-Time Communication (FS_AVATAR)</vt:lpstr>
      <vt:lpstr>Study on Media enerGy consumption exposuRE and EvaluatioN framework (FS_MediaEnergyGREEN)</vt:lpstr>
      <vt:lpstr>Study on Media Messaging (FS_MeMe)</vt:lpstr>
      <vt:lpstr>Study on Advanced Media Delivery (FS_AMD)</vt:lpstr>
      <vt:lpstr>Study of 5G Real-time Transport Protocol Configurations, Phase 2 (FS_5G_RTP_Ph2)</vt:lpstr>
      <vt:lpstr>Study on Beyond 2D Video  (FS_Beyond2D)</vt:lpstr>
      <vt:lpstr>Study on Audio Codec APIs  (FS_ACAPI)</vt:lpstr>
      <vt:lpstr>Study on Haptics in 5G Media Services  (FS_HapticsMed)</vt:lpstr>
      <vt:lpstr>Study on Spatial Computing for AR Services  (FS_ARSpatial)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dc:description>© 2009  All rights reserved</dc:description>
  <cp:lastModifiedBy>Gabin, Frederic</cp:lastModifiedBy>
  <cp:revision>3016</cp:revision>
  <cp:lastPrinted>2016-09-13T11:31:59Z</cp:lastPrinted>
  <dcterms:created xsi:type="dcterms:W3CDTF">2008-08-30T09:32:10Z</dcterms:created>
  <dcterms:modified xsi:type="dcterms:W3CDTF">2024-08-19T12:27:34Z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UpdateProcess">
    <vt:lpwstr>End</vt:lpwstr>
  </property>
  <property fmtid="{D5CDD505-2E9C-101B-9397-08002B2CF9AE}" pid="3" name="ContentTypeId">
    <vt:lpwstr>0x0101004814B433DB9B594885F4112FE4976328</vt:lpwstr>
  </property>
</Properties>
</file>