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41"/>
  </p:notesMasterIdLst>
  <p:handoutMasterIdLst>
    <p:handoutMasterId r:id="rId42"/>
  </p:handoutMasterIdLst>
  <p:sldIdLst>
    <p:sldId id="362" r:id="rId5"/>
    <p:sldId id="363" r:id="rId6"/>
    <p:sldId id="927" r:id="rId7"/>
    <p:sldId id="577" r:id="rId8"/>
    <p:sldId id="903" r:id="rId9"/>
    <p:sldId id="907" r:id="rId10"/>
    <p:sldId id="1138" r:id="rId11"/>
    <p:sldId id="928" r:id="rId12"/>
    <p:sldId id="689" r:id="rId13"/>
    <p:sldId id="930" r:id="rId14"/>
    <p:sldId id="456" r:id="rId15"/>
    <p:sldId id="371" r:id="rId16"/>
    <p:sldId id="838" r:id="rId17"/>
    <p:sldId id="1134" r:id="rId18"/>
    <p:sldId id="931" r:id="rId19"/>
    <p:sldId id="934" r:id="rId20"/>
    <p:sldId id="960" r:id="rId21"/>
    <p:sldId id="1135" r:id="rId22"/>
    <p:sldId id="1136" r:id="rId23"/>
    <p:sldId id="1145" r:id="rId24"/>
    <p:sldId id="1151" r:id="rId25"/>
    <p:sldId id="1147" r:id="rId26"/>
    <p:sldId id="297" r:id="rId27"/>
    <p:sldId id="259" r:id="rId28"/>
    <p:sldId id="1148" r:id="rId29"/>
    <p:sldId id="1152" r:id="rId30"/>
    <p:sldId id="1149" r:id="rId31"/>
    <p:sldId id="1150" r:id="rId32"/>
    <p:sldId id="1139" r:id="rId33"/>
    <p:sldId id="1144" r:id="rId34"/>
    <p:sldId id="1141" r:id="rId35"/>
    <p:sldId id="1140" r:id="rId36"/>
    <p:sldId id="1142" r:id="rId37"/>
    <p:sldId id="1143" r:id="rId38"/>
    <p:sldId id="395" r:id="rId39"/>
    <p:sldId id="933" r:id="rId40"/>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CB040"/>
    <a:srgbClr val="C6D254"/>
    <a:srgbClr val="00C6FB"/>
    <a:srgbClr val="C00E0E"/>
    <a:srgbClr val="C00000"/>
    <a:srgbClr val="B3B1B2"/>
    <a:srgbClr val="33CC33"/>
    <a:srgbClr val="66CCFF"/>
    <a:srgbClr val="00FF99"/>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34" autoAdjust="0"/>
    <p:restoredTop sz="94007" autoAdjust="0"/>
  </p:normalViewPr>
  <p:slideViewPr>
    <p:cSldViewPr snapToGrid="0" showGuides="1">
      <p:cViewPr>
        <p:scale>
          <a:sx n="125" d="100"/>
          <a:sy n="125" d="100"/>
        </p:scale>
        <p:origin x="-174" y="6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0" d="100"/>
          <a:sy n="80" d="100"/>
        </p:scale>
        <p:origin x="4014"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8e_forIssam.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4e_forIssam-v2%20-%20addendum.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676138967099289E-2"/>
          <c:y val="3.6068962913572956E-2"/>
          <c:w val="0.90541274385805415"/>
          <c:h val="0.85673818036478322"/>
        </c:manualLayout>
      </c:layout>
      <c:lineChart>
        <c:grouping val="standard"/>
        <c:varyColors val="0"/>
        <c:ser>
          <c:idx val="0"/>
          <c:order val="0"/>
          <c:tx>
            <c:strRef>
              <c:f>'general info'!$O$82</c:f>
              <c:strCache>
                <c:ptCount val="1"/>
                <c:pt idx="0">
                  <c:v>Nbr of specs</c:v>
                </c:pt>
              </c:strCache>
            </c:strRef>
          </c:tx>
          <c:spPr>
            <a:ln w="22225" cap="rnd" cmpd="sng" algn="ctr">
              <a:solidFill>
                <a:schemeClr val="accent1"/>
              </a:solidFill>
              <a:round/>
            </a:ln>
            <a:effectLst/>
          </c:spPr>
          <c:marker>
            <c:symbol val="none"/>
          </c:marker>
          <c:cat>
            <c:strRef>
              <c:f>'general info'!$N$83:$N$97</c:f>
              <c:strCache>
                <c:ptCount val="15"/>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strCache>
            </c:strRef>
          </c:cat>
          <c:val>
            <c:numRef>
              <c:f>'general info'!$O$83:$O$97</c:f>
              <c:numCache>
                <c:formatCode>General</c:formatCode>
                <c:ptCount val="15"/>
                <c:pt idx="0">
                  <c:v>446</c:v>
                </c:pt>
                <c:pt idx="1">
                  <c:v>516</c:v>
                </c:pt>
                <c:pt idx="2">
                  <c:v>582</c:v>
                </c:pt>
                <c:pt idx="3">
                  <c:v>760</c:v>
                </c:pt>
                <c:pt idx="4">
                  <c:v>875</c:v>
                </c:pt>
                <c:pt idx="5">
                  <c:v>1057</c:v>
                </c:pt>
                <c:pt idx="6">
                  <c:v>1099</c:v>
                </c:pt>
                <c:pt idx="7">
                  <c:v>1041</c:v>
                </c:pt>
                <c:pt idx="8">
                  <c:v>1147</c:v>
                </c:pt>
                <c:pt idx="9">
                  <c:v>1212</c:v>
                </c:pt>
                <c:pt idx="10">
                  <c:v>1266</c:v>
                </c:pt>
                <c:pt idx="11">
                  <c:v>1313</c:v>
                </c:pt>
                <c:pt idx="12">
                  <c:v>1523</c:v>
                </c:pt>
                <c:pt idx="13">
                  <c:v>1648</c:v>
                </c:pt>
                <c:pt idx="14">
                  <c:v>1749</c:v>
                </c:pt>
              </c:numCache>
            </c:numRef>
          </c:val>
          <c:smooth val="0"/>
          <c:extLst>
            <c:ext xmlns:c16="http://schemas.microsoft.com/office/drawing/2014/chart" uri="{C3380CC4-5D6E-409C-BE32-E72D297353CC}">
              <c16:uniqueId val="{00000000-9AAB-4404-AE9B-7C0C69BA6BDA}"/>
            </c:ext>
          </c:extLst>
        </c:ser>
        <c:dLbls>
          <c:showLegendKey val="0"/>
          <c:showVal val="0"/>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94708096"/>
        <c:axId val="94709632"/>
      </c:lineChart>
      <c:catAx>
        <c:axId val="94708096"/>
        <c:scaling>
          <c:orientation val="minMax"/>
        </c:scaling>
        <c:delete val="0"/>
        <c:axPos val="b"/>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spc="20" baseline="0">
                <a:solidFill>
                  <a:schemeClr val="dk1">
                    <a:lumMod val="65000"/>
                    <a:lumOff val="35000"/>
                  </a:schemeClr>
                </a:solidFill>
                <a:latin typeface="+mn-lt"/>
                <a:ea typeface="+mn-ea"/>
                <a:cs typeface="+mn-cs"/>
              </a:defRPr>
            </a:pPr>
            <a:endParaRPr lang="en-US"/>
          </a:p>
        </c:txPr>
        <c:crossAx val="94709632"/>
        <c:crosses val="autoZero"/>
        <c:auto val="1"/>
        <c:lblAlgn val="ctr"/>
        <c:lblOffset val="100"/>
        <c:noMultiLvlLbl val="0"/>
      </c:catAx>
      <c:valAx>
        <c:axId val="9470963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dk1">
                    <a:lumMod val="65000"/>
                    <a:lumOff val="35000"/>
                  </a:schemeClr>
                </a:solidFill>
                <a:latin typeface="+mn-lt"/>
                <a:ea typeface="+mn-ea"/>
                <a:cs typeface="+mn-cs"/>
              </a:defRPr>
            </a:pPr>
            <a:endParaRPr lang="en-US"/>
          </a:p>
        </c:txPr>
        <c:crossAx val="94708096"/>
        <c:crosses val="autoZero"/>
        <c:crossBetween val="between"/>
      </c:valAx>
      <c:spPr>
        <a:gradFill>
          <a:gsLst>
            <a:gs pos="100000">
              <a:schemeClr val="lt1">
                <a:lumMod val="95000"/>
              </a:schemeClr>
            </a:gs>
            <a:gs pos="0">
              <a:schemeClr val="lt1"/>
            </a:gs>
          </a:gsLst>
          <a:lin ang="5400000" scaled="0"/>
        </a:gradFill>
        <a:ln>
          <a:noFill/>
        </a:ln>
        <a:effectLst/>
      </c:spPr>
    </c:plotArea>
    <c:plotVisOnly val="1"/>
    <c:dispBlanksAs val="gap"/>
    <c:showDLblsOverMax val="0"/>
  </c:chart>
  <c:spPr>
    <a:solidFill>
      <a:schemeClr val="lt1"/>
    </a:soli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GB" sz="1600" dirty="0"/>
              <a:t>Number of emails in LISTSERV / year</a:t>
            </a: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cked"/>
        <c:varyColors val="0"/>
        <c:ser>
          <c:idx val="0"/>
          <c:order val="0"/>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Sheet1!$E$5:$I$5</c:f>
              <c:strCache>
                <c:ptCount val="5"/>
                <c:pt idx="0">
                  <c:v>2017</c:v>
                </c:pt>
                <c:pt idx="1">
                  <c:v>2018</c:v>
                </c:pt>
                <c:pt idx="2">
                  <c:v>2019</c:v>
                </c:pt>
                <c:pt idx="3">
                  <c:v>2020</c:v>
                </c:pt>
                <c:pt idx="4">
                  <c:v>2021*</c:v>
                </c:pt>
              </c:strCache>
            </c:strRef>
          </c:cat>
          <c:val>
            <c:numRef>
              <c:f>Sheet1!$E$6:$I$6</c:f>
              <c:numCache>
                <c:formatCode>General</c:formatCode>
                <c:ptCount val="5"/>
                <c:pt idx="0">
                  <c:v>137486</c:v>
                </c:pt>
                <c:pt idx="1">
                  <c:v>110304</c:v>
                </c:pt>
                <c:pt idx="2">
                  <c:v>175192</c:v>
                </c:pt>
                <c:pt idx="3">
                  <c:v>433431</c:v>
                </c:pt>
                <c:pt idx="4">
                  <c:v>363825</c:v>
                </c:pt>
              </c:numCache>
            </c:numRef>
          </c:val>
          <c:extLst>
            <c:ext xmlns:c16="http://schemas.microsoft.com/office/drawing/2014/chart" uri="{C3380CC4-5D6E-409C-BE32-E72D297353CC}">
              <c16:uniqueId val="{00000000-2069-464A-A6B3-47EADDEC1CE7}"/>
            </c:ext>
          </c:extLst>
        </c:ser>
        <c:dLbls>
          <c:showLegendKey val="0"/>
          <c:showVal val="1"/>
          <c:showCatName val="0"/>
          <c:showSerName val="0"/>
          <c:showPercent val="0"/>
          <c:showBubbleSize val="0"/>
        </c:dLbls>
        <c:gapWidth val="150"/>
        <c:shape val="box"/>
        <c:axId val="908419144"/>
        <c:axId val="908419472"/>
        <c:axId val="0"/>
      </c:bar3DChart>
      <c:catAx>
        <c:axId val="9084191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08419472"/>
        <c:crosses val="autoZero"/>
        <c:auto val="1"/>
        <c:lblAlgn val="ctr"/>
        <c:lblOffset val="100"/>
        <c:noMultiLvlLbl val="0"/>
      </c:catAx>
      <c:valAx>
        <c:axId val="908419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084191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1197"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862"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1197"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EE6CD8FB-B796-4D18-938A-B8D64A53B6AA}"/>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B0B0E6D6-FAA0-40FA-8DB6-992F22E7EB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3556" name="Slide Number Placeholder 3">
            <a:extLst>
              <a:ext uri="{FF2B5EF4-FFF2-40B4-BE49-F238E27FC236}">
                <a16:creationId xmlns:a16="http://schemas.microsoft.com/office/drawing/2014/main" id="{2DF9AD6E-F35F-42D2-A56C-87461F24047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C424E15-A3B7-4339-8BBA-17870E3F254B}"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16</a:t>
            </a:fld>
            <a:endParaRPr lang="en-GB" altLang="en-US"/>
          </a:p>
        </p:txBody>
      </p:sp>
    </p:spTree>
    <p:extLst>
      <p:ext uri="{BB962C8B-B14F-4D97-AF65-F5344CB8AC3E}">
        <p14:creationId xmlns:p14="http://schemas.microsoft.com/office/powerpoint/2010/main" val="1123549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lnSpc>
                <a:spcPct val="120000"/>
              </a:lnSpc>
              <a:spcAft>
                <a:spcPts val="400"/>
              </a:spcAft>
              <a:buFont typeface="Arial"/>
              <a:buNone/>
            </a:pPr>
            <a:endParaRPr lang="en-US" dirty="0">
              <a:cs typeface="Calibri"/>
            </a:endParaRPr>
          </a:p>
        </p:txBody>
      </p:sp>
      <p:sp>
        <p:nvSpPr>
          <p:cNvPr id="4" name="Slide Number Placeholder 3"/>
          <p:cNvSpPr>
            <a:spLocks noGrp="1"/>
          </p:cNvSpPr>
          <p:nvPr>
            <p:ph type="sldNum" sz="quarter" idx="5"/>
          </p:nvPr>
        </p:nvSpPr>
        <p:spPr/>
        <p:txBody>
          <a:bodyPr/>
          <a:lstStyle/>
          <a:p>
            <a:fld id="{49B385BB-89B8-43DB-B93D-B0053B770875}" type="slidenum">
              <a:rPr lang="en-US" smtClean="0"/>
              <a:t>23</a:t>
            </a:fld>
            <a:endParaRPr lang="en-US" dirty="0"/>
          </a:p>
        </p:txBody>
      </p:sp>
    </p:spTree>
    <p:extLst>
      <p:ext uri="{BB962C8B-B14F-4D97-AF65-F5344CB8AC3E}">
        <p14:creationId xmlns:p14="http://schemas.microsoft.com/office/powerpoint/2010/main" val="1604305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4F6BD66-B0F9-4915-9BF9-6B4D8A45BC72}" type="slidenum">
              <a:rPr lang="en-US" smtClean="0"/>
              <a:t>24</a:t>
            </a:fld>
            <a:endParaRPr lang="en-US" dirty="0"/>
          </a:p>
        </p:txBody>
      </p:sp>
    </p:spTree>
    <p:extLst>
      <p:ext uri="{BB962C8B-B14F-4D97-AF65-F5344CB8AC3E}">
        <p14:creationId xmlns:p14="http://schemas.microsoft.com/office/powerpoint/2010/main" val="2546153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lnSpc>
                <a:spcPct val="120000"/>
              </a:lnSpc>
              <a:spcAft>
                <a:spcPts val="400"/>
              </a:spcAft>
              <a:buFont typeface="Arial"/>
              <a:buNone/>
            </a:pPr>
            <a:endParaRPr lang="en-US" dirty="0">
              <a:cs typeface="Calibri"/>
            </a:endParaRPr>
          </a:p>
        </p:txBody>
      </p:sp>
      <p:sp>
        <p:nvSpPr>
          <p:cNvPr id="4" name="Slide Number Placeholder 3"/>
          <p:cNvSpPr>
            <a:spLocks noGrp="1"/>
          </p:cNvSpPr>
          <p:nvPr>
            <p:ph type="sldNum" sz="quarter" idx="5"/>
          </p:nvPr>
        </p:nvSpPr>
        <p:spPr/>
        <p:txBody>
          <a:bodyPr/>
          <a:lstStyle/>
          <a:p>
            <a:fld id="{49B385BB-89B8-43DB-B93D-B0053B770875}" type="slidenum">
              <a:rPr lang="en-US" smtClean="0"/>
              <a:t>26</a:t>
            </a:fld>
            <a:endParaRPr lang="en-US" dirty="0"/>
          </a:p>
        </p:txBody>
      </p:sp>
    </p:spTree>
    <p:extLst>
      <p:ext uri="{BB962C8B-B14F-4D97-AF65-F5344CB8AC3E}">
        <p14:creationId xmlns:p14="http://schemas.microsoft.com/office/powerpoint/2010/main" val="2226544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35</a:t>
            </a:fld>
            <a:endParaRPr lang="en-GB" altLang="en-US"/>
          </a:p>
        </p:txBody>
      </p:sp>
    </p:spTree>
    <p:extLst>
      <p:ext uri="{BB962C8B-B14F-4D97-AF65-F5344CB8AC3E}">
        <p14:creationId xmlns:p14="http://schemas.microsoft.com/office/powerpoint/2010/main" val="243616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36</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423549-A5DC-41C8-9CC5-3427E654E52F}" type="slidenum">
              <a:rPr lang="en-GB" altLang="en-US" smtClean="0">
                <a:latin typeface="Times New Roman" panose="02020603050405020304" pitchFamily="18" charset="0"/>
              </a:rPr>
              <a:pPr/>
              <a:t>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558414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6</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C433F0F8-DE55-4ED8-9392-5D4F990BF7C2}"/>
              </a:ext>
            </a:extLst>
          </p:cNvPr>
          <p:cNvSpPr>
            <a:spLocks noGrp="1" noRot="1" noChangeAspect="1" noChangeArrowheads="1" noTextEdit="1"/>
          </p:cNvSpPr>
          <p:nvPr>
            <p:ph type="sldImg"/>
          </p:nvPr>
        </p:nvSpPr>
        <p:spPr>
          <a:ln/>
        </p:spPr>
      </p:sp>
      <p:sp>
        <p:nvSpPr>
          <p:cNvPr id="35843" name="Notes Placeholder 2">
            <a:extLst>
              <a:ext uri="{FF2B5EF4-FFF2-40B4-BE49-F238E27FC236}">
                <a16:creationId xmlns:a16="http://schemas.microsoft.com/office/drawing/2014/main" id="{E49B0D2B-C1D4-43F8-8D16-E8A5FAEBB3B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a:extLst>
              <a:ext uri="{FF2B5EF4-FFF2-40B4-BE49-F238E27FC236}">
                <a16:creationId xmlns:a16="http://schemas.microsoft.com/office/drawing/2014/main" id="{432F8037-1BE2-47C3-8130-88BBD57E48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8493E6B9-C6BD-4998-9CCD-746566B36356}" type="slidenum">
              <a:rPr lang="en-GB" altLang="en-US" smtClean="0"/>
              <a:pPr defTabSz="914400">
                <a:spcBef>
                  <a:spcPct val="0"/>
                </a:spcBef>
              </a:pPr>
              <a:t>9</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438AFDB6-D358-4472-A5C4-73EF1E123FC6}"/>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169075D3-0893-4EF7-B8C5-D0D8ADCCE7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7892" name="Slide Number Placeholder 3">
            <a:extLst>
              <a:ext uri="{FF2B5EF4-FFF2-40B4-BE49-F238E27FC236}">
                <a16:creationId xmlns:a16="http://schemas.microsoft.com/office/drawing/2014/main" id="{4B890284-B1BF-43C4-AF3A-95D2C6110A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C43D59B8-0A41-4233-BE21-11E13983CD9C}" type="slidenum">
              <a:rPr lang="en-GB" altLang="en-US" smtClean="0"/>
              <a:pPr defTabSz="914400">
                <a:spcBef>
                  <a:spcPct val="0"/>
                </a:spcBef>
              </a:pPr>
              <a:t>10</a:t>
            </a:fld>
            <a:endParaRPr lang="en-GB" altLang="en-US"/>
          </a:p>
        </p:txBody>
      </p:sp>
    </p:spTree>
    <p:extLst>
      <p:ext uri="{BB962C8B-B14F-4D97-AF65-F5344CB8AC3E}">
        <p14:creationId xmlns:p14="http://schemas.microsoft.com/office/powerpoint/2010/main" val="3078737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11</a:t>
            </a:fld>
            <a:endParaRPr lang="en-GB" altLang="en-US">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19603429-1970-4B7E-9976-83FB61217A46}"/>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FB409595-E8C1-4FE3-AF91-BF51FCCCAD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5060" name="Slide Number Placeholder 3">
            <a:extLst>
              <a:ext uri="{FF2B5EF4-FFF2-40B4-BE49-F238E27FC236}">
                <a16:creationId xmlns:a16="http://schemas.microsoft.com/office/drawing/2014/main" id="{229D2150-FCF0-48CC-9EFC-627EBCF3DA7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E21FD74-F25C-41C9-A83B-443CDF06D351}" type="slidenum">
              <a:rPr lang="en-GB" altLang="en-US" smtClean="0">
                <a:latin typeface="Times New Roman" panose="02020603050405020304" pitchFamily="18" charset="0"/>
              </a:rPr>
              <a:pPr/>
              <a:t>12</a:t>
            </a:fld>
            <a:endParaRPr lang="en-GB" altLang="en-US">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a:extLst>
              <a:ext uri="{FF2B5EF4-FFF2-40B4-BE49-F238E27FC236}">
                <a16:creationId xmlns:a16="http://schemas.microsoft.com/office/drawing/2014/main" id="{9DBA820F-822B-4846-9CFA-819A232EDF1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B0D002-9F88-4478-9BE5-4E236118FE2E}" type="slidenum">
              <a:rPr lang="en-US" altLang="en-US" smtClean="0">
                <a:latin typeface="Times New Roman" panose="02020603050405020304" pitchFamily="18" charset="0"/>
              </a:rPr>
              <a:pPr/>
              <a:t>13</a:t>
            </a:fld>
            <a:endParaRPr lang="en-US" altLang="en-US">
              <a:latin typeface="Times New Roman" panose="02020603050405020304" pitchFamily="18" charset="0"/>
            </a:endParaRPr>
          </a:p>
        </p:txBody>
      </p:sp>
      <p:sp>
        <p:nvSpPr>
          <p:cNvPr id="36865" name="Rectangle 1">
            <a:extLst>
              <a:ext uri="{FF2B5EF4-FFF2-40B4-BE49-F238E27FC236}">
                <a16:creationId xmlns:a16="http://schemas.microsoft.com/office/drawing/2014/main" id="{13FA9CA9-DC45-4879-8FBA-27E6D9F64902}"/>
              </a:ext>
            </a:extLst>
          </p:cNvPr>
          <p:cNvSpPr>
            <a:spLocks noChangeArrowheads="1"/>
          </p:cNvSpPr>
          <p:nvPr/>
        </p:nvSpPr>
        <p:spPr bwMode="auto">
          <a:xfrm>
            <a:off x="3922713" y="0"/>
            <a:ext cx="2998787" cy="501650"/>
          </a:xfrm>
          <a:prstGeom prst="rect">
            <a:avLst/>
          </a:prstGeom>
          <a:noFill/>
          <a:ln w="9360" cap="flat">
            <a:noFill/>
            <a:round/>
            <a:headEnd/>
            <a:tailEnd/>
          </a:ln>
          <a:effectLst/>
        </p:spPr>
        <p:txBody>
          <a:bodyPr lIns="94320" tIns="47160" rIns="94320" bIns="47160"/>
          <a:lstStyle/>
          <a:p>
            <a:pPr algn="r">
              <a:tabLst>
                <a:tab pos="457200" algn="l"/>
                <a:tab pos="914400" algn="l"/>
                <a:tab pos="1371600" algn="l"/>
                <a:tab pos="1828800" algn="l"/>
                <a:tab pos="2286000" algn="l"/>
                <a:tab pos="2743200" algn="l"/>
              </a:tabLst>
              <a:defRPr/>
            </a:pPr>
            <a:r>
              <a:rPr lang="en-US" sz="1200">
                <a:solidFill>
                  <a:srgbClr val="000000"/>
                </a:solidFill>
                <a:latin typeface="Times New Roman" pitchFamily="16" charset="0"/>
                <a:ea typeface="+mn-ea" charset="0"/>
                <a:cs typeface="+mn-ea" charset="0"/>
              </a:rPr>
              <a:t>10/31/16</a:t>
            </a:r>
          </a:p>
        </p:txBody>
      </p:sp>
      <p:sp>
        <p:nvSpPr>
          <p:cNvPr id="26628" name="Rectangle 2">
            <a:extLst>
              <a:ext uri="{FF2B5EF4-FFF2-40B4-BE49-F238E27FC236}">
                <a16:creationId xmlns:a16="http://schemas.microsoft.com/office/drawing/2014/main" id="{C7DDA74B-92AE-4AD6-B9DF-50EF8F862B29}"/>
              </a:ext>
            </a:extLst>
          </p:cNvPr>
          <p:cNvSpPr>
            <a:spLocks noChangeArrowheads="1"/>
          </p:cNvSpPr>
          <p:nvPr/>
        </p:nvSpPr>
        <p:spPr bwMode="auto">
          <a:xfrm>
            <a:off x="3922713" y="9578975"/>
            <a:ext cx="29987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29" name="Rectangle 3">
            <a:extLst>
              <a:ext uri="{FF2B5EF4-FFF2-40B4-BE49-F238E27FC236}">
                <a16:creationId xmlns:a16="http://schemas.microsoft.com/office/drawing/2014/main" id="{E642F17A-8AAD-4F92-94CF-8123C4A8E9E6}"/>
              </a:ext>
            </a:extLst>
          </p:cNvPr>
          <p:cNvSpPr>
            <a:spLocks noChangeArrowheads="1"/>
          </p:cNvSpPr>
          <p:nvPr/>
        </p:nvSpPr>
        <p:spPr bwMode="auto">
          <a:xfrm>
            <a:off x="923925" y="4789488"/>
            <a:ext cx="5076825"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30" name="Rectangle 4">
            <a:extLst>
              <a:ext uri="{FF2B5EF4-FFF2-40B4-BE49-F238E27FC236}">
                <a16:creationId xmlns:a16="http://schemas.microsoft.com/office/drawing/2014/main" id="{EA7D6D9C-0C82-4E59-B828-2B1DE55E73D5}"/>
              </a:ext>
            </a:extLst>
          </p:cNvPr>
          <p:cNvSpPr>
            <a:spLocks noChangeArrowheads="1"/>
          </p:cNvSpPr>
          <p:nvPr/>
        </p:nvSpPr>
        <p:spPr bwMode="auto">
          <a:xfrm>
            <a:off x="3922713" y="9578975"/>
            <a:ext cx="29987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 name="Notes Placeholder 1">
            <a:extLst>
              <a:ext uri="{FF2B5EF4-FFF2-40B4-BE49-F238E27FC236}">
                <a16:creationId xmlns:a16="http://schemas.microsoft.com/office/drawing/2014/main" id="{32D30A9B-1387-4864-A0F6-C144C06B9547}"/>
              </a:ext>
            </a:extLst>
          </p:cNvPr>
          <p:cNvSpPr>
            <a:spLocks noGrp="1"/>
          </p:cNvSpPr>
          <p:nvPr>
            <p:ph type="body" idx="1"/>
          </p:nvPr>
        </p:nvSpPr>
        <p:spPr/>
        <p:txBody>
          <a:bodyPr/>
          <a:lstStyle/>
          <a:p>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15</a:t>
            </a:fld>
            <a:endParaRPr lang="en-GB" altLang="en-US"/>
          </a:p>
        </p:txBody>
      </p:sp>
    </p:spTree>
    <p:extLst>
      <p:ext uri="{BB962C8B-B14F-4D97-AF65-F5344CB8AC3E}">
        <p14:creationId xmlns:p14="http://schemas.microsoft.com/office/powerpoint/2010/main" val="363272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5284178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3"/>
            <a:ext cx="11184467" cy="4830763"/>
          </a:xfrm>
        </p:spPr>
        <p:txBody>
          <a:bodyPr/>
          <a:lstStyle/>
          <a:p>
            <a:pPr lvl="0"/>
            <a:endParaRPr lang="en-GB" noProof="0"/>
          </a:p>
        </p:txBody>
      </p:sp>
    </p:spTree>
    <p:extLst>
      <p:ext uri="{BB962C8B-B14F-4D97-AF65-F5344CB8AC3E}">
        <p14:creationId xmlns:p14="http://schemas.microsoft.com/office/powerpoint/2010/main" val="3667009022"/>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6662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sp>
        <p:nvSpPr>
          <p:cNvPr id="10" name="Rectangle 11">
            <a:extLst>
              <a:ext uri="{FF2B5EF4-FFF2-40B4-BE49-F238E27FC236}">
                <a16:creationId xmlns:a16="http://schemas.microsoft.com/office/drawing/2014/main" id="{487E43C1-7FD7-4237-B7B7-FF2895546F9C}"/>
              </a:ext>
            </a:extLst>
          </p:cNvPr>
          <p:cNvSpPr>
            <a:spLocks noChangeArrowheads="1"/>
          </p:cNvSpPr>
          <p:nvPr userDrawn="1"/>
        </p:nvSpPr>
        <p:spPr bwMode="auto">
          <a:xfrm>
            <a:off x="292634" y="6370638"/>
            <a:ext cx="110611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GB" altLang="en-US" sz="1000" dirty="0">
                <a:solidFill>
                  <a:schemeClr val="tx1">
                    <a:lumMod val="65000"/>
                    <a:lumOff val="35000"/>
                  </a:schemeClr>
                </a:solidFill>
                <a:latin typeface="Montserrat" panose="00000500000000000000" pitchFamily="50" charset="0"/>
              </a:rPr>
              <a:t>Presentation to ATSC PT-4 November 2023</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6" r:id="rId3"/>
    <p:sldLayoutId id="2147485357" r:id="rId4"/>
    <p:sldLayoutId id="2147485358" r:id="rId5"/>
    <p:sldLayoutId id="2147485360"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www.3gpp.org/Work-Plan" TargetMode="Externa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4.jpg"/><Relationship Id="rId1" Type="http://schemas.openxmlformats.org/officeDocument/2006/relationships/slideLayout" Target="../slideLayouts/slideLayout2.xml"/><Relationship Id="rId5" Type="http://schemas.openxmlformats.org/officeDocument/2006/relationships/hyperlink" Target="https://www.3gpp.org/ftp/TSG_SA/TSG_SA/TSGS_100_Taipei_2023-06/Docs/SP-230738.zip" TargetMode="Externa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news-events/2210-advanced_5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0_Taipei_2023-06/Docs/SP-230765.zip" TargetMode="External"/><Relationship Id="rId1" Type="http://schemas.openxmlformats.org/officeDocument/2006/relationships/slideLayout" Target="../slideLayouts/slideLayout2.xml"/><Relationship Id="rId4" Type="http://schemas.openxmlformats.org/officeDocument/2006/relationships/hyperlink" Target="https://www.3gpp.org/ftp/tsg_ran/TSG_RAN/TSGR_AHs/2023_06_RAN_Rel19_WS/Docs/RWS-230488.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0_Taipei_2023-06/Docs/SP-230759.zip" TargetMode="External"/><Relationship Id="rId2" Type="http://schemas.openxmlformats.org/officeDocument/2006/relationships/hyperlink" Target="https://www.3gpp.org/ftp/tsg_sa/TSG_SA/TSGS_100_Taipei_2023-06/Docs/SP-230765.zip" TargetMode="External"/><Relationship Id="rId1" Type="http://schemas.openxmlformats.org/officeDocument/2006/relationships/slideLayout" Target="../slideLayouts/slideLayout2.xml"/><Relationship Id="rId5" Type="http://schemas.openxmlformats.org/officeDocument/2006/relationships/hyperlink" Target="https://www.3gpp.org/ftp/tsg_ran/TSG_RAN/TSGR_AHs/2023_06_RAN_Rel19_WS/Docs/RWS-230488.zip" TargetMode="Externa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hyperlink" Target="https://forge.3gpp.org/rep/ivas-codec-pc/ivas-codec/-/wikis/home" TargetMode="External"/><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11.xml"/><Relationship Id="rId16"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30.jpg"/><Relationship Id="rId11" Type="http://schemas.openxmlformats.org/officeDocument/2006/relationships/image" Target="../media/image35.jpeg"/><Relationship Id="rId5" Type="http://schemas.openxmlformats.org/officeDocument/2006/relationships/image" Target="../media/image29.jpeg"/><Relationship Id="rId15" Type="http://schemas.openxmlformats.org/officeDocument/2006/relationships/image" Target="../media/image39.jpe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emf"/></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s://www.3gpp.org/newsletter-issue-05-oct-2022" TargetMode="External"/><Relationship Id="rId4" Type="http://schemas.openxmlformats.org/officeDocument/2006/relationships/hyperlink" Target="https://www.3gpp.org/newsletter-issue-07-nov-2023"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jpeg"/><Relationship Id="rId7"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7.svg"/><Relationship Id="rId4" Type="http://schemas.openxmlformats.org/officeDocument/2006/relationships/image" Target="../media/image41.png"/><Relationship Id="rId9"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0.jpg"/></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Information/WORK_PLA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hyperlink" Target="https://www.3gpp.org/about-us/partners"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2.jpg"/><Relationship Id="rId7"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hyperlink" Target="https://www.3gpp.org/about-3gpp/15-bodies-with-which-3gpp-ha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10321099" cy="1133475"/>
          </a:xfrm>
        </p:spPr>
        <p:txBody>
          <a:bodyPr/>
          <a:lstStyle/>
          <a:p>
            <a:pPr eaLnBrk="1" hangingPunct="1"/>
            <a:r>
              <a:rPr lang="en-GB" altLang="en-US" sz="5400" dirty="0">
                <a:latin typeface="Montserrat" panose="00000500000000000000" pitchFamily="50" charset="0"/>
              </a:rPr>
              <a:t>Introducing 3GPP</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9621612" cy="1296987"/>
          </a:xfrm>
        </p:spPr>
        <p:txBody>
          <a:bodyPr rtlCol="0">
            <a:normAutofit fontScale="85000" lnSpcReduction="20000"/>
          </a:bodyPr>
          <a:lstStyle/>
          <a:p>
            <a:pPr marL="0" indent="0">
              <a:spcBef>
                <a:spcPts val="0"/>
              </a:spcBef>
              <a:buFontTx/>
              <a:buNone/>
              <a:defRPr/>
            </a:pPr>
            <a:r>
              <a:rPr lang="en-GB" sz="3200" b="1" dirty="0">
                <a:solidFill>
                  <a:schemeClr val="accent2">
                    <a:lumMod val="75000"/>
                  </a:schemeClr>
                </a:solidFill>
                <a:latin typeface="Montserrat" panose="00000500000000000000" pitchFamily="50" charset="0"/>
              </a:rPr>
              <a:t>Frédéric Gabin (Dolby Laboratories Inc.)</a:t>
            </a:r>
          </a:p>
          <a:p>
            <a:pPr marL="0" indent="0">
              <a:spcBef>
                <a:spcPts val="0"/>
              </a:spcBef>
              <a:buFontTx/>
              <a:buNone/>
              <a:defRPr/>
            </a:pPr>
            <a:endParaRPr lang="en-GB" sz="3200" b="1" dirty="0">
              <a:solidFill>
                <a:schemeClr val="accent2">
                  <a:lumMod val="75000"/>
                </a:schemeClr>
              </a:solidFill>
              <a:latin typeface="Montserrat" panose="00000500000000000000" pitchFamily="50" charset="0"/>
            </a:endParaRPr>
          </a:p>
          <a:p>
            <a:pPr marL="0" indent="0">
              <a:spcBef>
                <a:spcPts val="0"/>
              </a:spcBef>
              <a:buFontTx/>
              <a:buNone/>
              <a:defRPr/>
            </a:pPr>
            <a:r>
              <a:rPr lang="en-GB" sz="3200" dirty="0">
                <a:solidFill>
                  <a:schemeClr val="accent2">
                    <a:lumMod val="75000"/>
                  </a:schemeClr>
                </a:solidFill>
                <a:latin typeface="Montserrat" panose="00000500000000000000" pitchFamily="50" charset="0"/>
              </a:rPr>
              <a:t>Chair of 3GPP SA WG4 (</a:t>
            </a:r>
            <a:r>
              <a:rPr lang="en-US" sz="3200" dirty="0">
                <a:solidFill>
                  <a:schemeClr val="accent2">
                    <a:lumMod val="75000"/>
                  </a:schemeClr>
                </a:solidFill>
                <a:latin typeface="Montserrat" panose="00000500000000000000" pitchFamily="50" charset="0"/>
              </a:rPr>
              <a:t>Multimedia Codecs, Systems and Services</a:t>
            </a:r>
            <a:r>
              <a:rPr lang="en-GB" sz="3200" dirty="0">
                <a:solidFill>
                  <a:schemeClr val="accent2">
                    <a:lumMod val="75000"/>
                  </a:schemeClr>
                </a:solidFill>
                <a:latin typeface="Montserrat" panose="00000500000000000000" pitchFamily="50" charset="0"/>
              </a:rPr>
              <a:t>)</a:t>
            </a:r>
            <a:endParaRPr lang="en-GB" sz="2000" dirty="0">
              <a:solidFill>
                <a:schemeClr val="accent2">
                  <a:lumMod val="75000"/>
                </a:schemeClr>
              </a:solidFill>
              <a:latin typeface="Montserrat" panose="00000500000000000000" pitchFamily="50"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a:extLst>
              <a:ext uri="{FF2B5EF4-FFF2-40B4-BE49-F238E27FC236}">
                <a16:creationId xmlns:a16="http://schemas.microsoft.com/office/drawing/2014/main" id="{5EC0972D-3DF7-437F-B715-7EFABDB7D3FE}"/>
              </a:ext>
            </a:extLst>
          </p:cNvPr>
          <p:cNvGraphicFramePr>
            <a:graphicFrameLocks/>
          </p:cNvGraphicFramePr>
          <p:nvPr>
            <p:extLst>
              <p:ext uri="{D42A27DB-BD31-4B8C-83A1-F6EECF244321}">
                <p14:modId xmlns:p14="http://schemas.microsoft.com/office/powerpoint/2010/main" val="2331461597"/>
              </p:ext>
            </p:extLst>
          </p:nvPr>
        </p:nvGraphicFramePr>
        <p:xfrm>
          <a:off x="4965192" y="1875677"/>
          <a:ext cx="7226808" cy="4351337"/>
        </p:xfrm>
        <a:graphic>
          <a:graphicData uri="http://schemas.openxmlformats.org/drawingml/2006/chart">
            <c:chart xmlns:c="http://schemas.openxmlformats.org/drawingml/2006/chart" xmlns:r="http://schemas.openxmlformats.org/officeDocument/2006/relationships" r:id="rId3"/>
          </a:graphicData>
        </a:graphic>
      </p:graphicFrame>
      <p:sp>
        <p:nvSpPr>
          <p:cNvPr id="36867" name="Title 1">
            <a:extLst>
              <a:ext uri="{FF2B5EF4-FFF2-40B4-BE49-F238E27FC236}">
                <a16:creationId xmlns:a16="http://schemas.microsoft.com/office/drawing/2014/main" id="{FA61A54E-80A4-4CA8-841F-A39A585BCF15}"/>
              </a:ext>
            </a:extLst>
          </p:cNvPr>
          <p:cNvSpPr>
            <a:spLocks noGrp="1"/>
          </p:cNvSpPr>
          <p:nvPr>
            <p:ph type="title"/>
          </p:nvPr>
        </p:nvSpPr>
        <p:spPr>
          <a:xfrm>
            <a:off x="575897" y="83041"/>
            <a:ext cx="10515600" cy="1325563"/>
          </a:xfrm>
        </p:spPr>
        <p:txBody>
          <a:bodyPr/>
          <a:lstStyle/>
          <a:p>
            <a:r>
              <a:rPr lang="en-GB" altLang="en-US" dirty="0">
                <a:solidFill>
                  <a:srgbClr val="C00000"/>
                </a:solidFill>
                <a:latin typeface="Montserrat" panose="00000500000000000000" pitchFamily="50" charset="0"/>
              </a:rPr>
              <a:t>3GPP productivity</a:t>
            </a:r>
          </a:p>
        </p:txBody>
      </p:sp>
      <p:sp>
        <p:nvSpPr>
          <p:cNvPr id="29699" name="Content Placeholder 2">
            <a:extLst>
              <a:ext uri="{FF2B5EF4-FFF2-40B4-BE49-F238E27FC236}">
                <a16:creationId xmlns:a16="http://schemas.microsoft.com/office/drawing/2014/main" id="{B37D8E3A-0AC0-433D-A4EB-A572BDC03C37}"/>
              </a:ext>
            </a:extLst>
          </p:cNvPr>
          <p:cNvSpPr>
            <a:spLocks noGrp="1"/>
          </p:cNvSpPr>
          <p:nvPr>
            <p:ph idx="1"/>
          </p:nvPr>
        </p:nvSpPr>
        <p:spPr>
          <a:xfrm>
            <a:off x="218853" y="1875677"/>
            <a:ext cx="5047380" cy="4351338"/>
          </a:xfrm>
        </p:spPr>
        <p:txBody>
          <a:bodyPr/>
          <a:lstStyle/>
          <a:p>
            <a:pPr>
              <a:defRPr/>
            </a:pPr>
            <a:r>
              <a:rPr lang="en-GB" altLang="en-US" sz="2000" dirty="0">
                <a:latin typeface="Montserrat" panose="00000500000000000000" pitchFamily="50" charset="0"/>
              </a:rPr>
              <a:t> </a:t>
            </a:r>
            <a:r>
              <a:rPr lang="en-GB" altLang="en-US" sz="1600" dirty="0">
                <a:latin typeface="Montserrat" panose="00000500000000000000" pitchFamily="50" charset="0"/>
              </a:rPr>
              <a:t>Release-based work</a:t>
            </a:r>
          </a:p>
          <a:p>
            <a:pPr lvl="1">
              <a:defRPr/>
            </a:pPr>
            <a:r>
              <a:rPr lang="en-GB" altLang="en-US" sz="1400" dirty="0">
                <a:latin typeface="Montserrat" panose="00000500000000000000" pitchFamily="50" charset="0"/>
              </a:rPr>
              <a:t>Releases are major packages of Features (There is a new 3GPP Release ~ every 15 – 24 months)</a:t>
            </a:r>
          </a:p>
          <a:p>
            <a:pPr lvl="1">
              <a:defRPr/>
            </a:pPr>
            <a:r>
              <a:rPr lang="" altLang="en-US" sz="1400" dirty="0">
                <a:latin typeface="Montserrat" panose="00000500000000000000" pitchFamily="50" charset="0"/>
              </a:rPr>
              <a:t>A s</a:t>
            </a:r>
            <a:r>
              <a:rPr lang="en-US" altLang="en-US" sz="1400" dirty="0">
                <a:latin typeface="Montserrat" panose="00000500000000000000" pitchFamily="50" charset="0"/>
              </a:rPr>
              <a:t>t</a:t>
            </a:r>
            <a:r>
              <a:rPr lang="" altLang="en-US" sz="1400" dirty="0">
                <a:latin typeface="Montserrat" panose="00000500000000000000" pitchFamily="50" charset="0"/>
              </a:rPr>
              <a:t>rong commitment to time-lines guarantees reliable planning and time-to-market</a:t>
            </a:r>
          </a:p>
          <a:p>
            <a:pPr lvl="1">
              <a:defRPr/>
            </a:pPr>
            <a:r>
              <a:rPr lang="en-GB" altLang="en-US" sz="1400" dirty="0">
                <a:latin typeface="Montserrat" panose="00000500000000000000" pitchFamily="50" charset="0"/>
              </a:rPr>
              <a:t>The Work plan is built-up of Work Items that deliver the Features</a:t>
            </a:r>
          </a:p>
          <a:p>
            <a:pPr lvl="1">
              <a:defRPr/>
            </a:pPr>
            <a:r>
              <a:rPr lang="en-GB" altLang="en-US" sz="1400" dirty="0">
                <a:latin typeface="Montserrat" panose="00000500000000000000" pitchFamily="50" charset="0"/>
              </a:rPr>
              <a:t>Work Items: </a:t>
            </a:r>
          </a:p>
          <a:p>
            <a:pPr lvl="2">
              <a:spcBef>
                <a:spcPts val="0"/>
              </a:spcBef>
              <a:defRPr/>
            </a:pPr>
            <a:r>
              <a:rPr lang="en-GB" altLang="en-US" sz="1200" dirty="0">
                <a:latin typeface="Montserrat" panose="00000500000000000000" pitchFamily="50" charset="0"/>
              </a:rPr>
              <a:t>WI may cover more than one specification</a:t>
            </a:r>
          </a:p>
          <a:p>
            <a:pPr lvl="2">
              <a:spcBef>
                <a:spcPts val="0"/>
              </a:spcBef>
              <a:defRPr/>
            </a:pPr>
            <a:r>
              <a:rPr lang="en-GB" altLang="en-US" sz="1200" dirty="0">
                <a:latin typeface="Montserrat" panose="00000500000000000000" pitchFamily="50" charset="0"/>
              </a:rPr>
              <a:t>WI may cover more than one TSG or WG</a:t>
            </a:r>
          </a:p>
          <a:p>
            <a:pPr lvl="2">
              <a:spcBef>
                <a:spcPts val="0"/>
              </a:spcBef>
              <a:defRPr/>
            </a:pPr>
            <a:r>
              <a:rPr lang="en-GB" altLang="en-US" sz="1200" dirty="0">
                <a:latin typeface="Montserrat" panose="00000500000000000000" pitchFamily="50" charset="0"/>
              </a:rPr>
              <a:t>WI Description document exists for each WI</a:t>
            </a:r>
          </a:p>
          <a:p>
            <a:pPr marL="265113" lvl="1" indent="-265113">
              <a:buClrTx/>
              <a:buFont typeface="Arial" panose="020B0604020202020204" pitchFamily="34" charset="0"/>
              <a:buBlip>
                <a:blip r:embed="rId4"/>
              </a:buBlip>
              <a:defRPr/>
            </a:pPr>
            <a:r>
              <a:rPr lang="en-GB" altLang="en-US" sz="1600" dirty="0">
                <a:latin typeface="Montserrat" panose="00000500000000000000" pitchFamily="50" charset="0"/>
              </a:rPr>
              <a:t>Multiple releases are maintained in parallel</a:t>
            </a:r>
          </a:p>
          <a:p>
            <a:pPr>
              <a:defRPr/>
            </a:pPr>
            <a:r>
              <a:rPr lang="en-GB" altLang="en-US" sz="1600" dirty="0">
                <a:latin typeface="Montserrat" panose="00000500000000000000" pitchFamily="50" charset="0"/>
              </a:rPr>
              <a:t> See the 3GPP Work Plan for details of features:</a:t>
            </a:r>
          </a:p>
          <a:p>
            <a:pPr lvl="2">
              <a:defRPr/>
            </a:pPr>
            <a:r>
              <a:rPr lang="en-GB" altLang="en-US" sz="1200" dirty="0">
                <a:latin typeface="Montserrat" panose="00000500000000000000" pitchFamily="50" charset="0"/>
                <a:hlinkClick r:id="rId5"/>
              </a:rPr>
              <a:t>http://www.3gpp.org/Work-Plan</a:t>
            </a:r>
            <a:endParaRPr lang="en-GB" altLang="en-US" sz="1400" dirty="0">
              <a:latin typeface="Montserrat" panose="00000500000000000000" pitchFamily="50" charset="0"/>
            </a:endParaRPr>
          </a:p>
        </p:txBody>
      </p:sp>
      <p:sp>
        <p:nvSpPr>
          <p:cNvPr id="2" name="TextBox 1">
            <a:extLst>
              <a:ext uri="{FF2B5EF4-FFF2-40B4-BE49-F238E27FC236}">
                <a16:creationId xmlns:a16="http://schemas.microsoft.com/office/drawing/2014/main" id="{77EE471F-94B7-44B5-8FAF-A9C43C969FD8}"/>
              </a:ext>
            </a:extLst>
          </p:cNvPr>
          <p:cNvSpPr txBox="1"/>
          <p:nvPr/>
        </p:nvSpPr>
        <p:spPr>
          <a:xfrm>
            <a:off x="11186597" y="6111599"/>
            <a:ext cx="1005403" cy="230832"/>
          </a:xfrm>
          <a:prstGeom prst="rect">
            <a:avLst/>
          </a:prstGeom>
          <a:noFill/>
        </p:spPr>
        <p:txBody>
          <a:bodyPr wrap="none" rtlCol="0">
            <a:spAutoFit/>
          </a:bodyPr>
          <a:lstStyle/>
          <a:p>
            <a:r>
              <a:rPr lang="en-GB" sz="900" dirty="0"/>
              <a:t>December 2022</a:t>
            </a:r>
          </a:p>
        </p:txBody>
      </p:sp>
      <p:sp>
        <p:nvSpPr>
          <p:cNvPr id="3" name="TextBox 2">
            <a:extLst>
              <a:ext uri="{FF2B5EF4-FFF2-40B4-BE49-F238E27FC236}">
                <a16:creationId xmlns:a16="http://schemas.microsoft.com/office/drawing/2014/main" id="{D8756105-17B6-42B7-B48A-C44F3B9B7B4E}"/>
              </a:ext>
            </a:extLst>
          </p:cNvPr>
          <p:cNvSpPr txBox="1"/>
          <p:nvPr/>
        </p:nvSpPr>
        <p:spPr>
          <a:xfrm>
            <a:off x="5752140" y="2681664"/>
            <a:ext cx="3459601" cy="276999"/>
          </a:xfrm>
          <a:prstGeom prst="rect">
            <a:avLst/>
          </a:prstGeom>
          <a:noFill/>
        </p:spPr>
        <p:txBody>
          <a:bodyPr wrap="none" rtlCol="0">
            <a:spAutoFit/>
          </a:bodyPr>
          <a:lstStyle/>
          <a:p>
            <a:r>
              <a:rPr lang="en-GB" sz="1200" dirty="0">
                <a:latin typeface="Montserrat" panose="00000500000000000000" pitchFamily="50" charset="0"/>
              </a:rPr>
              <a:t>Number of specifications (frozen Releases)</a:t>
            </a:r>
          </a:p>
        </p:txBody>
      </p:sp>
    </p:spTree>
    <p:extLst>
      <p:ext uri="{BB962C8B-B14F-4D97-AF65-F5344CB8AC3E}">
        <p14:creationId xmlns:p14="http://schemas.microsoft.com/office/powerpoint/2010/main" val="345988672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ounded Rectangle 46">
            <a:extLst>
              <a:ext uri="{FF2B5EF4-FFF2-40B4-BE49-F238E27FC236}">
                <a16:creationId xmlns:a16="http://schemas.microsoft.com/office/drawing/2014/main" id="{FA040349-3AAD-4FBD-8684-22CB17C8ED34}"/>
              </a:ext>
            </a:extLst>
          </p:cNvPr>
          <p:cNvSpPr/>
          <p:nvPr/>
        </p:nvSpPr>
        <p:spPr>
          <a:xfrm>
            <a:off x="2860675" y="4211638"/>
            <a:ext cx="1416050" cy="73818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SA2</a:t>
            </a:r>
          </a:p>
          <a:p>
            <a:pPr algn="ctr">
              <a:defRPr/>
            </a:pPr>
            <a:r>
              <a:rPr lang="en-US" sz="1400" dirty="0">
                <a:solidFill>
                  <a:schemeClr val="tx1"/>
                </a:solidFill>
                <a:latin typeface="Century Gothic" panose="020B0502020202020204" pitchFamily="34" charset="0"/>
              </a:rPr>
              <a:t>Architecture</a:t>
            </a:r>
          </a:p>
        </p:txBody>
      </p:sp>
      <p:sp>
        <p:nvSpPr>
          <p:cNvPr id="51" name="Rounded Rectangle 50">
            <a:extLst>
              <a:ext uri="{FF2B5EF4-FFF2-40B4-BE49-F238E27FC236}">
                <a16:creationId xmlns:a16="http://schemas.microsoft.com/office/drawing/2014/main" id="{15A2A4E4-045D-4CC5-9891-4CCCD7201CF2}"/>
              </a:ext>
            </a:extLst>
          </p:cNvPr>
          <p:cNvSpPr/>
          <p:nvPr/>
        </p:nvSpPr>
        <p:spPr>
          <a:xfrm>
            <a:off x="8963025" y="4211638"/>
            <a:ext cx="1416050" cy="73818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SA6</a:t>
            </a:r>
          </a:p>
          <a:p>
            <a:pPr algn="ctr">
              <a:defRPr/>
            </a:pPr>
            <a:r>
              <a:rPr lang="en-US" sz="1400" dirty="0">
                <a:solidFill>
                  <a:schemeClr val="tx1"/>
                </a:solidFill>
                <a:latin typeface="Century Gothic" panose="020B0502020202020204" pitchFamily="34" charset="0"/>
              </a:rPr>
              <a:t>Apps/MC</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0" idx="0"/>
          </p:cNvCxnSpPr>
          <p:nvPr/>
        </p:nvCxnSpPr>
        <p:spPr>
          <a:xfrm>
            <a:off x="3270250" y="2570163"/>
            <a:ext cx="29845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endCxn id="0" idx="0"/>
          </p:cNvCxnSpPr>
          <p:nvPr/>
        </p:nvCxnSpPr>
        <p:spPr>
          <a:xfrm>
            <a:off x="3270250" y="2570163"/>
            <a:ext cx="1819275"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0" idx="0"/>
          </p:cNvCxnSpPr>
          <p:nvPr/>
        </p:nvCxnSpPr>
        <p:spPr>
          <a:xfrm>
            <a:off x="3270250" y="2570163"/>
            <a:ext cx="334645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Curved Connector 56">
            <a:extLst>
              <a:ext uri="{FF2B5EF4-FFF2-40B4-BE49-F238E27FC236}">
                <a16:creationId xmlns:a16="http://schemas.microsoft.com/office/drawing/2014/main" id="{07C0A89D-6601-43F9-A846-4BD9379FB1FA}"/>
              </a:ext>
            </a:extLst>
          </p:cNvPr>
          <p:cNvCxnSpPr>
            <a:cxnSpLocks/>
            <a:endCxn id="0" idx="0"/>
          </p:cNvCxnSpPr>
          <p:nvPr/>
        </p:nvCxnSpPr>
        <p:spPr>
          <a:xfrm>
            <a:off x="3270250" y="2570163"/>
            <a:ext cx="4873625"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urved Connector 58">
            <a:extLst>
              <a:ext uri="{FF2B5EF4-FFF2-40B4-BE49-F238E27FC236}">
                <a16:creationId xmlns:a16="http://schemas.microsoft.com/office/drawing/2014/main" id="{E26678A5-82BF-4DB9-80A8-6565586B6D74}"/>
              </a:ext>
            </a:extLst>
          </p:cNvPr>
          <p:cNvCxnSpPr>
            <a:cxnSpLocks/>
            <a:endCxn id="0" idx="0"/>
          </p:cNvCxnSpPr>
          <p:nvPr/>
        </p:nvCxnSpPr>
        <p:spPr>
          <a:xfrm>
            <a:off x="3270250" y="2570163"/>
            <a:ext cx="640080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Rounded Rectangle 75">
            <a:extLst>
              <a:ext uri="{FF2B5EF4-FFF2-40B4-BE49-F238E27FC236}">
                <a16:creationId xmlns:a16="http://schemas.microsoft.com/office/drawing/2014/main" id="{E3148A69-1E65-4CF5-AB45-3B957CF2DC1F}"/>
              </a:ext>
            </a:extLst>
          </p:cNvPr>
          <p:cNvSpPr/>
          <p:nvPr/>
        </p:nvSpPr>
        <p:spPr>
          <a:xfrm>
            <a:off x="10560050" y="2868613"/>
            <a:ext cx="1262063" cy="3130550"/>
          </a:xfrm>
          <a:prstGeom prst="roundRect">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bg1"/>
                </a:solidFill>
                <a:latin typeface="Century Gothic" panose="020B0502020202020204" pitchFamily="34" charset="0"/>
              </a:rPr>
              <a:t>RAN</a:t>
            </a:r>
          </a:p>
          <a:p>
            <a:pPr algn="ctr">
              <a:defRPr/>
            </a:pPr>
            <a:r>
              <a:rPr lang="en-US" dirty="0">
                <a:solidFill>
                  <a:schemeClr val="bg1"/>
                </a:solidFill>
                <a:latin typeface="Century Gothic" panose="020B0502020202020204" pitchFamily="34" charset="0"/>
              </a:rPr>
              <a:t>Radio Access</a:t>
            </a:r>
          </a:p>
        </p:txBody>
      </p:sp>
      <p:cxnSp>
        <p:nvCxnSpPr>
          <p:cNvPr id="10253" name="Curved Connector 10252">
            <a:extLst>
              <a:ext uri="{FF2B5EF4-FFF2-40B4-BE49-F238E27FC236}">
                <a16:creationId xmlns:a16="http://schemas.microsoft.com/office/drawing/2014/main" id="{BE571665-D7DE-4216-9ED3-DF4F7104F4CF}"/>
              </a:ext>
            </a:extLst>
          </p:cNvPr>
          <p:cNvCxnSpPr>
            <a:cxnSpLocks/>
            <a:endCxn id="0" idx="0"/>
          </p:cNvCxnSpPr>
          <p:nvPr/>
        </p:nvCxnSpPr>
        <p:spPr>
          <a:xfrm>
            <a:off x="3270250" y="2570163"/>
            <a:ext cx="7921625" cy="298450"/>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2160588" y="5465763"/>
            <a:ext cx="8218487" cy="60325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bg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stCxn id="0" idx="2"/>
          </p:cNvCxnSpPr>
          <p:nvPr/>
        </p:nvCxnSpPr>
        <p:spPr>
          <a:xfrm rot="5400000">
            <a:off x="3328193" y="5190332"/>
            <a:ext cx="48101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1" name="Curved Connector 130">
            <a:extLst>
              <a:ext uri="{FF2B5EF4-FFF2-40B4-BE49-F238E27FC236}">
                <a16:creationId xmlns:a16="http://schemas.microsoft.com/office/drawing/2014/main" id="{BF9C4CB9-5096-469B-893B-F8133C30BE88}"/>
              </a:ext>
            </a:extLst>
          </p:cNvPr>
          <p:cNvCxnSpPr/>
          <p:nvPr/>
        </p:nvCxnSpPr>
        <p:spPr>
          <a:xfrm rot="5400000">
            <a:off x="4849018" y="5206207"/>
            <a:ext cx="48101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p:nvPr/>
        </p:nvCxnSpPr>
        <p:spPr>
          <a:xfrm rot="5400000">
            <a:off x="6376194" y="5201444"/>
            <a:ext cx="481012"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3" name="Curved Connector 132">
            <a:extLst>
              <a:ext uri="{FF2B5EF4-FFF2-40B4-BE49-F238E27FC236}">
                <a16:creationId xmlns:a16="http://schemas.microsoft.com/office/drawing/2014/main" id="{A9402F63-0589-4C88-A897-C254B1656189}"/>
              </a:ext>
            </a:extLst>
          </p:cNvPr>
          <p:cNvCxnSpPr/>
          <p:nvPr/>
        </p:nvCxnSpPr>
        <p:spPr>
          <a:xfrm rot="5400000">
            <a:off x="7904162" y="5211763"/>
            <a:ext cx="479425"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Curved Connector 133">
            <a:extLst>
              <a:ext uri="{FF2B5EF4-FFF2-40B4-BE49-F238E27FC236}">
                <a16:creationId xmlns:a16="http://schemas.microsoft.com/office/drawing/2014/main" id="{8EAEFA90-AA04-4897-9C2D-4A6866942CC4}"/>
              </a:ext>
            </a:extLst>
          </p:cNvPr>
          <p:cNvCxnSpPr/>
          <p:nvPr/>
        </p:nvCxnSpPr>
        <p:spPr>
          <a:xfrm rot="5400000">
            <a:off x="9430544" y="5191919"/>
            <a:ext cx="481012"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p:cNvCxnSpPr>
          <p:nvPr/>
        </p:nvCxnSpPr>
        <p:spPr>
          <a:xfrm rot="5400000">
            <a:off x="1217612" y="4198938"/>
            <a:ext cx="2517775"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285750" y="2200275"/>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5400000">
            <a:off x="-65880" y="2247106"/>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407988" y="85723"/>
            <a:ext cx="8644572" cy="1325563"/>
          </a:xfrm>
        </p:spPr>
        <p:txBody>
          <a:bodyPr/>
          <a:lstStyle/>
          <a:p>
            <a:r>
              <a:rPr lang="en-GB" altLang="en-US" sz="2800" dirty="0">
                <a:solidFill>
                  <a:srgbClr val="C00000"/>
                </a:solidFill>
                <a:latin typeface="Montserrat" panose="00000500000000000000" pitchFamily="50" charset="0"/>
              </a:rPr>
              <a:t>Three stage approach to Features, through Releases</a:t>
            </a:r>
          </a:p>
        </p:txBody>
      </p:sp>
      <p:sp>
        <p:nvSpPr>
          <p:cNvPr id="30" name="TextBox 29">
            <a:extLst>
              <a:ext uri="{FF2B5EF4-FFF2-40B4-BE49-F238E27FC236}">
                <a16:creationId xmlns:a16="http://schemas.microsoft.com/office/drawing/2014/main" id="{DB50F48E-1547-4E4F-B859-C3F01578A4DD}"/>
              </a:ext>
            </a:extLst>
          </p:cNvPr>
          <p:cNvSpPr txBox="1"/>
          <p:nvPr/>
        </p:nvSpPr>
        <p:spPr>
          <a:xfrm flipH="1">
            <a:off x="379413" y="2135188"/>
            <a:ext cx="1574800" cy="1015663"/>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1</a:t>
            </a:r>
            <a:r>
              <a:rPr lang="en-GB" sz="1050" dirty="0">
                <a:latin typeface="Century Gothic" panose="020B0502020202020204" pitchFamily="34" charset="0"/>
                <a:cs typeface="Calibri" panose="020F0502020204030204" pitchFamily="34" charset="0"/>
              </a:rPr>
              <a:t> Requirements: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401638" y="3432162"/>
            <a:ext cx="1792287" cy="1500411"/>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2</a:t>
            </a:r>
            <a:endParaRPr lang="en-GB" sz="1050" dirty="0">
              <a:latin typeface="Century Gothic" panose="020B0502020202020204" pitchFamily="34" charset="0"/>
              <a:cs typeface="Calibri" panose="020F0502020204030204" pitchFamily="34" charset="0"/>
            </a:endParaRPr>
          </a:p>
          <a:p>
            <a:pPr>
              <a:defRPr/>
            </a:pPr>
            <a:r>
              <a:rPr lang="en-GB" sz="1050" dirty="0">
                <a:latin typeface="Century Gothic" panose="020B0502020202020204" pitchFamily="34" charset="0"/>
                <a:cs typeface="Calibri" panose="020F0502020204030204" pitchFamily="34" charset="0"/>
              </a:rPr>
              <a:t>Architecture: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407988" y="4932573"/>
            <a:ext cx="1792287" cy="1338828"/>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3</a:t>
            </a:r>
            <a:r>
              <a:rPr lang="en-GB" sz="1050" dirty="0">
                <a:latin typeface="Century Gothic" panose="020B0502020202020204" pitchFamily="34" charset="0"/>
                <a:cs typeface="Calibri" panose="020F0502020204030204" pitchFamily="34" charset="0"/>
              </a:rPr>
              <a:t> </a:t>
            </a:r>
          </a:p>
          <a:p>
            <a:pPr>
              <a:defRPr/>
            </a:pPr>
            <a:r>
              <a:rPr lang="en-GB" sz="1050" dirty="0">
                <a:latin typeface="Century Gothic" panose="020B0502020202020204" pitchFamily="34" charset="0"/>
                <a:cs typeface="Calibri" panose="020F0502020204030204" pitchFamily="34" charset="0"/>
              </a:rPr>
              <a:t>Protocols: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1919288" y="2142999"/>
            <a:ext cx="1587500" cy="73818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SA1</a:t>
            </a:r>
          </a:p>
          <a:p>
            <a:pPr algn="ctr">
              <a:defRPr/>
            </a:pPr>
            <a:r>
              <a:rPr lang="en-US" sz="1400" dirty="0">
                <a:solidFill>
                  <a:schemeClr val="tx1"/>
                </a:solidFill>
                <a:latin typeface="Century Gothic" panose="020B0502020202020204" pitchFamily="34" charset="0"/>
              </a:rPr>
              <a:t>Requirements</a:t>
            </a:r>
          </a:p>
        </p:txBody>
      </p:sp>
      <p:sp>
        <p:nvSpPr>
          <p:cNvPr id="48" name="Rounded Rectangle 47">
            <a:extLst>
              <a:ext uri="{FF2B5EF4-FFF2-40B4-BE49-F238E27FC236}">
                <a16:creationId xmlns:a16="http://schemas.microsoft.com/office/drawing/2014/main" id="{A0A17594-1AB7-416C-8412-30364B45836E}"/>
              </a:ext>
            </a:extLst>
          </p:cNvPr>
          <p:cNvSpPr/>
          <p:nvPr/>
        </p:nvSpPr>
        <p:spPr>
          <a:xfrm>
            <a:off x="4381500" y="4211638"/>
            <a:ext cx="1416050" cy="105173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SA3</a:t>
            </a:r>
          </a:p>
          <a:p>
            <a:pPr algn="ctr">
              <a:defRPr/>
            </a:pPr>
            <a:r>
              <a:rPr lang="en-US" sz="1400" dirty="0">
                <a:solidFill>
                  <a:schemeClr val="tx1"/>
                </a:solidFill>
                <a:latin typeface="Century Gothic" panose="020B0502020202020204" pitchFamily="34" charset="0"/>
              </a:rPr>
              <a:t>Security</a:t>
            </a:r>
          </a:p>
        </p:txBody>
      </p:sp>
      <p:sp>
        <p:nvSpPr>
          <p:cNvPr id="49" name="Rounded Rectangle 48">
            <a:extLst>
              <a:ext uri="{FF2B5EF4-FFF2-40B4-BE49-F238E27FC236}">
                <a16:creationId xmlns:a16="http://schemas.microsoft.com/office/drawing/2014/main" id="{F503A768-98AB-41BB-8D8C-DF2371CB16EF}"/>
              </a:ext>
            </a:extLst>
          </p:cNvPr>
          <p:cNvSpPr/>
          <p:nvPr/>
        </p:nvSpPr>
        <p:spPr>
          <a:xfrm>
            <a:off x="5908675" y="4211638"/>
            <a:ext cx="1416050" cy="105173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SA4</a:t>
            </a:r>
          </a:p>
          <a:p>
            <a:pPr algn="ctr">
              <a:defRPr/>
            </a:pPr>
            <a:r>
              <a:rPr lang="en-US" sz="1400" dirty="0">
                <a:solidFill>
                  <a:schemeClr val="tx1"/>
                </a:solidFill>
                <a:latin typeface="Century Gothic" panose="020B0502020202020204" pitchFamily="34" charset="0"/>
              </a:rPr>
              <a:t>Media</a:t>
            </a:r>
          </a:p>
        </p:txBody>
      </p:sp>
      <p:sp>
        <p:nvSpPr>
          <p:cNvPr id="50" name="Rounded Rectangle 49">
            <a:extLst>
              <a:ext uri="{FF2B5EF4-FFF2-40B4-BE49-F238E27FC236}">
                <a16:creationId xmlns:a16="http://schemas.microsoft.com/office/drawing/2014/main" id="{369871C1-7802-4B74-8307-FB8BB6F0DCEB}"/>
              </a:ext>
            </a:extLst>
          </p:cNvPr>
          <p:cNvSpPr/>
          <p:nvPr/>
        </p:nvSpPr>
        <p:spPr>
          <a:xfrm>
            <a:off x="7435850" y="4211638"/>
            <a:ext cx="1416050" cy="105173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SA5</a:t>
            </a:r>
          </a:p>
          <a:p>
            <a:pPr algn="ctr">
              <a:defRPr/>
            </a:pPr>
            <a:r>
              <a:rPr lang="en-US" sz="1400" dirty="0">
                <a:solidFill>
                  <a:schemeClr val="tx1"/>
                </a:solidFill>
                <a:latin typeface="Century Gothic" panose="020B0502020202020204" pitchFamily="34" charset="0"/>
              </a:rPr>
              <a:t>OAM</a:t>
            </a:r>
            <a:endParaRPr lang="en-US" dirty="0">
              <a:solidFill>
                <a:schemeClr val="tx1"/>
              </a:solidFill>
              <a:latin typeface="Century Gothic" panose="020B0502020202020204" pitchFamily="34" charset="0"/>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FD5A116-8C7D-46DB-93F2-1551E8F0FF41}"/>
              </a:ext>
            </a:extLst>
          </p:cNvPr>
          <p:cNvSpPr/>
          <p:nvPr/>
        </p:nvSpPr>
        <p:spPr>
          <a:xfrm>
            <a:off x="0" y="6307138"/>
            <a:ext cx="12192000" cy="550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1" name="Picture 2">
            <a:extLst>
              <a:ext uri="{FF2B5EF4-FFF2-40B4-BE49-F238E27FC236}">
                <a16:creationId xmlns:a16="http://schemas.microsoft.com/office/drawing/2014/main" id="{C2DD6491-29F5-488A-8B25-4D2759CC4C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534" y="3817792"/>
            <a:ext cx="3550324" cy="251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Title 1">
            <a:extLst>
              <a:ext uri="{FF2B5EF4-FFF2-40B4-BE49-F238E27FC236}">
                <a16:creationId xmlns:a16="http://schemas.microsoft.com/office/drawing/2014/main" id="{B52790AD-94A2-4831-BECC-0AEF16934A8F}"/>
              </a:ext>
            </a:extLst>
          </p:cNvPr>
          <p:cNvSpPr>
            <a:spLocks noGrp="1"/>
          </p:cNvSpPr>
          <p:nvPr>
            <p:ph type="title"/>
          </p:nvPr>
        </p:nvSpPr>
        <p:spPr>
          <a:xfrm>
            <a:off x="311150" y="200025"/>
            <a:ext cx="8875713" cy="1143000"/>
          </a:xfrm>
        </p:spPr>
        <p:txBody>
          <a:bodyPr/>
          <a:lstStyle/>
          <a:p>
            <a:pPr eaLnBrk="1" hangingPunct="1"/>
            <a:r>
              <a:rPr lang="en-GB" altLang="en-US" dirty="0">
                <a:solidFill>
                  <a:srgbClr val="C00000"/>
                </a:solidFill>
                <a:latin typeface="Montserrat" panose="00000500000000000000" pitchFamily="50" charset="0"/>
              </a:rPr>
              <a:t>Bringing the work in to the groups</a:t>
            </a:r>
          </a:p>
        </p:txBody>
      </p:sp>
      <p:graphicFrame>
        <p:nvGraphicFramePr>
          <p:cNvPr id="4" name="Table 3">
            <a:extLst>
              <a:ext uri="{FF2B5EF4-FFF2-40B4-BE49-F238E27FC236}">
                <a16:creationId xmlns:a16="http://schemas.microsoft.com/office/drawing/2014/main" id="{F2997926-BC49-4DDD-B4B9-F64BADE5D875}"/>
              </a:ext>
            </a:extLst>
          </p:cNvPr>
          <p:cNvGraphicFramePr>
            <a:graphicFrameLocks noGrp="1"/>
          </p:cNvGraphicFramePr>
          <p:nvPr>
            <p:extLst>
              <p:ext uri="{D42A27DB-BD31-4B8C-83A1-F6EECF244321}">
                <p14:modId xmlns:p14="http://schemas.microsoft.com/office/powerpoint/2010/main" val="1008086264"/>
              </p:ext>
            </p:extLst>
          </p:nvPr>
        </p:nvGraphicFramePr>
        <p:xfrm>
          <a:off x="8296907" y="1806335"/>
          <a:ext cx="3479943" cy="4917928"/>
        </p:xfrm>
        <a:graphic>
          <a:graphicData uri="http://schemas.openxmlformats.org/drawingml/2006/table">
            <a:tbl>
              <a:tblPr firstRow="1">
                <a:tableStyleId>{9D7B26C5-4107-4FEC-AEDC-1716B250A1EF}</a:tableStyleId>
              </a:tblPr>
              <a:tblGrid>
                <a:gridCol w="2711040">
                  <a:extLst>
                    <a:ext uri="{9D8B030D-6E8A-4147-A177-3AD203B41FA5}">
                      <a16:colId xmlns:a16="http://schemas.microsoft.com/office/drawing/2014/main" val="20000"/>
                    </a:ext>
                  </a:extLst>
                </a:gridCol>
                <a:gridCol w="768903">
                  <a:extLst>
                    <a:ext uri="{9D8B030D-6E8A-4147-A177-3AD203B41FA5}">
                      <a16:colId xmlns:a16="http://schemas.microsoft.com/office/drawing/2014/main" val="20001"/>
                    </a:ext>
                  </a:extLst>
                </a:gridCol>
              </a:tblGrid>
              <a:tr h="247904">
                <a:tc>
                  <a:txBody>
                    <a:bodyPr/>
                    <a:lstStyle/>
                    <a:p>
                      <a:pPr algn="l" fontAlgn="t"/>
                      <a:r>
                        <a:rPr lang="en-GB" sz="1100" u="none" strike="noStrike" dirty="0">
                          <a:effectLst/>
                          <a:latin typeface="Century Gothic" panose="020B0502020202020204" pitchFamily="34" charset="0"/>
                        </a:rPr>
                        <a:t>3GPP Specifications and Reports:</a:t>
                      </a:r>
                      <a:endParaRPr lang="en-GB" sz="1100" b="1" i="0" u="none" strike="noStrike" dirty="0">
                        <a:solidFill>
                          <a:srgbClr val="555555"/>
                        </a:solidFill>
                        <a:effectLst/>
                        <a:latin typeface="Century Gothic" panose="020B0502020202020204" pitchFamily="34" charset="0"/>
                      </a:endParaRPr>
                    </a:p>
                  </a:txBody>
                  <a:tcPr marL="7625" marR="7625" marT="7623" marB="0"/>
                </a:tc>
                <a:tc>
                  <a:txBody>
                    <a:bodyPr/>
                    <a:lstStyle/>
                    <a:p>
                      <a:pPr algn="l" fontAlgn="t"/>
                      <a:endParaRPr lang="en-GB" sz="1600" b="0" i="0" u="none" strike="noStrike" dirty="0">
                        <a:solidFill>
                          <a:schemeClr val="accent1"/>
                        </a:solidFill>
                        <a:effectLst/>
                        <a:latin typeface="Century Gothic" panose="020B0502020202020204" pitchFamily="34" charset="0"/>
                      </a:endParaRPr>
                    </a:p>
                  </a:txBody>
                  <a:tcPr marL="7625" marR="7625" marT="7623" marB="0"/>
                </a:tc>
                <a:extLst>
                  <a:ext uri="{0D108BD9-81ED-4DB2-BD59-A6C34878D82A}">
                    <a16:rowId xmlns:a16="http://schemas.microsoft.com/office/drawing/2014/main" val="10000"/>
                  </a:ext>
                </a:extLst>
              </a:tr>
              <a:tr h="187505">
                <a:tc>
                  <a:txBody>
                    <a:bodyPr/>
                    <a:lstStyle/>
                    <a:p>
                      <a:pPr algn="l" fontAlgn="ctr"/>
                      <a:r>
                        <a:rPr lang="en-GB" sz="1100" u="none" strike="noStrike" dirty="0">
                          <a:effectLst/>
                          <a:latin typeface="Century Gothic" panose="020B0502020202020204" pitchFamily="34" charset="0"/>
                        </a:rPr>
                        <a:t>Requirements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21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1"/>
                  </a:ext>
                </a:extLst>
              </a:tr>
              <a:tr h="187505">
                <a:tc>
                  <a:txBody>
                    <a:bodyPr/>
                    <a:lstStyle/>
                    <a:p>
                      <a:pPr algn="l" fontAlgn="ctr"/>
                      <a:r>
                        <a:rPr lang="en-GB" sz="1100" u="none" strike="noStrike" dirty="0">
                          <a:effectLst/>
                          <a:latin typeface="Century Gothic" panose="020B0502020202020204" pitchFamily="34" charset="0"/>
                        </a:rPr>
                        <a:t>Service aspects ("stage 1")</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22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2"/>
                  </a:ext>
                </a:extLst>
              </a:tr>
              <a:tr h="187505">
                <a:tc>
                  <a:txBody>
                    <a:bodyPr/>
                    <a:lstStyle/>
                    <a:p>
                      <a:pPr algn="l" fontAlgn="ctr"/>
                      <a:r>
                        <a:rPr lang="en-GB" sz="1100" u="none" strike="noStrike" dirty="0">
                          <a:effectLst/>
                          <a:latin typeface="Century Gothic" panose="020B0502020202020204" pitchFamily="34" charset="0"/>
                        </a:rPr>
                        <a:t>Technical realization ("stage 2")</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23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3"/>
                  </a:ext>
                </a:extLst>
              </a:tr>
              <a:tr h="366855">
                <a:tc>
                  <a:txBody>
                    <a:bodyPr/>
                    <a:lstStyle/>
                    <a:p>
                      <a:pPr algn="l" fontAlgn="ctr"/>
                      <a:r>
                        <a:rPr lang="en-GB" sz="1100" u="none" strike="noStrike" dirty="0">
                          <a:effectLst/>
                          <a:latin typeface="Century Gothic" panose="020B0502020202020204" pitchFamily="34" charset="0"/>
                        </a:rPr>
                        <a:t>Signalling protocols ("stage 3") - user equipment to network</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24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4"/>
                  </a:ext>
                </a:extLst>
              </a:tr>
              <a:tr h="187505">
                <a:tc>
                  <a:txBody>
                    <a:bodyPr/>
                    <a:lstStyle/>
                    <a:p>
                      <a:pPr algn="l" fontAlgn="ctr"/>
                      <a:r>
                        <a:rPr lang="en-GB" sz="1100" u="none" strike="noStrike">
                          <a:effectLst/>
                          <a:latin typeface="Century Gothic" panose="020B0502020202020204" pitchFamily="34" charset="0"/>
                        </a:rPr>
                        <a:t>Radio aspects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25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5"/>
                  </a:ext>
                </a:extLst>
              </a:tr>
              <a:tr h="187505">
                <a:tc>
                  <a:txBody>
                    <a:bodyPr/>
                    <a:lstStyle/>
                    <a:p>
                      <a:pPr algn="l" fontAlgn="ctr"/>
                      <a:r>
                        <a:rPr lang="en-GB" sz="1100" u="none" strike="noStrike" dirty="0">
                          <a:effectLst/>
                          <a:latin typeface="Century Gothic" panose="020B0502020202020204" pitchFamily="34" charset="0"/>
                        </a:rPr>
                        <a:t>CODECs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26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6"/>
                  </a:ext>
                </a:extLst>
              </a:tr>
              <a:tr h="187505">
                <a:tc>
                  <a:txBody>
                    <a:bodyPr/>
                    <a:lstStyle/>
                    <a:p>
                      <a:pPr algn="l" fontAlgn="ctr"/>
                      <a:r>
                        <a:rPr lang="en-GB" sz="1100" u="none" strike="noStrike">
                          <a:effectLst/>
                          <a:latin typeface="Century Gothic" panose="020B0502020202020204" pitchFamily="34" charset="0"/>
                        </a:rPr>
                        <a:t>Data</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27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7"/>
                  </a:ext>
                </a:extLst>
              </a:tr>
              <a:tr h="546206">
                <a:tc>
                  <a:txBody>
                    <a:bodyPr/>
                    <a:lstStyle/>
                    <a:p>
                      <a:pPr algn="l" fontAlgn="ctr"/>
                      <a:r>
                        <a:rPr lang="en-GB" sz="1100" u="none" strike="noStrike" dirty="0">
                          <a:effectLst/>
                          <a:latin typeface="Century Gothic" panose="020B0502020202020204" pitchFamily="34" charset="0"/>
                        </a:rPr>
                        <a:t>Signalling protocols ("stage 3") -(RSS-CN) and OAM&amp;P and Charging (overflow from 32.- range)</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28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8"/>
                  </a:ext>
                </a:extLst>
              </a:tr>
              <a:tr h="366855">
                <a:tc>
                  <a:txBody>
                    <a:bodyPr/>
                    <a:lstStyle/>
                    <a:p>
                      <a:pPr algn="l" fontAlgn="ctr"/>
                      <a:r>
                        <a:rPr lang="en-GB" sz="1100" u="none" strike="noStrike" dirty="0">
                          <a:effectLst/>
                          <a:latin typeface="Century Gothic" panose="020B0502020202020204" pitchFamily="34" charset="0"/>
                        </a:rPr>
                        <a:t>Signalling protocols ("stage 3") - intra-fixed-network</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29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9"/>
                  </a:ext>
                </a:extLst>
              </a:tr>
              <a:tr h="187505">
                <a:tc>
                  <a:txBody>
                    <a:bodyPr/>
                    <a:lstStyle/>
                    <a:p>
                      <a:pPr algn="l" fontAlgn="ctr"/>
                      <a:r>
                        <a:rPr lang="en-GB" sz="1100" u="none" strike="noStrike" dirty="0">
                          <a:effectLst/>
                          <a:latin typeface="Century Gothic" panose="020B0502020202020204" pitchFamily="34" charset="0"/>
                        </a:rPr>
                        <a:t>Programme management</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30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0"/>
                  </a:ext>
                </a:extLst>
              </a:tr>
              <a:tr h="366855">
                <a:tc>
                  <a:txBody>
                    <a:bodyPr/>
                    <a:lstStyle/>
                    <a:p>
                      <a:pPr algn="l" fontAlgn="ctr"/>
                      <a:r>
                        <a:rPr lang="en-GB" sz="1100" u="none" strike="noStrike" dirty="0">
                          <a:effectLst/>
                          <a:latin typeface="Century Gothic" panose="020B0502020202020204" pitchFamily="34" charset="0"/>
                        </a:rPr>
                        <a:t>Subscriber Identity Module (SIM / USIM), IC Cards. Test specs.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31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1"/>
                  </a:ext>
                </a:extLst>
              </a:tr>
              <a:tr h="187505">
                <a:tc>
                  <a:txBody>
                    <a:bodyPr/>
                    <a:lstStyle/>
                    <a:p>
                      <a:pPr algn="l" fontAlgn="ctr"/>
                      <a:r>
                        <a:rPr lang="en-GB" sz="1100" u="none" strike="noStrike">
                          <a:effectLst/>
                          <a:latin typeface="Century Gothic" panose="020B0502020202020204" pitchFamily="34" charset="0"/>
                        </a:rPr>
                        <a:t>OAM&amp;P and Charging</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32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2"/>
                  </a:ext>
                </a:extLst>
              </a:tr>
              <a:tr h="187505">
                <a:tc>
                  <a:txBody>
                    <a:bodyPr/>
                    <a:lstStyle/>
                    <a:p>
                      <a:pPr algn="l" fontAlgn="ctr"/>
                      <a:r>
                        <a:rPr lang="en-GB" sz="1100" u="none" strike="noStrike">
                          <a:effectLst/>
                          <a:latin typeface="Century Gothic" panose="020B0502020202020204" pitchFamily="34" charset="0"/>
                        </a:rPr>
                        <a:t>Security aspects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33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3"/>
                  </a:ext>
                </a:extLst>
              </a:tr>
              <a:tr h="187505">
                <a:tc>
                  <a:txBody>
                    <a:bodyPr/>
                    <a:lstStyle/>
                    <a:p>
                      <a:pPr algn="l" fontAlgn="ctr"/>
                      <a:r>
                        <a:rPr lang="en-GB" sz="1100" u="none" strike="noStrike" dirty="0">
                          <a:effectLst/>
                          <a:latin typeface="Century Gothic" panose="020B0502020202020204" pitchFamily="34" charset="0"/>
                        </a:rPr>
                        <a:t>UE and (U)SIM test specifications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34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4"/>
                  </a:ext>
                </a:extLst>
              </a:tr>
              <a:tr h="187505">
                <a:tc>
                  <a:txBody>
                    <a:bodyPr/>
                    <a:lstStyle/>
                    <a:p>
                      <a:pPr algn="l" fontAlgn="ctr"/>
                      <a:r>
                        <a:rPr lang="en-GB" sz="1100" u="none" strike="noStrike">
                          <a:effectLst/>
                          <a:latin typeface="Century Gothic" panose="020B0502020202020204" pitchFamily="34" charset="0"/>
                        </a:rPr>
                        <a:t>Security algorithms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35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5"/>
                  </a:ext>
                </a:extLst>
              </a:tr>
              <a:tr h="366855">
                <a:tc>
                  <a:txBody>
                    <a:bodyPr/>
                    <a:lstStyle/>
                    <a:p>
                      <a:pPr algn="l" fontAlgn="ctr"/>
                      <a:r>
                        <a:rPr lang="en-GB" sz="1100" u="none" strike="noStrike" dirty="0">
                          <a:effectLst/>
                          <a:latin typeface="Century Gothic" panose="020B0502020202020204" pitchFamily="34" charset="0"/>
                        </a:rPr>
                        <a:t>LTE (Evolved UTRA), LTE-Advanced, LTE-Advanced Pro radio technology</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36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6"/>
                  </a:ext>
                </a:extLst>
              </a:tr>
              <a:tr h="366803">
                <a:tc>
                  <a:txBody>
                    <a:bodyPr/>
                    <a:lstStyle/>
                    <a:p>
                      <a:pPr algn="l" fontAlgn="ctr"/>
                      <a:r>
                        <a:rPr lang="en-GB" sz="1100" u="none" strike="noStrike">
                          <a:effectLst/>
                          <a:latin typeface="Century Gothic" panose="020B0502020202020204" pitchFamily="34" charset="0"/>
                        </a:rPr>
                        <a:t>Multiple radio access technology aspects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37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7"/>
                  </a:ext>
                </a:extLst>
              </a:tr>
              <a:tr h="187505">
                <a:tc>
                  <a:txBody>
                    <a:bodyPr/>
                    <a:lstStyle/>
                    <a:p>
                      <a:pPr algn="l" fontAlgn="ctr"/>
                      <a:r>
                        <a:rPr lang="en-GB" sz="1100" u="none" strike="noStrike">
                          <a:effectLst/>
                          <a:latin typeface="Century Gothic" panose="020B0502020202020204" pitchFamily="34" charset="0"/>
                        </a:rPr>
                        <a:t>Radio technology beyond LTE</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ctr"/>
                      <a:r>
                        <a:rPr lang="en-GB" sz="1200" b="0" u="none" strike="noStrike" dirty="0">
                          <a:solidFill>
                            <a:schemeClr val="accent1"/>
                          </a:solidFill>
                          <a:effectLst/>
                          <a:latin typeface="Century Gothic" panose="020B0502020202020204" pitchFamily="34" charset="0"/>
                        </a:rPr>
                        <a:t>38 series</a:t>
                      </a:r>
                      <a:endParaRPr lang="en-GB" sz="1200" b="0" i="0" u="none" strike="noStrike" dirty="0">
                        <a:solidFill>
                          <a:schemeClr val="accent1"/>
                        </a:solidFill>
                        <a:effectLst/>
                        <a:latin typeface="Century Gothic" panose="020B0502020202020204" pitchFamily="34" charset="0"/>
                      </a:endParaRPr>
                    </a:p>
                  </a:txBody>
                  <a:tcPr marL="7625" marR="7625" marT="7623" marB="0" anchor="ctr"/>
                </a:tc>
                <a:extLst>
                  <a:ext uri="{0D108BD9-81ED-4DB2-BD59-A6C34878D82A}">
                    <a16:rowId xmlns:a16="http://schemas.microsoft.com/office/drawing/2014/main" val="10018"/>
                  </a:ext>
                </a:extLst>
              </a:tr>
            </a:tbl>
          </a:graphicData>
        </a:graphic>
      </p:graphicFrame>
      <p:sp>
        <p:nvSpPr>
          <p:cNvPr id="7" name="TextBox 6">
            <a:extLst>
              <a:ext uri="{FF2B5EF4-FFF2-40B4-BE49-F238E27FC236}">
                <a16:creationId xmlns:a16="http://schemas.microsoft.com/office/drawing/2014/main" id="{D4822FBB-121E-4FB9-8ADA-4337E916E9C9}"/>
              </a:ext>
            </a:extLst>
          </p:cNvPr>
          <p:cNvSpPr txBox="1"/>
          <p:nvPr/>
        </p:nvSpPr>
        <p:spPr>
          <a:xfrm>
            <a:off x="115219" y="2340477"/>
            <a:ext cx="2608695" cy="723275"/>
          </a:xfrm>
          <a:prstGeom prst="rect">
            <a:avLst/>
          </a:prstGeom>
          <a:noFill/>
        </p:spPr>
        <p:txBody>
          <a:bodyPr wrap="square" rtlCol="0">
            <a:spAutoFit/>
          </a:bodyPr>
          <a:lstStyle/>
          <a:p>
            <a:r>
              <a:rPr lang="en-GB" sz="1100" spc="300" dirty="0">
                <a:solidFill>
                  <a:schemeClr val="accent1"/>
                </a:solidFill>
                <a:latin typeface="Century Gothic" panose="020B0502020202020204" pitchFamily="34" charset="0"/>
              </a:rPr>
              <a:t>Use Case diversity</a:t>
            </a:r>
          </a:p>
          <a:p>
            <a:pPr marL="285750" indent="-285750">
              <a:buFont typeface="Arial" panose="020B0604020202020204" pitchFamily="34" charset="0"/>
              <a:buChar char="•"/>
            </a:pPr>
            <a:r>
              <a:rPr lang="en-GB" sz="1000" dirty="0">
                <a:latin typeface="Century Gothic" panose="020B0502020202020204" pitchFamily="34" charset="0"/>
              </a:rPr>
              <a:t>High or Low data rates</a:t>
            </a:r>
          </a:p>
          <a:p>
            <a:pPr marL="285750" indent="-285750">
              <a:buFont typeface="Arial" panose="020B0604020202020204" pitchFamily="34" charset="0"/>
              <a:buChar char="•"/>
            </a:pPr>
            <a:r>
              <a:rPr lang="en-GB" sz="1000" dirty="0">
                <a:latin typeface="Century Gothic" panose="020B0502020202020204" pitchFamily="34" charset="0"/>
              </a:rPr>
              <a:t>Higher user mobility </a:t>
            </a:r>
          </a:p>
          <a:p>
            <a:pPr marL="285750" indent="-285750">
              <a:buFont typeface="Arial" panose="020B0604020202020204" pitchFamily="34" charset="0"/>
              <a:buChar char="•"/>
            </a:pPr>
            <a:r>
              <a:rPr lang="en-GB" sz="1000" dirty="0">
                <a:latin typeface="Century Gothic" panose="020B0502020202020204" pitchFamily="34" charset="0"/>
              </a:rPr>
              <a:t>Improved coverage</a:t>
            </a:r>
          </a:p>
        </p:txBody>
      </p:sp>
      <p:sp>
        <p:nvSpPr>
          <p:cNvPr id="12" name="TextBox 11">
            <a:extLst>
              <a:ext uri="{FF2B5EF4-FFF2-40B4-BE49-F238E27FC236}">
                <a16:creationId xmlns:a16="http://schemas.microsoft.com/office/drawing/2014/main" id="{EFE8EF77-EC3F-41E6-94B4-E321FF5B3A2A}"/>
              </a:ext>
            </a:extLst>
          </p:cNvPr>
          <p:cNvSpPr txBox="1"/>
          <p:nvPr/>
        </p:nvSpPr>
        <p:spPr>
          <a:xfrm>
            <a:off x="115219" y="3094517"/>
            <a:ext cx="2723964" cy="723275"/>
          </a:xfrm>
          <a:prstGeom prst="rect">
            <a:avLst/>
          </a:prstGeom>
          <a:noFill/>
        </p:spPr>
        <p:txBody>
          <a:bodyPr wrap="square" rtlCol="0">
            <a:spAutoFit/>
          </a:bodyPr>
          <a:lstStyle/>
          <a:p>
            <a:r>
              <a:rPr lang="en-GB" sz="1100" spc="300" dirty="0">
                <a:solidFill>
                  <a:schemeClr val="accent1"/>
                </a:solidFill>
                <a:latin typeface="Century Gothic" panose="020B0502020202020204" pitchFamily="34" charset="0"/>
              </a:rPr>
              <a:t>Overall System Goals</a:t>
            </a:r>
          </a:p>
          <a:p>
            <a:pPr marL="285750" indent="-285750">
              <a:buFont typeface="Arial" panose="020B0604020202020204" pitchFamily="34" charset="0"/>
              <a:buChar char="•"/>
            </a:pPr>
            <a:r>
              <a:rPr lang="en-GB" sz="1000" dirty="0">
                <a:latin typeface="Century Gothic" panose="020B0502020202020204" pitchFamily="34" charset="0"/>
              </a:rPr>
              <a:t>Enable new business</a:t>
            </a:r>
          </a:p>
          <a:p>
            <a:pPr marL="285750" indent="-285750">
              <a:buFont typeface="Arial" panose="020B0604020202020204" pitchFamily="34" charset="0"/>
              <a:buChar char="•"/>
            </a:pPr>
            <a:r>
              <a:rPr lang="en-GB" sz="1000" dirty="0">
                <a:latin typeface="Century Gothic" panose="020B0502020202020204" pitchFamily="34" charset="0"/>
              </a:rPr>
              <a:t>Greater efficiency</a:t>
            </a:r>
          </a:p>
          <a:p>
            <a:pPr marL="285750" indent="-285750">
              <a:buFont typeface="Arial" panose="020B0604020202020204" pitchFamily="34" charset="0"/>
              <a:buChar char="•"/>
            </a:pPr>
            <a:r>
              <a:rPr lang="en-GB" sz="1000" dirty="0">
                <a:latin typeface="Century Gothic" panose="020B0502020202020204" pitchFamily="34" charset="0"/>
              </a:rPr>
              <a:t>More flexibility – not one-size-fits-all</a:t>
            </a:r>
          </a:p>
        </p:txBody>
      </p:sp>
      <p:sp>
        <p:nvSpPr>
          <p:cNvPr id="6" name="Arrow: Bent 5">
            <a:extLst>
              <a:ext uri="{FF2B5EF4-FFF2-40B4-BE49-F238E27FC236}">
                <a16:creationId xmlns:a16="http://schemas.microsoft.com/office/drawing/2014/main" id="{AB7CB41F-ECB7-8EA7-D419-243B9462EAFD}"/>
              </a:ext>
            </a:extLst>
          </p:cNvPr>
          <p:cNvSpPr/>
          <p:nvPr/>
        </p:nvSpPr>
        <p:spPr>
          <a:xfrm>
            <a:off x="2839183" y="3153376"/>
            <a:ext cx="1083776" cy="881014"/>
          </a:xfrm>
          <a:prstGeom prst="bentArrow">
            <a:avLst>
              <a:gd name="adj1" fmla="val 40568"/>
              <a:gd name="adj2" fmla="val 37455"/>
              <a:gd name="adj3" fmla="val 25000"/>
              <a:gd name="adj4" fmla="val 9868"/>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3" name="Picture 2">
            <a:extLst>
              <a:ext uri="{FF2B5EF4-FFF2-40B4-BE49-F238E27FC236}">
                <a16:creationId xmlns:a16="http://schemas.microsoft.com/office/drawing/2014/main" id="{B3101E58-4D19-8FEF-2EBB-682CD4EFE3B5}"/>
              </a:ext>
            </a:extLst>
          </p:cNvPr>
          <p:cNvPicPr>
            <a:picLocks noChangeAspect="1"/>
          </p:cNvPicPr>
          <p:nvPr/>
        </p:nvPicPr>
        <p:blipFill>
          <a:blip r:embed="rId4"/>
          <a:stretch>
            <a:fillRect/>
          </a:stretch>
        </p:blipFill>
        <p:spPr>
          <a:xfrm>
            <a:off x="3949582" y="2524027"/>
            <a:ext cx="3236926" cy="2992395"/>
          </a:xfrm>
          <a:prstGeom prst="rect">
            <a:avLst/>
          </a:prstGeom>
        </p:spPr>
      </p:pic>
      <p:sp>
        <p:nvSpPr>
          <p:cNvPr id="5" name="Arrow: Right 4">
            <a:extLst>
              <a:ext uri="{FF2B5EF4-FFF2-40B4-BE49-F238E27FC236}">
                <a16:creationId xmlns:a16="http://schemas.microsoft.com/office/drawing/2014/main" id="{6D9EE6BA-D812-BC84-BD18-737793F6B20B}"/>
              </a:ext>
            </a:extLst>
          </p:cNvPr>
          <p:cNvSpPr/>
          <p:nvPr/>
        </p:nvSpPr>
        <p:spPr>
          <a:xfrm>
            <a:off x="7309963" y="2898939"/>
            <a:ext cx="685800" cy="1389888"/>
          </a:xfrm>
          <a:prstGeom prst="rightArrow">
            <a:avLst>
              <a:gd name="adj1" fmla="val 85526"/>
              <a:gd name="adj2" fmla="val 50000"/>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path path="circle">
              <a:fillToRect t="100000" r="100000"/>
            </a:path>
            <a:tileRect l="-100000" b="-10000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CC5B1477-3E3C-1C23-1E56-899144478942}"/>
              </a:ext>
            </a:extLst>
          </p:cNvPr>
          <p:cNvSpPr txBox="1"/>
          <p:nvPr/>
        </p:nvSpPr>
        <p:spPr>
          <a:xfrm>
            <a:off x="4646158" y="2145214"/>
            <a:ext cx="1843774" cy="261610"/>
          </a:xfrm>
          <a:prstGeom prst="rect">
            <a:avLst/>
          </a:prstGeom>
          <a:noFill/>
        </p:spPr>
        <p:txBody>
          <a:bodyPr wrap="none" rtlCol="0">
            <a:spAutoFit/>
          </a:bodyPr>
          <a:lstStyle/>
          <a:p>
            <a:r>
              <a:rPr lang="en-GB" sz="1100" b="1" dirty="0">
                <a:latin typeface="Montserrat" panose="00000500000000000000" pitchFamily="50" charset="0"/>
              </a:rPr>
              <a:t>3GPP Working Groups</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a:extLst>
              <a:ext uri="{FF2B5EF4-FFF2-40B4-BE49-F238E27FC236}">
                <a16:creationId xmlns:a16="http://schemas.microsoft.com/office/drawing/2014/main" id="{41B4A64F-2F17-458D-856B-9777ACFB7CA4}"/>
              </a:ext>
            </a:extLst>
          </p:cNvPr>
          <p:cNvSpPr>
            <a:spLocks noChangeArrowheads="1"/>
          </p:cNvSpPr>
          <p:nvPr/>
        </p:nvSpPr>
        <p:spPr bwMode="auto">
          <a:xfrm>
            <a:off x="393192" y="166624"/>
            <a:ext cx="7062139"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lIns="90000" tIns="45000" rIns="90000" bIns="45000" anchor="ctr"/>
          <a:lstStyle>
            <a:lvl1pPr>
              <a:lnSpc>
                <a:spcPct val="90000"/>
              </a:lnSpc>
              <a:spcBef>
                <a:spcPts val="1000"/>
              </a:spcBef>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4400" dirty="0">
                <a:solidFill>
                  <a:srgbClr val="C00000"/>
                </a:solidFill>
                <a:latin typeface="Century Gothic" panose="020B0502020202020204" pitchFamily="34" charset="0"/>
                <a:ea typeface="DejaVu Sans"/>
                <a:cs typeface="Calibri Light" panose="020F0302020204030204" pitchFamily="34" charset="0"/>
              </a:rPr>
              <a:t>5G Releases</a:t>
            </a:r>
          </a:p>
        </p:txBody>
      </p:sp>
      <p:sp>
        <p:nvSpPr>
          <p:cNvPr id="13314" name="Rectangle 2">
            <a:extLst>
              <a:ext uri="{FF2B5EF4-FFF2-40B4-BE49-F238E27FC236}">
                <a16:creationId xmlns:a16="http://schemas.microsoft.com/office/drawing/2014/main" id="{C80AF7F6-85B4-4E3B-9EBC-7ED04555951C}"/>
              </a:ext>
            </a:extLst>
          </p:cNvPr>
          <p:cNvSpPr>
            <a:spLocks noChangeArrowheads="1"/>
          </p:cNvSpPr>
          <p:nvPr/>
        </p:nvSpPr>
        <p:spPr bwMode="auto">
          <a:xfrm>
            <a:off x="393192" y="1986280"/>
            <a:ext cx="5370512" cy="4268216"/>
          </a:xfrm>
          <a:prstGeom prst="rect">
            <a:avLst/>
          </a:prstGeom>
          <a:noFill/>
          <a:ln w="9360" cap="flat">
            <a:noFill/>
            <a:round/>
            <a:headEnd/>
            <a:tailEnd/>
          </a:ln>
          <a:effectLst/>
        </p:spPr>
        <p:txBody>
          <a:bodyPr lIns="90000" tIns="45000" rIns="90000" bIns="45000"/>
          <a:lstStyle/>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400" b="1" dirty="0">
                <a:solidFill>
                  <a:srgbClr val="404040"/>
                </a:solidFill>
                <a:latin typeface="Century Gothic" panose="020B0502020202020204" pitchFamily="34" charset="0"/>
                <a:cs typeface="DejaVu Sans" charset="0"/>
              </a:rPr>
              <a:t>Release15</a:t>
            </a:r>
            <a:r>
              <a:rPr lang="en-US" sz="1400" dirty="0">
                <a:solidFill>
                  <a:srgbClr val="404040"/>
                </a:solidFill>
                <a:latin typeface="Century Gothic" panose="020B0502020202020204" pitchFamily="34" charset="0"/>
                <a:cs typeface="DejaVu Sans" charset="0"/>
              </a:rPr>
              <a:t>: The work on new radio (nr) and the 5G system (5GS) jointly addressed the urgent subset of needs for early commercial deployments.</a:t>
            </a:r>
          </a:p>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400" b="1" dirty="0">
                <a:solidFill>
                  <a:srgbClr val="404040"/>
                </a:solidFill>
                <a:latin typeface="Century Gothic" panose="020B0502020202020204" pitchFamily="34" charset="0"/>
                <a:cs typeface="DejaVu Sans" charset="0"/>
              </a:rPr>
              <a:t>Release16</a:t>
            </a:r>
            <a:r>
              <a:rPr lang="en-US" sz="1400" dirty="0">
                <a:solidFill>
                  <a:srgbClr val="404040"/>
                </a:solidFill>
                <a:latin typeface="Century Gothic" panose="020B0502020202020204" pitchFamily="34" charset="0"/>
                <a:cs typeface="DejaVu Sans" charset="0"/>
              </a:rPr>
              <a:t>: Met all identified 5G use cases, to allow a full </a:t>
            </a:r>
            <a:r>
              <a:rPr lang="pt-BR" sz="1400" dirty="0">
                <a:solidFill>
                  <a:srgbClr val="404040"/>
                </a:solidFill>
                <a:latin typeface="Century Gothic" panose="020B0502020202020204" pitchFamily="34" charset="0"/>
                <a:cs typeface="DejaVu Sans" charset="0"/>
              </a:rPr>
              <a:t>3GPP IMT-2020 submission to ITU-R</a:t>
            </a:r>
            <a:r>
              <a:rPr lang="en-US" sz="1400" dirty="0">
                <a:solidFill>
                  <a:srgbClr val="404040"/>
                </a:solidFill>
                <a:latin typeface="Century Gothic" panose="020B0502020202020204" pitchFamily="34" charset="0"/>
                <a:cs typeface="DejaVu Sans" charset="0"/>
              </a:rPr>
              <a:t>.</a:t>
            </a:r>
          </a:p>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400" b="1" dirty="0">
                <a:solidFill>
                  <a:srgbClr val="404040"/>
                </a:solidFill>
                <a:latin typeface="Century Gothic" panose="020B0502020202020204" pitchFamily="34" charset="0"/>
                <a:cs typeface="DejaVu Sans" charset="0"/>
              </a:rPr>
              <a:t>Release 17</a:t>
            </a:r>
            <a:r>
              <a:rPr lang="en-US" sz="1400" dirty="0">
                <a:solidFill>
                  <a:srgbClr val="404040"/>
                </a:solidFill>
                <a:latin typeface="Century Gothic" panose="020B0502020202020204" pitchFamily="34" charset="0"/>
                <a:cs typeface="DejaVu Sans" charset="0"/>
              </a:rPr>
              <a:t>: Enhances the earlier 5G work, meeting more </a:t>
            </a:r>
            <a:r>
              <a:rPr lang="en-GB" sz="1400" dirty="0">
                <a:solidFill>
                  <a:srgbClr val="404040"/>
                </a:solidFill>
                <a:latin typeface="Century Gothic" panose="020B0502020202020204" pitchFamily="34" charset="0"/>
                <a:cs typeface="DejaVu Sans" charset="0"/>
              </a:rPr>
              <a:t>'vertical' industry needs, specifying NR operation in unlicensed bands, NR MIMO, V2-everything.</a:t>
            </a:r>
          </a:p>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b="1" dirty="0">
                <a:solidFill>
                  <a:srgbClr val="404040"/>
                </a:solidFill>
                <a:latin typeface="Century Gothic" panose="020B0502020202020204" pitchFamily="34" charset="0"/>
                <a:cs typeface="DejaVu Sans" charset="0"/>
              </a:rPr>
              <a:t>Release 18: </a:t>
            </a:r>
            <a:r>
              <a:rPr lang="en-GB" sz="1400" dirty="0">
                <a:solidFill>
                  <a:srgbClr val="404040"/>
                </a:solidFill>
                <a:latin typeface="Century Gothic" panose="020B0502020202020204" pitchFamily="34" charset="0"/>
                <a:cs typeface="DejaVu Sans" charset="0"/>
              </a:rPr>
              <a:t>The current focus of the groups, scheduled for completion during 2024. Rel-18 will see a balanced evolution in terms of:</a:t>
            </a:r>
          </a:p>
          <a:p>
            <a:pPr marL="915987" lvl="1" indent="-45720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rPr>
              <a:t>Mobile broadband evolution versus further vertical domain expansion; </a:t>
            </a:r>
          </a:p>
          <a:p>
            <a:pPr marL="915987" lvl="1" indent="-45720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rPr>
              <a:t>Immediate versus longer-term market needs; </a:t>
            </a:r>
          </a:p>
          <a:p>
            <a:pPr marL="915987" lvl="1" indent="-45720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rPr>
              <a:t>Device evolution versus network evolution.</a:t>
            </a:r>
          </a:p>
          <a:p>
            <a:pPr marL="915987" lvl="1" indent="-45720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b="1" dirty="0">
                <a:solidFill>
                  <a:srgbClr val="404040"/>
                </a:solidFill>
                <a:latin typeface="Century Gothic" panose="020B0502020202020204" pitchFamily="34" charset="0"/>
                <a:cs typeface="DejaVu Sans" charset="0"/>
              </a:rPr>
              <a:t>5G-Advanced</a:t>
            </a:r>
            <a:r>
              <a:rPr lang="en-GB" sz="1400" dirty="0">
                <a:solidFill>
                  <a:srgbClr val="404040"/>
                </a:solidFill>
                <a:latin typeface="Century Gothic" panose="020B0502020202020204" pitchFamily="34" charset="0"/>
                <a:cs typeface="DejaVu Sans" charset="0"/>
              </a:rPr>
              <a:t> is a mid-generational marker (covers Rel-18, 19, 20)</a:t>
            </a:r>
          </a:p>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b="1" dirty="0">
                <a:solidFill>
                  <a:srgbClr val="404040"/>
                </a:solidFill>
                <a:latin typeface="Century Gothic" panose="020B0502020202020204" pitchFamily="34" charset="0"/>
                <a:cs typeface="DejaVu Sans" charset="0"/>
              </a:rPr>
              <a:t>Release 19</a:t>
            </a:r>
            <a:r>
              <a:rPr lang="en-GB" sz="1400" dirty="0">
                <a:solidFill>
                  <a:srgbClr val="404040"/>
                </a:solidFill>
                <a:latin typeface="Century Gothic" panose="020B0502020202020204" pitchFamily="34" charset="0"/>
                <a:cs typeface="DejaVu Sans" charset="0"/>
              </a:rPr>
              <a:t>: From 2024</a:t>
            </a:r>
          </a:p>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rPr>
              <a:t>6G mobile systems come later. 6G time-to-market expected to be 2030. </a:t>
            </a:r>
          </a:p>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GB" sz="1400" dirty="0">
              <a:solidFill>
                <a:srgbClr val="404040"/>
              </a:solidFill>
              <a:latin typeface="Century Gothic" panose="020B0502020202020204" pitchFamily="34" charset="0"/>
              <a:cs typeface="DejaVu Sans" charset="0"/>
            </a:endParaRPr>
          </a:p>
          <a:p>
            <a:pPr marL="741363" indent="-28098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p:txBody>
      </p:sp>
      <p:pic>
        <p:nvPicPr>
          <p:cNvPr id="4" name="Picture 3" descr="A logo with a green and black design&#10;&#10;Description automatically generated">
            <a:extLst>
              <a:ext uri="{FF2B5EF4-FFF2-40B4-BE49-F238E27FC236}">
                <a16:creationId xmlns:a16="http://schemas.microsoft.com/office/drawing/2014/main" id="{5D9B81E3-28E7-5515-25EF-A35CCAF576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8294" y="1986280"/>
            <a:ext cx="6473706" cy="4032504"/>
          </a:xfrm>
          <a:prstGeom prst="rect">
            <a:avLst/>
          </a:prstGeom>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9C4EF76-BA59-5DE7-B28E-5324FA4D2462}"/>
              </a:ext>
            </a:extLst>
          </p:cNvPr>
          <p:cNvSpPr/>
          <p:nvPr/>
        </p:nvSpPr>
        <p:spPr>
          <a:xfrm>
            <a:off x="0" y="0"/>
            <a:ext cx="12192000" cy="6355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lose-up of a timeline&#10;&#10;Description automatically generated">
            <a:extLst>
              <a:ext uri="{FF2B5EF4-FFF2-40B4-BE49-F238E27FC236}">
                <a16:creationId xmlns:a16="http://schemas.microsoft.com/office/drawing/2014/main" id="{B438746D-4FBD-2251-BA2C-2F97611F58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6270"/>
            <a:ext cx="12192000" cy="5713615"/>
          </a:xfrm>
          <a:prstGeom prst="rect">
            <a:avLst/>
          </a:prstGeom>
        </p:spPr>
      </p:pic>
      <p:pic>
        <p:nvPicPr>
          <p:cNvPr id="2" name="Picture 1">
            <a:extLst>
              <a:ext uri="{FF2B5EF4-FFF2-40B4-BE49-F238E27FC236}">
                <a16:creationId xmlns:a16="http://schemas.microsoft.com/office/drawing/2014/main" id="{C5FBEAC1-18F0-8DC8-D900-EBA8746EC3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5686" y="4828032"/>
            <a:ext cx="689546" cy="42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9091AB6-759F-6438-9116-D2C2CDD39DA6}"/>
              </a:ext>
            </a:extLst>
          </p:cNvPr>
          <p:cNvSpPr txBox="1">
            <a:spLocks noChangeArrowheads="1"/>
          </p:cNvSpPr>
          <p:nvPr/>
        </p:nvSpPr>
        <p:spPr bwMode="auto">
          <a:xfrm>
            <a:off x="3236418" y="6078982"/>
            <a:ext cx="510762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chemeClr val="accent6"/>
                </a:solidFill>
                <a:latin typeface="Arial" panose="020B0604020202020204" pitchFamily="34" charset="0"/>
              </a:rPr>
              <a:t>Graphic adapted from original data in </a:t>
            </a:r>
            <a:r>
              <a:rPr lang="en-GB" altLang="en-US" sz="1000" dirty="0">
                <a:solidFill>
                  <a:schemeClr val="accent6"/>
                </a:solidFill>
                <a:latin typeface="Arial" panose="020B0604020202020204" pitchFamily="34" charset="0"/>
                <a:hlinkClick r:id="rId5"/>
              </a:rPr>
              <a:t>SP-230738</a:t>
            </a:r>
            <a:r>
              <a:rPr lang="en-GB" altLang="en-US" sz="1000" dirty="0">
                <a:solidFill>
                  <a:schemeClr val="accent6"/>
                </a:solidFill>
                <a:latin typeface="Arial" panose="020B0604020202020204" pitchFamily="34" charset="0"/>
              </a:rPr>
              <a:t> Work Plan report to TSG SA#100</a:t>
            </a:r>
            <a:endParaRPr lang="en-GB" altLang="en-US" sz="800" dirty="0">
              <a:solidFill>
                <a:schemeClr val="accent6"/>
              </a:solidFill>
              <a:latin typeface="Arial" panose="020B0604020202020204" pitchFamily="34" charset="0"/>
            </a:endParaRPr>
          </a:p>
        </p:txBody>
      </p:sp>
      <p:pic>
        <p:nvPicPr>
          <p:cNvPr id="3" name="Picture 2">
            <a:extLst>
              <a:ext uri="{FF2B5EF4-FFF2-40B4-BE49-F238E27FC236}">
                <a16:creationId xmlns:a16="http://schemas.microsoft.com/office/drawing/2014/main" id="{FBACD2D0-62D4-0726-E1D3-9DF81D2316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4798" y="4828032"/>
            <a:ext cx="689546" cy="42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288572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C92E0-9725-41CF-9AC0-659F72D874D3}"/>
              </a:ext>
            </a:extLst>
          </p:cNvPr>
          <p:cNvSpPr>
            <a:spLocks noGrp="1"/>
          </p:cNvSpPr>
          <p:nvPr>
            <p:ph type="title"/>
          </p:nvPr>
        </p:nvSpPr>
        <p:spPr>
          <a:xfrm>
            <a:off x="361911" y="99949"/>
            <a:ext cx="10515600" cy="1325563"/>
          </a:xfrm>
        </p:spPr>
        <p:txBody>
          <a:bodyPr/>
          <a:lstStyle/>
          <a:p>
            <a:r>
              <a:rPr lang="en-GB" dirty="0">
                <a:solidFill>
                  <a:srgbClr val="C00000"/>
                </a:solidFill>
                <a:latin typeface="Montserrat" panose="00000500000000000000" pitchFamily="50" charset="0"/>
              </a:rPr>
              <a:t>E-Meetings &amp; Release Schedules</a:t>
            </a:r>
          </a:p>
        </p:txBody>
      </p:sp>
      <p:sp>
        <p:nvSpPr>
          <p:cNvPr id="3" name="Content Placeholder 2">
            <a:extLst>
              <a:ext uri="{FF2B5EF4-FFF2-40B4-BE49-F238E27FC236}">
                <a16:creationId xmlns:a16="http://schemas.microsoft.com/office/drawing/2014/main" id="{F69C2A51-85C9-40A5-B72E-7775534F3B57}"/>
              </a:ext>
            </a:extLst>
          </p:cNvPr>
          <p:cNvSpPr>
            <a:spLocks noGrp="1"/>
          </p:cNvSpPr>
          <p:nvPr>
            <p:ph idx="1"/>
          </p:nvPr>
        </p:nvSpPr>
        <p:spPr>
          <a:xfrm>
            <a:off x="257908" y="1929384"/>
            <a:ext cx="6225187" cy="4279392"/>
          </a:xfrm>
        </p:spPr>
        <p:txBody>
          <a:bodyPr/>
          <a:lstStyle/>
          <a:p>
            <a:r>
              <a:rPr lang="en-GB" sz="1600" dirty="0">
                <a:latin typeface="Century Gothic" panose="020B0502020202020204" pitchFamily="34" charset="0"/>
              </a:rPr>
              <a:t> December 2019, TSG SA#90 (</a:t>
            </a:r>
            <a:r>
              <a:rPr lang="en-GB" sz="1600" b="1" dirty="0">
                <a:latin typeface="Century Gothic" panose="020B0502020202020204" pitchFamily="34" charset="0"/>
              </a:rPr>
              <a:t>Sitges</a:t>
            </a:r>
            <a:r>
              <a:rPr lang="en-GB" sz="1600" dirty="0">
                <a:latin typeface="Century Gothic" panose="020B0502020202020204" pitchFamily="34" charset="0"/>
              </a:rPr>
              <a:t>) agreed a firm Rel-17 schedule (see image right)</a:t>
            </a:r>
          </a:p>
          <a:p>
            <a:r>
              <a:rPr lang="en-GB" sz="1600" dirty="0">
                <a:latin typeface="Century Gothic" panose="020B0502020202020204" pitchFamily="34" charset="0"/>
              </a:rPr>
              <a:t> 2020-05-15, 3GPP PCG activated annex I “Special procedures for exceptional situations restricting travel”. </a:t>
            </a:r>
          </a:p>
          <a:p>
            <a:r>
              <a:rPr lang="en-GB" sz="1600" dirty="0">
                <a:latin typeface="Century Gothic" panose="020B0502020202020204" pitchFamily="34" charset="0"/>
              </a:rPr>
              <a:t> </a:t>
            </a:r>
            <a:r>
              <a:rPr lang="en-GB" sz="1600" b="1" dirty="0">
                <a:latin typeface="Century Gothic" panose="020B0502020202020204" pitchFamily="34" charset="0"/>
              </a:rPr>
              <a:t>E-meetings</a:t>
            </a:r>
            <a:r>
              <a:rPr lang="en-GB" sz="1600" dirty="0">
                <a:latin typeface="Century Gothic" panose="020B0502020202020204" pitchFamily="34" charset="0"/>
              </a:rPr>
              <a:t> and COVID-19 have challenged the ability of the groups to complete all Rel-17 work in the time allowed. Groups completed down-scaling of some feature work for freeze dates to be met. </a:t>
            </a:r>
          </a:p>
          <a:p>
            <a:r>
              <a:rPr lang="en-GB" sz="1600" dirty="0">
                <a:latin typeface="Century Gothic" panose="020B0502020202020204" pitchFamily="34" charset="0"/>
              </a:rPr>
              <a:t> 3GPP Rel-18 </a:t>
            </a:r>
            <a:r>
              <a:rPr lang="en-GB" sz="1600" b="1" dirty="0">
                <a:latin typeface="Century Gothic" panose="020B0502020202020204" pitchFamily="34" charset="0"/>
              </a:rPr>
              <a:t>online</a:t>
            </a:r>
            <a:r>
              <a:rPr lang="en-GB" sz="1600" dirty="0">
                <a:latin typeface="Century Gothic" panose="020B0502020202020204" pitchFamily="34" charset="0"/>
              </a:rPr>
              <a:t> workshops completed with package content (features) and timeline  agreed. </a:t>
            </a:r>
          </a:p>
          <a:p>
            <a:pPr lvl="1"/>
            <a:r>
              <a:rPr lang="en-GB" sz="1200" dirty="0">
                <a:latin typeface="Century Gothic" panose="020B0502020202020204" pitchFamily="34" charset="0"/>
              </a:rPr>
              <a:t>TSG RAN </a:t>
            </a:r>
            <a:r>
              <a:rPr lang="en-GB" sz="1200" b="1" dirty="0">
                <a:latin typeface="Century Gothic" panose="020B0502020202020204" pitchFamily="34" charset="0"/>
              </a:rPr>
              <a:t>e-Workshop</a:t>
            </a:r>
            <a:r>
              <a:rPr lang="en-GB" sz="1200" dirty="0">
                <a:latin typeface="Century Gothic" panose="020B0502020202020204" pitchFamily="34" charset="0"/>
              </a:rPr>
              <a:t> was held June 28 – July 2.  See website article “</a:t>
            </a:r>
            <a:r>
              <a:rPr lang="en-GB" sz="1200" dirty="0">
                <a:latin typeface="Century Gothic" panose="020B0502020202020204" pitchFamily="34" charset="0"/>
                <a:hlinkClick r:id="rId3"/>
              </a:rPr>
              <a:t>Advanced plans for 5G</a:t>
            </a:r>
            <a:r>
              <a:rPr lang="en-GB" sz="1200" dirty="0">
                <a:latin typeface="Century Gothic" panose="020B0502020202020204" pitchFamily="34" charset="0"/>
              </a:rPr>
              <a:t>”</a:t>
            </a:r>
          </a:p>
          <a:p>
            <a:pPr lvl="1"/>
            <a:r>
              <a:rPr lang="en-GB" sz="1200" dirty="0">
                <a:latin typeface="Century Gothic" panose="020B0502020202020204" pitchFamily="34" charset="0"/>
              </a:rPr>
              <a:t>TSG SA (overall architecture and service capabilities) Workshop was held as an </a:t>
            </a:r>
            <a:r>
              <a:rPr lang="en-GB" sz="1200" b="1" dirty="0">
                <a:latin typeface="Century Gothic" panose="020B0502020202020204" pitchFamily="34" charset="0"/>
              </a:rPr>
              <a:t>e-meeting</a:t>
            </a:r>
            <a:r>
              <a:rPr lang="en-GB" sz="1200" dirty="0">
                <a:latin typeface="Century Gothic" panose="020B0502020202020204" pitchFamily="34" charset="0"/>
              </a:rPr>
              <a:t> Sept 9 – 10.</a:t>
            </a:r>
          </a:p>
          <a:p>
            <a:pPr lvl="1"/>
            <a:r>
              <a:rPr lang="en-GB" sz="1200" b="1" dirty="0">
                <a:latin typeface="Century Gothic" panose="020B0502020202020204" pitchFamily="34" charset="0"/>
              </a:rPr>
              <a:t>TSG#93-e </a:t>
            </a:r>
            <a:r>
              <a:rPr lang="en-GB" sz="1200" dirty="0">
                <a:latin typeface="Century Gothic" panose="020B0502020202020204" pitchFamily="34" charset="0"/>
              </a:rPr>
              <a:t>(September)Agreed Rel-18 timeline (right).</a:t>
            </a:r>
          </a:p>
          <a:p>
            <a:pPr lvl="1"/>
            <a:r>
              <a:rPr lang="en-GB" sz="1200" dirty="0">
                <a:latin typeface="Century Gothic" panose="020B0502020202020204" pitchFamily="34" charset="0"/>
              </a:rPr>
              <a:t>Prioritization and content confirmed at TSG#94-e (December 2022)</a:t>
            </a:r>
          </a:p>
          <a:p>
            <a:endParaRPr lang="en-GB" sz="1600" dirty="0">
              <a:latin typeface="Century Gothic" panose="020B0502020202020204" pitchFamily="34" charset="0"/>
            </a:endParaRPr>
          </a:p>
        </p:txBody>
      </p:sp>
      <p:pic>
        <p:nvPicPr>
          <p:cNvPr id="13" name="Picture 12" descr="Timeline&#10;&#10;Description automatically generated">
            <a:extLst>
              <a:ext uri="{FF2B5EF4-FFF2-40B4-BE49-F238E27FC236}">
                <a16:creationId xmlns:a16="http://schemas.microsoft.com/office/drawing/2014/main" id="{4C256230-F8CD-436D-8C23-FA51B0B5A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1830" y="2191692"/>
            <a:ext cx="4651861" cy="2215172"/>
          </a:xfrm>
          <a:prstGeom prst="rect">
            <a:avLst/>
          </a:prstGeom>
        </p:spPr>
      </p:pic>
      <p:sp>
        <p:nvSpPr>
          <p:cNvPr id="14" name="TextBox 13">
            <a:extLst>
              <a:ext uri="{FF2B5EF4-FFF2-40B4-BE49-F238E27FC236}">
                <a16:creationId xmlns:a16="http://schemas.microsoft.com/office/drawing/2014/main" id="{742EC4D2-8F39-4A56-8901-043DFCAD0319}"/>
              </a:ext>
            </a:extLst>
          </p:cNvPr>
          <p:cNvSpPr txBox="1"/>
          <p:nvPr/>
        </p:nvSpPr>
        <p:spPr>
          <a:xfrm>
            <a:off x="9134024" y="4593400"/>
            <a:ext cx="891591" cy="276999"/>
          </a:xfrm>
          <a:prstGeom prst="rect">
            <a:avLst/>
          </a:prstGeom>
          <a:noFill/>
          <a:ln>
            <a:solidFill>
              <a:srgbClr val="C6D254"/>
            </a:solidFill>
          </a:ln>
        </p:spPr>
        <p:txBody>
          <a:bodyPr wrap="none" rtlCol="0">
            <a:spAutoFit/>
          </a:bodyPr>
          <a:lstStyle/>
          <a:p>
            <a:r>
              <a:rPr lang="en-GB" sz="1200" dirty="0">
                <a:latin typeface="Century Gothic" panose="020B0502020202020204" pitchFamily="34" charset="0"/>
              </a:rPr>
              <a:t>Overview</a:t>
            </a:r>
          </a:p>
        </p:txBody>
      </p:sp>
    </p:spTree>
    <p:extLst>
      <p:ext uri="{BB962C8B-B14F-4D97-AF65-F5344CB8AC3E}">
        <p14:creationId xmlns:p14="http://schemas.microsoft.com/office/powerpoint/2010/main" val="306305510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52DCB-8279-4A55-8930-2311AC56162D}"/>
              </a:ext>
            </a:extLst>
          </p:cNvPr>
          <p:cNvSpPr>
            <a:spLocks noGrp="1"/>
          </p:cNvSpPr>
          <p:nvPr>
            <p:ph type="title"/>
          </p:nvPr>
        </p:nvSpPr>
        <p:spPr>
          <a:xfrm>
            <a:off x="218209" y="115743"/>
            <a:ext cx="10515600" cy="1325563"/>
          </a:xfrm>
        </p:spPr>
        <p:txBody>
          <a:bodyPr/>
          <a:lstStyle/>
          <a:p>
            <a:r>
              <a:rPr lang="en-GB" sz="3600" dirty="0">
                <a:solidFill>
                  <a:srgbClr val="C00000"/>
                </a:solidFill>
                <a:latin typeface="Montserrat" panose="00000500000000000000" pitchFamily="50" charset="0"/>
              </a:rPr>
              <a:t>E-Meeting time planning (RAN example)</a:t>
            </a:r>
          </a:p>
        </p:txBody>
      </p:sp>
      <p:sp>
        <p:nvSpPr>
          <p:cNvPr id="3" name="Content Placeholder 2">
            <a:extLst>
              <a:ext uri="{FF2B5EF4-FFF2-40B4-BE49-F238E27FC236}">
                <a16:creationId xmlns:a16="http://schemas.microsoft.com/office/drawing/2014/main" id="{CD708074-DBE8-4102-B2FA-2D0A868CC91D}"/>
              </a:ext>
            </a:extLst>
          </p:cNvPr>
          <p:cNvSpPr>
            <a:spLocks noGrp="1"/>
          </p:cNvSpPr>
          <p:nvPr>
            <p:ph idx="1"/>
          </p:nvPr>
        </p:nvSpPr>
        <p:spPr>
          <a:xfrm>
            <a:off x="218209" y="2369127"/>
            <a:ext cx="4104409" cy="3807836"/>
          </a:xfrm>
        </p:spPr>
        <p:txBody>
          <a:bodyPr/>
          <a:lstStyle/>
          <a:p>
            <a:r>
              <a:rPr lang="en-GB" sz="1800" dirty="0">
                <a:latin typeface="Montserrat" panose="00000500000000000000" pitchFamily="50" charset="0"/>
              </a:rPr>
              <a:t> </a:t>
            </a:r>
            <a:r>
              <a:rPr lang="en-GB" sz="1800" dirty="0" err="1">
                <a:latin typeface="Montserrat" panose="00000500000000000000" pitchFamily="50" charset="0"/>
              </a:rPr>
              <a:t>eMeetings</a:t>
            </a:r>
            <a:r>
              <a:rPr lang="en-GB" sz="1800" dirty="0">
                <a:latin typeface="Montserrat" panose="00000500000000000000" pitchFamily="50" charset="0"/>
              </a:rPr>
              <a:t> are working Across all time zones</a:t>
            </a:r>
          </a:p>
          <a:p>
            <a:r>
              <a:rPr lang="en-GB" sz="1800" dirty="0">
                <a:latin typeface="Montserrat" panose="00000500000000000000" pitchFamily="50" charset="0"/>
              </a:rPr>
              <a:t> The number of meeting days have been extended to allow for email discussion</a:t>
            </a:r>
          </a:p>
          <a:p>
            <a:r>
              <a:rPr lang="en-GB" sz="1800" dirty="0">
                <a:latin typeface="Montserrat" panose="00000500000000000000" pitchFamily="50" charset="0"/>
              </a:rPr>
              <a:t> </a:t>
            </a:r>
            <a:r>
              <a:rPr lang="en-GB" sz="1800" dirty="0" err="1">
                <a:latin typeface="Montserrat" panose="00000500000000000000" pitchFamily="50" charset="0"/>
              </a:rPr>
              <a:t>GoTO</a:t>
            </a:r>
            <a:r>
              <a:rPr lang="en-GB" sz="1800" dirty="0">
                <a:latin typeface="Montserrat" panose="00000500000000000000" pitchFamily="50" charset="0"/>
              </a:rPr>
              <a:t> Webinar used for real-time discussions</a:t>
            </a:r>
          </a:p>
          <a:p>
            <a:r>
              <a:rPr lang="en-GB" sz="1800" dirty="0">
                <a:latin typeface="Montserrat" panose="00000500000000000000" pitchFamily="50" charset="0"/>
              </a:rPr>
              <a:t> Discussions are split into Initial, Intermediate, Final and Extended periods </a:t>
            </a:r>
          </a:p>
        </p:txBody>
      </p:sp>
      <p:pic>
        <p:nvPicPr>
          <p:cNvPr id="5" name="Picture 4">
            <a:extLst>
              <a:ext uri="{FF2B5EF4-FFF2-40B4-BE49-F238E27FC236}">
                <a16:creationId xmlns:a16="http://schemas.microsoft.com/office/drawing/2014/main" id="{2BC77D5D-B641-4CB4-8686-F12C65EFD5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2618" y="1989283"/>
            <a:ext cx="7747569" cy="3969471"/>
          </a:xfrm>
          <a:prstGeom prst="rect">
            <a:avLst/>
          </a:prstGeom>
        </p:spPr>
      </p:pic>
    </p:spTree>
    <p:extLst>
      <p:ext uri="{BB962C8B-B14F-4D97-AF65-F5344CB8AC3E}">
        <p14:creationId xmlns:p14="http://schemas.microsoft.com/office/powerpoint/2010/main" val="68129119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ABFD6-53BC-4034-A556-074E817945E1}"/>
              </a:ext>
            </a:extLst>
          </p:cNvPr>
          <p:cNvSpPr>
            <a:spLocks noGrp="1"/>
          </p:cNvSpPr>
          <p:nvPr>
            <p:ph type="title"/>
          </p:nvPr>
        </p:nvSpPr>
        <p:spPr>
          <a:xfrm>
            <a:off x="527304" y="136525"/>
            <a:ext cx="10515600" cy="1325563"/>
          </a:xfrm>
        </p:spPr>
        <p:txBody>
          <a:bodyPr/>
          <a:lstStyle/>
          <a:p>
            <a:r>
              <a:rPr lang="en-GB" sz="4000" dirty="0">
                <a:solidFill>
                  <a:srgbClr val="C00000"/>
                </a:solidFill>
                <a:latin typeface="Montserrat" panose="00000500000000000000" pitchFamily="50" charset="0"/>
              </a:rPr>
              <a:t>Emails during e-meeting era</a:t>
            </a:r>
          </a:p>
        </p:txBody>
      </p:sp>
      <p:graphicFrame>
        <p:nvGraphicFramePr>
          <p:cNvPr id="5" name="Chart 4">
            <a:extLst>
              <a:ext uri="{FF2B5EF4-FFF2-40B4-BE49-F238E27FC236}">
                <a16:creationId xmlns:a16="http://schemas.microsoft.com/office/drawing/2014/main" id="{D4C7DF54-F26A-4B29-88F6-625B027B7F07}"/>
              </a:ext>
            </a:extLst>
          </p:cNvPr>
          <p:cNvGraphicFramePr>
            <a:graphicFrameLocks noChangeAspect="1"/>
          </p:cNvGraphicFramePr>
          <p:nvPr/>
        </p:nvGraphicFramePr>
        <p:xfrm>
          <a:off x="1873250" y="1778000"/>
          <a:ext cx="8445500" cy="453600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B9BCD487-097D-4FA6-A150-151060E89A8D}"/>
              </a:ext>
            </a:extLst>
          </p:cNvPr>
          <p:cNvSpPr txBox="1"/>
          <p:nvPr/>
        </p:nvSpPr>
        <p:spPr>
          <a:xfrm>
            <a:off x="0" y="6094055"/>
            <a:ext cx="2006600" cy="261610"/>
          </a:xfrm>
          <a:prstGeom prst="rect">
            <a:avLst/>
          </a:prstGeom>
          <a:noFill/>
        </p:spPr>
        <p:txBody>
          <a:bodyPr wrap="square">
            <a:spAutoFit/>
          </a:bodyPr>
          <a:lstStyle/>
          <a:p>
            <a:r>
              <a:rPr lang="en-GB" sz="1100" dirty="0"/>
              <a:t>*up to 09/12/2021</a:t>
            </a:r>
          </a:p>
        </p:txBody>
      </p:sp>
      <p:sp>
        <p:nvSpPr>
          <p:cNvPr id="6" name="TextBox 5">
            <a:extLst>
              <a:ext uri="{FF2B5EF4-FFF2-40B4-BE49-F238E27FC236}">
                <a16:creationId xmlns:a16="http://schemas.microsoft.com/office/drawing/2014/main" id="{C36890D3-9119-49DE-98FB-72634CBFF040}"/>
              </a:ext>
            </a:extLst>
          </p:cNvPr>
          <p:cNvSpPr txBox="1"/>
          <p:nvPr/>
        </p:nvSpPr>
        <p:spPr>
          <a:xfrm>
            <a:off x="9535692" y="6117138"/>
            <a:ext cx="2590774" cy="215444"/>
          </a:xfrm>
          <a:prstGeom prst="rect">
            <a:avLst/>
          </a:prstGeom>
          <a:noFill/>
        </p:spPr>
        <p:txBody>
          <a:bodyPr wrap="none" rtlCol="0">
            <a:spAutoFit/>
          </a:bodyPr>
          <a:lstStyle/>
          <a:p>
            <a:r>
              <a:rPr lang="en-GB" sz="800" dirty="0">
                <a:latin typeface="Century Gothic" panose="020B0502020202020204" pitchFamily="34" charset="0"/>
              </a:rPr>
              <a:t>Source: MCC Report to Plenary, December 2021</a:t>
            </a:r>
          </a:p>
        </p:txBody>
      </p:sp>
    </p:spTree>
    <p:extLst>
      <p:ext uri="{BB962C8B-B14F-4D97-AF65-F5344CB8AC3E}">
        <p14:creationId xmlns:p14="http://schemas.microsoft.com/office/powerpoint/2010/main" val="217832762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0FE88-26B9-048A-FBA8-DF69BA849868}"/>
              </a:ext>
            </a:extLst>
          </p:cNvPr>
          <p:cNvSpPr>
            <a:spLocks noGrp="1"/>
          </p:cNvSpPr>
          <p:nvPr>
            <p:ph type="title"/>
          </p:nvPr>
        </p:nvSpPr>
        <p:spPr>
          <a:xfrm>
            <a:off x="298704" y="27399"/>
            <a:ext cx="10515600" cy="1325563"/>
          </a:xfrm>
        </p:spPr>
        <p:txBody>
          <a:bodyPr/>
          <a:lstStyle/>
          <a:p>
            <a:r>
              <a:rPr lang="en-GB" dirty="0">
                <a:solidFill>
                  <a:srgbClr val="C00000"/>
                </a:solidFill>
                <a:latin typeface="Montserrat" panose="00000500000000000000" pitchFamily="50" charset="0"/>
              </a:rPr>
              <a:t>Rel-19 Workshops </a:t>
            </a:r>
            <a:r>
              <a:rPr lang="en-GB" dirty="0">
                <a:solidFill>
                  <a:schemeClr val="accent2">
                    <a:lumMod val="75000"/>
                  </a:schemeClr>
                </a:solidFill>
                <a:latin typeface="+mn-lt"/>
                <a:ea typeface="MingLiU_HKSCS-ExtB" panose="02020500000000000000" pitchFamily="18" charset="-120"/>
              </a:rPr>
              <a:t>I</a:t>
            </a:r>
            <a:r>
              <a:rPr lang="en-GB" dirty="0">
                <a:solidFill>
                  <a:srgbClr val="C00000"/>
                </a:solidFill>
                <a:latin typeface="Montserrat" panose="00000500000000000000" pitchFamily="50" charset="0"/>
              </a:rPr>
              <a:t> </a:t>
            </a:r>
            <a:r>
              <a:rPr lang="en-GB" sz="2000" dirty="0">
                <a:solidFill>
                  <a:srgbClr val="C00000"/>
                </a:solidFill>
                <a:latin typeface="Montserrat" panose="00000500000000000000" pitchFamily="50" charset="0"/>
              </a:rPr>
              <a:t>(June 2023)</a:t>
            </a:r>
            <a:endParaRPr lang="en-GB" dirty="0">
              <a:solidFill>
                <a:srgbClr val="C00000"/>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8065F85E-36EF-586E-7068-C6E3719F1CF7}"/>
              </a:ext>
            </a:extLst>
          </p:cNvPr>
          <p:cNvSpPr>
            <a:spLocks noGrp="1"/>
          </p:cNvSpPr>
          <p:nvPr>
            <p:ph idx="1"/>
          </p:nvPr>
        </p:nvSpPr>
        <p:spPr>
          <a:xfrm>
            <a:off x="6733032" y="1816481"/>
            <a:ext cx="4879848" cy="4351338"/>
          </a:xfrm>
        </p:spPr>
        <p:txBody>
          <a:bodyPr/>
          <a:lstStyle/>
          <a:p>
            <a:pPr marL="0" indent="0">
              <a:buNone/>
            </a:pPr>
            <a:r>
              <a:rPr lang="en-GB" dirty="0">
                <a:latin typeface="Montserrat" panose="00000500000000000000" pitchFamily="50" charset="0"/>
              </a:rPr>
              <a:t>TSG SA </a:t>
            </a:r>
            <a:r>
              <a:rPr lang="en-GB" sz="1800" dirty="0">
                <a:latin typeface="Montserrat" panose="00000500000000000000" pitchFamily="50" charset="0"/>
              </a:rPr>
              <a:t>(</a:t>
            </a:r>
            <a:r>
              <a:rPr lang="en-GB" sz="1800" dirty="0">
                <a:latin typeface="Montserrat" panose="00000500000000000000" pitchFamily="50" charset="0"/>
                <a:hlinkClick r:id="rId2"/>
              </a:rPr>
              <a:t>SP-230765</a:t>
            </a:r>
            <a:r>
              <a:rPr lang="en-GB" sz="1800" b="0" i="0" dirty="0">
                <a:effectLst/>
                <a:latin typeface="Montserrat" panose="00000500000000000000" pitchFamily="50" charset="0"/>
              </a:rPr>
              <a:t>)</a:t>
            </a:r>
            <a:endParaRPr lang="en-GB" sz="1800" dirty="0">
              <a:latin typeface="Montserrat" panose="00000500000000000000" pitchFamily="50" charset="0"/>
            </a:endParaRPr>
          </a:p>
          <a:p>
            <a:r>
              <a:rPr lang="en-GB" sz="1800" dirty="0"/>
              <a:t> </a:t>
            </a:r>
            <a:r>
              <a:rPr lang="en-GB" sz="1600" b="0" i="0" dirty="0">
                <a:effectLst/>
                <a:latin typeface="Montserrat" panose="00000500000000000000" pitchFamily="50" charset="0"/>
              </a:rPr>
              <a:t>65 contributions.</a:t>
            </a:r>
          </a:p>
          <a:p>
            <a:r>
              <a:rPr lang="en-GB" sz="1600" dirty="0">
                <a:latin typeface="Montserrat" panose="00000500000000000000" pitchFamily="50" charset="0"/>
              </a:rPr>
              <a:t> SA </a:t>
            </a:r>
            <a:r>
              <a:rPr lang="en-GB" sz="1600" b="0" i="0" dirty="0">
                <a:effectLst/>
                <a:latin typeface="Montserrat" panose="00000500000000000000" pitchFamily="50" charset="0"/>
              </a:rPr>
              <a:t>identified 17 "core" and 15 "miscellaneous" potential topics for Rel-19. </a:t>
            </a:r>
          </a:p>
          <a:p>
            <a:r>
              <a:rPr lang="en-GB" sz="1600" b="0" i="0" dirty="0">
                <a:effectLst/>
                <a:latin typeface="Montserrat" panose="00000500000000000000" pitchFamily="50" charset="0"/>
              </a:rPr>
              <a:t>The next step involves SA2 undergoing Moderated Email Discussion (MED) in August to define study/work items on “core” items to be submitted to SA#101 (Sep.) for approval. </a:t>
            </a:r>
          </a:p>
          <a:p>
            <a:r>
              <a:rPr lang="en-GB" sz="1600" b="0" i="0" dirty="0">
                <a:effectLst/>
                <a:latin typeface="Montserrat" panose="00000500000000000000" pitchFamily="50" charset="0"/>
              </a:rPr>
              <a:t>The remaining core items and miscellaneous subjects will be further discussed in SA2 in Q4, 2023 for final Rel-19 content approval in SA#102 (Dec.).</a:t>
            </a:r>
            <a:endParaRPr lang="en-GB" sz="2000" dirty="0">
              <a:latin typeface="Montserrat" panose="00000500000000000000" pitchFamily="50" charset="0"/>
            </a:endParaRPr>
          </a:p>
        </p:txBody>
      </p:sp>
      <p:sp>
        <p:nvSpPr>
          <p:cNvPr id="4" name="Content Placeholder 2">
            <a:extLst>
              <a:ext uri="{FF2B5EF4-FFF2-40B4-BE49-F238E27FC236}">
                <a16:creationId xmlns:a16="http://schemas.microsoft.com/office/drawing/2014/main" id="{093D81AE-6DD9-99B9-D0A0-AB431699639D}"/>
              </a:ext>
            </a:extLst>
          </p:cNvPr>
          <p:cNvSpPr txBox="1">
            <a:spLocks/>
          </p:cNvSpPr>
          <p:nvPr/>
        </p:nvSpPr>
        <p:spPr bwMode="auto">
          <a:xfrm>
            <a:off x="838200" y="1816481"/>
            <a:ext cx="487984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latin typeface="Montserrat" panose="00000500000000000000" pitchFamily="50" charset="0"/>
              </a:rPr>
              <a:t>TSG RAN </a:t>
            </a:r>
            <a:r>
              <a:rPr lang="en-GB" sz="1800" dirty="0">
                <a:latin typeface="Montserrat" panose="00000500000000000000" pitchFamily="50" charset="0"/>
              </a:rPr>
              <a:t>(</a:t>
            </a:r>
            <a:r>
              <a:rPr lang="en-GB" sz="1800" dirty="0">
                <a:latin typeface="Montserrat" panose="00000500000000000000" pitchFamily="50" charset="0"/>
                <a:hlinkClick r:id="rId4"/>
              </a:rPr>
              <a:t>RWS-230488</a:t>
            </a:r>
            <a:r>
              <a:rPr lang="en-GB" sz="1800" dirty="0">
                <a:latin typeface="Montserrat" panose="00000500000000000000" pitchFamily="50" charset="0"/>
              </a:rPr>
              <a:t>)</a:t>
            </a:r>
          </a:p>
          <a:p>
            <a:r>
              <a:rPr lang="en-GB" sz="1600" dirty="0">
                <a:latin typeface="Montserrat" panose="00000500000000000000" pitchFamily="50" charset="0"/>
              </a:rPr>
              <a:t> ~480 submissions.</a:t>
            </a:r>
          </a:p>
          <a:p>
            <a:r>
              <a:rPr lang="en-GB" sz="1600" dirty="0">
                <a:latin typeface="Montserrat" panose="00000500000000000000" pitchFamily="50" charset="0"/>
              </a:rPr>
              <a:t> Presentations and Q&amp;A focusing on RAN1/2/3-led items.</a:t>
            </a:r>
          </a:p>
          <a:p>
            <a:r>
              <a:rPr lang="en-GB" sz="1600" dirty="0">
                <a:latin typeface="Montserrat" panose="00000500000000000000" pitchFamily="50" charset="0"/>
              </a:rPr>
              <a:t> Focus on 5G-Advanced to further improve performance and address critical commercial deployment needs.</a:t>
            </a:r>
          </a:p>
          <a:p>
            <a:r>
              <a:rPr lang="en-GB" sz="1600" dirty="0">
                <a:latin typeface="Montserrat" panose="00000500000000000000" pitchFamily="50" charset="0"/>
              </a:rPr>
              <a:t> Release 19 to serve as a bridge to 6G - Strong interest to initiate some studies (e.g., channel modelling for new spectrum such as 7-24GHz, etc.)</a:t>
            </a:r>
          </a:p>
          <a:p>
            <a:r>
              <a:rPr lang="en-GB" sz="1600" dirty="0">
                <a:latin typeface="Montserrat" panose="00000500000000000000" pitchFamily="50" charset="0"/>
              </a:rPr>
              <a:t> The overall Rel-19 load is expected to be lower than Rel-18 load</a:t>
            </a:r>
          </a:p>
          <a:p>
            <a:endParaRPr lang="en-GB" dirty="0">
              <a:latin typeface="Montserrat" panose="00000500000000000000" pitchFamily="50" charset="0"/>
            </a:endParaRPr>
          </a:p>
        </p:txBody>
      </p:sp>
    </p:spTree>
    <p:extLst>
      <p:ext uri="{BB962C8B-B14F-4D97-AF65-F5344CB8AC3E}">
        <p14:creationId xmlns:p14="http://schemas.microsoft.com/office/powerpoint/2010/main" val="346904402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0FE88-26B9-048A-FBA8-DF69BA849868}"/>
              </a:ext>
            </a:extLst>
          </p:cNvPr>
          <p:cNvSpPr>
            <a:spLocks noGrp="1"/>
          </p:cNvSpPr>
          <p:nvPr>
            <p:ph type="title"/>
          </p:nvPr>
        </p:nvSpPr>
        <p:spPr>
          <a:xfrm>
            <a:off x="298704" y="27399"/>
            <a:ext cx="10515600" cy="1325563"/>
          </a:xfrm>
        </p:spPr>
        <p:txBody>
          <a:bodyPr/>
          <a:lstStyle/>
          <a:p>
            <a:r>
              <a:rPr lang="en-GB" dirty="0">
                <a:solidFill>
                  <a:srgbClr val="C00000"/>
                </a:solidFill>
                <a:latin typeface="Montserrat" panose="00000500000000000000" pitchFamily="50" charset="0"/>
              </a:rPr>
              <a:t>Rel-19 Workshops </a:t>
            </a:r>
            <a:r>
              <a:rPr lang="en-GB" dirty="0">
                <a:solidFill>
                  <a:schemeClr val="accent2">
                    <a:lumMod val="75000"/>
                  </a:schemeClr>
                </a:solidFill>
                <a:latin typeface="+mn-lt"/>
                <a:ea typeface="MingLiU_HKSCS-ExtB" panose="02020500000000000000" pitchFamily="18" charset="-120"/>
              </a:rPr>
              <a:t>II</a:t>
            </a:r>
            <a:r>
              <a:rPr lang="en-GB" dirty="0">
                <a:solidFill>
                  <a:srgbClr val="C00000"/>
                </a:solidFill>
                <a:latin typeface="Montserrat" panose="00000500000000000000" pitchFamily="50" charset="0"/>
              </a:rPr>
              <a:t> </a:t>
            </a:r>
            <a:r>
              <a:rPr lang="en-GB" sz="2000" dirty="0">
                <a:solidFill>
                  <a:srgbClr val="C00000"/>
                </a:solidFill>
                <a:latin typeface="Montserrat" panose="00000500000000000000" pitchFamily="50" charset="0"/>
              </a:rPr>
              <a:t>(June 2023)</a:t>
            </a:r>
            <a:endParaRPr lang="en-GB" dirty="0">
              <a:solidFill>
                <a:srgbClr val="C00000"/>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8065F85E-36EF-586E-7068-C6E3719F1CF7}"/>
              </a:ext>
            </a:extLst>
          </p:cNvPr>
          <p:cNvSpPr>
            <a:spLocks noGrp="1"/>
          </p:cNvSpPr>
          <p:nvPr>
            <p:ph idx="1"/>
          </p:nvPr>
        </p:nvSpPr>
        <p:spPr>
          <a:xfrm>
            <a:off x="6733032" y="1816481"/>
            <a:ext cx="4971288" cy="4351338"/>
          </a:xfrm>
        </p:spPr>
        <p:txBody>
          <a:bodyPr/>
          <a:lstStyle/>
          <a:p>
            <a:pPr marL="0" indent="0">
              <a:buNone/>
            </a:pPr>
            <a:r>
              <a:rPr lang="en-GB" dirty="0">
                <a:latin typeface="Montserrat" panose="00000500000000000000" pitchFamily="50" charset="0"/>
              </a:rPr>
              <a:t>TSG SA </a:t>
            </a:r>
            <a:r>
              <a:rPr lang="en-GB" sz="1800" dirty="0">
                <a:latin typeface="Montserrat" panose="00000500000000000000" pitchFamily="50" charset="0"/>
              </a:rPr>
              <a:t>(</a:t>
            </a:r>
            <a:r>
              <a:rPr lang="en-GB" sz="1800" dirty="0">
                <a:latin typeface="Montserrat" panose="00000500000000000000" pitchFamily="50" charset="0"/>
                <a:hlinkClick r:id="rId2"/>
              </a:rPr>
              <a:t>SP-230765</a:t>
            </a:r>
            <a:r>
              <a:rPr lang="en-GB" sz="1800" dirty="0">
                <a:latin typeface="Montserrat" panose="00000500000000000000" pitchFamily="50" charset="0"/>
              </a:rPr>
              <a:t>, </a:t>
            </a:r>
            <a:r>
              <a:rPr lang="en-GB" sz="1800" dirty="0">
                <a:latin typeface="Montserrat" panose="00000500000000000000" pitchFamily="50" charset="0"/>
                <a:hlinkClick r:id="rId3"/>
              </a:rPr>
              <a:t>SP-230759</a:t>
            </a:r>
            <a:r>
              <a:rPr lang="en-GB" sz="1800" b="0" i="0" dirty="0">
                <a:effectLst/>
                <a:latin typeface="Montserrat" panose="00000500000000000000" pitchFamily="50" charset="0"/>
              </a:rPr>
              <a:t>)</a:t>
            </a:r>
            <a:endParaRPr lang="en-GB" sz="1800" dirty="0">
              <a:latin typeface="Montserrat" panose="00000500000000000000" pitchFamily="50" charset="0"/>
            </a:endParaRPr>
          </a:p>
          <a:p>
            <a:r>
              <a:rPr lang="en-GB" sz="1600" dirty="0">
                <a:latin typeface="Montserrat" panose="00000500000000000000" pitchFamily="50" charset="0"/>
              </a:rPr>
              <a:t> Guidance to SA2 on Rel-19 work planning:</a:t>
            </a:r>
          </a:p>
          <a:p>
            <a:r>
              <a:rPr lang="en-GB" sz="1600" dirty="0">
                <a:latin typeface="Montserrat" panose="00000500000000000000" pitchFamily="50" charset="0"/>
              </a:rPr>
              <a:t> Headline “core” topics: </a:t>
            </a:r>
            <a:r>
              <a:rPr lang="en-GB" sz="1600" dirty="0">
                <a:solidFill>
                  <a:schemeClr val="accent2">
                    <a:lumMod val="75000"/>
                  </a:schemeClr>
                </a:solidFill>
                <a:latin typeface="Montserrat" panose="00000500000000000000" pitchFamily="50" charset="0"/>
              </a:rPr>
              <a:t>Satellite Access, Ambient IoT, AI/ML </a:t>
            </a:r>
            <a:r>
              <a:rPr lang="en-GB" sz="1600" dirty="0" err="1">
                <a:solidFill>
                  <a:schemeClr val="accent2">
                    <a:lumMod val="75000"/>
                  </a:schemeClr>
                </a:solidFill>
                <a:latin typeface="Montserrat" panose="00000500000000000000" pitchFamily="50" charset="0"/>
              </a:rPr>
              <a:t>enh</a:t>
            </a:r>
            <a:r>
              <a:rPr lang="en-GB" sz="1600" dirty="0">
                <a:solidFill>
                  <a:schemeClr val="accent2">
                    <a:lumMod val="75000"/>
                  </a:schemeClr>
                </a:solidFill>
                <a:latin typeface="Montserrat" panose="00000500000000000000" pitchFamily="50" charset="0"/>
              </a:rPr>
              <a:t>., Multi-access (Dual 3GPP + ATSSS </a:t>
            </a:r>
            <a:r>
              <a:rPr lang="en-GB" sz="1600" dirty="0" err="1">
                <a:solidFill>
                  <a:schemeClr val="accent2">
                    <a:lumMod val="75000"/>
                  </a:schemeClr>
                </a:solidFill>
                <a:latin typeface="Montserrat" panose="00000500000000000000" pitchFamily="50" charset="0"/>
              </a:rPr>
              <a:t>Enh</a:t>
            </a:r>
            <a:r>
              <a:rPr lang="en-GB" sz="1600" dirty="0">
                <a:solidFill>
                  <a:schemeClr val="accent2">
                    <a:lumMod val="75000"/>
                  </a:schemeClr>
                </a:solidFill>
                <a:latin typeface="Montserrat" panose="00000500000000000000" pitchFamily="50" charset="0"/>
              </a:rPr>
              <a:t>), Energy Efficiency / Energy Saving as a Service, XRM and Metaverse, IMS and NG_RTC </a:t>
            </a:r>
            <a:r>
              <a:rPr lang="en-GB" sz="1600" dirty="0" err="1">
                <a:solidFill>
                  <a:schemeClr val="accent2">
                    <a:lumMod val="75000"/>
                  </a:schemeClr>
                </a:solidFill>
                <a:latin typeface="Montserrat" panose="00000500000000000000" pitchFamily="50" charset="0"/>
              </a:rPr>
              <a:t>enh</a:t>
            </a:r>
            <a:r>
              <a:rPr lang="en-GB" sz="1600" dirty="0">
                <a:solidFill>
                  <a:schemeClr val="accent2">
                    <a:lumMod val="75000"/>
                  </a:schemeClr>
                </a:solidFill>
                <a:latin typeface="Montserrat" panose="00000500000000000000" pitchFamily="50" charset="0"/>
              </a:rPr>
              <a:t>.</a:t>
            </a:r>
          </a:p>
          <a:p>
            <a:r>
              <a:rPr lang="en-GB" sz="1600" dirty="0">
                <a:latin typeface="Montserrat" panose="00000500000000000000" pitchFamily="50" charset="0"/>
              </a:rPr>
              <a:t> If SIDs approved in SA#101 (Sep.) then work can start Q4 2023.</a:t>
            </a:r>
          </a:p>
          <a:p>
            <a:r>
              <a:rPr lang="en-GB" sz="1600" dirty="0">
                <a:latin typeface="Montserrat" panose="00000500000000000000" pitchFamily="50" charset="0"/>
              </a:rPr>
              <a:t> Final decision on the complete set of SIDs for Rel-19 taken in SA#102 (Dec. 2023).</a:t>
            </a:r>
          </a:p>
          <a:p>
            <a:endParaRPr lang="en-GB" sz="1800" dirty="0">
              <a:latin typeface="Montserrat" panose="00000500000000000000" pitchFamily="50" charset="0"/>
            </a:endParaRPr>
          </a:p>
          <a:p>
            <a:endParaRPr lang="en-GB" sz="1800" dirty="0">
              <a:latin typeface="Montserrat" panose="00000500000000000000" pitchFamily="50" charset="0"/>
            </a:endParaRPr>
          </a:p>
          <a:p>
            <a:endParaRPr lang="en-GB" sz="1800" dirty="0">
              <a:latin typeface="Montserrat" panose="00000500000000000000" pitchFamily="50" charset="0"/>
            </a:endParaRPr>
          </a:p>
          <a:p>
            <a:endParaRPr lang="en-GB" sz="2000" dirty="0">
              <a:latin typeface="Montserrat" panose="00000500000000000000" pitchFamily="50" charset="0"/>
            </a:endParaRPr>
          </a:p>
        </p:txBody>
      </p:sp>
      <p:sp>
        <p:nvSpPr>
          <p:cNvPr id="4" name="Content Placeholder 2">
            <a:extLst>
              <a:ext uri="{FF2B5EF4-FFF2-40B4-BE49-F238E27FC236}">
                <a16:creationId xmlns:a16="http://schemas.microsoft.com/office/drawing/2014/main" id="{093D81AE-6DD9-99B9-D0A0-AB431699639D}"/>
              </a:ext>
            </a:extLst>
          </p:cNvPr>
          <p:cNvSpPr txBox="1">
            <a:spLocks/>
          </p:cNvSpPr>
          <p:nvPr/>
        </p:nvSpPr>
        <p:spPr bwMode="auto">
          <a:xfrm>
            <a:off x="838200" y="1816481"/>
            <a:ext cx="482193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latin typeface="Montserrat" panose="00000500000000000000" pitchFamily="50" charset="0"/>
              </a:rPr>
              <a:t>TSG RAN </a:t>
            </a:r>
            <a:r>
              <a:rPr lang="en-GB" sz="1800" dirty="0">
                <a:latin typeface="Montserrat" panose="00000500000000000000" pitchFamily="50" charset="0"/>
              </a:rPr>
              <a:t>(</a:t>
            </a:r>
            <a:r>
              <a:rPr lang="en-GB" sz="1800" dirty="0">
                <a:latin typeface="Montserrat" panose="00000500000000000000" pitchFamily="50" charset="0"/>
                <a:hlinkClick r:id="rId5"/>
              </a:rPr>
              <a:t>RWS-230488</a:t>
            </a:r>
            <a:r>
              <a:rPr lang="en-GB" sz="1800" dirty="0">
                <a:latin typeface="Montserrat" panose="00000500000000000000" pitchFamily="50" charset="0"/>
              </a:rPr>
              <a:t>)</a:t>
            </a:r>
          </a:p>
          <a:p>
            <a:r>
              <a:rPr lang="en-GB" sz="1600" dirty="0">
                <a:latin typeface="Montserrat" panose="00000500000000000000" pitchFamily="50" charset="0"/>
              </a:rPr>
              <a:t> </a:t>
            </a:r>
            <a:r>
              <a:rPr lang="en-US" sz="1600" dirty="0">
                <a:latin typeface="Montserrat" panose="00000500000000000000" pitchFamily="50" charset="0"/>
              </a:rPr>
              <a:t>Categorization of the topics for better management in RAN#101 (Sep. 2023).</a:t>
            </a:r>
          </a:p>
          <a:p>
            <a:r>
              <a:rPr lang="en-US" sz="1600" dirty="0">
                <a:latin typeface="Montserrat" panose="00000500000000000000" pitchFamily="50" charset="0"/>
              </a:rPr>
              <a:t> All topics are subject to further discussion and justification.</a:t>
            </a:r>
          </a:p>
          <a:p>
            <a:r>
              <a:rPr lang="en-US" sz="1600" dirty="0">
                <a:latin typeface="Montserrat" panose="00000500000000000000" pitchFamily="50" charset="0"/>
              </a:rPr>
              <a:t> Categorization of major topics under: </a:t>
            </a:r>
            <a:r>
              <a:rPr lang="en-US" sz="1600" dirty="0">
                <a:solidFill>
                  <a:schemeClr val="accent2">
                    <a:lumMod val="75000"/>
                  </a:schemeClr>
                </a:solidFill>
                <a:latin typeface="Montserrat" panose="00000500000000000000" pitchFamily="50" charset="0"/>
              </a:rPr>
              <a:t>AI/ML Air Interface, MIMO Evo., Duplex Evo., Ambient IoT, Network Energy Saving </a:t>
            </a:r>
            <a:r>
              <a:rPr lang="en-US" sz="1600" dirty="0" err="1">
                <a:solidFill>
                  <a:schemeClr val="accent2">
                    <a:lumMod val="75000"/>
                  </a:schemeClr>
                </a:solidFill>
                <a:latin typeface="Montserrat" panose="00000500000000000000" pitchFamily="50" charset="0"/>
              </a:rPr>
              <a:t>Enh</a:t>
            </a:r>
            <a:r>
              <a:rPr lang="en-US" sz="1600" dirty="0">
                <a:solidFill>
                  <a:schemeClr val="accent2">
                    <a:lumMod val="75000"/>
                  </a:schemeClr>
                </a:solidFill>
                <a:latin typeface="Montserrat" panose="00000500000000000000" pitchFamily="50" charset="0"/>
              </a:rPr>
              <a:t>.,  Mobility </a:t>
            </a:r>
            <a:r>
              <a:rPr lang="en-US" sz="1600" dirty="0" err="1">
                <a:solidFill>
                  <a:schemeClr val="accent2">
                    <a:lumMod val="75000"/>
                  </a:schemeClr>
                </a:solidFill>
                <a:latin typeface="Montserrat" panose="00000500000000000000" pitchFamily="50" charset="0"/>
              </a:rPr>
              <a:t>Enh</a:t>
            </a:r>
            <a:r>
              <a:rPr lang="en-US" sz="1600" dirty="0">
                <a:solidFill>
                  <a:schemeClr val="accent2">
                    <a:lumMod val="75000"/>
                  </a:schemeClr>
                </a:solidFill>
                <a:latin typeface="Montserrat" panose="00000500000000000000" pitchFamily="50" charset="0"/>
              </a:rPr>
              <a:t>., NTN Evo., XR Evo., AI/ML for NG-RAN, SON/MDT, Channel Modeling (&amp; possibly additional aspects e.g. for ISAC) for further </a:t>
            </a:r>
            <a:r>
              <a:rPr lang="en-US" sz="1600" dirty="0" err="1">
                <a:solidFill>
                  <a:schemeClr val="accent2">
                    <a:lumMod val="75000"/>
                  </a:schemeClr>
                </a:solidFill>
                <a:latin typeface="Montserrat" panose="00000500000000000000" pitchFamily="50" charset="0"/>
              </a:rPr>
              <a:t>evol</a:t>
            </a:r>
            <a:r>
              <a:rPr lang="en-US" sz="1600" dirty="0">
                <a:solidFill>
                  <a:schemeClr val="accent2">
                    <a:lumMod val="75000"/>
                  </a:schemeClr>
                </a:solidFill>
                <a:latin typeface="Montserrat" panose="00000500000000000000" pitchFamily="50" charset="0"/>
              </a:rPr>
              <a:t>.</a:t>
            </a:r>
          </a:p>
          <a:p>
            <a:r>
              <a:rPr lang="en-US" sz="1600" dirty="0">
                <a:latin typeface="Montserrat" panose="00000500000000000000" pitchFamily="50" charset="0"/>
              </a:rPr>
              <a:t> Plus, other RAN1, RAN2 &amp; RAN3 led topics.</a:t>
            </a:r>
          </a:p>
          <a:p>
            <a:r>
              <a:rPr lang="en-US" sz="1600" dirty="0">
                <a:latin typeface="Montserrat" panose="00000500000000000000" pitchFamily="50" charset="0"/>
              </a:rPr>
              <a:t> Plus, others listed in </a:t>
            </a:r>
            <a:r>
              <a:rPr lang="en-US" sz="1600" dirty="0">
                <a:latin typeface="Montserrat" panose="00000500000000000000" pitchFamily="50" charset="0"/>
                <a:hlinkClick r:id="rId5"/>
              </a:rPr>
              <a:t>RWS-230488</a:t>
            </a:r>
            <a:r>
              <a:rPr lang="en-US" sz="1600" dirty="0">
                <a:latin typeface="Montserrat" panose="00000500000000000000" pitchFamily="50" charset="0"/>
              </a:rPr>
              <a:t> slide 7.</a:t>
            </a:r>
          </a:p>
          <a:p>
            <a:endParaRPr lang="en-US" sz="1600" dirty="0">
              <a:latin typeface="Montserrat" panose="00000500000000000000" pitchFamily="50" charset="0"/>
            </a:endParaRPr>
          </a:p>
          <a:p>
            <a:endParaRPr lang="en-GB" sz="1600" dirty="0">
              <a:latin typeface="Montserrat" panose="00000500000000000000" pitchFamily="50" charset="0"/>
            </a:endParaRPr>
          </a:p>
          <a:p>
            <a:endParaRPr lang="en-GB" dirty="0">
              <a:latin typeface="Montserrat" panose="00000500000000000000" pitchFamily="50" charset="0"/>
            </a:endParaRPr>
          </a:p>
        </p:txBody>
      </p:sp>
    </p:spTree>
    <p:extLst>
      <p:ext uri="{BB962C8B-B14F-4D97-AF65-F5344CB8AC3E}">
        <p14:creationId xmlns:p14="http://schemas.microsoft.com/office/powerpoint/2010/main" val="203374994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solidFill>
                  <a:srgbClr val="C00000"/>
                </a:solidFill>
                <a:latin typeface="Montserrat" panose="00000500000000000000" pitchFamily="50" charset="0"/>
              </a:rPr>
              <a:t>Content</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624078" y="1982407"/>
            <a:ext cx="7310005" cy="3540125"/>
          </a:xfrm>
        </p:spPr>
        <p:txBody>
          <a:bodyPr/>
          <a:lstStyle/>
          <a:p>
            <a:pPr marL="628650" indent="-628650">
              <a:defRPr/>
            </a:pPr>
            <a:r>
              <a:rPr lang="en-GB" sz="1800" dirty="0">
                <a:latin typeface="Montserrat" panose="00000500000000000000" pitchFamily="50" charset="0"/>
              </a:rPr>
              <a:t>The role of 3GPP </a:t>
            </a:r>
          </a:p>
          <a:p>
            <a:pPr marL="628650" indent="-628650">
              <a:defRPr/>
            </a:pPr>
            <a:r>
              <a:rPr lang="en-GB" sz="1800" dirty="0">
                <a:latin typeface="Montserrat" panose="00000500000000000000" pitchFamily="50" charset="0"/>
              </a:rPr>
              <a:t>3GPP – How the project works</a:t>
            </a:r>
          </a:p>
          <a:p>
            <a:pPr marL="628650" indent="-628650">
              <a:defRPr/>
            </a:pPr>
            <a:r>
              <a:rPr lang="en-GB" sz="1800" dirty="0">
                <a:latin typeface="Montserrat" panose="00000500000000000000" pitchFamily="50" charset="0"/>
              </a:rPr>
              <a:t>The 3GPP eco-system</a:t>
            </a:r>
          </a:p>
          <a:p>
            <a:pPr marL="628650" indent="-628650">
              <a:defRPr/>
            </a:pPr>
            <a:r>
              <a:rPr lang="en-GB" sz="1800" dirty="0">
                <a:latin typeface="Montserrat" panose="00000500000000000000" pitchFamily="50" charset="0"/>
              </a:rPr>
              <a:t>Technical Specification Groups</a:t>
            </a:r>
          </a:p>
          <a:p>
            <a:pPr marL="628650" indent="-628650">
              <a:defRPr/>
            </a:pPr>
            <a:r>
              <a:rPr lang="en-GB" sz="1800" dirty="0">
                <a:latin typeface="Montserrat" panose="00000500000000000000" pitchFamily="50" charset="0"/>
              </a:rPr>
              <a:t>Quarterly meeting cycle</a:t>
            </a:r>
          </a:p>
          <a:p>
            <a:pPr marL="628650" indent="-628650">
              <a:defRPr/>
            </a:pPr>
            <a:r>
              <a:rPr lang="en-GB" sz="1800" dirty="0">
                <a:latin typeface="Montserrat" panose="00000500000000000000" pitchFamily="50" charset="0"/>
              </a:rPr>
              <a:t>3GPP releases &amp; Stages of a release</a:t>
            </a:r>
          </a:p>
          <a:p>
            <a:pPr marL="628650" indent="-628650">
              <a:defRPr/>
            </a:pPr>
            <a:r>
              <a:rPr lang="en-GB" sz="1800" dirty="0">
                <a:latin typeface="Montserrat" panose="00000500000000000000" pitchFamily="50" charset="0"/>
              </a:rPr>
              <a:t>Bringing the work in</a:t>
            </a:r>
          </a:p>
          <a:p>
            <a:pPr marL="628650" indent="-628650">
              <a:defRPr/>
            </a:pPr>
            <a:r>
              <a:rPr lang="en-GB" sz="1800" dirty="0">
                <a:latin typeface="Montserrat" panose="00000500000000000000" pitchFamily="50" charset="0"/>
              </a:rPr>
              <a:t>5G Releases</a:t>
            </a:r>
          </a:p>
          <a:p>
            <a:pPr marL="628650" indent="-628650">
              <a:defRPr/>
            </a:pPr>
            <a:r>
              <a:rPr lang="en-GB" sz="1800" dirty="0">
                <a:latin typeface="Montserrat" panose="00000500000000000000" pitchFamily="50" charset="0"/>
              </a:rPr>
              <a:t>Rel-19 Workshops &amp; planning</a:t>
            </a:r>
          </a:p>
          <a:p>
            <a:pPr marL="628650" indent="-628650">
              <a:defRPr/>
            </a:pPr>
            <a:r>
              <a:rPr lang="en-GB" sz="1800" dirty="0">
                <a:latin typeface="Montserrat" panose="00000500000000000000" pitchFamily="50" charset="0"/>
              </a:rPr>
              <a:t>Focus on 3GPP TSG SA WG4 (SA4)</a:t>
            </a:r>
          </a:p>
          <a:p>
            <a:pPr marL="628650" indent="-628650">
              <a:defRPr/>
            </a:pPr>
            <a:r>
              <a:rPr lang="en-GB" sz="1800" dirty="0">
                <a:latin typeface="Montserrat" panose="00000500000000000000" pitchFamily="50" charset="0"/>
              </a:rPr>
              <a:t>Conclusions</a:t>
            </a:r>
          </a:p>
          <a:p>
            <a:pPr marL="0" indent="0" eaLnBrk="1" hangingPunct="1">
              <a:buFontTx/>
              <a:buNone/>
              <a:defRPr/>
            </a:pPr>
            <a:endParaRPr lang="en-GB" altLang="en-US" sz="1800" dirty="0">
              <a:latin typeface="Montserrat" panose="00000500000000000000" pitchFamily="50" charset="0"/>
            </a:endParaRPr>
          </a:p>
          <a:p>
            <a:pPr marL="608013" indent="-608013" eaLnBrk="1" hangingPunct="1">
              <a:defRPr/>
            </a:pPr>
            <a:endParaRPr lang="en-GB" altLang="en-US" sz="1800" dirty="0">
              <a:latin typeface="Montserrat" panose="00000500000000000000" pitchFamily="50" charset="0"/>
            </a:endParaRPr>
          </a:p>
          <a:p>
            <a:pPr marL="608013" indent="-608013" eaLnBrk="1" hangingPunct="1">
              <a:defRPr/>
            </a:pPr>
            <a:endParaRPr lang="en-GB" altLang="en-US" sz="1800" dirty="0">
              <a:latin typeface="Montserrat" panose="00000500000000000000" pitchFamily="50" charset="0"/>
            </a:endParaRPr>
          </a:p>
          <a:p>
            <a:pPr marL="608013" indent="-608013" eaLnBrk="1" hangingPunct="1">
              <a:defRPr/>
            </a:pPr>
            <a:endParaRPr lang="en-GB" altLang="en-US" sz="1800" dirty="0">
              <a:latin typeface="Montserrat" panose="00000500000000000000" pitchFamily="50" charset="0"/>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nb-NO" altLang="en-US" sz="4400" dirty="0">
                <a:solidFill>
                  <a:srgbClr val="C00000"/>
                </a:solidFill>
                <a:latin typeface="Century Gothic" panose="020B0502020202020204" pitchFamily="34" charset="0"/>
                <a:ea typeface="DejaVu Sans"/>
                <a:cs typeface="Calibri Light" panose="020F0302020204030204" pitchFamily="34" charset="0"/>
              </a:rPr>
              <a:t>3GPP TSG SA WG4 (SA4)</a:t>
            </a:r>
            <a:endParaRPr lang="en-US" altLang="en-US" sz="4400" dirty="0">
              <a:solidFill>
                <a:srgbClr val="C00000"/>
              </a:solidFill>
              <a:latin typeface="Century Gothic" panose="020B0502020202020204" pitchFamily="34" charset="0"/>
              <a:ea typeface="DejaVu Sans"/>
              <a:cs typeface="Calibri Light" panose="020F0302020204030204" pitchFamily="34" charset="0"/>
            </a:endParaRPr>
          </a:p>
        </p:txBody>
      </p:sp>
      <p:sp>
        <p:nvSpPr>
          <p:cNvPr id="3" name="Content Placeholder 2">
            <a:extLst>
              <a:ext uri="{FF2B5EF4-FFF2-40B4-BE49-F238E27FC236}">
                <a16:creationId xmlns:a16="http://schemas.microsoft.com/office/drawing/2014/main" id="{903AB1A4-1E85-A9E2-58ED-B66210422840}"/>
              </a:ext>
            </a:extLst>
          </p:cNvPr>
          <p:cNvSpPr>
            <a:spLocks noGrp="1"/>
          </p:cNvSpPr>
          <p:nvPr>
            <p:ph idx="1"/>
          </p:nvPr>
        </p:nvSpPr>
        <p:spPr/>
        <p:txBody>
          <a:bodyPr/>
          <a:lstStyle/>
          <a:p>
            <a:pPr marL="0" indent="0">
              <a:buNone/>
            </a:pPr>
            <a:r>
              <a:rPr lang="en-US" dirty="0"/>
              <a:t>SA WG4 – Multimedia Codecs, Systems and Services</a:t>
            </a:r>
          </a:p>
          <a:p>
            <a:pPr algn="l"/>
            <a:r>
              <a:rPr lang="en-US" sz="1600" b="0" i="0" dirty="0">
                <a:solidFill>
                  <a:srgbClr val="252525"/>
                </a:solidFill>
                <a:effectLst/>
                <a:latin typeface="Montserrat" panose="00000500000000000000" pitchFamily="2" charset="0"/>
              </a:rPr>
              <a:t>Within the 3GPP Technical Specification Group Service and System Aspects (SA), the main objectives of the 3GPP TSG SA WG4 (SA4) are the specifications of codecs for speech, audio, video, graphics and other media types related to emerging services such as extended realities (XR) and gaming, as well as the system and delivery aspects of such contents.</a:t>
            </a:r>
          </a:p>
          <a:p>
            <a:pPr algn="l"/>
            <a:r>
              <a:rPr lang="en-US" sz="1600" b="0" i="0" dirty="0">
                <a:solidFill>
                  <a:srgbClr val="252525"/>
                </a:solidFill>
                <a:effectLst/>
                <a:latin typeface="Montserrat" panose="00000500000000000000" pitchFamily="2" charset="0"/>
              </a:rPr>
              <a:t>These objectives includes defining content formats and delivery protocols for unicast, multicast and broadcast streaming, cloud and edge computing architectures, media APIs, media handling in multimedia telephony, terminal acoustics requirements and performance testing, end-to-end service performance, objective and subjective quality testing, quality of experience (</a:t>
            </a:r>
            <a:r>
              <a:rPr lang="en-US" sz="1600" b="0" i="0" dirty="0" err="1">
                <a:solidFill>
                  <a:srgbClr val="252525"/>
                </a:solidFill>
                <a:effectLst/>
                <a:latin typeface="Montserrat" panose="00000500000000000000" pitchFamily="2" charset="0"/>
              </a:rPr>
              <a:t>QoE</a:t>
            </a:r>
            <a:r>
              <a:rPr lang="en-US" sz="1600" b="0" i="0" dirty="0">
                <a:solidFill>
                  <a:srgbClr val="252525"/>
                </a:solidFill>
                <a:effectLst/>
                <a:latin typeface="Montserrat" panose="00000500000000000000" pitchFamily="2" charset="0"/>
              </a:rPr>
              <a:t>) metrics, definition of traffic characteristics for media services, reporting for all services involving media aspects, and the use of artificial intelligence and machine learning models for multimedia.</a:t>
            </a:r>
          </a:p>
          <a:p>
            <a:pPr algn="l"/>
            <a:r>
              <a:rPr lang="en-US" sz="1600" b="0" i="0" dirty="0">
                <a:solidFill>
                  <a:srgbClr val="252525"/>
                </a:solidFill>
                <a:effectLst/>
                <a:latin typeface="Montserrat" panose="00000500000000000000" pitchFamily="2" charset="0"/>
              </a:rPr>
              <a:t>SA WG4 is currently responsible for the XR-based services and traffic characteristics, Next Generation Video for 5G, Media Distribution over 5G unicast/multicast and broadcast, Media Cloud and Edge Processing in 5GS, Glass-based Augmented Reality, VR conferencing, Immersive Voice and Audio Services and Extension for headset interface tests of UE.</a:t>
            </a:r>
          </a:p>
          <a:p>
            <a:pPr marL="0" indent="0">
              <a:buNone/>
            </a:pPr>
            <a:endParaRPr lang="en-US" sz="1600" dirty="0"/>
          </a:p>
        </p:txBody>
      </p:sp>
    </p:spTree>
    <p:extLst>
      <p:ext uri="{BB962C8B-B14F-4D97-AF65-F5344CB8AC3E}">
        <p14:creationId xmlns:p14="http://schemas.microsoft.com/office/powerpoint/2010/main" val="7716017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nb-NO" altLang="en-US" sz="4400" dirty="0">
                <a:solidFill>
                  <a:srgbClr val="C00000"/>
                </a:solidFill>
                <a:latin typeface="Century Gothic" panose="020B0502020202020204" pitchFamily="34" charset="0"/>
                <a:ea typeface="DejaVu Sans"/>
                <a:cs typeface="Calibri Light" panose="020F0302020204030204" pitchFamily="34" charset="0"/>
              </a:rPr>
              <a:t>SA4 participants (Nov. 2023)</a:t>
            </a:r>
            <a:endParaRPr lang="en-US" altLang="en-US" sz="4400" dirty="0">
              <a:solidFill>
                <a:srgbClr val="C00000"/>
              </a:solidFill>
              <a:latin typeface="Century Gothic" panose="020B0502020202020204" pitchFamily="34" charset="0"/>
              <a:ea typeface="DejaVu Sans"/>
              <a:cs typeface="Calibri Light" panose="020F0302020204030204" pitchFamily="34" charset="0"/>
            </a:endParaRPr>
          </a:p>
        </p:txBody>
      </p:sp>
      <p:sp>
        <p:nvSpPr>
          <p:cNvPr id="3" name="Content Placeholder 2">
            <a:extLst>
              <a:ext uri="{FF2B5EF4-FFF2-40B4-BE49-F238E27FC236}">
                <a16:creationId xmlns:a16="http://schemas.microsoft.com/office/drawing/2014/main" id="{903AB1A4-1E85-A9E2-58ED-B66210422840}"/>
              </a:ext>
            </a:extLst>
          </p:cNvPr>
          <p:cNvSpPr>
            <a:spLocks noGrp="1"/>
          </p:cNvSpPr>
          <p:nvPr>
            <p:ph idx="1"/>
          </p:nvPr>
        </p:nvSpPr>
        <p:spPr/>
        <p:txBody>
          <a:bodyPr/>
          <a:lstStyle/>
          <a:p>
            <a:pPr marL="0" indent="0">
              <a:buNone/>
            </a:pPr>
            <a:r>
              <a:rPr lang="en-US" dirty="0">
                <a:solidFill>
                  <a:srgbClr val="C00000"/>
                </a:solidFill>
              </a:rPr>
              <a:t>Operators/Service providers</a:t>
            </a:r>
            <a:r>
              <a:rPr lang="en-US" dirty="0"/>
              <a:t>: AT&amp;T, Facebook/Meta, NTT, BBC, Verizon, Vodafone, Tencent, China Mobile, Orange, Telecom Italia, KPN, China Unicom, China Telecom, Rogers, </a:t>
            </a:r>
            <a:r>
              <a:rPr lang="en-US" dirty="0" err="1"/>
              <a:t>USDoD</a:t>
            </a:r>
            <a:r>
              <a:rPr lang="en-US" dirty="0"/>
              <a:t>, Deutsche Telekom, </a:t>
            </a:r>
            <a:r>
              <a:rPr lang="en-US" dirty="0" err="1"/>
              <a:t>Douyin</a:t>
            </a:r>
            <a:r>
              <a:rPr lang="en-US" dirty="0"/>
              <a:t>.</a:t>
            </a:r>
          </a:p>
          <a:p>
            <a:pPr marL="0" indent="0">
              <a:buNone/>
            </a:pPr>
            <a:r>
              <a:rPr lang="en-US" dirty="0">
                <a:solidFill>
                  <a:srgbClr val="C00000"/>
                </a:solidFill>
              </a:rPr>
              <a:t>OEM/Chipset vendors</a:t>
            </a:r>
            <a:r>
              <a:rPr lang="en-US" dirty="0"/>
              <a:t>: Qualcomm, Samsung, Xiaomi, MediaTek, Vivo, Apple, Panasonic, </a:t>
            </a:r>
            <a:r>
              <a:rPr lang="en-US" dirty="0" err="1"/>
              <a:t>Futurewei</a:t>
            </a:r>
            <a:r>
              <a:rPr lang="en-US" dirty="0"/>
              <a:t>, Lenovo, LG, Motorola, Oppo.</a:t>
            </a:r>
          </a:p>
          <a:p>
            <a:pPr marL="0" indent="0">
              <a:buNone/>
            </a:pPr>
            <a:r>
              <a:rPr lang="en-US" dirty="0">
                <a:solidFill>
                  <a:srgbClr val="C00000"/>
                </a:solidFill>
              </a:rPr>
              <a:t>Network vendors</a:t>
            </a:r>
            <a:r>
              <a:rPr lang="en-US" dirty="0"/>
              <a:t>: ATEME, Nokia, Ericsson, ZTE, Huawei, Intel, </a:t>
            </a:r>
            <a:r>
              <a:rPr lang="en-US" dirty="0" err="1"/>
              <a:t>Convida</a:t>
            </a:r>
            <a:r>
              <a:rPr lang="en-US" dirty="0"/>
              <a:t>, </a:t>
            </a:r>
            <a:r>
              <a:rPr lang="en-US" dirty="0" err="1"/>
              <a:t>CableLabs</a:t>
            </a:r>
            <a:r>
              <a:rPr lang="en-US" dirty="0"/>
              <a:t>.</a:t>
            </a:r>
          </a:p>
          <a:p>
            <a:pPr marL="0" indent="0">
              <a:buNone/>
            </a:pPr>
            <a:r>
              <a:rPr lang="en-US" dirty="0">
                <a:solidFill>
                  <a:srgbClr val="C00000"/>
                </a:solidFill>
              </a:rPr>
              <a:t>Tech providers</a:t>
            </a:r>
            <a:r>
              <a:rPr lang="en-US" dirty="0"/>
              <a:t>: Dolby, Interdigital, Fraunhofer IIS &amp; HHI, ETRI, </a:t>
            </a:r>
            <a:r>
              <a:rPr lang="en-US" dirty="0" err="1"/>
              <a:t>VoiceAge</a:t>
            </a:r>
            <a:r>
              <a:rPr lang="en-US" dirty="0"/>
              <a:t>, </a:t>
            </a:r>
          </a:p>
          <a:p>
            <a:pPr marL="0" indent="0">
              <a:buNone/>
            </a:pPr>
            <a:r>
              <a:rPr lang="en-US" dirty="0"/>
              <a:t>Labs/Test: </a:t>
            </a:r>
            <a:r>
              <a:rPr lang="en-US" dirty="0" err="1"/>
              <a:t>Mesaqin</a:t>
            </a:r>
            <a:r>
              <a:rPr lang="en-US" dirty="0"/>
              <a:t>, Head acoustics, DTS/</a:t>
            </a:r>
            <a:r>
              <a:rPr lang="en-US" dirty="0" err="1"/>
              <a:t>Xperi</a:t>
            </a:r>
            <a:r>
              <a:rPr lang="en-US" dirty="0"/>
              <a:t>, Philips, </a:t>
            </a:r>
            <a:r>
              <a:rPr lang="en-US" dirty="0" err="1"/>
              <a:t>Pencheng</a:t>
            </a:r>
            <a:r>
              <a:rPr lang="en-US" dirty="0"/>
              <a:t> labs.</a:t>
            </a:r>
          </a:p>
          <a:p>
            <a:pPr marL="0" indent="0">
              <a:buNone/>
            </a:pPr>
            <a:endParaRPr lang="en-US" sz="1600" dirty="0"/>
          </a:p>
        </p:txBody>
      </p:sp>
    </p:spTree>
    <p:extLst>
      <p:ext uri="{BB962C8B-B14F-4D97-AF65-F5344CB8AC3E}">
        <p14:creationId xmlns:p14="http://schemas.microsoft.com/office/powerpoint/2010/main" val="107017788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nb-NO" altLang="en-US" sz="4400" dirty="0">
                <a:solidFill>
                  <a:srgbClr val="C00000"/>
                </a:solidFill>
                <a:latin typeface="Century Gothic" panose="020B0502020202020204" pitchFamily="34" charset="0"/>
                <a:ea typeface="DejaVu Sans"/>
                <a:cs typeface="Calibri Light" panose="020F0302020204030204" pitchFamily="34" charset="0"/>
              </a:rPr>
              <a:t>Ongoing Audio topics – Rel-18/19</a:t>
            </a:r>
            <a:endParaRPr lang="en-US" altLang="en-US" sz="4400" dirty="0">
              <a:solidFill>
                <a:srgbClr val="C00000"/>
              </a:solidFill>
              <a:latin typeface="Century Gothic" panose="020B0502020202020204" pitchFamily="34" charset="0"/>
              <a:ea typeface="DejaVu Sans"/>
              <a:cs typeface="Calibri Light" panose="020F0302020204030204" pitchFamily="34" charset="0"/>
            </a:endParaRPr>
          </a:p>
        </p:txBody>
      </p:sp>
      <p:sp>
        <p:nvSpPr>
          <p:cNvPr id="3" name="Content Placeholder 2">
            <a:extLst>
              <a:ext uri="{FF2B5EF4-FFF2-40B4-BE49-F238E27FC236}">
                <a16:creationId xmlns:a16="http://schemas.microsoft.com/office/drawing/2014/main" id="{903AB1A4-1E85-A9E2-58ED-B66210422840}"/>
              </a:ext>
            </a:extLst>
          </p:cNvPr>
          <p:cNvSpPr>
            <a:spLocks noGrp="1"/>
          </p:cNvSpPr>
          <p:nvPr>
            <p:ph idx="1"/>
          </p:nvPr>
        </p:nvSpPr>
        <p:spPr/>
        <p:txBody>
          <a:bodyPr/>
          <a:lstStyle/>
          <a:p>
            <a:pPr algn="l"/>
            <a:r>
              <a:rPr lang="en-US" sz="1400" b="0" i="0" dirty="0">
                <a:solidFill>
                  <a:srgbClr val="C00000"/>
                </a:solidFill>
                <a:effectLst/>
              </a:rPr>
              <a:t>New 3GPP codec for Immersive Voice and Audio Services (IVAS) </a:t>
            </a:r>
            <a:r>
              <a:rPr lang="en-US" sz="1400" b="0" i="0" dirty="0">
                <a:solidFill>
                  <a:srgbClr val="252525"/>
                </a:solidFill>
                <a:effectLst/>
              </a:rPr>
              <a:t>–</a:t>
            </a:r>
            <a:r>
              <a:rPr lang="en-US" sz="1400" dirty="0"/>
              <a:t> Rel-18 - </a:t>
            </a:r>
            <a:r>
              <a:rPr lang="en-US" sz="1400" b="0" i="0" dirty="0">
                <a:solidFill>
                  <a:srgbClr val="252525"/>
                </a:solidFill>
                <a:effectLst/>
              </a:rPr>
              <a:t>see next slides: The overall objective of this work item is to develop a single general-purpose audio codec for immersive 4G and 5G services and applications including the XR use cases envisioned in 3GPP TRs 26.918 and 26.928.</a:t>
            </a:r>
          </a:p>
          <a:p>
            <a:pPr algn="l"/>
            <a:r>
              <a:rPr lang="en-US" sz="1400" dirty="0">
                <a:solidFill>
                  <a:srgbClr val="C00000"/>
                </a:solidFill>
              </a:rPr>
              <a:t>Terminal Audio quality performance and Test methods for Immersive Audio Services (ATIAS) </a:t>
            </a:r>
            <a:r>
              <a:rPr lang="en-US" sz="1400" dirty="0"/>
              <a:t>– Rel-18: The overall objective of this work item is to develop a set of test specifications for objective characterization of terminals for 3GPP immersive services. This covers both conversational services based on Multimedia Telephony / telepresence and non-conversational services (e.g. streaming, messaging).</a:t>
            </a:r>
          </a:p>
          <a:p>
            <a:pPr algn="l"/>
            <a:r>
              <a:rPr lang="en-US" altLang="en-US" sz="1400" dirty="0">
                <a:solidFill>
                  <a:srgbClr val="C00000"/>
                </a:solidFill>
              </a:rPr>
              <a:t>Enhancements to UE Testing (</a:t>
            </a:r>
            <a:r>
              <a:rPr lang="en-US" altLang="en-US" sz="1400" dirty="0" err="1">
                <a:solidFill>
                  <a:srgbClr val="C00000"/>
                </a:solidFill>
              </a:rPr>
              <a:t>eUET</a:t>
            </a:r>
            <a:r>
              <a:rPr lang="en-US" altLang="en-US" sz="1400" dirty="0">
                <a:solidFill>
                  <a:srgbClr val="C00000"/>
                </a:solidFill>
              </a:rPr>
              <a:t>) </a:t>
            </a:r>
            <a:r>
              <a:rPr lang="en-US" altLang="en-US" sz="1400" dirty="0"/>
              <a:t>– Rel-18: Define missing SWB frequency masks and review related UE acoustic test methods. Update "Jitter buffer management behavior" and "Test conditions" for jitter buffer management. Develop a new specification to verify correct implementations of the RTP payload format for 3GPP codecs. Review receiving performance of UEs at maximum volume control and define, if necessary, requirements and test methods to ensure an adequate user experience. </a:t>
            </a:r>
          </a:p>
          <a:p>
            <a:pPr algn="l"/>
            <a:r>
              <a:rPr lang="en-US" sz="1400" dirty="0">
                <a:solidFill>
                  <a:srgbClr val="C00000"/>
                </a:solidFill>
              </a:rPr>
              <a:t>Immersive Audio for Split Rendering Scenarios (</a:t>
            </a:r>
            <a:r>
              <a:rPr lang="en-US" sz="1600" dirty="0">
                <a:solidFill>
                  <a:srgbClr val="C00000"/>
                </a:solidFill>
              </a:rPr>
              <a:t>ISAR) </a:t>
            </a:r>
            <a:r>
              <a:rPr lang="en-US" sz="1600" dirty="0"/>
              <a:t>– Rel-18: </a:t>
            </a:r>
            <a:r>
              <a:rPr lang="en-US" sz="1400" dirty="0">
                <a:solidFill>
                  <a:srgbClr val="000000"/>
                </a:solidFill>
                <a:effectLst/>
                <a:ea typeface="MS Mincho" panose="02020609040205080304" pitchFamily="49" charset="-128"/>
              </a:rPr>
              <a:t>The overall objective of this work item is to develop solutions for immersive binaural audio on head-tracked devices that are compatible with the envisaged split architectures (TR 26.998). The solutions should consider low-complex and lightweight devices and demonstrate operational benefits over solutions with full decoding and rendering in the end device.</a:t>
            </a:r>
            <a:endParaRPr lang="en-US" sz="1400" dirty="0"/>
          </a:p>
          <a:p>
            <a:pPr algn="l"/>
            <a:r>
              <a:rPr lang="en-US" sz="1400" dirty="0">
                <a:solidFill>
                  <a:srgbClr val="C00000"/>
                </a:solidFill>
              </a:rPr>
              <a:t>Study on Diverse audio Capturing system for End-user Devices </a:t>
            </a:r>
            <a:r>
              <a:rPr lang="en-US" altLang="en-US" sz="1400" dirty="0">
                <a:solidFill>
                  <a:srgbClr val="C00000"/>
                </a:solidFill>
              </a:rPr>
              <a:t>(</a:t>
            </a:r>
            <a:r>
              <a:rPr lang="en-US" sz="1400" dirty="0" err="1">
                <a:solidFill>
                  <a:srgbClr val="C00000"/>
                </a:solidFill>
              </a:rPr>
              <a:t>FS_DaCED</a:t>
            </a:r>
            <a:r>
              <a:rPr lang="en-US" altLang="en-US" sz="1400" dirty="0">
                <a:solidFill>
                  <a:srgbClr val="C00000"/>
                </a:solidFill>
              </a:rPr>
              <a:t>) </a:t>
            </a:r>
            <a:r>
              <a:rPr lang="en-US" altLang="en-US" sz="1400" dirty="0"/>
              <a:t>– Rel-19: This study item considers codec-independent immersive voice and audio capturing configurations for end-user devices. The outcome of the studies can be used as guidelines for the manufacturers to deploy immersive voice and audio services.</a:t>
            </a:r>
            <a:endParaRPr lang="en-US" sz="1400" dirty="0"/>
          </a:p>
        </p:txBody>
      </p:sp>
    </p:spTree>
    <p:extLst>
      <p:ext uri="{BB962C8B-B14F-4D97-AF65-F5344CB8AC3E}">
        <p14:creationId xmlns:p14="http://schemas.microsoft.com/office/powerpoint/2010/main" val="265261754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11708" y="560387"/>
            <a:ext cx="11142092" cy="1130301"/>
          </a:xfrm>
        </p:spPr>
        <p:txBody>
          <a:bodyPr/>
          <a:lstStyle/>
          <a:p>
            <a:r>
              <a:rPr lang="en-US" dirty="0">
                <a:solidFill>
                  <a:srgbClr val="C00000"/>
                </a:solidFill>
              </a:rPr>
              <a:t>IVAS Codec Work Item Details</a:t>
            </a:r>
          </a:p>
        </p:txBody>
      </p:sp>
      <p:sp>
        <p:nvSpPr>
          <p:cNvPr id="3" name="Content Placeholder 2"/>
          <p:cNvSpPr>
            <a:spLocks noGrp="1"/>
          </p:cNvSpPr>
          <p:nvPr>
            <p:ph idx="1"/>
          </p:nvPr>
        </p:nvSpPr>
        <p:spPr>
          <a:xfrm>
            <a:off x="211708" y="1825625"/>
            <a:ext cx="12116926" cy="4351338"/>
          </a:xfrm>
        </p:spPr>
        <p:txBody>
          <a:bodyPr vert="horz" wrap="square" lIns="0" tIns="0" rIns="0" bIns="0" rtlCol="0" anchor="t">
            <a:normAutofit fontScale="70000" lnSpcReduction="20000"/>
          </a:bodyPr>
          <a:lstStyle/>
          <a:p>
            <a:pPr marL="360363" indent="-360363">
              <a:lnSpc>
                <a:spcPct val="100000"/>
              </a:lnSpc>
            </a:pPr>
            <a:r>
              <a:rPr lang="en-US" dirty="0"/>
              <a:t>IVAS Codec is an extension of the 3GPP EVS (Enhanced Voice Services) codec </a:t>
            </a:r>
          </a:p>
          <a:p>
            <a:pPr lvl="1"/>
            <a:r>
              <a:rPr lang="en-US" dirty="0"/>
              <a:t>Targets completion by mid 2024 </a:t>
            </a:r>
            <a:r>
              <a:rPr lang="sv-SE" dirty="0"/>
              <a:t>(Rel-18)</a:t>
            </a:r>
            <a:endParaRPr lang="en-US" dirty="0"/>
          </a:p>
          <a:p>
            <a:pPr lvl="1"/>
            <a:r>
              <a:rPr lang="en-US" dirty="0"/>
              <a:t>IVAS floating-point code approved in September 2023</a:t>
            </a:r>
          </a:p>
          <a:p>
            <a:pPr lvl="1"/>
            <a:r>
              <a:rPr lang="en-US" dirty="0"/>
              <a:t>IVAS main specifications for approval in March 2024</a:t>
            </a:r>
          </a:p>
          <a:p>
            <a:pPr lvl="1"/>
            <a:r>
              <a:rPr lang="en-US" dirty="0"/>
              <a:t>IVAS fixed-point code approval expected in June 2024</a:t>
            </a:r>
          </a:p>
          <a:p>
            <a:pPr lvl="1"/>
            <a:r>
              <a:rPr lang="en-US" dirty="0"/>
              <a:t>IVAS Codec characterization expected during Summer 2024</a:t>
            </a:r>
          </a:p>
          <a:p>
            <a:pPr lvl="1" indent="-175895"/>
            <a:endParaRPr lang="en-US" dirty="0"/>
          </a:p>
          <a:p>
            <a:pPr marL="360363" indent="-360363">
              <a:lnSpc>
                <a:spcPct val="100000"/>
              </a:lnSpc>
            </a:pPr>
            <a:r>
              <a:rPr lang="en-US" dirty="0"/>
              <a:t>There are 12 </a:t>
            </a:r>
            <a:r>
              <a:rPr lang="en-US" dirty="0" err="1"/>
              <a:t>IVAS_Codec</a:t>
            </a:r>
            <a:r>
              <a:rPr lang="en-US" dirty="0"/>
              <a:t> work item supporters in 3GPP: </a:t>
            </a:r>
          </a:p>
          <a:p>
            <a:pPr lvl="1"/>
            <a:r>
              <a:rPr lang="en-US" dirty="0"/>
              <a:t>The supporters are major telecom industrial players </a:t>
            </a:r>
          </a:p>
          <a:p>
            <a:pPr lvl="2"/>
            <a:r>
              <a:rPr lang="en-US" sz="1800" dirty="0"/>
              <a:t>Operators</a:t>
            </a:r>
          </a:p>
          <a:p>
            <a:pPr lvl="2"/>
            <a:r>
              <a:rPr lang="en-US" sz="1800" dirty="0"/>
              <a:t>Chipset &amp; Tech vendors</a:t>
            </a:r>
          </a:p>
          <a:p>
            <a:pPr lvl="2"/>
            <a:r>
              <a:rPr lang="en-US" sz="1800" dirty="0"/>
              <a:t>Terminal vendors</a:t>
            </a:r>
          </a:p>
          <a:p>
            <a:pPr lvl="2"/>
            <a:r>
              <a:rPr lang="en-US" sz="1800" dirty="0"/>
              <a:t>Infra vendors</a:t>
            </a:r>
          </a:p>
          <a:p>
            <a:pPr marL="539750" lvl="4" indent="0">
              <a:lnSpc>
                <a:spcPct val="120000"/>
              </a:lnSpc>
              <a:buNone/>
            </a:pPr>
            <a:endParaRPr lang="en-US" dirty="0"/>
          </a:p>
          <a:p>
            <a:pPr marL="360363" indent="-306388">
              <a:lnSpc>
                <a:spcPct val="120000"/>
              </a:lnSpc>
            </a:pPr>
            <a:r>
              <a:rPr lang="en-US" dirty="0"/>
              <a:t>13 companies (11 contributors, 2 observers) have jointly developed the IVAS Codec under the framework of the </a:t>
            </a:r>
            <a:br>
              <a:rPr lang="en-US" dirty="0"/>
            </a:br>
            <a:r>
              <a:rPr lang="en-US" dirty="0">
                <a:hlinkClick r:id="rId3"/>
              </a:rPr>
              <a:t>IVAS Codec Public Collaboration</a:t>
            </a:r>
            <a:r>
              <a:rPr lang="en-US" dirty="0"/>
              <a:t> that was open to any 3GPP member</a:t>
            </a:r>
          </a:p>
        </p:txBody>
      </p:sp>
      <p:grpSp>
        <p:nvGrpSpPr>
          <p:cNvPr id="14" name="Group 13">
            <a:extLst>
              <a:ext uri="{FF2B5EF4-FFF2-40B4-BE49-F238E27FC236}">
                <a16:creationId xmlns:a16="http://schemas.microsoft.com/office/drawing/2014/main" id="{0310784B-5F58-00B0-6E8D-484C4DA961E2}"/>
              </a:ext>
            </a:extLst>
          </p:cNvPr>
          <p:cNvGrpSpPr/>
          <p:nvPr/>
        </p:nvGrpSpPr>
        <p:grpSpPr>
          <a:xfrm>
            <a:off x="7589015" y="2474158"/>
            <a:ext cx="3964861" cy="2651354"/>
            <a:chOff x="7589015" y="2474158"/>
            <a:chExt cx="3964861" cy="2651354"/>
          </a:xfrm>
        </p:grpSpPr>
        <p:pic>
          <p:nvPicPr>
            <p:cNvPr id="4" name="Picture 3">
              <a:extLst>
                <a:ext uri="{FF2B5EF4-FFF2-40B4-BE49-F238E27FC236}">
                  <a16:creationId xmlns:a16="http://schemas.microsoft.com/office/drawing/2014/main" id="{2EE94390-E2E7-7908-0A5A-4528B820D3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9015" y="3779834"/>
              <a:ext cx="1202820" cy="200563"/>
            </a:xfrm>
            <a:prstGeom prst="rect">
              <a:avLst/>
            </a:prstGeom>
          </p:spPr>
        </p:pic>
        <p:pic>
          <p:nvPicPr>
            <p:cNvPr id="6" name="Picture 5">
              <a:extLst>
                <a:ext uri="{FF2B5EF4-FFF2-40B4-BE49-F238E27FC236}">
                  <a16:creationId xmlns:a16="http://schemas.microsoft.com/office/drawing/2014/main" id="{5AF799F8-D96B-CF9A-F96F-E577579AF1EE}"/>
                </a:ext>
              </a:extLst>
            </p:cNvPr>
            <p:cNvPicPr>
              <a:picLocks noChangeAspect="1"/>
            </p:cNvPicPr>
            <p:nvPr/>
          </p:nvPicPr>
          <p:blipFill>
            <a:blip r:embed="rId5" cstate="print">
              <a:clrChange>
                <a:clrFrom>
                  <a:srgbClr val="FFFDFF"/>
                </a:clrFrom>
                <a:clrTo>
                  <a:srgbClr val="FFFDFF">
                    <a:alpha val="0"/>
                  </a:srgbClr>
                </a:clrTo>
              </a:clrChange>
              <a:extLst>
                <a:ext uri="{28A0092B-C50C-407E-A947-70E740481C1C}">
                  <a14:useLocalDpi xmlns:a14="http://schemas.microsoft.com/office/drawing/2010/main" val="0"/>
                </a:ext>
              </a:extLst>
            </a:blip>
            <a:stretch>
              <a:fillRect/>
            </a:stretch>
          </p:blipFill>
          <p:spPr>
            <a:xfrm>
              <a:off x="8122093" y="4126588"/>
              <a:ext cx="442732" cy="423979"/>
            </a:xfrm>
            <a:prstGeom prst="rect">
              <a:avLst/>
            </a:prstGeom>
          </p:spPr>
        </p:pic>
        <p:pic>
          <p:nvPicPr>
            <p:cNvPr id="8" name="Picture 7">
              <a:extLst>
                <a:ext uri="{FF2B5EF4-FFF2-40B4-BE49-F238E27FC236}">
                  <a16:creationId xmlns:a16="http://schemas.microsoft.com/office/drawing/2014/main" id="{24F66ED7-454C-4718-2667-71F207B5B7C7}"/>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079481" y="2860312"/>
              <a:ext cx="1056413" cy="343762"/>
            </a:xfrm>
            <a:prstGeom prst="rect">
              <a:avLst/>
            </a:prstGeom>
          </p:spPr>
        </p:pic>
        <p:pic>
          <p:nvPicPr>
            <p:cNvPr id="10" name="Picture 9">
              <a:extLst>
                <a:ext uri="{FF2B5EF4-FFF2-40B4-BE49-F238E27FC236}">
                  <a16:creationId xmlns:a16="http://schemas.microsoft.com/office/drawing/2014/main" id="{BC78A652-B017-951E-A04B-086BAF33916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1939" y="3195068"/>
              <a:ext cx="625883" cy="545118"/>
            </a:xfrm>
            <a:prstGeom prst="rect">
              <a:avLst/>
            </a:prstGeom>
          </p:spPr>
        </p:pic>
        <p:pic>
          <p:nvPicPr>
            <p:cNvPr id="11" name="Picture 10">
              <a:extLst>
                <a:ext uri="{FF2B5EF4-FFF2-40B4-BE49-F238E27FC236}">
                  <a16:creationId xmlns:a16="http://schemas.microsoft.com/office/drawing/2014/main" id="{20E17CB3-7A04-CA13-8EB8-593F3DE632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34728" y="4584780"/>
              <a:ext cx="398296" cy="519078"/>
            </a:xfrm>
            <a:prstGeom prst="rect">
              <a:avLst/>
            </a:prstGeom>
          </p:spPr>
        </p:pic>
        <p:pic>
          <p:nvPicPr>
            <p:cNvPr id="30" name="Picture 29">
              <a:extLst>
                <a:ext uri="{FF2B5EF4-FFF2-40B4-BE49-F238E27FC236}">
                  <a16:creationId xmlns:a16="http://schemas.microsoft.com/office/drawing/2014/main" id="{C7296E4F-C868-C65E-C50B-CADEA2B8152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316445" y="4268559"/>
              <a:ext cx="1163387" cy="265663"/>
            </a:xfrm>
            <a:prstGeom prst="rect">
              <a:avLst/>
            </a:prstGeom>
          </p:spPr>
        </p:pic>
        <p:pic>
          <p:nvPicPr>
            <p:cNvPr id="31" name="Picture 30">
              <a:extLst>
                <a:ext uri="{FF2B5EF4-FFF2-40B4-BE49-F238E27FC236}">
                  <a16:creationId xmlns:a16="http://schemas.microsoft.com/office/drawing/2014/main" id="{3D58F5F2-4A9D-5665-9994-4A847E8E68A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46342" y="3251416"/>
              <a:ext cx="1307534" cy="499852"/>
            </a:xfrm>
            <a:prstGeom prst="rect">
              <a:avLst/>
            </a:prstGeom>
          </p:spPr>
        </p:pic>
        <p:pic>
          <p:nvPicPr>
            <p:cNvPr id="32" name="Picture 31">
              <a:extLst>
                <a:ext uri="{FF2B5EF4-FFF2-40B4-BE49-F238E27FC236}">
                  <a16:creationId xmlns:a16="http://schemas.microsoft.com/office/drawing/2014/main" id="{4F1279F1-3C29-191B-9252-6C529027FC0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227958" y="4656501"/>
              <a:ext cx="398296" cy="384502"/>
            </a:xfrm>
            <a:prstGeom prst="rect">
              <a:avLst/>
            </a:prstGeom>
          </p:spPr>
        </p:pic>
        <p:pic>
          <p:nvPicPr>
            <p:cNvPr id="64" name="Picture 64" descr="A blue circle and arrow&#10;&#10;Description automatically generated">
              <a:extLst>
                <a:ext uri="{FF2B5EF4-FFF2-40B4-BE49-F238E27FC236}">
                  <a16:creationId xmlns:a16="http://schemas.microsoft.com/office/drawing/2014/main" id="{BE1CED5F-5527-D4AA-8951-7306051D0476}"/>
                </a:ext>
              </a:extLst>
            </p:cNvPr>
            <p:cNvPicPr>
              <a:picLocks noChangeAspect="1"/>
            </p:cNvPicPr>
            <p:nvPr/>
          </p:nvPicPr>
          <p:blipFill>
            <a:blip r:embed="rId12">
              <a:clrChange>
                <a:clrFrom>
                  <a:srgbClr val="FFFEFF"/>
                </a:clrFrom>
                <a:clrTo>
                  <a:srgbClr val="FFFEFF">
                    <a:alpha val="0"/>
                  </a:srgbClr>
                </a:clrTo>
              </a:clrChange>
            </a:blip>
            <a:stretch>
              <a:fillRect/>
            </a:stretch>
          </p:blipFill>
          <p:spPr>
            <a:xfrm>
              <a:off x="9197923" y="4882405"/>
              <a:ext cx="861090" cy="243107"/>
            </a:xfrm>
            <a:prstGeom prst="rect">
              <a:avLst/>
            </a:prstGeom>
          </p:spPr>
        </p:pic>
        <p:pic>
          <p:nvPicPr>
            <p:cNvPr id="65" name="Picture 65" descr="A blue and white logo&#10;&#10;Description automatically generated">
              <a:extLst>
                <a:ext uri="{FF2B5EF4-FFF2-40B4-BE49-F238E27FC236}">
                  <a16:creationId xmlns:a16="http://schemas.microsoft.com/office/drawing/2014/main" id="{29B2312E-D355-A827-4FBF-E4F08A9FA8E1}"/>
                </a:ext>
              </a:extLst>
            </p:cNvPr>
            <p:cNvPicPr>
              <a:picLocks noChangeAspect="1"/>
            </p:cNvPicPr>
            <p:nvPr/>
          </p:nvPicPr>
          <p:blipFill>
            <a:blip r:embed="rId13">
              <a:clrChange>
                <a:clrFrom>
                  <a:srgbClr val="FFFFFF"/>
                </a:clrFrom>
                <a:clrTo>
                  <a:srgbClr val="FFFFFF">
                    <a:alpha val="0"/>
                  </a:srgbClr>
                </a:clrTo>
              </a:clrChange>
              <a:alphaModFix/>
            </a:blip>
            <a:stretch>
              <a:fillRect/>
            </a:stretch>
          </p:blipFill>
          <p:spPr>
            <a:xfrm>
              <a:off x="10654915" y="3730484"/>
              <a:ext cx="386390" cy="441726"/>
            </a:xfrm>
            <a:prstGeom prst="rect">
              <a:avLst/>
            </a:prstGeom>
          </p:spPr>
        </p:pic>
        <p:pic>
          <p:nvPicPr>
            <p:cNvPr id="9" name="Picture 8">
              <a:extLst>
                <a:ext uri="{FF2B5EF4-FFF2-40B4-BE49-F238E27FC236}">
                  <a16:creationId xmlns:a16="http://schemas.microsoft.com/office/drawing/2014/main" id="{88EF2BEC-1EAD-525C-2FD5-8C2929A90C0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078065" y="2932696"/>
              <a:ext cx="861090" cy="210470"/>
            </a:xfrm>
            <a:prstGeom prst="rect">
              <a:avLst/>
            </a:prstGeom>
          </p:spPr>
        </p:pic>
        <p:sp>
          <p:nvSpPr>
            <p:cNvPr id="12" name="Oval 11">
              <a:extLst>
                <a:ext uri="{FF2B5EF4-FFF2-40B4-BE49-F238E27FC236}">
                  <a16:creationId xmlns:a16="http://schemas.microsoft.com/office/drawing/2014/main" id="{7DAD46E5-FC87-F9B0-0B47-8B84D7B5CAC3}"/>
                </a:ext>
              </a:extLst>
            </p:cNvPr>
            <p:cNvSpPr/>
            <p:nvPr/>
          </p:nvSpPr>
          <p:spPr>
            <a:xfrm>
              <a:off x="8886313" y="3118058"/>
              <a:ext cx="1447114" cy="1376973"/>
            </a:xfrm>
            <a:prstGeom prst="ellipse">
              <a:avLst/>
            </a:prstGeom>
            <a:ln/>
          </p:spPr>
          <p:style>
            <a:lnRef idx="1">
              <a:schemeClr val="accent2"/>
            </a:lnRef>
            <a:fillRef idx="2">
              <a:schemeClr val="accent2"/>
            </a:fillRef>
            <a:effectRef idx="1">
              <a:schemeClr val="accent2"/>
            </a:effectRef>
            <a:fontRef idx="minor">
              <a:schemeClr val="dk1"/>
            </a:fontRef>
          </p:style>
          <p:txBody>
            <a:bodyPr lIns="91440" tIns="45720" rIns="91440" bIns="45720" rtlCol="0" anchor="ctr"/>
            <a:lstStyle/>
            <a:p>
              <a:pPr algn="ctr"/>
              <a:r>
                <a:rPr lang="en-US" sz="1200" dirty="0">
                  <a:ln w="0"/>
                  <a:solidFill>
                    <a:schemeClr val="tx1"/>
                  </a:solidFill>
                  <a:effectLst>
                    <a:outerShdw blurRad="38100" dist="19050" dir="2700000" algn="tl" rotWithShape="0">
                      <a:srgbClr val="000000">
                        <a:alpha val="40000"/>
                      </a:srgbClr>
                    </a:outerShdw>
                  </a:effectLst>
                  <a:latin typeface="+mj-lt"/>
                </a:rPr>
                <a:t>IVAS</a:t>
              </a:r>
              <a:endParaRPr lang="en-US" sz="1200" dirty="0">
                <a:ln w="0"/>
                <a:solidFill>
                  <a:schemeClr val="tx1"/>
                </a:solidFill>
                <a:effectLst>
                  <a:outerShdw blurRad="38100" dist="19050" dir="2700000" algn="tl" rotWithShape="0">
                    <a:schemeClr val="dk1">
                      <a:alpha val="40000"/>
                    </a:schemeClr>
                  </a:outerShdw>
                </a:effectLst>
                <a:latin typeface="+mj-lt"/>
              </a:endParaRPr>
            </a:p>
            <a:p>
              <a:pPr algn="ctr">
                <a:lnSpc>
                  <a:spcPct val="100000"/>
                </a:lnSpc>
              </a:pPr>
              <a:r>
                <a:rPr lang="en-US" sz="1200" dirty="0">
                  <a:ln w="0"/>
                  <a:solidFill>
                    <a:schemeClr val="tx1"/>
                  </a:solidFill>
                  <a:effectLst>
                    <a:outerShdw blurRad="38100" dist="19050" dir="2700000" algn="tl" rotWithShape="0">
                      <a:schemeClr val="dk1">
                        <a:alpha val="40000"/>
                      </a:schemeClr>
                    </a:outerShdw>
                  </a:effectLst>
                  <a:latin typeface="+mj-lt"/>
                </a:rPr>
                <a:t>Public Collaboration</a:t>
              </a:r>
              <a:endParaRPr lang="en-US" dirty="0">
                <a:solidFill>
                  <a:schemeClr val="tx1"/>
                </a:solidFill>
              </a:endParaRPr>
            </a:p>
          </p:txBody>
        </p:sp>
        <p:pic>
          <p:nvPicPr>
            <p:cNvPr id="2" name="Picture 4" descr="Image result for xiaomi logo">
              <a:extLst>
                <a:ext uri="{FF2B5EF4-FFF2-40B4-BE49-F238E27FC236}">
                  <a16:creationId xmlns:a16="http://schemas.microsoft.com/office/drawing/2014/main" id="{3A01EEBA-D01C-4F8E-D5CB-F13224347BC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652067" y="2474158"/>
              <a:ext cx="385928" cy="4168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Image result for Cadence Design">
              <a:extLst>
                <a:ext uri="{FF2B5EF4-FFF2-40B4-BE49-F238E27FC236}">
                  <a16:creationId xmlns:a16="http://schemas.microsoft.com/office/drawing/2014/main" id="{03D99972-349B-76C9-8ABF-CA1BABDB3751}"/>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30042" t="35389" r="26681" b="36148"/>
            <a:stretch/>
          </p:blipFill>
          <p:spPr bwMode="auto">
            <a:xfrm>
              <a:off x="8708298" y="2525553"/>
              <a:ext cx="861090" cy="31350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66222806"/>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B264C32-3349-73B5-2F59-255973A99C1A}"/>
              </a:ext>
            </a:extLst>
          </p:cNvPr>
          <p:cNvSpPr txBox="1"/>
          <p:nvPr/>
        </p:nvSpPr>
        <p:spPr>
          <a:xfrm>
            <a:off x="7909783" y="4373805"/>
            <a:ext cx="4216152" cy="4903399"/>
          </a:xfrm>
          <a:prstGeom prst="rect">
            <a:avLst/>
          </a:prstGeom>
          <a:noFill/>
        </p:spPr>
        <p:txBody>
          <a:bodyPr wrap="square" lIns="0" tIns="0" rIns="0" bIns="0" rtlCol="0" anchor="t">
            <a:noAutofit/>
          </a:bodyPr>
          <a:lstStyle/>
          <a:p>
            <a:pPr marL="685800" lvl="1" indent="-228600" defTabSz="179388">
              <a:spcBef>
                <a:spcPts val="500"/>
              </a:spcBef>
              <a:buClr>
                <a:srgbClr val="C00000"/>
              </a:buClr>
              <a:buFont typeface="Arial" panose="020B0604020202020204" pitchFamily="34" charset="0"/>
              <a:buChar char="•"/>
              <a:tabLst>
                <a:tab pos="361950" algn="l"/>
              </a:tabLst>
            </a:pPr>
            <a:r>
              <a:rPr lang="en-US" sz="1400" dirty="0">
                <a:latin typeface="+mn-lt"/>
                <a:cs typeface="+mn-cs"/>
              </a:rPr>
              <a:t>Complexity/RAM:</a:t>
            </a:r>
          </a:p>
          <a:p>
            <a:pPr marL="1143000" lvl="2" indent="-228600" defTabSz="179388">
              <a:spcBef>
                <a:spcPts val="500"/>
              </a:spcBef>
              <a:buFont typeface="Arial" panose="020B0604020202020204" pitchFamily="34" charset="0"/>
              <a:buChar char="•"/>
              <a:tabLst>
                <a:tab pos="361950" algn="l"/>
              </a:tabLst>
            </a:pPr>
            <a:r>
              <a:rPr lang="sv-SE" sz="1100" dirty="0">
                <a:latin typeface="+mn-lt"/>
                <a:cs typeface="+mn-cs"/>
              </a:rPr>
              <a:t>Level 1: &lt;= 3 * EVS</a:t>
            </a:r>
          </a:p>
          <a:p>
            <a:pPr marL="1346200" lvl="3" indent="-179388" defTabSz="179388">
              <a:spcBef>
                <a:spcPts val="500"/>
              </a:spcBef>
              <a:buFont typeface="Arial" panose="020B0604020202020204" pitchFamily="34" charset="0"/>
              <a:buChar char="•"/>
              <a:tabLst>
                <a:tab pos="361950" algn="l"/>
              </a:tabLst>
            </a:pPr>
            <a:r>
              <a:rPr lang="en-US" sz="1100" dirty="0">
                <a:latin typeface="+mn-lt"/>
                <a:cs typeface="+mn-cs"/>
              </a:rPr>
              <a:t>Up to 80kbps (for most formats) </a:t>
            </a:r>
            <a:endParaRPr lang="sv-SE" sz="1100" dirty="0">
              <a:latin typeface="+mn-lt"/>
              <a:cs typeface="+mn-cs"/>
            </a:endParaRPr>
          </a:p>
          <a:p>
            <a:pPr marL="1143000" lvl="2" indent="-228600" defTabSz="179388">
              <a:spcBef>
                <a:spcPts val="500"/>
              </a:spcBef>
              <a:buFont typeface="Arial" panose="020B0604020202020204" pitchFamily="34" charset="0"/>
              <a:buChar char="•"/>
              <a:tabLst>
                <a:tab pos="361950" algn="l"/>
              </a:tabLst>
            </a:pPr>
            <a:r>
              <a:rPr lang="sv-SE" sz="1100" dirty="0" err="1">
                <a:latin typeface="+mn-lt"/>
                <a:cs typeface="+mn-cs"/>
              </a:rPr>
              <a:t>Level</a:t>
            </a:r>
            <a:r>
              <a:rPr lang="sv-SE" sz="1100" dirty="0">
                <a:latin typeface="+mn-lt"/>
                <a:cs typeface="+mn-cs"/>
              </a:rPr>
              <a:t> 2: &lt;= 6 * EVS</a:t>
            </a:r>
          </a:p>
          <a:p>
            <a:pPr marL="1346200" lvl="3" indent="-179388" defTabSz="179388">
              <a:spcBef>
                <a:spcPts val="500"/>
              </a:spcBef>
              <a:buFont typeface="Arial" panose="020B0604020202020204" pitchFamily="34" charset="0"/>
              <a:buChar char="•"/>
              <a:tabLst>
                <a:tab pos="361950" algn="l"/>
              </a:tabLst>
            </a:pPr>
            <a:r>
              <a:rPr lang="en-US" sz="1100" dirty="0">
                <a:latin typeface="+mn-lt"/>
                <a:cs typeface="+mn-cs"/>
              </a:rPr>
              <a:t>Up to 256kbps</a:t>
            </a:r>
            <a:endParaRPr lang="sv-SE" sz="1100" dirty="0">
              <a:latin typeface="+mn-lt"/>
              <a:cs typeface="+mn-cs"/>
            </a:endParaRPr>
          </a:p>
          <a:p>
            <a:pPr marL="1143000" lvl="2" indent="-228600" defTabSz="179388">
              <a:spcBef>
                <a:spcPts val="500"/>
              </a:spcBef>
              <a:buFont typeface="Arial" panose="020B0604020202020204" pitchFamily="34" charset="0"/>
              <a:buChar char="•"/>
              <a:tabLst>
                <a:tab pos="361950" algn="l"/>
              </a:tabLst>
            </a:pPr>
            <a:r>
              <a:rPr lang="sv-SE" sz="1100" dirty="0" err="1">
                <a:latin typeface="+mn-lt"/>
                <a:cs typeface="+mn-cs"/>
              </a:rPr>
              <a:t>Level</a:t>
            </a:r>
            <a:r>
              <a:rPr lang="sv-SE" sz="1100" dirty="0">
                <a:latin typeface="+mn-lt"/>
                <a:cs typeface="+mn-cs"/>
              </a:rPr>
              <a:t> 3: &lt;= 10 * EVS</a:t>
            </a:r>
          </a:p>
          <a:p>
            <a:pPr marL="1346200" lvl="3" indent="-179388" defTabSz="179388">
              <a:spcBef>
                <a:spcPts val="500"/>
              </a:spcBef>
              <a:buFont typeface="Arial" panose="020B0604020202020204" pitchFamily="34" charset="0"/>
              <a:buChar char="•"/>
              <a:tabLst>
                <a:tab pos="361950" algn="l"/>
              </a:tabLst>
            </a:pPr>
            <a:r>
              <a:rPr lang="sv-SE" sz="1100" dirty="0" err="1">
                <a:latin typeface="+mn-lt"/>
                <a:cs typeface="+mn-cs"/>
              </a:rPr>
              <a:t>Up</a:t>
            </a:r>
            <a:r>
              <a:rPr lang="sv-SE" sz="1100" dirty="0">
                <a:latin typeface="+mn-lt"/>
                <a:cs typeface="+mn-cs"/>
              </a:rPr>
              <a:t> to 512kbps</a:t>
            </a:r>
          </a:p>
          <a:p>
            <a:pPr lvl="2" defTabSz="179388">
              <a:spcBef>
                <a:spcPts val="500"/>
              </a:spcBef>
              <a:tabLst>
                <a:tab pos="361950" algn="l"/>
              </a:tabLst>
            </a:pPr>
            <a:r>
              <a:rPr lang="sv-SE" sz="1050" dirty="0">
                <a:latin typeface="+mn-lt"/>
                <a:cs typeface="+mn-cs"/>
              </a:rPr>
              <a:t>Note: </a:t>
            </a:r>
            <a:r>
              <a:rPr lang="sv-SE" sz="1050" dirty="0" err="1">
                <a:latin typeface="+mn-lt"/>
                <a:cs typeface="+mn-cs"/>
              </a:rPr>
              <a:t>Supported</a:t>
            </a:r>
            <a:r>
              <a:rPr lang="sv-SE" sz="1050" dirty="0">
                <a:latin typeface="+mn-lt"/>
                <a:cs typeface="+mn-cs"/>
              </a:rPr>
              <a:t> bit rates for given </a:t>
            </a:r>
            <a:r>
              <a:rPr lang="sv-SE" sz="1050" dirty="0" err="1">
                <a:latin typeface="+mn-lt"/>
                <a:cs typeface="+mn-cs"/>
              </a:rPr>
              <a:t>levels</a:t>
            </a:r>
            <a:r>
              <a:rPr lang="sv-SE" sz="1050" dirty="0">
                <a:latin typeface="+mn-lt"/>
                <a:cs typeface="+mn-cs"/>
              </a:rPr>
              <a:t> </a:t>
            </a:r>
            <a:r>
              <a:rPr lang="sv-SE" sz="1050" dirty="0" err="1">
                <a:latin typeface="+mn-lt"/>
                <a:cs typeface="+mn-cs"/>
              </a:rPr>
              <a:t>are</a:t>
            </a:r>
            <a:r>
              <a:rPr lang="sv-SE" sz="1050" dirty="0">
                <a:latin typeface="+mn-lt"/>
                <a:cs typeface="+mn-cs"/>
              </a:rPr>
              <a:t> </a:t>
            </a:r>
            <a:r>
              <a:rPr lang="sv-SE" sz="1050" dirty="0" err="1">
                <a:latin typeface="+mn-lt"/>
                <a:cs typeface="+mn-cs"/>
              </a:rPr>
              <a:t>approximate</a:t>
            </a:r>
            <a:r>
              <a:rPr lang="sv-SE" sz="1050" dirty="0">
                <a:latin typeface="+mn-lt"/>
                <a:cs typeface="+mn-cs"/>
              </a:rPr>
              <a:t> and </a:t>
            </a:r>
            <a:r>
              <a:rPr lang="sv-SE" sz="1050" dirty="0" err="1">
                <a:latin typeface="+mn-lt"/>
                <a:cs typeface="+mn-cs"/>
              </a:rPr>
              <a:t>subject</a:t>
            </a:r>
            <a:r>
              <a:rPr lang="sv-SE" sz="1050" dirty="0">
                <a:latin typeface="+mn-lt"/>
                <a:cs typeface="+mn-cs"/>
              </a:rPr>
              <a:t> to IVAS Codec </a:t>
            </a:r>
            <a:r>
              <a:rPr lang="sv-SE" sz="1050" dirty="0" err="1">
                <a:latin typeface="+mn-lt"/>
                <a:cs typeface="+mn-cs"/>
              </a:rPr>
              <a:t>characterization</a:t>
            </a:r>
            <a:r>
              <a:rPr lang="sv-SE" sz="1050" dirty="0">
                <a:latin typeface="+mn-lt"/>
                <a:cs typeface="+mn-cs"/>
              </a:rPr>
              <a:t> </a:t>
            </a:r>
          </a:p>
          <a:p>
            <a:pPr marL="1143000" lvl="2" indent="-228600" defTabSz="179388">
              <a:spcBef>
                <a:spcPts val="500"/>
              </a:spcBef>
              <a:buFont typeface="Arial" panose="020B0604020202020204" pitchFamily="34" charset="0"/>
              <a:buChar char="•"/>
              <a:tabLst>
                <a:tab pos="361950" algn="l"/>
              </a:tabLst>
            </a:pPr>
            <a:endParaRPr lang="sv-SE" sz="900" dirty="0">
              <a:latin typeface="+mn-lt"/>
              <a:cs typeface="+mn-cs"/>
            </a:endParaRPr>
          </a:p>
          <a:p>
            <a:pPr algn="l"/>
            <a:endParaRPr lang="sv-SE" sz="1200" dirty="0"/>
          </a:p>
        </p:txBody>
      </p:sp>
      <p:sp>
        <p:nvSpPr>
          <p:cNvPr id="2" name="Title 1">
            <a:extLst>
              <a:ext uri="{FF2B5EF4-FFF2-40B4-BE49-F238E27FC236}">
                <a16:creationId xmlns:a16="http://schemas.microsoft.com/office/drawing/2014/main" id="{B2A29B67-54C8-4F50-A603-A4D90BE053C2}"/>
              </a:ext>
            </a:extLst>
          </p:cNvPr>
          <p:cNvSpPr>
            <a:spLocks noGrp="1"/>
          </p:cNvSpPr>
          <p:nvPr>
            <p:ph type="title"/>
          </p:nvPr>
        </p:nvSpPr>
        <p:spPr/>
        <p:txBody>
          <a:bodyPr/>
          <a:lstStyle/>
          <a:p>
            <a:r>
              <a:rPr lang="en-GB" dirty="0">
                <a:solidFill>
                  <a:srgbClr val="C00000"/>
                </a:solidFill>
              </a:rPr>
              <a:t>IVAS: Features and Properties</a:t>
            </a:r>
          </a:p>
        </p:txBody>
      </p:sp>
      <p:sp>
        <p:nvSpPr>
          <p:cNvPr id="3" name="Content Placeholder 2">
            <a:extLst>
              <a:ext uri="{FF2B5EF4-FFF2-40B4-BE49-F238E27FC236}">
                <a16:creationId xmlns:a16="http://schemas.microsoft.com/office/drawing/2014/main" id="{3A08810E-0C48-42EE-9570-32AC438C444B}"/>
              </a:ext>
            </a:extLst>
          </p:cNvPr>
          <p:cNvSpPr>
            <a:spLocks noGrp="1"/>
          </p:cNvSpPr>
          <p:nvPr>
            <p:ph idx="1"/>
          </p:nvPr>
        </p:nvSpPr>
        <p:spPr>
          <a:xfrm>
            <a:off x="405399" y="1825625"/>
            <a:ext cx="6108008" cy="204076"/>
          </a:xfrm>
        </p:spPr>
        <p:txBody>
          <a:bodyPr vert="horz" wrap="square" lIns="0" tIns="0" rIns="0" bIns="0" rtlCol="0" anchor="t">
            <a:normAutofit lnSpcReduction="10000"/>
          </a:bodyPr>
          <a:lstStyle/>
          <a:p>
            <a:pPr>
              <a:lnSpc>
                <a:spcPct val="100000"/>
              </a:lnSpc>
            </a:pPr>
            <a:r>
              <a:rPr lang="en-US" altLang="zh-CN" sz="1400" b="1" dirty="0"/>
              <a:t>Input formats and supported bitrates</a:t>
            </a:r>
            <a:endParaRPr lang="en-US" altLang="zh-CN" sz="1400" dirty="0">
              <a:ea typeface="幼圆"/>
            </a:endParaRPr>
          </a:p>
        </p:txBody>
      </p:sp>
      <p:graphicFrame>
        <p:nvGraphicFramePr>
          <p:cNvPr id="4" name="Table 4">
            <a:extLst>
              <a:ext uri="{FF2B5EF4-FFF2-40B4-BE49-F238E27FC236}">
                <a16:creationId xmlns:a16="http://schemas.microsoft.com/office/drawing/2014/main" id="{565A3FDE-AB51-4C49-B80F-6B342016DAD2}"/>
              </a:ext>
            </a:extLst>
          </p:cNvPr>
          <p:cNvGraphicFramePr>
            <a:graphicFrameLocks noGrp="1"/>
          </p:cNvGraphicFramePr>
          <p:nvPr/>
        </p:nvGraphicFramePr>
        <p:xfrm>
          <a:off x="629865" y="2038405"/>
          <a:ext cx="7052235" cy="2133600"/>
        </p:xfrm>
        <a:graphic>
          <a:graphicData uri="http://schemas.openxmlformats.org/drawingml/2006/table">
            <a:tbl>
              <a:tblPr firstRow="1" bandRow="1">
                <a:tableStyleId>{5C22544A-7EE6-4342-B048-85BDC9FD1C3A}</a:tableStyleId>
              </a:tblPr>
              <a:tblGrid>
                <a:gridCol w="3994687">
                  <a:extLst>
                    <a:ext uri="{9D8B030D-6E8A-4147-A177-3AD203B41FA5}">
                      <a16:colId xmlns:a16="http://schemas.microsoft.com/office/drawing/2014/main" val="3806475797"/>
                    </a:ext>
                  </a:extLst>
                </a:gridCol>
                <a:gridCol w="3057548">
                  <a:extLst>
                    <a:ext uri="{9D8B030D-6E8A-4147-A177-3AD203B41FA5}">
                      <a16:colId xmlns:a16="http://schemas.microsoft.com/office/drawing/2014/main" val="80519919"/>
                    </a:ext>
                  </a:extLst>
                </a:gridCol>
              </a:tblGrid>
              <a:tr h="298781">
                <a:tc>
                  <a:txBody>
                    <a:bodyPr/>
                    <a:lstStyle/>
                    <a:p>
                      <a:r>
                        <a:rPr lang="en-US" sz="1400" dirty="0"/>
                        <a:t>IVAS input formats</a:t>
                      </a:r>
                      <a:endParaRPr lang="en-AU" sz="1400" dirty="0"/>
                    </a:p>
                  </a:txBody>
                  <a:tcPr/>
                </a:tc>
                <a:tc>
                  <a:txBody>
                    <a:bodyPr/>
                    <a:lstStyle/>
                    <a:p>
                      <a:r>
                        <a:rPr lang="en-US" sz="1400" dirty="0"/>
                        <a:t> Supported bitrates (kbps)</a:t>
                      </a:r>
                      <a:endParaRPr lang="en-AU" sz="1400" dirty="0"/>
                    </a:p>
                  </a:txBody>
                  <a:tcPr/>
                </a:tc>
                <a:extLst>
                  <a:ext uri="{0D108BD9-81ED-4DB2-BD59-A6C34878D82A}">
                    <a16:rowId xmlns:a16="http://schemas.microsoft.com/office/drawing/2014/main" val="261152819"/>
                  </a:ext>
                </a:extLst>
              </a:tr>
              <a:tr h="298781">
                <a:tc>
                  <a:txBody>
                    <a:bodyPr/>
                    <a:lstStyle/>
                    <a:p>
                      <a:r>
                        <a:rPr lang="en-US" sz="1400" dirty="0"/>
                        <a:t>Mono (100% EVS compatible/interoperable mode)</a:t>
                      </a:r>
                      <a:endParaRPr lang="en-AU" sz="1400" dirty="0"/>
                    </a:p>
                  </a:txBody>
                  <a:tcPr/>
                </a:tc>
                <a:tc>
                  <a:txBody>
                    <a:bodyPr/>
                    <a:lstStyle/>
                    <a:p>
                      <a:r>
                        <a:rPr lang="en-US" sz="1400" dirty="0"/>
                        <a:t>5.9 - 128 </a:t>
                      </a:r>
                      <a:endParaRPr lang="en-AU" sz="1400" dirty="0"/>
                    </a:p>
                  </a:txBody>
                  <a:tcPr/>
                </a:tc>
                <a:extLst>
                  <a:ext uri="{0D108BD9-81ED-4DB2-BD59-A6C34878D82A}">
                    <a16:rowId xmlns:a16="http://schemas.microsoft.com/office/drawing/2014/main" val="366554542"/>
                  </a:ext>
                </a:extLst>
              </a:tr>
              <a:tr h="298781">
                <a:tc>
                  <a:txBody>
                    <a:bodyPr/>
                    <a:lstStyle/>
                    <a:p>
                      <a:r>
                        <a:rPr lang="en-US" sz="1400" dirty="0"/>
                        <a:t>Stereo/binaural</a:t>
                      </a:r>
                      <a:endParaRPr lang="en-AU" sz="1400" dirty="0"/>
                    </a:p>
                  </a:txBody>
                  <a:tcPr/>
                </a:tc>
                <a:tc>
                  <a:txBody>
                    <a:bodyPr/>
                    <a:lstStyle/>
                    <a:p>
                      <a:r>
                        <a:rPr lang="en-US" sz="1400" dirty="0"/>
                        <a:t>13.2 – 256</a:t>
                      </a:r>
                      <a:endParaRPr lang="en-AU" sz="1400" dirty="0"/>
                    </a:p>
                  </a:txBody>
                  <a:tcPr/>
                </a:tc>
                <a:extLst>
                  <a:ext uri="{0D108BD9-81ED-4DB2-BD59-A6C34878D82A}">
                    <a16:rowId xmlns:a16="http://schemas.microsoft.com/office/drawing/2014/main" val="2540452755"/>
                  </a:ext>
                </a:extLst>
              </a:tr>
              <a:tr h="298781">
                <a:tc>
                  <a:txBody>
                    <a:bodyPr/>
                    <a:lstStyle/>
                    <a:p>
                      <a:r>
                        <a:rPr lang="en-US" sz="1400" dirty="0"/>
                        <a:t>SBA (Ambisonics, order 1 to 3)</a:t>
                      </a:r>
                      <a:endParaRPr lang="en-AU" sz="1400" dirty="0"/>
                    </a:p>
                  </a:txBody>
                  <a:tcPr/>
                </a:tc>
                <a:tc>
                  <a:txBody>
                    <a:bodyPr/>
                    <a:lstStyle/>
                    <a:p>
                      <a:r>
                        <a:rPr lang="en-US" sz="1400" dirty="0"/>
                        <a:t>13.2 - 512</a:t>
                      </a:r>
                      <a:endParaRPr lang="en-AU" sz="1400" dirty="0"/>
                    </a:p>
                  </a:txBody>
                  <a:tcPr/>
                </a:tc>
                <a:extLst>
                  <a:ext uri="{0D108BD9-81ED-4DB2-BD59-A6C34878D82A}">
                    <a16:rowId xmlns:a16="http://schemas.microsoft.com/office/drawing/2014/main" val="1050335299"/>
                  </a:ext>
                </a:extLst>
              </a:tr>
              <a:tr h="298781">
                <a:tc>
                  <a:txBody>
                    <a:bodyPr/>
                    <a:lstStyle/>
                    <a:p>
                      <a:r>
                        <a:rPr lang="en-US" sz="1400" dirty="0"/>
                        <a:t>MASA (Metadata</a:t>
                      </a:r>
                      <a:r>
                        <a:rPr lang="en-US" sz="1400" baseline="0" dirty="0"/>
                        <a:t>-assisted spatial audio)</a:t>
                      </a:r>
                      <a:endParaRPr lang="en-AU" sz="1400" dirty="0"/>
                    </a:p>
                  </a:txBody>
                  <a:tcPr/>
                </a:tc>
                <a:tc>
                  <a:txBody>
                    <a:bodyPr/>
                    <a:lstStyle/>
                    <a:p>
                      <a:r>
                        <a:rPr lang="en-US" sz="1400" dirty="0"/>
                        <a:t>13.2 - 512 </a:t>
                      </a:r>
                      <a:endParaRPr lang="en-AU" sz="1400" dirty="0"/>
                    </a:p>
                  </a:txBody>
                  <a:tcPr/>
                </a:tc>
                <a:extLst>
                  <a:ext uri="{0D108BD9-81ED-4DB2-BD59-A6C34878D82A}">
                    <a16:rowId xmlns:a16="http://schemas.microsoft.com/office/drawing/2014/main" val="275936110"/>
                  </a:ext>
                </a:extLst>
              </a:tr>
              <a:tr h="298781">
                <a:tc>
                  <a:txBody>
                    <a:bodyPr/>
                    <a:lstStyle/>
                    <a:p>
                      <a:r>
                        <a:rPr lang="en-US" sz="1400" dirty="0"/>
                        <a:t>Multichannel (5.1 to 7.1.4, flexible layouts)</a:t>
                      </a:r>
                      <a:endParaRPr lang="en-AU" sz="1400" dirty="0"/>
                    </a:p>
                  </a:txBody>
                  <a:tcPr/>
                </a:tc>
                <a:tc>
                  <a:txBody>
                    <a:bodyPr/>
                    <a:lstStyle/>
                    <a:p>
                      <a:r>
                        <a:rPr lang="en-US" sz="1400" dirty="0"/>
                        <a:t>13.2 - 512 </a:t>
                      </a:r>
                      <a:endParaRPr lang="en-AU" sz="1400" dirty="0"/>
                    </a:p>
                  </a:txBody>
                  <a:tcPr/>
                </a:tc>
                <a:extLst>
                  <a:ext uri="{0D108BD9-81ED-4DB2-BD59-A6C34878D82A}">
                    <a16:rowId xmlns:a16="http://schemas.microsoft.com/office/drawing/2014/main" val="3001177381"/>
                  </a:ext>
                </a:extLst>
              </a:tr>
              <a:tr h="298781">
                <a:tc>
                  <a:txBody>
                    <a:bodyPr/>
                    <a:lstStyle/>
                    <a:p>
                      <a:r>
                        <a:rPr lang="en-US" sz="1400" dirty="0"/>
                        <a:t>ISM (Object Audio, 1-4 objects)</a:t>
                      </a:r>
                      <a:endParaRPr lang="en-AU" sz="1400" dirty="0"/>
                    </a:p>
                  </a:txBody>
                  <a:tcPr/>
                </a:tc>
                <a:tc>
                  <a:txBody>
                    <a:bodyPr/>
                    <a:lstStyle/>
                    <a:p>
                      <a:r>
                        <a:rPr lang="en-US" sz="1400" dirty="0"/>
                        <a:t>13.2 – 256</a:t>
                      </a:r>
                      <a:endParaRPr lang="en-AU" sz="1400" dirty="0"/>
                    </a:p>
                  </a:txBody>
                  <a:tcPr/>
                </a:tc>
                <a:extLst>
                  <a:ext uri="{0D108BD9-81ED-4DB2-BD59-A6C34878D82A}">
                    <a16:rowId xmlns:a16="http://schemas.microsoft.com/office/drawing/2014/main" val="341943147"/>
                  </a:ext>
                </a:extLst>
              </a:tr>
            </a:tbl>
          </a:graphicData>
        </a:graphic>
      </p:graphicFrame>
      <p:graphicFrame>
        <p:nvGraphicFramePr>
          <p:cNvPr id="8" name="Table 7">
            <a:extLst>
              <a:ext uri="{FF2B5EF4-FFF2-40B4-BE49-F238E27FC236}">
                <a16:creationId xmlns:a16="http://schemas.microsoft.com/office/drawing/2014/main" id="{7790D74C-B4A4-FCB0-4DFD-A24AE8C647E0}"/>
              </a:ext>
            </a:extLst>
          </p:cNvPr>
          <p:cNvGraphicFramePr>
            <a:graphicFrameLocks noGrp="1"/>
          </p:cNvGraphicFramePr>
          <p:nvPr/>
        </p:nvGraphicFramePr>
        <p:xfrm>
          <a:off x="8133635" y="2038405"/>
          <a:ext cx="3340848" cy="2133600"/>
        </p:xfrm>
        <a:graphic>
          <a:graphicData uri="http://schemas.openxmlformats.org/drawingml/2006/table">
            <a:tbl>
              <a:tblPr firstRow="1" bandRow="1">
                <a:tableStyleId>{5C22544A-7EE6-4342-B048-85BDC9FD1C3A}</a:tableStyleId>
              </a:tblPr>
              <a:tblGrid>
                <a:gridCol w="3340848">
                  <a:extLst>
                    <a:ext uri="{9D8B030D-6E8A-4147-A177-3AD203B41FA5}">
                      <a16:colId xmlns:a16="http://schemas.microsoft.com/office/drawing/2014/main" val="4042854398"/>
                    </a:ext>
                  </a:extLst>
                </a:gridCol>
              </a:tblGrid>
              <a:tr h="291353">
                <a:tc>
                  <a:txBody>
                    <a:bodyPr/>
                    <a:lstStyle/>
                    <a:p>
                      <a:r>
                        <a:rPr lang="en-US" sz="1400" dirty="0"/>
                        <a:t>End-to-end audio latency [ms]</a:t>
                      </a:r>
                      <a:endParaRPr lang="en-AU" sz="1400" dirty="0"/>
                    </a:p>
                  </a:txBody>
                  <a:tcPr/>
                </a:tc>
                <a:extLst>
                  <a:ext uri="{0D108BD9-81ED-4DB2-BD59-A6C34878D82A}">
                    <a16:rowId xmlns:a16="http://schemas.microsoft.com/office/drawing/2014/main" val="4101219588"/>
                  </a:ext>
                </a:extLst>
              </a:tr>
              <a:tr h="291353">
                <a:tc>
                  <a:txBody>
                    <a:bodyPr/>
                    <a:lstStyle/>
                    <a:p>
                      <a:r>
                        <a:rPr lang="en-US" sz="1400" dirty="0"/>
                        <a:t>32</a:t>
                      </a:r>
                      <a:endParaRPr lang="en-AU" sz="1400" dirty="0"/>
                    </a:p>
                  </a:txBody>
                  <a:tcPr/>
                </a:tc>
                <a:extLst>
                  <a:ext uri="{0D108BD9-81ED-4DB2-BD59-A6C34878D82A}">
                    <a16:rowId xmlns:a16="http://schemas.microsoft.com/office/drawing/2014/main" val="2067896948"/>
                  </a:ext>
                </a:extLst>
              </a:tr>
              <a:tr h="291353">
                <a:tc>
                  <a:txBody>
                    <a:bodyPr/>
                    <a:lstStyle/>
                    <a:p>
                      <a:r>
                        <a:rPr lang="en-US" sz="1400" dirty="0"/>
                        <a:t>32</a:t>
                      </a:r>
                      <a:endParaRPr lang="en-AU" sz="1400" dirty="0"/>
                    </a:p>
                  </a:txBody>
                  <a:tcPr/>
                </a:tc>
                <a:extLst>
                  <a:ext uri="{0D108BD9-81ED-4DB2-BD59-A6C34878D82A}">
                    <a16:rowId xmlns:a16="http://schemas.microsoft.com/office/drawing/2014/main" val="1405616027"/>
                  </a:ext>
                </a:extLst>
              </a:tr>
              <a:tr h="291353">
                <a:tc>
                  <a:txBody>
                    <a:bodyPr/>
                    <a:lstStyle/>
                    <a:p>
                      <a:r>
                        <a:rPr lang="en-US" sz="1400" dirty="0"/>
                        <a:t>33/38</a:t>
                      </a:r>
                      <a:endParaRPr lang="en-AU" sz="1400" dirty="0"/>
                    </a:p>
                  </a:txBody>
                  <a:tcPr/>
                </a:tc>
                <a:extLst>
                  <a:ext uri="{0D108BD9-81ED-4DB2-BD59-A6C34878D82A}">
                    <a16:rowId xmlns:a16="http://schemas.microsoft.com/office/drawing/2014/main" val="2406185355"/>
                  </a:ext>
                </a:extLst>
              </a:tr>
              <a:tr h="291353">
                <a:tc>
                  <a:txBody>
                    <a:bodyPr/>
                    <a:lstStyle/>
                    <a:p>
                      <a:r>
                        <a:rPr lang="en-US" sz="1400" dirty="0"/>
                        <a:t>37</a:t>
                      </a:r>
                      <a:endParaRPr lang="en-AU" sz="1400" dirty="0"/>
                    </a:p>
                  </a:txBody>
                  <a:tcPr/>
                </a:tc>
                <a:extLst>
                  <a:ext uri="{0D108BD9-81ED-4DB2-BD59-A6C34878D82A}">
                    <a16:rowId xmlns:a16="http://schemas.microsoft.com/office/drawing/2014/main" val="3581157080"/>
                  </a:ext>
                </a:extLst>
              </a:tr>
              <a:tr h="291353">
                <a:tc>
                  <a:txBody>
                    <a:bodyPr/>
                    <a:lstStyle/>
                    <a:p>
                      <a:r>
                        <a:rPr lang="en-US" sz="1400" dirty="0"/>
                        <a:t>32/37</a:t>
                      </a:r>
                      <a:endParaRPr lang="en-AU" sz="1400" dirty="0"/>
                    </a:p>
                  </a:txBody>
                  <a:tcPr/>
                </a:tc>
                <a:extLst>
                  <a:ext uri="{0D108BD9-81ED-4DB2-BD59-A6C34878D82A}">
                    <a16:rowId xmlns:a16="http://schemas.microsoft.com/office/drawing/2014/main" val="3168783956"/>
                  </a:ext>
                </a:extLst>
              </a:tr>
              <a:tr h="291353">
                <a:tc>
                  <a:txBody>
                    <a:bodyPr/>
                    <a:lstStyle/>
                    <a:p>
                      <a:r>
                        <a:rPr lang="en-US" sz="1400" dirty="0"/>
                        <a:t>32/37</a:t>
                      </a:r>
                      <a:endParaRPr lang="en-AU" sz="1400" dirty="0"/>
                    </a:p>
                  </a:txBody>
                  <a:tcPr/>
                </a:tc>
                <a:extLst>
                  <a:ext uri="{0D108BD9-81ED-4DB2-BD59-A6C34878D82A}">
                    <a16:rowId xmlns:a16="http://schemas.microsoft.com/office/drawing/2014/main" val="4240204011"/>
                  </a:ext>
                </a:extLst>
              </a:tr>
            </a:tbl>
          </a:graphicData>
        </a:graphic>
      </p:graphicFrame>
      <p:sp>
        <p:nvSpPr>
          <p:cNvPr id="9" name="TextBox 8">
            <a:extLst>
              <a:ext uri="{FF2B5EF4-FFF2-40B4-BE49-F238E27FC236}">
                <a16:creationId xmlns:a16="http://schemas.microsoft.com/office/drawing/2014/main" id="{B6502E69-2E7F-A150-9DC9-6CF4D9F1474E}"/>
              </a:ext>
            </a:extLst>
          </p:cNvPr>
          <p:cNvSpPr txBox="1"/>
          <p:nvPr/>
        </p:nvSpPr>
        <p:spPr>
          <a:xfrm>
            <a:off x="7909783" y="1816382"/>
            <a:ext cx="3682397" cy="204076"/>
          </a:xfrm>
          <a:prstGeom prst="rect">
            <a:avLst/>
          </a:prstGeom>
          <a:noFill/>
        </p:spPr>
        <p:txBody>
          <a:bodyPr wrap="square" lIns="0" tIns="0" rIns="0" bIns="0" rtlCol="0" anchor="t">
            <a:noAutofit/>
          </a:bodyPr>
          <a:lstStyle/>
          <a:p>
            <a:pPr marL="228600" indent="-228600">
              <a:spcBef>
                <a:spcPts val="1000"/>
              </a:spcBef>
              <a:buBlip>
                <a:blip r:embed="rId3"/>
              </a:buBlip>
            </a:pPr>
            <a:r>
              <a:rPr lang="sv-SE" sz="1400" b="1" dirty="0" err="1">
                <a:latin typeface="+mn-lt"/>
                <a:cs typeface="+mn-cs"/>
              </a:rPr>
              <a:t>Characteristics</a:t>
            </a:r>
            <a:endParaRPr lang="sv-SE" sz="1400" b="1" dirty="0">
              <a:latin typeface="+mn-lt"/>
              <a:cs typeface="+mn-cs"/>
            </a:endParaRPr>
          </a:p>
          <a:p>
            <a:pPr marL="176213" indent="-176213" defTabSz="179388">
              <a:buFont typeface="Arial" panose="020B0604020202020204" pitchFamily="34" charset="0"/>
              <a:buChar char="•"/>
              <a:tabLst>
                <a:tab pos="361950" algn="l"/>
              </a:tabLst>
            </a:pPr>
            <a:endParaRPr lang="sv-SE" sz="1400" dirty="0"/>
          </a:p>
          <a:p>
            <a:pPr algn="l"/>
            <a:endParaRPr lang="sv-SE" sz="1200" dirty="0"/>
          </a:p>
        </p:txBody>
      </p:sp>
      <p:sp>
        <p:nvSpPr>
          <p:cNvPr id="10" name="Content Placeholder 2">
            <a:extLst>
              <a:ext uri="{FF2B5EF4-FFF2-40B4-BE49-F238E27FC236}">
                <a16:creationId xmlns:a16="http://schemas.microsoft.com/office/drawing/2014/main" id="{17782D80-E8F0-7B1A-1A6D-93B2EB66B3E7}"/>
              </a:ext>
            </a:extLst>
          </p:cNvPr>
          <p:cNvSpPr txBox="1">
            <a:spLocks/>
          </p:cNvSpPr>
          <p:nvPr/>
        </p:nvSpPr>
        <p:spPr bwMode="auto">
          <a:xfrm>
            <a:off x="405399" y="4373805"/>
            <a:ext cx="6697342" cy="468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pPr>
            <a:r>
              <a:rPr lang="en-US" altLang="zh-CN" sz="1400" dirty="0"/>
              <a:t>Supported input/output sampling rates: 16 kHz, 32 kHz, 48 kHz</a:t>
            </a:r>
          </a:p>
          <a:p>
            <a:pPr lvl="2">
              <a:lnSpc>
                <a:spcPct val="100000"/>
              </a:lnSpc>
            </a:pPr>
            <a:r>
              <a:rPr lang="en-US" altLang="zh-CN" sz="1100" dirty="0"/>
              <a:t>Supported audio bandwidths: NB (EVS only), WB, SWB, FB</a:t>
            </a:r>
          </a:p>
          <a:p>
            <a:pPr lvl="1">
              <a:lnSpc>
                <a:spcPct val="100000"/>
              </a:lnSpc>
            </a:pPr>
            <a:r>
              <a:rPr lang="en-US" altLang="zh-CN" sz="1400" dirty="0"/>
              <a:t>Head-tracked binaural split rendering</a:t>
            </a:r>
          </a:p>
          <a:p>
            <a:pPr lvl="1">
              <a:lnSpc>
                <a:spcPct val="100000"/>
              </a:lnSpc>
            </a:pPr>
            <a:r>
              <a:rPr lang="en-US" altLang="zh-CN" sz="1400" dirty="0"/>
              <a:t>Combined audio formats (SBA + Objects, MASA + Objects)</a:t>
            </a:r>
            <a:endParaRPr lang="en-US" altLang="zh-CN" dirty="0">
              <a:ea typeface="幼圆"/>
            </a:endParaRPr>
          </a:p>
        </p:txBody>
      </p:sp>
      <p:sp>
        <p:nvSpPr>
          <p:cNvPr id="11" name="TextBox 10">
            <a:extLst>
              <a:ext uri="{FF2B5EF4-FFF2-40B4-BE49-F238E27FC236}">
                <a16:creationId xmlns:a16="http://schemas.microsoft.com/office/drawing/2014/main" id="{391A2FB7-4B94-EE4B-3048-1B36E6536A90}"/>
              </a:ext>
            </a:extLst>
          </p:cNvPr>
          <p:cNvSpPr txBox="1"/>
          <p:nvPr/>
        </p:nvSpPr>
        <p:spPr>
          <a:xfrm>
            <a:off x="629865" y="5954861"/>
            <a:ext cx="7099743" cy="307777"/>
          </a:xfrm>
          <a:prstGeom prst="rect">
            <a:avLst/>
          </a:prstGeom>
          <a:noFill/>
        </p:spPr>
        <p:txBody>
          <a:bodyPr wrap="square" rtlCol="0">
            <a:spAutoFit/>
          </a:bodyPr>
          <a:lstStyle/>
          <a:p>
            <a:r>
              <a:rPr lang="sv-SE" sz="1400" dirty="0" err="1">
                <a:latin typeface="+mn-lt"/>
                <a:cs typeface="+mn-cs"/>
              </a:rPr>
              <a:t>More</a:t>
            </a:r>
            <a:r>
              <a:rPr lang="sv-SE" sz="1400" dirty="0">
                <a:latin typeface="+mn-lt"/>
                <a:cs typeface="+mn-cs"/>
              </a:rPr>
              <a:t> information </a:t>
            </a:r>
            <a:r>
              <a:rPr lang="sv-SE" sz="1400" dirty="0" err="1">
                <a:latin typeface="+mn-lt"/>
                <a:cs typeface="+mn-cs"/>
              </a:rPr>
              <a:t>available</a:t>
            </a:r>
            <a:r>
              <a:rPr lang="sv-SE" sz="1400" dirty="0">
                <a:latin typeface="+mn-lt"/>
                <a:cs typeface="+mn-cs"/>
              </a:rPr>
              <a:t> in </a:t>
            </a:r>
            <a:r>
              <a:rPr lang="en-US" sz="1200" b="1" i="0" u="none" strike="noStrike" dirty="0">
                <a:solidFill>
                  <a:srgbClr val="252525"/>
                </a:solidFill>
                <a:effectLst/>
                <a:latin typeface="Montserrat" panose="00000500000000000000" pitchFamily="2" charset="0"/>
              </a:rPr>
              <a:t>3GPP Highlights </a:t>
            </a:r>
            <a:r>
              <a:rPr lang="en-US" sz="1200" b="1" i="0" u="none" strike="noStrike" dirty="0">
                <a:solidFill>
                  <a:srgbClr val="252525"/>
                </a:solidFill>
                <a:effectLst/>
                <a:latin typeface="Montserrat" panose="00000500000000000000" pitchFamily="2" charset="0"/>
                <a:hlinkClick r:id="rId4"/>
              </a:rPr>
              <a:t>Issue 7 (Nov 2023)</a:t>
            </a:r>
            <a:r>
              <a:rPr lang="en-US" sz="1200" b="1" i="0" u="none" strike="noStrike" dirty="0">
                <a:solidFill>
                  <a:srgbClr val="252525"/>
                </a:solidFill>
                <a:effectLst/>
                <a:latin typeface="Montserrat" panose="00000500000000000000" pitchFamily="2" charset="0"/>
              </a:rPr>
              <a:t> </a:t>
            </a:r>
            <a:r>
              <a:rPr lang="en-US" sz="1400" dirty="0">
                <a:latin typeface="+mn-lt"/>
                <a:cs typeface="+mn-cs"/>
              </a:rPr>
              <a:t>and </a:t>
            </a:r>
            <a:r>
              <a:rPr lang="en-US" sz="1200" b="1" i="0" u="none" strike="noStrike" dirty="0">
                <a:solidFill>
                  <a:srgbClr val="252525"/>
                </a:solidFill>
                <a:effectLst/>
                <a:latin typeface="Montserrat" panose="00000500000000000000" pitchFamily="2" charset="0"/>
                <a:hlinkClick r:id="rId5"/>
              </a:rPr>
              <a:t>Issue 5 (Nov 2022)</a:t>
            </a:r>
            <a:endParaRPr lang="en-US" sz="1400" b="1" i="0" u="none" strike="noStrike" dirty="0">
              <a:solidFill>
                <a:srgbClr val="252525"/>
              </a:solidFill>
              <a:effectLst/>
              <a:latin typeface="Montserrat" panose="00000500000000000000" pitchFamily="2" charset="0"/>
            </a:endParaRPr>
          </a:p>
        </p:txBody>
      </p:sp>
    </p:spTree>
    <p:extLst>
      <p:ext uri="{BB962C8B-B14F-4D97-AF65-F5344CB8AC3E}">
        <p14:creationId xmlns:p14="http://schemas.microsoft.com/office/powerpoint/2010/main" val="421712303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nb-NO" altLang="en-US" sz="4400" dirty="0">
                <a:solidFill>
                  <a:srgbClr val="C00000"/>
                </a:solidFill>
                <a:latin typeface="Century Gothic" panose="020B0502020202020204" pitchFamily="34" charset="0"/>
                <a:ea typeface="DejaVu Sans"/>
                <a:cs typeface="Calibri Light" panose="020F0302020204030204" pitchFamily="34" charset="0"/>
              </a:rPr>
              <a:t>Ongoing MBS topics – Rel-18/19</a:t>
            </a:r>
            <a:endParaRPr lang="en-US" altLang="en-US" sz="4400" dirty="0">
              <a:solidFill>
                <a:srgbClr val="C00000"/>
              </a:solidFill>
              <a:latin typeface="Century Gothic" panose="020B0502020202020204" pitchFamily="34" charset="0"/>
              <a:ea typeface="DejaVu Sans"/>
              <a:cs typeface="Calibri Light" panose="020F0302020204030204" pitchFamily="34" charset="0"/>
            </a:endParaRPr>
          </a:p>
        </p:txBody>
      </p:sp>
      <p:sp>
        <p:nvSpPr>
          <p:cNvPr id="3" name="Content Placeholder 2">
            <a:extLst>
              <a:ext uri="{FF2B5EF4-FFF2-40B4-BE49-F238E27FC236}">
                <a16:creationId xmlns:a16="http://schemas.microsoft.com/office/drawing/2014/main" id="{903AB1A4-1E85-A9E2-58ED-B66210422840}"/>
              </a:ext>
            </a:extLst>
          </p:cNvPr>
          <p:cNvSpPr>
            <a:spLocks noGrp="1"/>
          </p:cNvSpPr>
          <p:nvPr>
            <p:ph idx="1"/>
          </p:nvPr>
        </p:nvSpPr>
        <p:spPr/>
        <p:txBody>
          <a:bodyPr/>
          <a:lstStyle/>
          <a:p>
            <a:pPr algn="l"/>
            <a:r>
              <a:rPr lang="en-US" altLang="en-US" sz="1400" dirty="0">
                <a:solidFill>
                  <a:srgbClr val="C00000"/>
                </a:solidFill>
              </a:rPr>
              <a:t>Split Rendering Media Service Enabler (SR_MSE) </a:t>
            </a:r>
            <a:r>
              <a:rPr lang="en-US" altLang="en-US" sz="1400" dirty="0"/>
              <a:t>– Rel-18: 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r>
              <a:rPr lang="en-US" sz="1400" dirty="0">
                <a:solidFill>
                  <a:srgbClr val="C00000"/>
                </a:solidFill>
              </a:rPr>
              <a:t>5G-Advanced media </a:t>
            </a:r>
            <a:r>
              <a:rPr lang="en-US" sz="1400" dirty="0" err="1">
                <a:solidFill>
                  <a:srgbClr val="C00000"/>
                </a:solidFill>
              </a:rPr>
              <a:t>PROfiles</a:t>
            </a:r>
            <a:r>
              <a:rPr lang="en-US" sz="1400" dirty="0">
                <a:solidFill>
                  <a:srgbClr val="C00000"/>
                </a:solidFill>
              </a:rPr>
              <a:t> for </a:t>
            </a:r>
            <a:r>
              <a:rPr lang="en-US" sz="1400" dirty="0" err="1">
                <a:solidFill>
                  <a:srgbClr val="C00000"/>
                </a:solidFill>
              </a:rPr>
              <a:t>MessagIng</a:t>
            </a:r>
            <a:r>
              <a:rPr lang="en-US" sz="1400" dirty="0">
                <a:solidFill>
                  <a:srgbClr val="C00000"/>
                </a:solidFill>
              </a:rPr>
              <a:t> Services (PROMISE) </a:t>
            </a:r>
            <a:r>
              <a:rPr lang="en-US" sz="1400" dirty="0"/>
              <a:t>– Rel-18: </a:t>
            </a:r>
            <a:r>
              <a:rPr lang="en-US" sz="1400" dirty="0">
                <a:solidFill>
                  <a:srgbClr val="000000"/>
                </a:solidFill>
                <a:effectLst/>
                <a:ea typeface="MS Mincho" panose="02020609040205080304" pitchFamily="49" charset="-128"/>
              </a:rPr>
              <a:t>The purpose of this Work Item is to specify SMS/MMS/RCS/Messaging formats and codecs that GSMA and other organizations or application vendors can then reference and/or profile to improve messaging service quality and interoperability. See next slide.</a:t>
            </a:r>
          </a:p>
          <a:p>
            <a:pPr algn="l"/>
            <a:r>
              <a:rPr lang="en-US" sz="1400" dirty="0">
                <a:solidFill>
                  <a:srgbClr val="C00000"/>
                </a:solidFill>
              </a:rPr>
              <a:t>5G Media Streaming Protocols Phase 2 (5GMS_Pro_Ph2) </a:t>
            </a:r>
            <a:r>
              <a:rPr lang="en-US" sz="1400" dirty="0"/>
              <a:t>– Rel-18: The work item addresses stage-3 support for 5GMS protocol extensions for provisioning, ingest, user plane, control plane and device APIs for the following functionalities: uplink streaming, end-to-end low latency live streaming, 5GMS over MBS and 5GMS hybrid services , support for multiple media service entry points, traffic identification, Addition of HTTP/3 to the 5GMS protocols, Background Data Transfer, usage of </a:t>
            </a:r>
            <a:r>
              <a:rPr lang="en-US" sz="1400" dirty="0" err="1"/>
              <a:t>Oauth</a:t>
            </a:r>
            <a:r>
              <a:rPr lang="en-US" sz="1400" dirty="0"/>
              <a:t> 2.0, 3GPP Service Handler and URL, enhancements based on feedback from 5G-MAG Reference tool developments, Specification of data types for data reporting of ANBR-based Network Assistance invocations.</a:t>
            </a:r>
          </a:p>
        </p:txBody>
      </p:sp>
    </p:spTree>
    <p:extLst>
      <p:ext uri="{BB962C8B-B14F-4D97-AF65-F5344CB8AC3E}">
        <p14:creationId xmlns:p14="http://schemas.microsoft.com/office/powerpoint/2010/main" val="2108309669"/>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11708" y="560387"/>
            <a:ext cx="11142092" cy="1130301"/>
          </a:xfrm>
        </p:spPr>
        <p:txBody>
          <a:bodyPr/>
          <a:lstStyle/>
          <a:p>
            <a:r>
              <a:rPr lang="en-US" sz="2800" dirty="0">
                <a:solidFill>
                  <a:srgbClr val="C00000"/>
                </a:solidFill>
              </a:rPr>
              <a:t>5G-Advanced media </a:t>
            </a:r>
            <a:r>
              <a:rPr lang="en-US" sz="2800" dirty="0" err="1">
                <a:solidFill>
                  <a:srgbClr val="C00000"/>
                </a:solidFill>
              </a:rPr>
              <a:t>PROfiles</a:t>
            </a:r>
            <a:r>
              <a:rPr lang="en-US" sz="2800" dirty="0">
                <a:solidFill>
                  <a:srgbClr val="C00000"/>
                </a:solidFill>
              </a:rPr>
              <a:t> for </a:t>
            </a:r>
            <a:r>
              <a:rPr lang="en-US" sz="2800" dirty="0" err="1">
                <a:solidFill>
                  <a:srgbClr val="C00000"/>
                </a:solidFill>
              </a:rPr>
              <a:t>MessagIng</a:t>
            </a:r>
            <a:r>
              <a:rPr lang="en-US" sz="2800" dirty="0">
                <a:solidFill>
                  <a:srgbClr val="C00000"/>
                </a:solidFill>
              </a:rPr>
              <a:t> Services (PROMISE)</a:t>
            </a:r>
            <a:endParaRPr lang="en-US" dirty="0">
              <a:solidFill>
                <a:srgbClr val="C00000"/>
              </a:solidFill>
            </a:endParaRPr>
          </a:p>
        </p:txBody>
      </p:sp>
      <p:sp>
        <p:nvSpPr>
          <p:cNvPr id="3" name="Content Placeholder 2"/>
          <p:cNvSpPr>
            <a:spLocks noGrp="1"/>
          </p:cNvSpPr>
          <p:nvPr>
            <p:ph idx="1"/>
          </p:nvPr>
        </p:nvSpPr>
        <p:spPr>
          <a:xfrm>
            <a:off x="211708" y="1825625"/>
            <a:ext cx="4061842" cy="4351338"/>
          </a:xfrm>
        </p:spPr>
        <p:txBody>
          <a:bodyPr vert="horz" wrap="square" lIns="0" tIns="0" rIns="0" bIns="0" rtlCol="0" anchor="t">
            <a:normAutofit fontScale="55000" lnSpcReduction="20000"/>
          </a:bodyPr>
          <a:lstStyle/>
          <a:p>
            <a:pPr marL="360363" indent="-360363">
              <a:lnSpc>
                <a:spcPct val="100000"/>
              </a:lnSpc>
            </a:pPr>
            <a:r>
              <a:rPr lang="en-US" dirty="0">
                <a:solidFill>
                  <a:srgbClr val="000000"/>
                </a:solidFill>
                <a:ea typeface="MS Mincho" panose="02020609040205080304" pitchFamily="49" charset="-128"/>
              </a:rPr>
              <a:t>MMS media formats were specified by 3GPP in TS 26.140 20+ years ago (Rel-5). SMS/MMS is still a very popular service with universal support, interoperability and roaming. SMS/MMS is used as fallback to GSMA RCS. It needs upgrading.</a:t>
            </a:r>
          </a:p>
          <a:p>
            <a:pPr marL="360363" indent="-360363">
              <a:lnSpc>
                <a:spcPct val="100000"/>
              </a:lnSpc>
            </a:pPr>
            <a:r>
              <a:rPr lang="en-US" dirty="0">
                <a:solidFill>
                  <a:srgbClr val="000000"/>
                </a:solidFill>
                <a:ea typeface="MS Mincho" panose="02020609040205080304" pitchFamily="49" charset="-128"/>
              </a:rPr>
              <a:t>GSMA specified RCS (</a:t>
            </a:r>
            <a:r>
              <a:rPr lang="en-US" b="0" i="0" dirty="0">
                <a:solidFill>
                  <a:srgbClr val="1F1F1F"/>
                </a:solidFill>
                <a:effectLst/>
                <a:latin typeface="Google Sans Text"/>
              </a:rPr>
              <a:t>Rich Communication Services</a:t>
            </a:r>
            <a:r>
              <a:rPr lang="en-US" dirty="0">
                <a:solidFill>
                  <a:srgbClr val="000000"/>
                </a:solidFill>
                <a:ea typeface="MS Mincho" panose="02020609040205080304" pitchFamily="49" charset="-128"/>
              </a:rPr>
              <a:t>) which is now deployed by operators and Google. “5G Messaging” is being introduced in China based on MMS/RCS profiles.</a:t>
            </a:r>
          </a:p>
          <a:p>
            <a:pPr marL="360363" indent="-360363">
              <a:lnSpc>
                <a:spcPct val="100000"/>
              </a:lnSpc>
            </a:pPr>
            <a:r>
              <a:rPr lang="en-US" dirty="0">
                <a:solidFill>
                  <a:srgbClr val="000000"/>
                </a:solidFill>
                <a:ea typeface="MS Mincho" panose="02020609040205080304" pitchFamily="49" charset="-128"/>
              </a:rPr>
              <a:t>OTT Messaging applications can benefit from interoperability and e2ee encryption – IETF is conducting “More Instant Messaging Interoperability (MIMI)” work to enable this.</a:t>
            </a:r>
          </a:p>
          <a:p>
            <a:pPr marL="360363" indent="-360363">
              <a:lnSpc>
                <a:spcPct val="100000"/>
              </a:lnSpc>
            </a:pPr>
            <a:r>
              <a:rPr lang="en-US" dirty="0">
                <a:solidFill>
                  <a:srgbClr val="000000"/>
                </a:solidFill>
                <a:ea typeface="MS Mincho" panose="02020609040205080304" pitchFamily="49" charset="-128"/>
              </a:rPr>
              <a:t>Enable RCS and OTT messaging apps to reference new 3GPP TS 26.143 Messaging Media profiles.</a:t>
            </a:r>
          </a:p>
          <a:p>
            <a:pPr marL="360363" indent="-360363">
              <a:lnSpc>
                <a:spcPct val="100000"/>
              </a:lnSpc>
            </a:pPr>
            <a:r>
              <a:rPr lang="en-US" dirty="0">
                <a:solidFill>
                  <a:srgbClr val="000000"/>
                </a:solidFill>
                <a:ea typeface="MS Mincho" panose="02020609040205080304" pitchFamily="49" charset="-128"/>
              </a:rPr>
              <a:t>Supporting companies: Dolby, Fraunhofer IIS, Ericsson, Nokia, Qualcomm, Interdigital, AT&amp;T.</a:t>
            </a:r>
          </a:p>
        </p:txBody>
      </p:sp>
      <p:sp>
        <p:nvSpPr>
          <p:cNvPr id="16" name="Content Placeholder 2">
            <a:extLst>
              <a:ext uri="{FF2B5EF4-FFF2-40B4-BE49-F238E27FC236}">
                <a16:creationId xmlns:a16="http://schemas.microsoft.com/office/drawing/2014/main" id="{5789D7AB-4E3F-B9EF-E2BD-7632175E58C4}"/>
              </a:ext>
            </a:extLst>
          </p:cNvPr>
          <p:cNvSpPr txBox="1">
            <a:spLocks/>
          </p:cNvSpPr>
          <p:nvPr/>
        </p:nvSpPr>
        <p:spPr bwMode="auto">
          <a:xfrm>
            <a:off x="6249640" y="1822450"/>
            <a:ext cx="3770821" cy="380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lnSpcReduction="10000"/>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363" indent="-360363">
              <a:lnSpc>
                <a:spcPct val="100000"/>
              </a:lnSpc>
            </a:pPr>
            <a:r>
              <a:rPr lang="en-US" sz="1600" dirty="0">
                <a:solidFill>
                  <a:srgbClr val="000000"/>
                </a:solidFill>
                <a:ea typeface="MS Mincho" panose="02020609040205080304" pitchFamily="49" charset="-128"/>
              </a:rPr>
              <a:t>Upgrades: </a:t>
            </a:r>
          </a:p>
          <a:p>
            <a:pPr marL="817563" lvl="1" indent="-360363">
              <a:lnSpc>
                <a:spcPct val="100000"/>
              </a:lnSpc>
            </a:pPr>
            <a:r>
              <a:rPr lang="en-US" sz="1400" dirty="0">
                <a:solidFill>
                  <a:srgbClr val="000000"/>
                </a:solidFill>
                <a:ea typeface="MS Mincho" panose="02020609040205080304" pitchFamily="49" charset="-128"/>
              </a:rPr>
              <a:t>Add EVS codec support with SWB and FB support for speech messages</a:t>
            </a:r>
          </a:p>
          <a:p>
            <a:pPr marL="817563" lvl="1" indent="-360363">
              <a:lnSpc>
                <a:spcPct val="100000"/>
              </a:lnSpc>
            </a:pPr>
            <a:r>
              <a:rPr lang="en-US" sz="1400" dirty="0">
                <a:solidFill>
                  <a:srgbClr val="000000"/>
                </a:solidFill>
                <a:ea typeface="MS Mincho" panose="02020609040205080304" pitchFamily="49" charset="-128"/>
              </a:rPr>
              <a:t>Add </a:t>
            </a:r>
            <a:r>
              <a:rPr lang="en-US" sz="1400" dirty="0" err="1">
                <a:solidFill>
                  <a:srgbClr val="000000"/>
                </a:solidFill>
                <a:ea typeface="MS Mincho" panose="02020609040205080304" pitchFamily="49" charset="-128"/>
              </a:rPr>
              <a:t>xHE</a:t>
            </a:r>
            <a:r>
              <a:rPr lang="en-US" sz="1400" dirty="0">
                <a:solidFill>
                  <a:srgbClr val="000000"/>
                </a:solidFill>
                <a:ea typeface="MS Mincho" panose="02020609040205080304" pitchFamily="49" charset="-128"/>
              </a:rPr>
              <a:t>-AAC codec support for audio messages</a:t>
            </a:r>
          </a:p>
          <a:p>
            <a:pPr marL="817563" lvl="1" indent="-360363">
              <a:lnSpc>
                <a:spcPct val="100000"/>
              </a:lnSpc>
            </a:pPr>
            <a:r>
              <a:rPr lang="en-US" sz="1400" dirty="0">
                <a:solidFill>
                  <a:srgbClr val="000000"/>
                </a:solidFill>
                <a:ea typeface="MS Mincho" panose="02020609040205080304" pitchFamily="49" charset="-128"/>
              </a:rPr>
              <a:t>Add IVAS codec for spatial speech/audio messaging.</a:t>
            </a:r>
          </a:p>
          <a:p>
            <a:pPr marL="817563" lvl="1" indent="-360363">
              <a:lnSpc>
                <a:spcPct val="100000"/>
              </a:lnSpc>
            </a:pPr>
            <a:r>
              <a:rPr lang="en-US" sz="1400" dirty="0">
                <a:solidFill>
                  <a:srgbClr val="000000"/>
                </a:solidFill>
                <a:ea typeface="MS Mincho" panose="02020609040205080304" pitchFamily="49" charset="-128"/>
              </a:rPr>
              <a:t>Add 3d scenes and assets messages</a:t>
            </a:r>
          </a:p>
          <a:p>
            <a:pPr marL="817563" lvl="1" indent="-360363">
              <a:lnSpc>
                <a:spcPct val="100000"/>
              </a:lnSpc>
            </a:pPr>
            <a:r>
              <a:rPr lang="en-US" sz="1400" dirty="0">
                <a:solidFill>
                  <a:srgbClr val="000000"/>
                </a:solidFill>
                <a:ea typeface="MS Mincho" panose="02020609040205080304" pitchFamily="49" charset="-128"/>
              </a:rPr>
              <a:t>Upgrade 2D video support</a:t>
            </a:r>
          </a:p>
          <a:p>
            <a:pPr marL="360363" indent="-360363">
              <a:lnSpc>
                <a:spcPct val="100000"/>
              </a:lnSpc>
            </a:pPr>
            <a:r>
              <a:rPr lang="en-US" sz="1600" dirty="0">
                <a:solidFill>
                  <a:srgbClr val="000000"/>
                </a:solidFill>
                <a:ea typeface="MS Mincho" panose="02020609040205080304" pitchFamily="49" charset="-128"/>
              </a:rPr>
              <a:t> Triggered by 3GPP SA4 liaison, MPEG (ISO/IEC SC 29/WG 3) will define a profile of ISOBMFF for the purpose of messaging (</a:t>
            </a:r>
            <a:r>
              <a:rPr lang="en-US" sz="1600" dirty="0" err="1">
                <a:solidFill>
                  <a:srgbClr val="000000"/>
                </a:solidFill>
                <a:ea typeface="MS Mincho" panose="02020609040205080304" pitchFamily="49" charset="-128"/>
              </a:rPr>
              <a:t>MeMAF</a:t>
            </a:r>
            <a:r>
              <a:rPr lang="en-US" sz="1600" dirty="0">
                <a:solidFill>
                  <a:srgbClr val="000000"/>
                </a:solidFill>
                <a:ea typeface="MS Mincho" panose="02020609040205080304" pitchFamily="49" charset="-128"/>
              </a:rPr>
              <a:t>), which will match SA4 requirements.</a:t>
            </a:r>
          </a:p>
          <a:p>
            <a:pPr marL="360363" indent="-360363">
              <a:lnSpc>
                <a:spcPct val="100000"/>
              </a:lnSpc>
            </a:pPr>
            <a:r>
              <a:rPr lang="en-US" sz="1600" dirty="0">
                <a:solidFill>
                  <a:srgbClr val="000000"/>
                </a:solidFill>
                <a:ea typeface="MS Mincho" panose="02020609040205080304" pitchFamily="49" charset="-128"/>
              </a:rPr>
              <a:t>GSMA UPG/GSG regular liaison exchange</a:t>
            </a:r>
          </a:p>
        </p:txBody>
      </p:sp>
      <p:pic>
        <p:nvPicPr>
          <p:cNvPr id="1026" name="Picture 2" descr="GSMA | HD Voice - Future Networks">
            <a:extLst>
              <a:ext uri="{FF2B5EF4-FFF2-40B4-BE49-F238E27FC236}">
                <a16:creationId xmlns:a16="http://schemas.microsoft.com/office/drawing/2014/main" id="{484A7F06-7DC8-35C9-8FB8-805746B48B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7638" y="1973709"/>
            <a:ext cx="728283" cy="38738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6DFA5A7-D594-18A4-0DE1-525DB9412F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47491" y="4001294"/>
            <a:ext cx="728283" cy="17410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GSM Association — Wikipédia">
            <a:extLst>
              <a:ext uri="{FF2B5EF4-FFF2-40B4-BE49-F238E27FC236}">
                <a16:creationId xmlns:a16="http://schemas.microsoft.com/office/drawing/2014/main" id="{3F12D329-FEAE-3889-0091-DD19BA4E14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1178" y="2015766"/>
            <a:ext cx="837526" cy="83752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GSMA | RCS - Future Networks">
            <a:extLst>
              <a:ext uri="{FF2B5EF4-FFF2-40B4-BE49-F238E27FC236}">
                <a16:creationId xmlns:a16="http://schemas.microsoft.com/office/drawing/2014/main" id="{7E30C49C-52C0-5EA4-77C6-6373E48B112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50174" y="3031501"/>
            <a:ext cx="1188939" cy="29373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nternet Engineering Task Force — Wikipédia">
            <a:extLst>
              <a:ext uri="{FF2B5EF4-FFF2-40B4-BE49-F238E27FC236}">
                <a16:creationId xmlns:a16="http://schemas.microsoft.com/office/drawing/2014/main" id="{1EA471DE-C1C8-7A5F-7FA9-FCED63DFF15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55750" y="3601708"/>
            <a:ext cx="812954" cy="465327"/>
          </a:xfrm>
          <a:prstGeom prst="rect">
            <a:avLst/>
          </a:prstGeom>
          <a:noFill/>
          <a:extLst>
            <a:ext uri="{909E8E84-426E-40DD-AFC4-6F175D3DCCD1}">
              <a14:hiddenFill xmlns:a14="http://schemas.microsoft.com/office/drawing/2010/main">
                <a:solidFill>
                  <a:srgbClr val="FFFFFF"/>
                </a:solidFill>
              </a14:hiddenFill>
            </a:ext>
          </a:extLst>
        </p:spPr>
      </p:pic>
      <p:pic>
        <p:nvPicPr>
          <p:cNvPr id="20" name="Graphic 19">
            <a:extLst>
              <a:ext uri="{FF2B5EF4-FFF2-40B4-BE49-F238E27FC236}">
                <a16:creationId xmlns:a16="http://schemas.microsoft.com/office/drawing/2014/main" id="{AEAF783F-2F07-E954-3D7E-F281BD35372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760673" y="3429000"/>
            <a:ext cx="519576" cy="259788"/>
          </a:xfrm>
          <a:prstGeom prst="rect">
            <a:avLst/>
          </a:prstGeom>
        </p:spPr>
      </p:pic>
    </p:spTree>
    <p:extLst>
      <p:ext uri="{BB962C8B-B14F-4D97-AF65-F5344CB8AC3E}">
        <p14:creationId xmlns:p14="http://schemas.microsoft.com/office/powerpoint/2010/main" val="1794106088"/>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nb-NO" altLang="en-US" sz="4400" dirty="0">
                <a:solidFill>
                  <a:srgbClr val="C00000"/>
                </a:solidFill>
                <a:latin typeface="Century Gothic" panose="020B0502020202020204" pitchFamily="34" charset="0"/>
                <a:ea typeface="DejaVu Sans"/>
                <a:cs typeface="Calibri Light" panose="020F0302020204030204" pitchFamily="34" charset="0"/>
              </a:rPr>
              <a:t>Ongoing Video topics – Rel-18/19</a:t>
            </a:r>
            <a:endParaRPr lang="en-US" altLang="en-US" sz="4400" dirty="0">
              <a:solidFill>
                <a:srgbClr val="C00000"/>
              </a:solidFill>
              <a:latin typeface="Century Gothic" panose="020B0502020202020204" pitchFamily="34" charset="0"/>
              <a:ea typeface="DejaVu Sans"/>
              <a:cs typeface="Calibri Light" panose="020F0302020204030204" pitchFamily="34" charset="0"/>
            </a:endParaRPr>
          </a:p>
        </p:txBody>
      </p:sp>
      <p:sp>
        <p:nvSpPr>
          <p:cNvPr id="3" name="Content Placeholder 2">
            <a:extLst>
              <a:ext uri="{FF2B5EF4-FFF2-40B4-BE49-F238E27FC236}">
                <a16:creationId xmlns:a16="http://schemas.microsoft.com/office/drawing/2014/main" id="{903AB1A4-1E85-A9E2-58ED-B66210422840}"/>
              </a:ext>
            </a:extLst>
          </p:cNvPr>
          <p:cNvSpPr>
            <a:spLocks noGrp="1"/>
          </p:cNvSpPr>
          <p:nvPr>
            <p:ph idx="1"/>
          </p:nvPr>
        </p:nvSpPr>
        <p:spPr/>
        <p:txBody>
          <a:bodyPr/>
          <a:lstStyle/>
          <a:p>
            <a:pPr algn="l"/>
            <a:r>
              <a:rPr lang="en-US" altLang="en-US" sz="1400" dirty="0">
                <a:solidFill>
                  <a:srgbClr val="C00000"/>
                </a:solidFill>
              </a:rPr>
              <a:t>Media Capabilities for Augmented Reality (</a:t>
            </a:r>
            <a:r>
              <a:rPr lang="en-US" altLang="en-US" sz="1400" dirty="0" err="1">
                <a:solidFill>
                  <a:srgbClr val="C00000"/>
                </a:solidFill>
              </a:rPr>
              <a:t>MeCAR</a:t>
            </a:r>
            <a:r>
              <a:rPr lang="en-US" altLang="en-US" sz="1400" dirty="0">
                <a:solidFill>
                  <a:srgbClr val="C00000"/>
                </a:solidFill>
              </a:rPr>
              <a:t>) </a:t>
            </a:r>
            <a:r>
              <a:rPr lang="en-US" altLang="en-US" sz="1400" dirty="0"/>
              <a:t>– Rel-18: 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400" dirty="0" err="1"/>
              <a:t>QoE</a:t>
            </a:r>
            <a:r>
              <a:rPr lang="en-US" altLang="en-US" sz="1400" dirty="0"/>
              <a:t> metrics and KPIs for AR media. Specify encapsulations into RTP, ISOBMFF and CMAF. Specify the relevant codec-level parameters for session setup. Enable AR media in 5G Media Streaming. Define typical traffic characteristics for AR media.</a:t>
            </a:r>
          </a:p>
          <a:p>
            <a:pPr algn="l"/>
            <a:r>
              <a:rPr lang="en-US" altLang="en-US" sz="1400" dirty="0">
                <a:solidFill>
                  <a:srgbClr val="C00000"/>
                </a:solidFill>
              </a:rPr>
              <a:t>Feasibility Study on Artificial Intelligence (AI) and Machine Learning (ML) for Media (FS_AI4Media) </a:t>
            </a:r>
            <a:r>
              <a:rPr lang="en-US" altLang="en-US" sz="1400" dirty="0"/>
              <a:t>– Rel-18: The objectives of the study item are primarily to identify relevant interoperability requirements and implementation constraints of AI/ML in 5G media services. </a:t>
            </a:r>
          </a:p>
          <a:p>
            <a:r>
              <a:rPr lang="en-US" altLang="en-US" sz="1400" dirty="0">
                <a:solidFill>
                  <a:srgbClr val="C00000"/>
                </a:solidFill>
              </a:rPr>
              <a:t>Feasibility Study on AR and MR </a:t>
            </a:r>
            <a:r>
              <a:rPr lang="en-US" altLang="en-US" sz="1400" dirty="0" err="1">
                <a:solidFill>
                  <a:srgbClr val="C00000"/>
                </a:solidFill>
              </a:rPr>
              <a:t>QoE</a:t>
            </a:r>
            <a:r>
              <a:rPr lang="en-US" altLang="en-US" sz="1400" dirty="0">
                <a:solidFill>
                  <a:srgbClr val="C00000"/>
                </a:solidFill>
              </a:rPr>
              <a:t> Metrics (</a:t>
            </a:r>
            <a:r>
              <a:rPr lang="en-US" altLang="en-US" sz="1400" dirty="0" err="1">
                <a:solidFill>
                  <a:srgbClr val="C00000"/>
                </a:solidFill>
              </a:rPr>
              <a:t>FS_ARMRQoE</a:t>
            </a:r>
            <a:r>
              <a:rPr lang="en-US" altLang="en-US" sz="1400" dirty="0">
                <a:solidFill>
                  <a:srgbClr val="C00000"/>
                </a:solidFill>
              </a:rPr>
              <a:t>) </a:t>
            </a:r>
            <a:r>
              <a:rPr lang="en-US" altLang="en-US" sz="1400" dirty="0"/>
              <a:t>– Rel-18: Collect relevant external information on </a:t>
            </a:r>
            <a:r>
              <a:rPr lang="en-US" altLang="en-US" sz="1400" dirty="0" err="1"/>
              <a:t>QoE</a:t>
            </a:r>
            <a:r>
              <a:rPr lang="en-US" altLang="en-US" sz="1400" dirty="0"/>
              <a:t> Metrics for AR and XR services. Conduct subjective tests on XR </a:t>
            </a:r>
            <a:r>
              <a:rPr lang="en-US" altLang="en-US" sz="1400" dirty="0" err="1"/>
              <a:t>QoE</a:t>
            </a:r>
            <a:r>
              <a:rPr lang="en-US" altLang="en-US" sz="1400" dirty="0"/>
              <a:t> metrics, if considered relevant. Collect a set of relevant XR </a:t>
            </a:r>
            <a:r>
              <a:rPr lang="en-US" altLang="en-US" sz="1400" dirty="0" err="1"/>
              <a:t>QoE</a:t>
            </a:r>
            <a:r>
              <a:rPr lang="en-US" altLang="en-US" sz="1400" dirty="0"/>
              <a:t> Metrics and define their impact on the user experience. Based on a well-defined device architecture based on </a:t>
            </a:r>
            <a:r>
              <a:rPr lang="en-US" altLang="en-US" sz="1400" dirty="0" err="1"/>
              <a:t>MeCAR</a:t>
            </a:r>
            <a:r>
              <a:rPr lang="en-US" altLang="en-US" sz="1400" dirty="0"/>
              <a:t>, define the relevant observation points and define the measurement and derivation of relevant XR </a:t>
            </a:r>
            <a:r>
              <a:rPr lang="en-US" altLang="en-US" sz="1400" dirty="0" err="1"/>
              <a:t>QoE</a:t>
            </a:r>
            <a:r>
              <a:rPr lang="en-US" altLang="en-US" sz="1400" dirty="0"/>
              <a:t> metrics. Study the support of XR </a:t>
            </a:r>
            <a:r>
              <a:rPr lang="en-US" altLang="en-US" sz="1400" dirty="0" err="1"/>
              <a:t>QoE</a:t>
            </a:r>
            <a:r>
              <a:rPr lang="en-US" altLang="en-US" sz="1400" dirty="0"/>
              <a:t> metrics in 3GPP metrics collection frameworks such as NWDAF, RRC-based metrics configuration and collection, etc. Provide recommendation on normative work for new XR </a:t>
            </a:r>
            <a:r>
              <a:rPr lang="en-US" altLang="en-US" sz="1400" dirty="0" err="1"/>
              <a:t>QoE</a:t>
            </a:r>
            <a:r>
              <a:rPr lang="en-US" altLang="en-US" sz="1400" dirty="0"/>
              <a:t> metrics based on the findings in this study.</a:t>
            </a:r>
          </a:p>
          <a:p>
            <a:r>
              <a:rPr lang="en-US" sz="1400" dirty="0">
                <a:solidFill>
                  <a:srgbClr val="C00000"/>
                </a:solidFill>
              </a:rPr>
              <a:t>Feasibility Study on Film Grain synthesis (FS_FGS) </a:t>
            </a:r>
            <a:r>
              <a:rPr lang="en-US" sz="1400" dirty="0"/>
              <a:t>– Rel-18: </a:t>
            </a:r>
            <a:r>
              <a:rPr lang="en-US" sz="1400" dirty="0">
                <a:solidFill>
                  <a:srgbClr val="000000"/>
                </a:solidFill>
                <a:effectLst/>
                <a:ea typeface="MS Mincho" panose="02020609040205080304" pitchFamily="49" charset="-128"/>
              </a:rPr>
              <a:t>This study aims to evaluate use of Film Grain Synthesis (FGS) in 5G video services.</a:t>
            </a:r>
          </a:p>
          <a:p>
            <a:r>
              <a:rPr lang="en-US" altLang="en-US" sz="1400" dirty="0">
                <a:solidFill>
                  <a:srgbClr val="C00000"/>
                </a:solidFill>
              </a:rPr>
              <a:t>Feasibility Study on new HEVC profiles and operating points (</a:t>
            </a:r>
            <a:r>
              <a:rPr lang="en-US" sz="1400" dirty="0" err="1">
                <a:solidFill>
                  <a:srgbClr val="C00000"/>
                </a:solidFill>
              </a:rPr>
              <a:t>FS_HEVC_Profiles</a:t>
            </a:r>
            <a:r>
              <a:rPr lang="en-US" altLang="en-US" sz="1400" dirty="0">
                <a:solidFill>
                  <a:srgbClr val="C00000"/>
                </a:solidFill>
              </a:rPr>
              <a:t>) </a:t>
            </a:r>
            <a:r>
              <a:rPr lang="en-US" altLang="en-US" sz="1400" dirty="0"/>
              <a:t>– Rel-18: </a:t>
            </a:r>
            <a:r>
              <a:rPr lang="en-US" sz="1400" dirty="0">
                <a:solidFill>
                  <a:srgbClr val="000000"/>
                </a:solidFill>
                <a:effectLst/>
                <a:ea typeface="MS Mincho" panose="02020609040205080304" pitchFamily="49" charset="-128"/>
              </a:rPr>
              <a:t>This study aims to Identify and evaluate the opportunities for improving HEVC-based services. </a:t>
            </a:r>
          </a:p>
          <a:p>
            <a:r>
              <a:rPr lang="en-US" sz="1400" dirty="0">
                <a:solidFill>
                  <a:srgbClr val="C00000"/>
                </a:solidFill>
              </a:rPr>
              <a:t>Feasibility Study on Avatars for Real-Time Communication </a:t>
            </a:r>
            <a:r>
              <a:rPr lang="en-US" altLang="en-US" sz="1400" dirty="0">
                <a:solidFill>
                  <a:srgbClr val="C00000"/>
                </a:solidFill>
              </a:rPr>
              <a:t>(</a:t>
            </a:r>
            <a:r>
              <a:rPr lang="en-US" sz="1400" dirty="0">
                <a:solidFill>
                  <a:srgbClr val="C00000"/>
                </a:solidFill>
              </a:rPr>
              <a:t>FS_AVATAR</a:t>
            </a:r>
            <a:r>
              <a:rPr lang="en-US" altLang="en-US" sz="1400" dirty="0">
                <a:solidFill>
                  <a:srgbClr val="C00000"/>
                </a:solidFill>
              </a:rPr>
              <a:t>) </a:t>
            </a:r>
            <a:r>
              <a:rPr lang="en-US" altLang="en-US" sz="1400" dirty="0"/>
              <a:t>– Rel-18/19: </a:t>
            </a:r>
            <a:r>
              <a:rPr lang="en-US" sz="1400" dirty="0">
                <a:solidFill>
                  <a:srgbClr val="000000"/>
                </a:solidFill>
                <a:effectLst/>
                <a:ea typeface="MS Mincho" panose="02020609040205080304" pitchFamily="49" charset="-128"/>
              </a:rPr>
              <a:t>Based on relevant TR 22.856 use cases, the study item aims, among other objectives, to collect and document Avatar animation and representation approaches, document the requirements for an interoperable base Avatar format.</a:t>
            </a:r>
          </a:p>
          <a:p>
            <a:pPr algn="l"/>
            <a:endParaRPr lang="en-US" altLang="en-US" sz="1400" dirty="0"/>
          </a:p>
          <a:p>
            <a:pPr algn="l"/>
            <a:endParaRPr lang="en-US" sz="1400" dirty="0"/>
          </a:p>
        </p:txBody>
      </p:sp>
    </p:spTree>
    <p:extLst>
      <p:ext uri="{BB962C8B-B14F-4D97-AF65-F5344CB8AC3E}">
        <p14:creationId xmlns:p14="http://schemas.microsoft.com/office/powerpoint/2010/main" val="1634942121"/>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nb-NO" altLang="en-US" sz="4400" dirty="0">
                <a:solidFill>
                  <a:srgbClr val="C00000"/>
                </a:solidFill>
                <a:latin typeface="Century Gothic" panose="020B0502020202020204" pitchFamily="34" charset="0"/>
                <a:ea typeface="DejaVu Sans"/>
                <a:cs typeface="Calibri Light" panose="020F0302020204030204" pitchFamily="34" charset="0"/>
              </a:rPr>
              <a:t>Ongoing RTC topics – Rel-18/19</a:t>
            </a:r>
            <a:endParaRPr lang="en-US" altLang="en-US" sz="4400" dirty="0">
              <a:solidFill>
                <a:srgbClr val="C00000"/>
              </a:solidFill>
              <a:latin typeface="Century Gothic" panose="020B0502020202020204" pitchFamily="34" charset="0"/>
              <a:ea typeface="DejaVu Sans"/>
              <a:cs typeface="Calibri Light" panose="020F0302020204030204" pitchFamily="34" charset="0"/>
            </a:endParaRPr>
          </a:p>
        </p:txBody>
      </p:sp>
      <p:sp>
        <p:nvSpPr>
          <p:cNvPr id="3" name="Content Placeholder 2">
            <a:extLst>
              <a:ext uri="{FF2B5EF4-FFF2-40B4-BE49-F238E27FC236}">
                <a16:creationId xmlns:a16="http://schemas.microsoft.com/office/drawing/2014/main" id="{903AB1A4-1E85-A9E2-58ED-B66210422840}"/>
              </a:ext>
            </a:extLst>
          </p:cNvPr>
          <p:cNvSpPr>
            <a:spLocks noGrp="1"/>
          </p:cNvSpPr>
          <p:nvPr>
            <p:ph idx="1"/>
          </p:nvPr>
        </p:nvSpPr>
        <p:spPr/>
        <p:txBody>
          <a:bodyPr/>
          <a:lstStyle/>
          <a:p>
            <a:r>
              <a:rPr lang="en-US" altLang="en-US" sz="1400" dirty="0">
                <a:solidFill>
                  <a:srgbClr val="C00000"/>
                </a:solidFill>
              </a:rPr>
              <a:t>Immersive Real-time Communication for WebRTC (</a:t>
            </a:r>
            <a:r>
              <a:rPr lang="en-US" altLang="en-US" sz="1400" dirty="0" err="1">
                <a:solidFill>
                  <a:srgbClr val="C00000"/>
                </a:solidFill>
              </a:rPr>
              <a:t>iRTCW</a:t>
            </a:r>
            <a:r>
              <a:rPr lang="en-US" altLang="en-US" sz="1400" dirty="0">
                <a:solidFill>
                  <a:srgbClr val="C00000"/>
                </a:solidFill>
              </a:rPr>
              <a:t>) </a:t>
            </a:r>
            <a:r>
              <a:rPr lang="en-US" altLang="en-US" sz="1400" dirty="0"/>
              <a:t>– Rel-18: 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r>
              <a:rPr lang="en-US" altLang="en-US" sz="1400" dirty="0">
                <a:solidFill>
                  <a:srgbClr val="C00000"/>
                </a:solidFill>
              </a:rPr>
              <a:t>IMS-based AR Conversational Services (IBACS) </a:t>
            </a:r>
            <a:r>
              <a:rPr lang="en-US" altLang="en-US" sz="1400" dirty="0"/>
              <a:t>– Rel-18: </a:t>
            </a: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r>
              <a:rPr lang="en-US" altLang="en-US" sz="1400" dirty="0">
                <a:solidFill>
                  <a:srgbClr val="C00000"/>
                </a:solidFill>
              </a:rPr>
              <a:t>5G Real-time Transport Protocols (5G_RTP) </a:t>
            </a:r>
            <a:r>
              <a:rPr lang="en-US" altLang="en-US" sz="1400" dirty="0"/>
              <a:t>– Rel-18: </a:t>
            </a:r>
            <a:r>
              <a:rPr lang="en-US" altLang="en-US" sz="1400" dirty="0">
                <a:cs typeface="Arial" panose="020B0604020202020204" pitchFamily="34" charset="0"/>
              </a:rPr>
              <a:t>The objective of this work item is to specify functionalities of RTP to improve support for traditional and immersive real-time services and enablers.  To develop a commercially relevant set of functionalities that only include technologies that are either commercially relevant or deployed or demonstrate clear performance or relevant functionality that justifies introducing additional implementation or interoperability complexity.</a:t>
            </a:r>
          </a:p>
          <a:p>
            <a:r>
              <a:rPr lang="en-US" sz="1400" dirty="0">
                <a:solidFill>
                  <a:srgbClr val="C00000"/>
                </a:solidFill>
              </a:rPr>
              <a:t>Enhanced Multiparty RTT </a:t>
            </a:r>
            <a:r>
              <a:rPr lang="en-US" altLang="en-US" sz="1400" dirty="0">
                <a:solidFill>
                  <a:srgbClr val="C00000"/>
                </a:solidFill>
              </a:rPr>
              <a:t>(</a:t>
            </a:r>
            <a:r>
              <a:rPr lang="en-US" sz="1400" dirty="0">
                <a:solidFill>
                  <a:srgbClr val="C00000"/>
                </a:solidFill>
              </a:rPr>
              <a:t>MP_RTT</a:t>
            </a:r>
            <a:r>
              <a:rPr lang="en-US" altLang="en-US" sz="1400" dirty="0">
                <a:solidFill>
                  <a:srgbClr val="C00000"/>
                </a:solidFill>
              </a:rPr>
              <a:t>) </a:t>
            </a:r>
            <a:r>
              <a:rPr lang="en-US" altLang="en-US" sz="1400" dirty="0"/>
              <a:t>– Rel-18: </a:t>
            </a:r>
            <a:r>
              <a:rPr lang="en-US" altLang="en-US" sz="1400" dirty="0">
                <a:cs typeface="Arial" panose="020B0604020202020204" pitchFamily="34" charset="0"/>
              </a:rPr>
              <a:t>This WI will specify suitable solutions for multiparty RTT media in IMS, for both RTP and IMS data channel transport, focusing on the transport format and procedures in IETF RFC 9071</a:t>
            </a:r>
          </a:p>
          <a:p>
            <a:r>
              <a:rPr lang="en-US" altLang="en-US" sz="1400" dirty="0">
                <a:solidFill>
                  <a:srgbClr val="C00000"/>
                </a:solidFill>
              </a:rPr>
              <a:t>Feasibility Study on the enhancements for immersive Real-time Communication for WebRTC (</a:t>
            </a:r>
            <a:r>
              <a:rPr lang="en-US" altLang="en-US" sz="1400" dirty="0" err="1">
                <a:solidFill>
                  <a:srgbClr val="C00000"/>
                </a:solidFill>
              </a:rPr>
              <a:t>FS_eiRTCW</a:t>
            </a:r>
            <a:r>
              <a:rPr lang="en-US" altLang="en-US" sz="1400" dirty="0">
                <a:solidFill>
                  <a:srgbClr val="C00000"/>
                </a:solidFill>
              </a:rPr>
              <a:t>) </a:t>
            </a:r>
            <a:r>
              <a:rPr lang="en-US" altLang="en-US" sz="1400" dirty="0"/>
              <a:t>– Rel-18: 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p>
          <a:p>
            <a:pPr algn="l"/>
            <a:endParaRPr lang="en-US" altLang="en-US" sz="1400" dirty="0"/>
          </a:p>
          <a:p>
            <a:pPr algn="l"/>
            <a:endParaRPr lang="en-US" altLang="en-US" sz="1400" dirty="0"/>
          </a:p>
          <a:p>
            <a:pPr algn="l"/>
            <a:endParaRPr lang="en-US" sz="1400" dirty="0"/>
          </a:p>
        </p:txBody>
      </p:sp>
    </p:spTree>
    <p:extLst>
      <p:ext uri="{BB962C8B-B14F-4D97-AF65-F5344CB8AC3E}">
        <p14:creationId xmlns:p14="http://schemas.microsoft.com/office/powerpoint/2010/main" val="321266921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en-US" altLang="en-US" sz="4400" dirty="0">
                <a:solidFill>
                  <a:srgbClr val="C00000"/>
                </a:solidFill>
                <a:latin typeface="Century Gothic" panose="020B0502020202020204" pitchFamily="34" charset="0"/>
                <a:ea typeface="DejaVu Sans"/>
                <a:cs typeface="Calibri Light" panose="020F0302020204030204" pitchFamily="34" charset="0"/>
              </a:rPr>
              <a:t>SA4 Typical F2F meeting schedule</a:t>
            </a:r>
          </a:p>
        </p:txBody>
      </p:sp>
      <p:pic>
        <p:nvPicPr>
          <p:cNvPr id="4" name="Picture 3">
            <a:extLst>
              <a:ext uri="{FF2B5EF4-FFF2-40B4-BE49-F238E27FC236}">
                <a16:creationId xmlns:a16="http://schemas.microsoft.com/office/drawing/2014/main" id="{6EF4471B-49D4-737A-D54D-EA85AA703B1E}"/>
              </a:ext>
            </a:extLst>
          </p:cNvPr>
          <p:cNvPicPr>
            <a:picLocks noChangeAspect="1"/>
          </p:cNvPicPr>
          <p:nvPr/>
        </p:nvPicPr>
        <p:blipFill>
          <a:blip r:embed="rId2"/>
          <a:stretch>
            <a:fillRect/>
          </a:stretch>
        </p:blipFill>
        <p:spPr>
          <a:xfrm>
            <a:off x="914400" y="1933924"/>
            <a:ext cx="8634202" cy="4377976"/>
          </a:xfrm>
          <a:prstGeom prst="rect">
            <a:avLst/>
          </a:prstGeom>
        </p:spPr>
      </p:pic>
    </p:spTree>
    <p:extLst>
      <p:ext uri="{BB962C8B-B14F-4D97-AF65-F5344CB8AC3E}">
        <p14:creationId xmlns:p14="http://schemas.microsoft.com/office/powerpoint/2010/main" val="348213065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Logo, company name&#10;&#10;Description automatically generated">
            <a:extLst>
              <a:ext uri="{FF2B5EF4-FFF2-40B4-BE49-F238E27FC236}">
                <a16:creationId xmlns:a16="http://schemas.microsoft.com/office/drawing/2014/main" id="{781C485B-CD2B-8BCE-4063-DE45FC9C71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9400" y="2323677"/>
            <a:ext cx="5455298" cy="2457692"/>
          </a:xfrm>
          <a:prstGeom prst="rect">
            <a:avLst/>
          </a:prstGeom>
        </p:spPr>
      </p:pic>
      <p:sp>
        <p:nvSpPr>
          <p:cNvPr id="22531" name="Title 1">
            <a:extLst>
              <a:ext uri="{FF2B5EF4-FFF2-40B4-BE49-F238E27FC236}">
                <a16:creationId xmlns:a16="http://schemas.microsoft.com/office/drawing/2014/main" id="{B155CE37-53AC-4287-A4FB-DBCB4E0F970F}"/>
              </a:ext>
            </a:extLst>
          </p:cNvPr>
          <p:cNvSpPr>
            <a:spLocks noGrp="1"/>
          </p:cNvSpPr>
          <p:nvPr>
            <p:ph type="title"/>
          </p:nvPr>
        </p:nvSpPr>
        <p:spPr>
          <a:xfrm>
            <a:off x="533399" y="253604"/>
            <a:ext cx="10448925" cy="1006475"/>
          </a:xfrm>
        </p:spPr>
        <p:txBody>
          <a:bodyPr/>
          <a:lstStyle/>
          <a:p>
            <a:pPr eaLnBrk="1" hangingPunct="1"/>
            <a:r>
              <a:rPr lang="en-GB" altLang="en-US" dirty="0">
                <a:solidFill>
                  <a:srgbClr val="C00000"/>
                </a:solidFill>
                <a:latin typeface="Montserrat" panose="00000500000000000000" pitchFamily="50" charset="0"/>
              </a:rPr>
              <a:t>The role of 3GPP</a:t>
            </a:r>
          </a:p>
        </p:txBody>
      </p:sp>
      <p:sp>
        <p:nvSpPr>
          <p:cNvPr id="8196" name="Content Placeholder 2">
            <a:extLst>
              <a:ext uri="{FF2B5EF4-FFF2-40B4-BE49-F238E27FC236}">
                <a16:creationId xmlns:a16="http://schemas.microsoft.com/office/drawing/2014/main" id="{9401E6DC-36B4-4CA6-A762-FAC50915F8B2}"/>
              </a:ext>
            </a:extLst>
          </p:cNvPr>
          <p:cNvSpPr>
            <a:spLocks noGrp="1"/>
          </p:cNvSpPr>
          <p:nvPr>
            <p:ph idx="1"/>
          </p:nvPr>
        </p:nvSpPr>
        <p:spPr>
          <a:xfrm>
            <a:off x="533399" y="1934369"/>
            <a:ext cx="7415645" cy="1181100"/>
          </a:xfrm>
        </p:spPr>
        <p:txBody>
          <a:bodyPr/>
          <a:lstStyle/>
          <a:p>
            <a:pPr marL="608013" indent="-608013" eaLnBrk="1" hangingPunct="1"/>
            <a:r>
              <a:rPr lang="en-GB" altLang="en-US" sz="1800" dirty="0">
                <a:latin typeface="Montserrat" panose="00000500000000000000" pitchFamily="50" charset="0"/>
              </a:rPr>
              <a:t>Part of the invention, proof of concept, </a:t>
            </a:r>
            <a:r>
              <a:rPr lang="en-GB" altLang="en-US" sz="1800" b="1" dirty="0">
                <a:latin typeface="Montserrat" panose="00000500000000000000" pitchFamily="50" charset="0"/>
              </a:rPr>
              <a:t>standardization</a:t>
            </a:r>
            <a:r>
              <a:rPr lang="en-GB" altLang="en-US" sz="1800" dirty="0">
                <a:latin typeface="Montserrat" panose="00000500000000000000" pitchFamily="50" charset="0"/>
              </a:rPr>
              <a:t>, trials, commercialization …cycle</a:t>
            </a:r>
          </a:p>
        </p:txBody>
      </p:sp>
      <p:sp>
        <p:nvSpPr>
          <p:cNvPr id="3" name="Rectangle 2">
            <a:extLst>
              <a:ext uri="{FF2B5EF4-FFF2-40B4-BE49-F238E27FC236}">
                <a16:creationId xmlns:a16="http://schemas.microsoft.com/office/drawing/2014/main" id="{88639360-0784-449A-A23C-0A5BB08779C3}"/>
              </a:ext>
            </a:extLst>
          </p:cNvPr>
          <p:cNvSpPr/>
          <p:nvPr/>
        </p:nvSpPr>
        <p:spPr>
          <a:xfrm>
            <a:off x="533399" y="2676029"/>
            <a:ext cx="6293427" cy="923330"/>
          </a:xfrm>
          <a:prstGeom prst="rect">
            <a:avLst/>
          </a:prstGeom>
        </p:spPr>
        <p:txBody>
          <a:bodyPr wrap="square">
            <a:spAutoFit/>
          </a:bodyPr>
          <a:lstStyle/>
          <a:p>
            <a:pPr marL="608013" indent="-608013" eaLnBrk="1" hangingPunct="1">
              <a:buFontTx/>
              <a:buBlip>
                <a:blip r:embed="rId4"/>
              </a:buBlip>
              <a:defRPr/>
            </a:pPr>
            <a:r>
              <a:rPr lang="en-GB" altLang="en-US" dirty="0">
                <a:latin typeface="Montserrat" panose="00000500000000000000" pitchFamily="50" charset="0"/>
              </a:rPr>
              <a:t>Specifications and Studies providing a complete </a:t>
            </a:r>
            <a:r>
              <a:rPr lang="en-GB" altLang="en-US" b="1" dirty="0">
                <a:latin typeface="Montserrat" panose="00000500000000000000" pitchFamily="50" charset="0"/>
              </a:rPr>
              <a:t>system description </a:t>
            </a:r>
            <a:r>
              <a:rPr lang="en-GB" altLang="en-US" dirty="0">
                <a:latin typeface="Montserrat" panose="00000500000000000000" pitchFamily="50" charset="0"/>
              </a:rPr>
              <a:t>for mobile telecommunications</a:t>
            </a:r>
          </a:p>
        </p:txBody>
      </p:sp>
      <p:sp>
        <p:nvSpPr>
          <p:cNvPr id="4" name="Rectangle 3">
            <a:extLst>
              <a:ext uri="{FF2B5EF4-FFF2-40B4-BE49-F238E27FC236}">
                <a16:creationId xmlns:a16="http://schemas.microsoft.com/office/drawing/2014/main" id="{69EFD1BC-D79F-4FB6-948E-97D2B972CB8B}"/>
              </a:ext>
            </a:extLst>
          </p:cNvPr>
          <p:cNvSpPr/>
          <p:nvPr/>
        </p:nvSpPr>
        <p:spPr>
          <a:xfrm>
            <a:off x="533400" y="3689350"/>
            <a:ext cx="6096000" cy="923330"/>
          </a:xfrm>
          <a:prstGeom prst="rect">
            <a:avLst/>
          </a:prstGeom>
        </p:spPr>
        <p:txBody>
          <a:bodyPr>
            <a:spAutoFit/>
          </a:bodyPr>
          <a:lstStyle/>
          <a:p>
            <a:pPr marL="608013" indent="-608013" eaLnBrk="1" hangingPunct="1">
              <a:buFontTx/>
              <a:buBlip>
                <a:blip r:embed="rId4"/>
              </a:buBlip>
              <a:defRPr/>
            </a:pPr>
            <a:r>
              <a:rPr lang="en-GB" altLang="en-US" dirty="0">
                <a:latin typeface="Montserrat" panose="00000500000000000000" pitchFamily="50" charset="0"/>
              </a:rPr>
              <a:t>The system description is characterized by a number of </a:t>
            </a:r>
            <a:r>
              <a:rPr lang="en-GB" altLang="en-US" b="1" dirty="0">
                <a:latin typeface="Montserrat" panose="00000500000000000000" pitchFamily="50" charset="0"/>
              </a:rPr>
              <a:t>standardized interfaces</a:t>
            </a:r>
            <a:r>
              <a:rPr lang="en-GB" altLang="en-US" dirty="0">
                <a:latin typeface="Montserrat" panose="00000500000000000000" pitchFamily="50" charset="0"/>
              </a:rPr>
              <a:t>. It is </a:t>
            </a:r>
            <a:r>
              <a:rPr lang="en-GB" altLang="en-US" b="1" dirty="0">
                <a:latin typeface="Montserrat" panose="00000500000000000000" pitchFamily="50" charset="0"/>
              </a:rPr>
              <a:t>not</a:t>
            </a:r>
            <a:r>
              <a:rPr lang="en-GB" altLang="en-US" dirty="0">
                <a:latin typeface="Montserrat" panose="00000500000000000000" pitchFamily="50" charset="0"/>
              </a:rPr>
              <a:t> a description of a standardized </a:t>
            </a:r>
            <a:r>
              <a:rPr lang="en-GB" altLang="en-US" b="1" dirty="0">
                <a:latin typeface="Montserrat" panose="00000500000000000000" pitchFamily="50" charset="0"/>
              </a:rPr>
              <a:t>deployment </a:t>
            </a:r>
          </a:p>
        </p:txBody>
      </p:sp>
      <p:sp>
        <p:nvSpPr>
          <p:cNvPr id="5" name="Rectangle 4">
            <a:extLst>
              <a:ext uri="{FF2B5EF4-FFF2-40B4-BE49-F238E27FC236}">
                <a16:creationId xmlns:a16="http://schemas.microsoft.com/office/drawing/2014/main" id="{1DA39C59-FA20-4084-BC02-EC080D098CB8}"/>
              </a:ext>
            </a:extLst>
          </p:cNvPr>
          <p:cNvSpPr/>
          <p:nvPr/>
        </p:nvSpPr>
        <p:spPr>
          <a:xfrm>
            <a:off x="533400" y="4755634"/>
            <a:ext cx="6896100" cy="1200329"/>
          </a:xfrm>
          <a:prstGeom prst="rect">
            <a:avLst/>
          </a:prstGeom>
        </p:spPr>
        <p:txBody>
          <a:bodyPr wrap="square">
            <a:spAutoFit/>
          </a:bodyPr>
          <a:lstStyle/>
          <a:p>
            <a:pPr marL="608013" indent="-608013" eaLnBrk="1" hangingPunct="1">
              <a:buFontTx/>
              <a:buBlip>
                <a:blip r:embed="rId4"/>
              </a:buBlip>
              <a:defRPr/>
            </a:pPr>
            <a:r>
              <a:rPr lang="en-GB" altLang="en-US" dirty="0">
                <a:latin typeface="Montserrat" panose="00000500000000000000" pitchFamily="50" charset="0"/>
              </a:rPr>
              <a:t>This standardization effort enables an interoperable, multi-vendor approach to deployment and generates mass market economies of scale, without stifling innovation </a:t>
            </a:r>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en-US" altLang="en-US" sz="4400" dirty="0">
                <a:solidFill>
                  <a:srgbClr val="C00000"/>
                </a:solidFill>
                <a:latin typeface="Century Gothic" panose="020B0502020202020204" pitchFamily="34" charset="0"/>
                <a:ea typeface="DejaVu Sans"/>
                <a:cs typeface="Calibri Light" panose="020F0302020204030204" pitchFamily="34" charset="0"/>
              </a:rPr>
              <a:t>SA4 Typical e-meeting schedule</a:t>
            </a:r>
          </a:p>
        </p:txBody>
      </p:sp>
      <p:pic>
        <p:nvPicPr>
          <p:cNvPr id="5" name="Picture 4">
            <a:extLst>
              <a:ext uri="{FF2B5EF4-FFF2-40B4-BE49-F238E27FC236}">
                <a16:creationId xmlns:a16="http://schemas.microsoft.com/office/drawing/2014/main" id="{EEDB9828-2C67-AA17-6A7D-1D7E5FD23B66}"/>
              </a:ext>
            </a:extLst>
          </p:cNvPr>
          <p:cNvPicPr>
            <a:picLocks noChangeAspect="1"/>
          </p:cNvPicPr>
          <p:nvPr/>
        </p:nvPicPr>
        <p:blipFill>
          <a:blip r:embed="rId2"/>
          <a:stretch>
            <a:fillRect/>
          </a:stretch>
        </p:blipFill>
        <p:spPr>
          <a:xfrm>
            <a:off x="2888778" y="1332768"/>
            <a:ext cx="6036737" cy="5072078"/>
          </a:xfrm>
          <a:prstGeom prst="rect">
            <a:avLst/>
          </a:prstGeom>
        </p:spPr>
      </p:pic>
    </p:spTree>
    <p:extLst>
      <p:ext uri="{BB962C8B-B14F-4D97-AF65-F5344CB8AC3E}">
        <p14:creationId xmlns:p14="http://schemas.microsoft.com/office/powerpoint/2010/main" val="105679282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en-US" altLang="en-US" sz="4400" dirty="0">
                <a:solidFill>
                  <a:srgbClr val="C00000"/>
                </a:solidFill>
                <a:latin typeface="Century Gothic" panose="020B0502020202020204" pitchFamily="34" charset="0"/>
                <a:ea typeface="DejaVu Sans"/>
                <a:cs typeface="Calibri Light" panose="020F0302020204030204" pitchFamily="34" charset="0"/>
              </a:rPr>
              <a:t>SA4 leadership and subgroups</a:t>
            </a:r>
          </a:p>
        </p:txBody>
      </p:sp>
      <p:sp>
        <p:nvSpPr>
          <p:cNvPr id="3" name="Content Placeholder 2">
            <a:extLst>
              <a:ext uri="{FF2B5EF4-FFF2-40B4-BE49-F238E27FC236}">
                <a16:creationId xmlns:a16="http://schemas.microsoft.com/office/drawing/2014/main" id="{903AB1A4-1E85-A9E2-58ED-B66210422840}"/>
              </a:ext>
            </a:extLst>
          </p:cNvPr>
          <p:cNvSpPr>
            <a:spLocks noGrp="1"/>
          </p:cNvSpPr>
          <p:nvPr>
            <p:ph idx="1"/>
          </p:nvPr>
        </p:nvSpPr>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endParaRPr lang="en-GB" sz="1600" dirty="0">
              <a:solidFill>
                <a:srgbClr val="FF0000"/>
              </a:solidFill>
            </a:endParaRPr>
          </a:p>
          <a:p>
            <a:pPr lvl="2">
              <a:lnSpc>
                <a:spcPct val="90000"/>
              </a:lnSpc>
              <a:spcBef>
                <a:spcPts val="200"/>
              </a:spcBef>
              <a:tabLst>
                <a:tab pos="2152650" algn="l"/>
                <a:tab pos="5118100" algn="l"/>
              </a:tabLst>
              <a:defRPr/>
            </a:pPr>
            <a:r>
              <a:rPr lang="en-GB" sz="1600" dirty="0"/>
              <a:t>Jaeyeon Song (Samsung Electronics Co., Ltd, TTA)</a:t>
            </a:r>
            <a:endParaRPr lang="en-GB" sz="1600" dirty="0">
              <a:solidFill>
                <a:srgbClr val="FF0000"/>
              </a:solidFill>
            </a:endParaRPr>
          </a:p>
          <a:p>
            <a:pPr lvl="1">
              <a:lnSpc>
                <a:spcPct val="90000"/>
              </a:lnSpc>
              <a:spcBef>
                <a:spcPts val="400"/>
              </a:spcBef>
              <a:tabLst>
                <a:tab pos="2152650" algn="l"/>
                <a:tab pos="5118100" algn="l"/>
              </a:tabLst>
              <a:defRPr/>
            </a:pPr>
            <a:r>
              <a:rPr lang="fi-FI" sz="1800" kern="0" dirty="0"/>
              <a:t>Secretary: Antoine Burckard (ETSI/MCC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 – allows breakout sessions</a:t>
            </a:r>
          </a:p>
          <a:p>
            <a:pPr>
              <a:lnSpc>
                <a:spcPct val="90000"/>
              </a:lnSpc>
              <a:spcBef>
                <a:spcPts val="1800"/>
              </a:spcBef>
              <a:spcAft>
                <a:spcPts val="0"/>
              </a:spcAft>
              <a:tabLst>
                <a:tab pos="2152650" algn="l"/>
                <a:tab pos="5118100" algn="l"/>
              </a:tabLst>
              <a:defRPr/>
            </a:pPr>
            <a:endParaRPr lang="en-GB" sz="2200" dirty="0"/>
          </a:p>
          <a:p>
            <a:pPr>
              <a:lnSpc>
                <a:spcPct val="90000"/>
              </a:lnSpc>
              <a:spcBef>
                <a:spcPts val="1800"/>
              </a:spcBef>
              <a:spcAft>
                <a:spcPts val="0"/>
              </a:spcAft>
              <a:tabLst>
                <a:tab pos="2152650" algn="l"/>
                <a:tab pos="5118100" algn="l"/>
              </a:tabLst>
              <a:defRPr/>
            </a:pPr>
            <a:endParaRPr lang="en-GB" sz="2200" kern="0" dirty="0"/>
          </a:p>
          <a:p>
            <a:pPr>
              <a:lnSpc>
                <a:spcPct val="90000"/>
              </a:lnSpc>
              <a:spcBef>
                <a:spcPts val="1800"/>
              </a:spcBef>
              <a:spcAft>
                <a:spcPts val="0"/>
              </a:spcAft>
              <a:tabLst>
                <a:tab pos="2152650" algn="l"/>
                <a:tab pos="5118100" algn="l"/>
              </a:tabLst>
              <a:defRPr/>
            </a:pPr>
            <a:endParaRPr lang="en-GB" sz="2200" kern="0" dirty="0"/>
          </a:p>
          <a:p>
            <a:endParaRPr lang="fr-FR" dirty="0"/>
          </a:p>
          <a:p>
            <a:pPr marL="0" indent="0">
              <a:buNone/>
            </a:pPr>
            <a:endParaRPr lang="en-US" dirty="0"/>
          </a:p>
        </p:txBody>
      </p:sp>
      <p:pic>
        <p:nvPicPr>
          <p:cNvPr id="6" name="Picture 5">
            <a:extLst>
              <a:ext uri="{FF2B5EF4-FFF2-40B4-BE49-F238E27FC236}">
                <a16:creationId xmlns:a16="http://schemas.microsoft.com/office/drawing/2014/main" id="{638A4437-457D-1E59-E128-B4C233F2B3EE}"/>
              </a:ext>
            </a:extLst>
          </p:cNvPr>
          <p:cNvPicPr>
            <a:picLocks noChangeAspect="1"/>
          </p:cNvPicPr>
          <p:nvPr/>
        </p:nvPicPr>
        <p:blipFill>
          <a:blip r:embed="rId2"/>
          <a:stretch>
            <a:fillRect/>
          </a:stretch>
        </p:blipFill>
        <p:spPr>
          <a:xfrm>
            <a:off x="3749669" y="4281009"/>
            <a:ext cx="7064524" cy="1769495"/>
          </a:xfrm>
          <a:prstGeom prst="rect">
            <a:avLst/>
          </a:prstGeom>
        </p:spPr>
      </p:pic>
    </p:spTree>
    <p:extLst>
      <p:ext uri="{BB962C8B-B14F-4D97-AF65-F5344CB8AC3E}">
        <p14:creationId xmlns:p14="http://schemas.microsoft.com/office/powerpoint/2010/main" val="186161389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en-US" altLang="en-US" dirty="0">
                <a:solidFill>
                  <a:srgbClr val="C00000"/>
                </a:solidFill>
                <a:latin typeface="Century Gothic" panose="020B0502020202020204" pitchFamily="34" charset="0"/>
                <a:ea typeface="DejaVu Sans"/>
                <a:cs typeface="Calibri Light" panose="020F0302020204030204" pitchFamily="34" charset="0"/>
              </a:rPr>
              <a:t>Working Group reminders</a:t>
            </a:r>
            <a:endParaRPr lang="en-US" altLang="en-US" sz="4400" dirty="0">
              <a:solidFill>
                <a:srgbClr val="C00000"/>
              </a:solidFill>
              <a:latin typeface="Century Gothic" panose="020B0502020202020204" pitchFamily="34" charset="0"/>
              <a:ea typeface="DejaVu Sans"/>
              <a:cs typeface="Calibri Light" panose="020F0302020204030204" pitchFamily="34" charset="0"/>
            </a:endParaRPr>
          </a:p>
        </p:txBody>
      </p:sp>
      <p:sp>
        <p:nvSpPr>
          <p:cNvPr id="3" name="Content Placeholder 2">
            <a:extLst>
              <a:ext uri="{FF2B5EF4-FFF2-40B4-BE49-F238E27FC236}">
                <a16:creationId xmlns:a16="http://schemas.microsoft.com/office/drawing/2014/main" id="{903AB1A4-1E85-A9E2-58ED-B66210422840}"/>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162F8DE5-BBB8-B34D-74C2-ED2DD5C621A4}"/>
              </a:ext>
            </a:extLst>
          </p:cNvPr>
          <p:cNvPicPr>
            <a:picLocks noChangeAspect="1"/>
          </p:cNvPicPr>
          <p:nvPr/>
        </p:nvPicPr>
        <p:blipFill>
          <a:blip r:embed="rId2"/>
          <a:stretch>
            <a:fillRect/>
          </a:stretch>
        </p:blipFill>
        <p:spPr>
          <a:xfrm>
            <a:off x="0" y="1825625"/>
            <a:ext cx="6256232" cy="3519130"/>
          </a:xfrm>
          <a:prstGeom prst="rect">
            <a:avLst/>
          </a:prstGeom>
        </p:spPr>
      </p:pic>
      <p:pic>
        <p:nvPicPr>
          <p:cNvPr id="5" name="Picture 4">
            <a:extLst>
              <a:ext uri="{FF2B5EF4-FFF2-40B4-BE49-F238E27FC236}">
                <a16:creationId xmlns:a16="http://schemas.microsoft.com/office/drawing/2014/main" id="{71D6618C-EDA2-FBF6-CD76-6394B409DFAA}"/>
              </a:ext>
            </a:extLst>
          </p:cNvPr>
          <p:cNvPicPr>
            <a:picLocks noChangeAspect="1"/>
          </p:cNvPicPr>
          <p:nvPr/>
        </p:nvPicPr>
        <p:blipFill>
          <a:blip r:embed="rId3"/>
          <a:stretch>
            <a:fillRect/>
          </a:stretch>
        </p:blipFill>
        <p:spPr>
          <a:xfrm>
            <a:off x="5385881" y="2899774"/>
            <a:ext cx="6256231" cy="3519130"/>
          </a:xfrm>
          <a:prstGeom prst="rect">
            <a:avLst/>
          </a:prstGeom>
        </p:spPr>
      </p:pic>
    </p:spTree>
    <p:extLst>
      <p:ext uri="{BB962C8B-B14F-4D97-AF65-F5344CB8AC3E}">
        <p14:creationId xmlns:p14="http://schemas.microsoft.com/office/powerpoint/2010/main" val="84285208"/>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en-US" altLang="en-US" dirty="0">
                <a:solidFill>
                  <a:srgbClr val="C00000"/>
                </a:solidFill>
                <a:latin typeface="Century Gothic" panose="020B0502020202020204" pitchFamily="34" charset="0"/>
                <a:ea typeface="DejaVu Sans"/>
                <a:cs typeface="Calibri Light" panose="020F0302020204030204" pitchFamily="34" charset="0"/>
              </a:rPr>
              <a:t>SA4 Calendar 2024</a:t>
            </a:r>
            <a:endParaRPr lang="en-US" altLang="en-US" sz="4400" dirty="0">
              <a:solidFill>
                <a:srgbClr val="C00000"/>
              </a:solidFill>
              <a:latin typeface="Century Gothic" panose="020B0502020202020204" pitchFamily="34" charset="0"/>
              <a:ea typeface="DejaVu Sans"/>
              <a:cs typeface="Calibri Light" panose="020F0302020204030204" pitchFamily="34" charset="0"/>
            </a:endParaRPr>
          </a:p>
        </p:txBody>
      </p:sp>
      <p:pic>
        <p:nvPicPr>
          <p:cNvPr id="7" name="Picture 6">
            <a:extLst>
              <a:ext uri="{FF2B5EF4-FFF2-40B4-BE49-F238E27FC236}">
                <a16:creationId xmlns:a16="http://schemas.microsoft.com/office/drawing/2014/main" id="{2BC282C4-494B-CBA0-D3A7-2A68E05463F6}"/>
              </a:ext>
            </a:extLst>
          </p:cNvPr>
          <p:cNvPicPr>
            <a:picLocks noChangeAspect="1"/>
          </p:cNvPicPr>
          <p:nvPr/>
        </p:nvPicPr>
        <p:blipFill>
          <a:blip r:embed="rId2"/>
          <a:stretch>
            <a:fillRect/>
          </a:stretch>
        </p:blipFill>
        <p:spPr>
          <a:xfrm>
            <a:off x="2064399" y="1861751"/>
            <a:ext cx="7596274" cy="4340728"/>
          </a:xfrm>
          <a:prstGeom prst="rect">
            <a:avLst/>
          </a:prstGeom>
        </p:spPr>
      </p:pic>
    </p:spTree>
    <p:extLst>
      <p:ext uri="{BB962C8B-B14F-4D97-AF65-F5344CB8AC3E}">
        <p14:creationId xmlns:p14="http://schemas.microsoft.com/office/powerpoint/2010/main" val="1429192874"/>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E45F1-B5EF-533A-CAA8-35BF13D05402}"/>
              </a:ext>
            </a:extLst>
          </p:cNvPr>
          <p:cNvSpPr>
            <a:spLocks noGrp="1"/>
          </p:cNvSpPr>
          <p:nvPr>
            <p:ph type="title"/>
          </p:nvPr>
        </p:nvSpPr>
        <p:spPr/>
        <p:txBody>
          <a:bodyPr/>
          <a:lstStyle/>
          <a:p>
            <a:pPr>
              <a:lnSpc>
                <a:spcPct val="100000"/>
              </a:lnSpc>
              <a:spcBef>
                <a:spcPct val="0"/>
              </a:spcBef>
              <a:buFontTx/>
              <a:buNone/>
            </a:pPr>
            <a:r>
              <a:rPr lang="en-US" altLang="en-US" dirty="0">
                <a:solidFill>
                  <a:srgbClr val="C00000"/>
                </a:solidFill>
                <a:latin typeface="Century Gothic" panose="020B0502020202020204" pitchFamily="34" charset="0"/>
                <a:ea typeface="DejaVu Sans"/>
                <a:cs typeface="Calibri Light" panose="020F0302020204030204" pitchFamily="34" charset="0"/>
              </a:rPr>
              <a:t>SA4 Calendar 2025</a:t>
            </a:r>
            <a:endParaRPr lang="en-US" altLang="en-US" sz="4400" dirty="0">
              <a:solidFill>
                <a:srgbClr val="C00000"/>
              </a:solidFill>
              <a:latin typeface="Century Gothic" panose="020B0502020202020204" pitchFamily="34" charset="0"/>
              <a:ea typeface="DejaVu Sans"/>
              <a:cs typeface="Calibri Light" panose="020F0302020204030204" pitchFamily="34" charset="0"/>
            </a:endParaRPr>
          </a:p>
        </p:txBody>
      </p:sp>
      <p:pic>
        <p:nvPicPr>
          <p:cNvPr id="4" name="Picture 3">
            <a:extLst>
              <a:ext uri="{FF2B5EF4-FFF2-40B4-BE49-F238E27FC236}">
                <a16:creationId xmlns:a16="http://schemas.microsoft.com/office/drawing/2014/main" id="{51EDFB67-0C17-7003-388D-B482516AB6E2}"/>
              </a:ext>
            </a:extLst>
          </p:cNvPr>
          <p:cNvPicPr>
            <a:picLocks noChangeAspect="1"/>
          </p:cNvPicPr>
          <p:nvPr/>
        </p:nvPicPr>
        <p:blipFill>
          <a:blip r:embed="rId2"/>
          <a:stretch>
            <a:fillRect/>
          </a:stretch>
        </p:blipFill>
        <p:spPr>
          <a:xfrm>
            <a:off x="2161676" y="1824005"/>
            <a:ext cx="7596274" cy="4377307"/>
          </a:xfrm>
          <a:prstGeom prst="rect">
            <a:avLst/>
          </a:prstGeom>
        </p:spPr>
      </p:pic>
    </p:spTree>
    <p:extLst>
      <p:ext uri="{BB962C8B-B14F-4D97-AF65-F5344CB8AC3E}">
        <p14:creationId xmlns:p14="http://schemas.microsoft.com/office/powerpoint/2010/main" val="2854752468"/>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7A679801-DFC3-49B6-85B2-3046FE246C0A}"/>
              </a:ext>
            </a:extLst>
          </p:cNvPr>
          <p:cNvSpPr>
            <a:spLocks noGrp="1"/>
          </p:cNvSpPr>
          <p:nvPr>
            <p:ph type="title"/>
          </p:nvPr>
        </p:nvSpPr>
        <p:spPr>
          <a:xfrm>
            <a:off x="2441447" y="92948"/>
            <a:ext cx="7056969" cy="1325562"/>
          </a:xfrm>
        </p:spPr>
        <p:txBody>
          <a:bodyPr/>
          <a:lstStyle/>
          <a:p>
            <a:pPr algn="ctr" eaLnBrk="1" hangingPunct="1"/>
            <a:r>
              <a:rPr lang="en-GB" altLang="en-US" dirty="0">
                <a:solidFill>
                  <a:srgbClr val="C00000"/>
                </a:solidFill>
                <a:latin typeface="Century Gothic" panose="020B0502020202020204" pitchFamily="34" charset="0"/>
              </a:rPr>
              <a:t>Concluding thoughts</a:t>
            </a:r>
          </a:p>
        </p:txBody>
      </p:sp>
      <p:sp>
        <p:nvSpPr>
          <p:cNvPr id="58371" name="Content Placeholder 2">
            <a:extLst>
              <a:ext uri="{FF2B5EF4-FFF2-40B4-BE49-F238E27FC236}">
                <a16:creationId xmlns:a16="http://schemas.microsoft.com/office/drawing/2014/main" id="{9391B900-762A-4BDD-BC71-6C8CAE828F05}"/>
              </a:ext>
            </a:extLst>
          </p:cNvPr>
          <p:cNvSpPr>
            <a:spLocks noGrp="1"/>
          </p:cNvSpPr>
          <p:nvPr>
            <p:ph idx="1"/>
          </p:nvPr>
        </p:nvSpPr>
        <p:spPr>
          <a:xfrm>
            <a:off x="458788" y="2052638"/>
            <a:ext cx="5704268" cy="4247578"/>
          </a:xfrm>
        </p:spPr>
        <p:txBody>
          <a:bodyPr/>
          <a:lstStyle/>
          <a:p>
            <a:pPr marL="608013" indent="-608013" eaLnBrk="1" hangingPunct="1">
              <a:defRPr/>
            </a:pPr>
            <a:r>
              <a:rPr lang="en-GB" altLang="en-US" sz="1800" dirty="0">
                <a:latin typeface="Century Gothic" panose="020B0502020202020204" pitchFamily="34" charset="0"/>
              </a:rPr>
              <a:t>3GPP is industry driven - Standardization of interfaces enables an interoperable, multi-vendor approach to deployment.</a:t>
            </a:r>
          </a:p>
          <a:p>
            <a:pPr marL="608013" indent="-608013" eaLnBrk="1" hangingPunct="1">
              <a:defRPr/>
            </a:pPr>
            <a:r>
              <a:rPr lang="en-GB" altLang="en-US" sz="1800" dirty="0">
                <a:latin typeface="Century Gothic" panose="020B0502020202020204" pitchFamily="34" charset="0"/>
              </a:rPr>
              <a:t>The 3GPP processes are necessarily complex, but we will adapt to bring new sectors in to the work.</a:t>
            </a:r>
          </a:p>
          <a:p>
            <a:pPr marL="608013" indent="-608013" eaLnBrk="1" hangingPunct="1">
              <a:defRPr/>
            </a:pPr>
            <a:r>
              <a:rPr lang="en-GB" altLang="en-US" sz="1800" dirty="0">
                <a:latin typeface="Century Gothic" panose="020B0502020202020204" pitchFamily="34" charset="0"/>
              </a:rPr>
              <a:t>Release 19 content and priorities discussion ongoing. </a:t>
            </a:r>
            <a:r>
              <a:rPr lang="en-GB" altLang="en-US" sz="1800" b="1" dirty="0">
                <a:latin typeface="Century Gothic" panose="020B0502020202020204" pitchFamily="34" charset="0"/>
              </a:rPr>
              <a:t>NOW is the time to influence this work.</a:t>
            </a:r>
          </a:p>
          <a:p>
            <a:pPr marL="608013" indent="-608013" eaLnBrk="1" hangingPunct="1">
              <a:defRPr/>
            </a:pPr>
            <a:r>
              <a:rPr lang="en-GB" altLang="en-US" sz="1800" dirty="0">
                <a:latin typeface="Century Gothic" panose="020B0502020202020204" pitchFamily="34" charset="0"/>
              </a:rPr>
              <a:t>Release 18 and </a:t>
            </a:r>
            <a:r>
              <a:rPr lang="en-GB" altLang="en-US" sz="1800" b="1" dirty="0">
                <a:latin typeface="Century Gothic" panose="020B0502020202020204" pitchFamily="34" charset="0"/>
              </a:rPr>
              <a:t>Release 19 will have an important role in helping to lay early foundations for future work on 6G </a:t>
            </a:r>
            <a:r>
              <a:rPr lang="en-GB" altLang="en-US" sz="1800" dirty="0">
                <a:latin typeface="Century Gothic" panose="020B0502020202020204" pitchFamily="34" charset="0"/>
              </a:rPr>
              <a:t>technologies. </a:t>
            </a:r>
          </a:p>
          <a:p>
            <a:pPr marL="0" indent="0" eaLnBrk="1" hangingPunct="1">
              <a:buFontTx/>
              <a:buNone/>
              <a:defRPr/>
            </a:pPr>
            <a:endParaRPr lang="en-GB" altLang="en-US" sz="1800" dirty="0">
              <a:latin typeface="Century Gothic" panose="020B0502020202020204" pitchFamily="34" charset="0"/>
            </a:endParaRPr>
          </a:p>
          <a:p>
            <a:pPr marL="608013" indent="-608013" eaLnBrk="1" hangingPunct="1">
              <a:defRPr/>
            </a:pPr>
            <a:endParaRPr lang="en-GB" altLang="en-US" sz="1600" dirty="0">
              <a:latin typeface="Century Gothic" panose="020B0502020202020204" pitchFamily="34" charset="0"/>
            </a:endParaRPr>
          </a:p>
          <a:p>
            <a:pPr marL="608013" indent="-608013" eaLnBrk="1" hangingPunct="1">
              <a:defRPr/>
            </a:pPr>
            <a:endParaRPr lang="en-GB" altLang="en-US" sz="1600" dirty="0">
              <a:latin typeface="Century Gothic" panose="020B0502020202020204" pitchFamily="34" charset="0"/>
            </a:endParaRPr>
          </a:p>
          <a:p>
            <a:pPr marL="608013" indent="-608013" eaLnBrk="1" hangingPunct="1">
              <a:defRPr/>
            </a:pPr>
            <a:endParaRPr lang="en-GB" altLang="en-US" sz="1600" dirty="0">
              <a:latin typeface="Century Gothic" panose="020B0502020202020204" pitchFamily="34" charset="0"/>
            </a:endParaRPr>
          </a:p>
          <a:p>
            <a:pPr marL="608013" indent="-608013" eaLnBrk="1" hangingPunct="1">
              <a:defRPr/>
            </a:pPr>
            <a:endParaRPr lang="en-GB" altLang="en-US" sz="1600" dirty="0">
              <a:latin typeface="Century Gothic" panose="020B0502020202020204" pitchFamily="34" charset="0"/>
            </a:endParaRPr>
          </a:p>
          <a:p>
            <a:pPr marL="608013" indent="-608013" eaLnBrk="1" hangingPunct="1">
              <a:defRPr/>
            </a:pPr>
            <a:endParaRPr lang="en-GB" altLang="en-US" sz="1600" dirty="0">
              <a:latin typeface="Century Gothic" panose="020B0502020202020204" pitchFamily="34" charset="0"/>
            </a:endParaRPr>
          </a:p>
        </p:txBody>
      </p:sp>
      <p:pic>
        <p:nvPicPr>
          <p:cNvPr id="4" name="Picture 3" descr="Logo, company name&#10;&#10;Description automatically generated">
            <a:extLst>
              <a:ext uri="{FF2B5EF4-FFF2-40B4-BE49-F238E27FC236}">
                <a16:creationId xmlns:a16="http://schemas.microsoft.com/office/drawing/2014/main" id="{6EC6CB45-1E4F-4F63-ACF4-9FB7673E84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051" y="269026"/>
            <a:ext cx="1845501" cy="1149484"/>
          </a:xfrm>
          <a:prstGeom prst="rect">
            <a:avLst/>
          </a:prstGeom>
        </p:spPr>
      </p:pic>
      <p:pic>
        <p:nvPicPr>
          <p:cNvPr id="3" name="Picture 2" descr="A table with numbers and letters&#10;&#10;Description automatically generated">
            <a:extLst>
              <a:ext uri="{FF2B5EF4-FFF2-40B4-BE49-F238E27FC236}">
                <a16:creationId xmlns:a16="http://schemas.microsoft.com/office/drawing/2014/main" id="{7BD31071-0534-6273-E9D8-CFAED2401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6995" y="2080069"/>
            <a:ext cx="2616379" cy="3936301"/>
          </a:xfrm>
          <a:prstGeom prst="rect">
            <a:avLst/>
          </a:prstGeom>
        </p:spPr>
      </p:pic>
      <p:pic>
        <p:nvPicPr>
          <p:cNvPr id="11" name="Picture 10" descr="A person speaking into a microphone&#10;&#10;Description automatically generated">
            <a:extLst>
              <a:ext uri="{FF2B5EF4-FFF2-40B4-BE49-F238E27FC236}">
                <a16:creationId xmlns:a16="http://schemas.microsoft.com/office/drawing/2014/main" id="{3D3C52D0-D37F-6449-613B-D69F3F3802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67116" y="2080069"/>
            <a:ext cx="2770631" cy="1847087"/>
          </a:xfrm>
          <a:prstGeom prst="rect">
            <a:avLst/>
          </a:prstGeom>
        </p:spPr>
      </p:pic>
      <p:pic>
        <p:nvPicPr>
          <p:cNvPr id="15" name="Picture 14" descr="People walking in a city&#10;&#10;Description automatically generated">
            <a:extLst>
              <a:ext uri="{FF2B5EF4-FFF2-40B4-BE49-F238E27FC236}">
                <a16:creationId xmlns:a16="http://schemas.microsoft.com/office/drawing/2014/main" id="{517CE567-CF1F-A811-CF6E-573DBE9542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67116" y="4006991"/>
            <a:ext cx="2770631" cy="2053526"/>
          </a:xfrm>
          <a:prstGeom prst="rect">
            <a:avLst/>
          </a:prstGeom>
        </p:spPr>
      </p:pic>
      <p:sp>
        <p:nvSpPr>
          <p:cNvPr id="16" name="Rectangle: Rounded Corners 15">
            <a:extLst>
              <a:ext uri="{FF2B5EF4-FFF2-40B4-BE49-F238E27FC236}">
                <a16:creationId xmlns:a16="http://schemas.microsoft.com/office/drawing/2014/main" id="{3B5FE1FA-3CF6-F0B2-6163-03EF4C99725D}"/>
              </a:ext>
            </a:extLst>
          </p:cNvPr>
          <p:cNvSpPr/>
          <p:nvPr/>
        </p:nvSpPr>
        <p:spPr>
          <a:xfrm>
            <a:off x="6414982" y="1984249"/>
            <a:ext cx="5704268" cy="4142232"/>
          </a:xfrm>
          <a:prstGeom prst="roundRect">
            <a:avLst>
              <a:gd name="adj" fmla="val 1813"/>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C4EB885C-AE97-4F6E-AB63-EB40088400A4}"/>
              </a:ext>
            </a:extLst>
          </p:cNvPr>
          <p:cNvPicPr>
            <a:picLocks noChangeAspect="1"/>
          </p:cNvPicPr>
          <p:nvPr/>
        </p:nvPicPr>
        <p:blipFill>
          <a:blip r:embed="rId3"/>
          <a:stretch>
            <a:fillRect/>
          </a:stretch>
        </p:blipFill>
        <p:spPr>
          <a:xfrm>
            <a:off x="7170680" y="2161604"/>
            <a:ext cx="3777406" cy="2015393"/>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For more info on 3GPP…</a:t>
            </a:r>
          </a:p>
        </p:txBody>
      </p:sp>
      <p:sp>
        <p:nvSpPr>
          <p:cNvPr id="4" name="Rectangle 3">
            <a:extLst>
              <a:ext uri="{FF2B5EF4-FFF2-40B4-BE49-F238E27FC236}">
                <a16:creationId xmlns:a16="http://schemas.microsoft.com/office/drawing/2014/main" id="{62213ABC-B169-4061-A12E-A9AB9E89B5C9}"/>
              </a:ext>
            </a:extLst>
          </p:cNvPr>
          <p:cNvSpPr/>
          <p:nvPr/>
        </p:nvSpPr>
        <p:spPr>
          <a:xfrm>
            <a:off x="2379479" y="4833522"/>
            <a:ext cx="2932213" cy="369332"/>
          </a:xfrm>
          <a:prstGeom prst="rect">
            <a:avLst/>
          </a:prstGeom>
        </p:spPr>
        <p:txBody>
          <a:bodyPr wrap="none">
            <a:spAutoFit/>
          </a:bodyPr>
          <a:lstStyle/>
          <a:p>
            <a:r>
              <a:rPr lang="en-GB" dirty="0">
                <a:solidFill>
                  <a:schemeClr val="accent2">
                    <a:lumMod val="75000"/>
                  </a:schemeClr>
                </a:solidFill>
                <a:latin typeface="Century Gothic" panose="020B0502020202020204" pitchFamily="34" charset="0"/>
              </a:rPr>
              <a:t>www.3gpp.org/contact </a:t>
            </a:r>
          </a:p>
        </p:txBody>
      </p:sp>
      <p:sp>
        <p:nvSpPr>
          <p:cNvPr id="11" name="Rectangle 10">
            <a:extLst>
              <a:ext uri="{FF2B5EF4-FFF2-40B4-BE49-F238E27FC236}">
                <a16:creationId xmlns:a16="http://schemas.microsoft.com/office/drawing/2014/main" id="{22B550D6-6401-4279-A78C-43016E8B83B8}"/>
              </a:ext>
            </a:extLst>
          </p:cNvPr>
          <p:cNvSpPr/>
          <p:nvPr/>
        </p:nvSpPr>
        <p:spPr>
          <a:xfrm>
            <a:off x="9845113" y="5594092"/>
            <a:ext cx="2111475" cy="276999"/>
          </a:xfrm>
          <a:prstGeom prst="rect">
            <a:avLst/>
          </a:prstGeom>
        </p:spPr>
        <p:txBody>
          <a:bodyPr wrap="none">
            <a:spAutoFit/>
          </a:bodyPr>
          <a:lstStyle/>
          <a:p>
            <a:r>
              <a:rPr lang="en-GB" sz="1200" dirty="0">
                <a:solidFill>
                  <a:schemeClr val="accent2">
                    <a:lumMod val="75000"/>
                  </a:schemeClr>
                </a:solidFill>
                <a:latin typeface="Century Gothic" panose="020B0502020202020204" pitchFamily="34" charset="0"/>
              </a:rPr>
              <a:t>www.3gpp.org/highlights </a:t>
            </a:r>
          </a:p>
        </p:txBody>
      </p:sp>
      <p:sp>
        <p:nvSpPr>
          <p:cNvPr id="12" name="Content Placeholder 2">
            <a:extLst>
              <a:ext uri="{FF2B5EF4-FFF2-40B4-BE49-F238E27FC236}">
                <a16:creationId xmlns:a16="http://schemas.microsoft.com/office/drawing/2014/main" id="{67442AA5-E436-4E1B-B514-0855B086A0B5}"/>
              </a:ext>
            </a:extLst>
          </p:cNvPr>
          <p:cNvSpPr>
            <a:spLocks noGrp="1"/>
          </p:cNvSpPr>
          <p:nvPr>
            <p:ph idx="1"/>
          </p:nvPr>
        </p:nvSpPr>
        <p:spPr>
          <a:xfrm>
            <a:off x="432486" y="2161604"/>
            <a:ext cx="6525126" cy="2224755"/>
          </a:xfrm>
        </p:spPr>
        <p:txBody>
          <a:bodyPr/>
          <a:lstStyle/>
          <a:p>
            <a:pPr marL="449263" indent="-449263"/>
            <a:r>
              <a:rPr lang="en-GB" sz="2000" dirty="0">
                <a:latin typeface="Century Gothic" panose="020B0502020202020204" pitchFamily="34" charset="0"/>
              </a:rPr>
              <a:t>All documents available online; </a:t>
            </a:r>
            <a:r>
              <a:rPr lang="en-GB" sz="2000" dirty="0">
                <a:solidFill>
                  <a:schemeClr val="accent2">
                    <a:lumMod val="75000"/>
                  </a:schemeClr>
                </a:solidFill>
                <a:latin typeface="Century Gothic" panose="020B0502020202020204" pitchFamily="34" charset="0"/>
              </a:rPr>
              <a:t>www.3gpp.org </a:t>
            </a:r>
          </a:p>
          <a:p>
            <a:pPr marL="449263" indent="-449263"/>
            <a:r>
              <a:rPr lang="en-GB" sz="2000" dirty="0">
                <a:latin typeface="Century Gothic" panose="020B0502020202020204" pitchFamily="34" charset="0"/>
              </a:rPr>
              <a:t>Attend special newcomers sessions at F2F Plenary meetings</a:t>
            </a:r>
          </a:p>
          <a:p>
            <a:pPr marL="449263" indent="-449263"/>
            <a:r>
              <a:rPr lang="en-GB" sz="2000" dirty="0">
                <a:latin typeface="Century Gothic" panose="020B0502020202020204" pitchFamily="34" charset="0"/>
              </a:rPr>
              <a:t>Subscribe to our regular newsletter ‘Highlights’</a:t>
            </a:r>
          </a:p>
          <a:p>
            <a:pPr marL="449263" indent="-449263"/>
            <a:r>
              <a:rPr lang="en-GB" sz="2000" dirty="0">
                <a:latin typeface="Century Gothic" panose="020B0502020202020204" pitchFamily="34" charset="0"/>
              </a:rPr>
              <a:t>Keep in touch;</a:t>
            </a:r>
          </a:p>
          <a:p>
            <a:pPr marL="906463" lvl="1" indent="-449263"/>
            <a:r>
              <a:rPr lang="en-GB" sz="2000" dirty="0">
                <a:latin typeface="Century Gothic" panose="020B0502020202020204" pitchFamily="34" charset="0"/>
              </a:rPr>
              <a:t>Info, membership, marcom, liaisons;</a:t>
            </a:r>
          </a:p>
        </p:txBody>
      </p:sp>
      <p:sp>
        <p:nvSpPr>
          <p:cNvPr id="13" name="TextBox 12">
            <a:extLst>
              <a:ext uri="{FF2B5EF4-FFF2-40B4-BE49-F238E27FC236}">
                <a16:creationId xmlns:a16="http://schemas.microsoft.com/office/drawing/2014/main" id="{59E0E7C2-49F1-4CDF-B7CC-69BC0CD59AFF}"/>
              </a:ext>
            </a:extLst>
          </p:cNvPr>
          <p:cNvSpPr txBox="1"/>
          <p:nvPr/>
        </p:nvSpPr>
        <p:spPr>
          <a:xfrm>
            <a:off x="9059383" y="5855279"/>
            <a:ext cx="3586958" cy="307777"/>
          </a:xfrm>
          <a:prstGeom prst="rect">
            <a:avLst/>
          </a:prstGeom>
          <a:noFill/>
        </p:spPr>
        <p:txBody>
          <a:bodyPr wrap="square" rtlCol="0">
            <a:spAutoFit/>
          </a:bodyPr>
          <a:lstStyle/>
          <a:p>
            <a:pPr algn="ctr"/>
            <a:r>
              <a:rPr lang="en-GB" sz="700" dirty="0">
                <a:latin typeface="Montserrat" panose="00000500000000000000" pitchFamily="50" charset="0"/>
              </a:rPr>
              <a:t>Issue 6 - 3GPP Newsletter </a:t>
            </a:r>
          </a:p>
          <a:p>
            <a:pPr algn="ctr"/>
            <a:r>
              <a:rPr lang="en-GB" sz="700" dirty="0">
                <a:latin typeface="Montserrat" panose="00000500000000000000" pitchFamily="50" charset="0"/>
              </a:rPr>
              <a:t>May 2023</a:t>
            </a:r>
          </a:p>
        </p:txBody>
      </p:sp>
      <p:sp>
        <p:nvSpPr>
          <p:cNvPr id="14" name="Rectangle 13">
            <a:extLst>
              <a:ext uri="{FF2B5EF4-FFF2-40B4-BE49-F238E27FC236}">
                <a16:creationId xmlns:a16="http://schemas.microsoft.com/office/drawing/2014/main" id="{EEBD0061-07BA-4CA3-946B-55C3C6ECDC43}"/>
              </a:ext>
            </a:extLst>
          </p:cNvPr>
          <p:cNvSpPr/>
          <p:nvPr/>
        </p:nvSpPr>
        <p:spPr>
          <a:xfrm>
            <a:off x="8241442" y="4386359"/>
            <a:ext cx="1305165" cy="276999"/>
          </a:xfrm>
          <a:prstGeom prst="rect">
            <a:avLst/>
          </a:prstGeom>
        </p:spPr>
        <p:txBody>
          <a:bodyPr wrap="none">
            <a:spAutoFit/>
          </a:bodyPr>
          <a:lstStyle/>
          <a:p>
            <a:r>
              <a:rPr lang="en-GB" sz="1200" dirty="0">
                <a:solidFill>
                  <a:schemeClr val="accent2">
                    <a:lumMod val="75000"/>
                  </a:schemeClr>
                </a:solidFill>
                <a:latin typeface="Century Gothic" panose="020B0502020202020204" pitchFamily="34" charset="0"/>
              </a:rPr>
              <a:t>www.3gpp.org</a:t>
            </a:r>
          </a:p>
        </p:txBody>
      </p:sp>
      <p:pic>
        <p:nvPicPr>
          <p:cNvPr id="5" name="Picture 4" descr="A close-up of a poster&#10;&#10;Description automatically generated with low confidence">
            <a:extLst>
              <a:ext uri="{FF2B5EF4-FFF2-40B4-BE49-F238E27FC236}">
                <a16:creationId xmlns:a16="http://schemas.microsoft.com/office/drawing/2014/main" id="{7BD36335-5942-11F4-5D1C-C0DECFBA80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66030" y="3084469"/>
            <a:ext cx="1728813" cy="23790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3"/>
          <p:cNvSpPr>
            <a:spLocks noGrp="1"/>
          </p:cNvSpPr>
          <p:nvPr>
            <p:ph idx="1"/>
          </p:nvPr>
        </p:nvSpPr>
        <p:spPr>
          <a:xfrm>
            <a:off x="273050" y="1976438"/>
            <a:ext cx="4606925" cy="3887788"/>
          </a:xfrm>
        </p:spPr>
        <p:txBody>
          <a:bodyPr/>
          <a:lstStyle/>
          <a:p>
            <a:pPr marL="357188" indent="-357188" eaLnBrk="1" hangingPunct="1"/>
            <a:r>
              <a:rPr lang="" altLang="en-US" sz="1600" b="1" dirty="0">
                <a:latin typeface="Montserrat" panose="00000500000000000000" pitchFamily="50" charset="0"/>
              </a:rPr>
              <a:t>3GPP works based on</a:t>
            </a:r>
          </a:p>
          <a:p>
            <a:pPr marL="715963" lvl="1" indent="-358775" eaLnBrk="1" hangingPunct="1"/>
            <a:r>
              <a:rPr lang="en-US" altLang="en-US" sz="1400" dirty="0">
                <a:latin typeface="Montserrat" panose="00000500000000000000" pitchFamily="50" charset="0"/>
              </a:rPr>
              <a:t>P</a:t>
            </a:r>
            <a:r>
              <a:rPr lang="" altLang="en-US" sz="1400" dirty="0">
                <a:latin typeface="Montserrat" panose="00000500000000000000" pitchFamily="50" charset="0"/>
              </a:rPr>
              <a:t>articipation in face-to-face meetings</a:t>
            </a:r>
          </a:p>
          <a:p>
            <a:pPr marL="715963" lvl="1" indent="-358775" eaLnBrk="1" hangingPunct="1"/>
            <a:r>
              <a:rPr lang="en-US" altLang="en-US" sz="1400" dirty="0">
                <a:latin typeface="Montserrat" panose="00000500000000000000" pitchFamily="50" charset="0"/>
              </a:rPr>
              <a:t>Pro-activity &amp; C</a:t>
            </a:r>
            <a:r>
              <a:rPr lang="" altLang="en-US" sz="1400" dirty="0">
                <a:latin typeface="Montserrat" panose="00000500000000000000" pitchFamily="50" charset="0"/>
              </a:rPr>
              <a:t>ontributions </a:t>
            </a:r>
            <a:r>
              <a:rPr lang="en-US" altLang="en-US" sz="1400" dirty="0">
                <a:latin typeface="Montserrat" panose="00000500000000000000" pitchFamily="50" charset="0"/>
              </a:rPr>
              <a:t>–</a:t>
            </a:r>
            <a:r>
              <a:rPr lang="" altLang="en-US" sz="1400" dirty="0">
                <a:latin typeface="Montserrat" panose="00000500000000000000" pitchFamily="50" charset="0"/>
              </a:rPr>
              <a:t> you need written proposals to get attention</a:t>
            </a:r>
          </a:p>
          <a:p>
            <a:pPr marL="715963" lvl="1" indent="-358775" eaLnBrk="1" hangingPunct="1"/>
            <a:r>
              <a:rPr lang="" altLang="en-US" sz="1400" u="sng" dirty="0">
                <a:latin typeface="Montserrat" panose="00000500000000000000" pitchFamily="50" charset="0"/>
              </a:rPr>
              <a:t>Consensus </a:t>
            </a:r>
            <a:r>
              <a:rPr lang="en-US" altLang="en-US" sz="1400" u="sng" dirty="0">
                <a:latin typeface="Montserrat" panose="00000500000000000000" pitchFamily="50" charset="0"/>
              </a:rPr>
              <a:t>–</a:t>
            </a:r>
            <a:r>
              <a:rPr lang="" altLang="en-US" sz="1400" u="sng" dirty="0">
                <a:latin typeface="Montserrat" panose="00000500000000000000" pitchFamily="50" charset="0"/>
              </a:rPr>
              <a:t> nobody says “no” in order to progress</a:t>
            </a:r>
          </a:p>
          <a:p>
            <a:pPr marL="357188" indent="-357188" eaLnBrk="1" hangingPunct="1">
              <a:spcBef>
                <a:spcPts val="2400"/>
              </a:spcBef>
            </a:pPr>
            <a:r>
              <a:rPr lang="" altLang="en-US" sz="1600" b="1" dirty="0">
                <a:latin typeface="Montserrat" panose="00000500000000000000" pitchFamily="50" charset="0"/>
              </a:rPr>
              <a:t>Work organization</a:t>
            </a:r>
          </a:p>
          <a:p>
            <a:pPr marL="715963" lvl="1" indent="-358775" eaLnBrk="1" hangingPunct="1"/>
            <a:r>
              <a:rPr lang="" altLang="en-US" sz="1400" dirty="0">
                <a:latin typeface="Montserrat" panose="00000500000000000000" pitchFamily="50" charset="0"/>
              </a:rPr>
              <a:t>Study Items, Work Items </a:t>
            </a:r>
          </a:p>
          <a:p>
            <a:pPr marL="715963" lvl="1" indent="-358775" eaLnBrk="1" hangingPunct="1"/>
            <a:r>
              <a:rPr lang="" altLang="ko-KR" sz="1400" dirty="0">
                <a:latin typeface="Montserrat" panose="00000500000000000000" pitchFamily="50" charset="0"/>
                <a:ea typeface="굴림" charset="-127"/>
              </a:rPr>
              <a:t>Releases with fixed time-lines, which are partially overlapping</a:t>
            </a:r>
          </a:p>
          <a:p>
            <a:pPr marL="715963" lvl="1" indent="-358775" eaLnBrk="1" hangingPunct="1"/>
            <a:r>
              <a:rPr lang="" altLang="ko-KR" sz="1400" dirty="0">
                <a:latin typeface="Montserrat" panose="00000500000000000000" pitchFamily="50" charset="0"/>
                <a:ea typeface="굴림" charset="-127"/>
                <a:hlinkClick r:id="rId3"/>
              </a:rPr>
              <a:t>Work Plan</a:t>
            </a:r>
            <a:r>
              <a:rPr lang="" altLang="ko-KR" sz="1400" dirty="0">
                <a:latin typeface="Montserrat" panose="00000500000000000000" pitchFamily="50" charset="0"/>
                <a:ea typeface="굴림" charset="-127"/>
              </a:rPr>
              <a:t> (good overview)</a:t>
            </a:r>
          </a:p>
          <a:p>
            <a:pPr marL="357188" indent="-357188" eaLnBrk="1" hangingPunct="1">
              <a:spcBef>
                <a:spcPts val="2400"/>
              </a:spcBef>
            </a:pPr>
            <a:r>
              <a:rPr lang="" altLang="ko-KR" sz="1600" b="1" dirty="0">
                <a:latin typeface="Montserrat" panose="00000500000000000000" pitchFamily="50" charset="0"/>
                <a:ea typeface="굴림" charset="-127"/>
              </a:rPr>
              <a:t>3 stages, often overlapping</a:t>
            </a:r>
          </a:p>
          <a:p>
            <a:pPr marL="715963" lvl="1" indent="-358775" eaLnBrk="1" hangingPunct="1"/>
            <a:r>
              <a:rPr lang="en-US" altLang="en-US" sz="1400" dirty="0">
                <a:latin typeface="Montserrat" panose="00000500000000000000" pitchFamily="50" charset="0"/>
              </a:rPr>
              <a:t>S</a:t>
            </a:r>
            <a:r>
              <a:rPr lang="" altLang="en-US" sz="1400" dirty="0">
                <a:latin typeface="Montserrat" panose="00000500000000000000" pitchFamily="50" charset="0"/>
              </a:rPr>
              <a:t>tage 1: Requirements</a:t>
            </a:r>
          </a:p>
          <a:p>
            <a:pPr marL="715963" lvl="1" indent="-358775" eaLnBrk="1" hangingPunct="1"/>
            <a:r>
              <a:rPr lang="" altLang="en-US" sz="1400" dirty="0">
                <a:latin typeface="Montserrat" panose="00000500000000000000" pitchFamily="50" charset="0"/>
              </a:rPr>
              <a:t>Stage 2: Architecture</a:t>
            </a:r>
          </a:p>
          <a:p>
            <a:pPr marL="715963" lvl="1" indent="-358775" eaLnBrk="1" hangingPunct="1"/>
            <a:r>
              <a:rPr lang="" altLang="en-US" sz="1400" dirty="0">
                <a:latin typeface="Montserrat" panose="00000500000000000000" pitchFamily="50" charset="0"/>
              </a:rPr>
              <a:t>Stage 3: Protocols</a:t>
            </a:r>
          </a:p>
        </p:txBody>
      </p:sp>
      <p:sp>
        <p:nvSpPr>
          <p:cNvPr id="23555" name="제목 5"/>
          <p:cNvSpPr>
            <a:spLocks noGrp="1"/>
          </p:cNvSpPr>
          <p:nvPr>
            <p:ph type="title"/>
          </p:nvPr>
        </p:nvSpPr>
        <p:spPr>
          <a:xfrm>
            <a:off x="242888" y="88710"/>
            <a:ext cx="10515600" cy="1325562"/>
          </a:xfrm>
        </p:spPr>
        <p:txBody>
          <a:bodyPr/>
          <a:lstStyle/>
          <a:p>
            <a:r>
              <a:rPr lang="en-US" altLang="ko-KR" dirty="0">
                <a:solidFill>
                  <a:srgbClr val="C00000"/>
                </a:solidFill>
                <a:latin typeface="Montserrat" panose="00000500000000000000" pitchFamily="50" charset="0"/>
              </a:rPr>
              <a:t>3GPP – How the project Work</a:t>
            </a:r>
            <a:r>
              <a:rPr lang="" altLang="ko-KR" dirty="0">
                <a:solidFill>
                  <a:srgbClr val="C00000"/>
                </a:solidFill>
                <a:latin typeface="Montserrat" panose="00000500000000000000" pitchFamily="50" charset="0"/>
              </a:rPr>
              <a:t>s</a:t>
            </a:r>
            <a:endParaRPr lang="ko-KR" altLang="en-US" dirty="0">
              <a:solidFill>
                <a:srgbClr val="C00000"/>
              </a:solidFill>
              <a:latin typeface="Montserrat" panose="00000500000000000000" pitchFamily="50" charset="0"/>
            </a:endParaRPr>
          </a:p>
        </p:txBody>
      </p:sp>
      <p:sp>
        <p:nvSpPr>
          <p:cNvPr id="4" name="Content Placeholder 3"/>
          <p:cNvSpPr txBox="1">
            <a:spLocks/>
          </p:cNvSpPr>
          <p:nvPr/>
        </p:nvSpPr>
        <p:spPr bwMode="auto">
          <a:xfrm>
            <a:off x="4999038" y="1976438"/>
            <a:ext cx="7037387"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eaLnBrk="1" hangingPunct="1">
              <a:defRPr/>
            </a:pPr>
            <a:r>
              <a:rPr lang="" altLang="en-US" sz="1600" b="1" dirty="0">
                <a:latin typeface="Montserrat" panose="00000500000000000000" pitchFamily="50" charset="0"/>
              </a:rPr>
              <a:t>Companies not individuals participate</a:t>
            </a:r>
          </a:p>
          <a:p>
            <a:pPr marL="715963" lvl="1" indent="-358775" eaLnBrk="1" hangingPunct="1">
              <a:defRPr/>
            </a:pPr>
            <a:r>
              <a:rPr lang="en-US" altLang="en-US" sz="1400" dirty="0">
                <a:latin typeface="Montserrat" panose="00000500000000000000" pitchFamily="50" charset="0"/>
              </a:rPr>
              <a:t>F</a:t>
            </a:r>
            <a:r>
              <a:rPr lang="" altLang="en-US" sz="1400" dirty="0">
                <a:latin typeface="Montserrat" panose="00000500000000000000" pitchFamily="50" charset="0"/>
              </a:rPr>
              <a:t>rom all over the world</a:t>
            </a: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 major telecommunication companies </a:t>
            </a:r>
            <a:r>
              <a:rPr lang="en-US" altLang="en-US" sz="1400" dirty="0">
                <a:latin typeface="Montserrat" panose="00000500000000000000" pitchFamily="50" charset="0"/>
              </a:rPr>
              <a:t>–</a:t>
            </a:r>
            <a:r>
              <a:rPr lang="" altLang="en-US" sz="1400" dirty="0">
                <a:latin typeface="Montserrat" panose="00000500000000000000" pitchFamily="50" charset="0"/>
              </a:rPr>
              <a:t> operators, vendors, service providers</a:t>
            </a:r>
          </a:p>
          <a:p>
            <a:pPr marL="715963" lvl="1" indent="-358775" eaLnBrk="1" hangingPunct="1">
              <a:defRPr/>
            </a:pPr>
            <a:r>
              <a:rPr lang="" altLang="en-US" sz="1400" dirty="0">
                <a:latin typeface="Montserrat" panose="00000500000000000000" pitchFamily="50" charset="0"/>
              </a:rPr>
              <a:t>Ministries, Regulators and government agencies actively engaged</a:t>
            </a:r>
          </a:p>
          <a:p>
            <a:pPr marL="715963" lvl="1" indent="-358775" eaLnBrk="1" hangingPunct="1">
              <a:defRPr/>
            </a:pPr>
            <a:r>
              <a:rPr lang="" altLang="en-US" sz="1400" dirty="0">
                <a:latin typeface="Montserrat" panose="00000500000000000000" pitchFamily="50" charset="0"/>
              </a:rPr>
              <a:t>More and more vertical industry representatives bring their work directly to 3GPP</a:t>
            </a:r>
            <a:endParaRPr lang="" altLang="en-US" sz="1400" u="sng" dirty="0">
              <a:latin typeface="Montserrat" panose="00000500000000000000" pitchFamily="50" charset="0"/>
            </a:endParaRPr>
          </a:p>
          <a:p>
            <a:pPr marL="357188" indent="-357188" eaLnBrk="1" hangingPunct="1">
              <a:spcBef>
                <a:spcPts val="2400"/>
              </a:spcBef>
              <a:defRPr/>
            </a:pPr>
            <a:r>
              <a:rPr lang="" altLang="en-US" sz="1600" b="1" dirty="0">
                <a:latin typeface="Montserrat" panose="00000500000000000000" pitchFamily="50" charset="0"/>
              </a:rPr>
              <a:t>Amazing Track Record </a:t>
            </a:r>
          </a:p>
          <a:p>
            <a:pPr marL="715963" lvl="1" indent="-358775" eaLnBrk="1" hangingPunct="1">
              <a:defRPr/>
            </a:pPr>
            <a:r>
              <a:rPr lang="" altLang="en-US" sz="1400" dirty="0">
                <a:latin typeface="Montserrat" panose="00000500000000000000" pitchFamily="50" charset="0"/>
              </a:rPr>
              <a:t>3GPP started 1998, since then all major standards projects were deployed</a:t>
            </a:r>
          </a:p>
          <a:p>
            <a:pPr marL="715963" lvl="1" indent="-358775" eaLnBrk="1" hangingPunct="1">
              <a:defRPr/>
            </a:pPr>
            <a:r>
              <a:rPr lang="" altLang="ko-KR" sz="1400" dirty="0">
                <a:latin typeface="Montserrat" panose="00000500000000000000" pitchFamily="50" charset="0"/>
                <a:ea typeface="굴림" panose="020B0600000101010101" pitchFamily="50" charset="-127"/>
              </a:rPr>
              <a:t>Seamless migration from “old” to “new” mobile generations </a:t>
            </a:r>
          </a:p>
          <a:p>
            <a:pPr marL="357188" indent="-357188" eaLnBrk="1" hangingPunct="1">
              <a:spcBef>
                <a:spcPts val="2400"/>
              </a:spcBef>
              <a:defRPr/>
            </a:pPr>
            <a:r>
              <a:rPr lang="" altLang="ko-KR" sz="1600" b="1" dirty="0">
                <a:latin typeface="Montserrat" panose="00000500000000000000" pitchFamily="50" charset="0"/>
                <a:ea typeface="굴림" panose="020B0600000101010101" pitchFamily="50" charset="-127"/>
              </a:rPr>
              <a:t>A new Release every 15 to 24 months</a:t>
            </a: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llows for resonably fast standardization &amp; deployment of new technologies</a:t>
            </a:r>
          </a:p>
          <a:p>
            <a:pPr marL="715963" lvl="1" indent="-358775" eaLnBrk="1" hangingPunct="1">
              <a:defRPr/>
            </a:pPr>
            <a:r>
              <a:rPr lang="" altLang="en-US" sz="1400" dirty="0">
                <a:latin typeface="Montserrat" panose="00000500000000000000" pitchFamily="50" charset="0"/>
              </a:rPr>
              <a:t>S</a:t>
            </a:r>
            <a:r>
              <a:rPr lang="en-US" altLang="en-US" sz="1400" dirty="0">
                <a:latin typeface="Montserrat" panose="00000500000000000000" pitchFamily="50" charset="0"/>
              </a:rPr>
              <a:t>t</a:t>
            </a:r>
            <a:r>
              <a:rPr lang="" altLang="en-US" sz="1400" dirty="0">
                <a:latin typeface="Montserrat" panose="00000500000000000000" pitchFamily="50" charset="0"/>
              </a:rPr>
              <a:t>rong commitment to time-lines guarantees reliable planning</a:t>
            </a:r>
          </a:p>
          <a:p>
            <a:pPr marL="0" indent="0">
              <a:buNone/>
              <a:defRPr/>
            </a:pPr>
            <a:endParaRPr lang="en-US" altLang="ko-KR" sz="1800" dirty="0">
              <a:latin typeface="Montserrat" panose="00000500000000000000" pitchFamily="50" charset="0"/>
              <a:ea typeface="굴림" panose="020B0600000101010101" pitchFamily="50" charset="-127"/>
            </a:endParaRPr>
          </a:p>
        </p:txBody>
      </p:sp>
      <p:cxnSp>
        <p:nvCxnSpPr>
          <p:cNvPr id="3" name="직선 연결선 2"/>
          <p:cNvCxnSpPr/>
          <p:nvPr/>
        </p:nvCxnSpPr>
        <p:spPr>
          <a:xfrm>
            <a:off x="4879975" y="1976438"/>
            <a:ext cx="0" cy="4195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3292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DD456F08-02FF-FDA7-58F2-639F5D23B913}"/>
              </a:ext>
            </a:extLst>
          </p:cNvPr>
          <p:cNvSpPr>
            <a:spLocks noGrp="1"/>
          </p:cNvSpPr>
          <p:nvPr>
            <p:ph type="title"/>
          </p:nvPr>
        </p:nvSpPr>
        <p:spPr>
          <a:xfrm>
            <a:off x="273152" y="195278"/>
            <a:ext cx="9726180" cy="1140114"/>
          </a:xfrm>
        </p:spPr>
        <p:txBody>
          <a:bodyPr/>
          <a:lstStyle/>
          <a:p>
            <a:r>
              <a:rPr lang="en-GB" altLang="en-US" dirty="0">
                <a:solidFill>
                  <a:srgbClr val="C00000"/>
                </a:solidFill>
                <a:latin typeface="Century Gothic" panose="020B0502020202020204" pitchFamily="34" charset="0"/>
              </a:rPr>
              <a:t>3GPP Membership</a:t>
            </a:r>
          </a:p>
        </p:txBody>
      </p:sp>
      <p:pic>
        <p:nvPicPr>
          <p:cNvPr id="12" name="Picture 11" descr="A blue and white logo&#10;&#10;Description automatically generated with low confidence">
            <a:extLst>
              <a:ext uri="{FF2B5EF4-FFF2-40B4-BE49-F238E27FC236}">
                <a16:creationId xmlns:a16="http://schemas.microsoft.com/office/drawing/2014/main" id="{963822A0-552B-FE8B-7B00-4430E9EA1E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62900" y="2200354"/>
            <a:ext cx="638619" cy="276546"/>
          </a:xfrm>
          <a:prstGeom prst="rect">
            <a:avLst/>
          </a:prstGeom>
        </p:spPr>
      </p:pic>
      <p:pic>
        <p:nvPicPr>
          <p:cNvPr id="14" name="Picture 13" descr="A blue and white logo&#10;&#10;Description automatically generated with medium confidence">
            <a:extLst>
              <a:ext uri="{FF2B5EF4-FFF2-40B4-BE49-F238E27FC236}">
                <a16:creationId xmlns:a16="http://schemas.microsoft.com/office/drawing/2014/main" id="{F748AB75-64DA-89D4-B737-72C98CB5E4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6719" y="2385335"/>
            <a:ext cx="879926" cy="333409"/>
          </a:xfrm>
          <a:prstGeom prst="rect">
            <a:avLst/>
          </a:prstGeom>
        </p:spPr>
      </p:pic>
      <p:pic>
        <p:nvPicPr>
          <p:cNvPr id="16" name="Picture 15" descr="A blue and white logo&#10;&#10;Description automatically generated with low confidence">
            <a:extLst>
              <a:ext uri="{FF2B5EF4-FFF2-40B4-BE49-F238E27FC236}">
                <a16:creationId xmlns:a16="http://schemas.microsoft.com/office/drawing/2014/main" id="{09BB6F51-0DAA-0877-C98E-6FB3E2EB4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16669" y="2824837"/>
            <a:ext cx="771289" cy="516317"/>
          </a:xfrm>
          <a:prstGeom prst="rect">
            <a:avLst/>
          </a:prstGeom>
        </p:spPr>
      </p:pic>
      <p:pic>
        <p:nvPicPr>
          <p:cNvPr id="19" name="Picture 18" descr="A blue and white logo&#10;&#10;Description automatically generated with low confidence">
            <a:extLst>
              <a:ext uri="{FF2B5EF4-FFF2-40B4-BE49-F238E27FC236}">
                <a16:creationId xmlns:a16="http://schemas.microsoft.com/office/drawing/2014/main" id="{87991965-A142-46E4-2EC8-59458E5977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65332" y="3518698"/>
            <a:ext cx="1166184" cy="349587"/>
          </a:xfrm>
          <a:prstGeom prst="rect">
            <a:avLst/>
          </a:prstGeom>
        </p:spPr>
      </p:pic>
      <p:pic>
        <p:nvPicPr>
          <p:cNvPr id="21" name="Picture 20" descr="A picture containing font, graphics, graphic design, text&#10;&#10;Description automatically generated">
            <a:extLst>
              <a:ext uri="{FF2B5EF4-FFF2-40B4-BE49-F238E27FC236}">
                <a16:creationId xmlns:a16="http://schemas.microsoft.com/office/drawing/2014/main" id="{BD730128-44D6-214B-384B-5CA9B08302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65332" y="4108106"/>
            <a:ext cx="870284" cy="362952"/>
          </a:xfrm>
          <a:prstGeom prst="rect">
            <a:avLst/>
          </a:prstGeom>
        </p:spPr>
      </p:pic>
      <p:pic>
        <p:nvPicPr>
          <p:cNvPr id="23" name="Picture 22" descr="A blue and grey logo&#10;&#10;Description automatically generated with low confidence">
            <a:extLst>
              <a:ext uri="{FF2B5EF4-FFF2-40B4-BE49-F238E27FC236}">
                <a16:creationId xmlns:a16="http://schemas.microsoft.com/office/drawing/2014/main" id="{BCB9F36C-7DC3-F45F-544B-C3CE61D8E5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91828" y="4693826"/>
            <a:ext cx="808645" cy="484884"/>
          </a:xfrm>
          <a:prstGeom prst="rect">
            <a:avLst/>
          </a:prstGeom>
        </p:spPr>
      </p:pic>
      <p:pic>
        <p:nvPicPr>
          <p:cNvPr id="25" name="Picture 24" descr="A blue and white sign with white letters&#10;&#10;Description automatically generated with low confidence">
            <a:extLst>
              <a:ext uri="{FF2B5EF4-FFF2-40B4-BE49-F238E27FC236}">
                <a16:creationId xmlns:a16="http://schemas.microsoft.com/office/drawing/2014/main" id="{6F975773-0AF0-AE7C-558D-5C4C834FF1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47230" y="5392012"/>
            <a:ext cx="1166184" cy="306786"/>
          </a:xfrm>
          <a:prstGeom prst="rect">
            <a:avLst/>
          </a:prstGeom>
        </p:spPr>
      </p:pic>
      <p:sp>
        <p:nvSpPr>
          <p:cNvPr id="30" name="TextBox 29">
            <a:extLst>
              <a:ext uri="{FF2B5EF4-FFF2-40B4-BE49-F238E27FC236}">
                <a16:creationId xmlns:a16="http://schemas.microsoft.com/office/drawing/2014/main" id="{0C2A483F-33FB-F989-EC8D-F536EDBB7B60}"/>
              </a:ext>
            </a:extLst>
          </p:cNvPr>
          <p:cNvSpPr txBox="1"/>
          <p:nvPr/>
        </p:nvSpPr>
        <p:spPr>
          <a:xfrm>
            <a:off x="7247024" y="3223830"/>
            <a:ext cx="2741550" cy="1569660"/>
          </a:xfrm>
          <a:prstGeom prst="rect">
            <a:avLst/>
          </a:prstGeom>
          <a:noFill/>
        </p:spPr>
        <p:txBody>
          <a:bodyPr wrap="square" rtlCol="0">
            <a:spAutoFit/>
          </a:bodyPr>
          <a:lstStyle/>
          <a:p>
            <a:pPr algn="l"/>
            <a:r>
              <a:rPr lang="en-GB" sz="1200" i="0" dirty="0">
                <a:solidFill>
                  <a:schemeClr val="accent1">
                    <a:lumMod val="50000"/>
                  </a:schemeClr>
                </a:solidFill>
                <a:effectLst/>
                <a:latin typeface="Montserrat" panose="00000500000000000000" pitchFamily="50" charset="0"/>
              </a:rPr>
              <a:t>The 3GPP Organizational Partners – from Asia, Europe and North America – determine the general policy and strategy of 3GPP.</a:t>
            </a:r>
          </a:p>
          <a:p>
            <a:pPr algn="l"/>
            <a:endParaRPr lang="en-GB" sz="1200" dirty="0">
              <a:solidFill>
                <a:schemeClr val="accent1">
                  <a:lumMod val="50000"/>
                </a:schemeClr>
              </a:solidFill>
              <a:latin typeface="Montserrat" panose="00000500000000000000" pitchFamily="50" charset="0"/>
            </a:endParaRPr>
          </a:p>
          <a:p>
            <a:pPr algn="l"/>
            <a:r>
              <a:rPr lang="en-GB" sz="1200" i="0" dirty="0">
                <a:solidFill>
                  <a:schemeClr val="accent1">
                    <a:lumMod val="50000"/>
                  </a:schemeClr>
                </a:solidFill>
                <a:effectLst/>
                <a:latin typeface="Montserrat" panose="00000500000000000000" pitchFamily="50" charset="0"/>
              </a:rPr>
              <a:t>838 organizations have joined 3GPP via one of these seven OPs.</a:t>
            </a:r>
            <a:endParaRPr lang="en-GB" sz="1200" dirty="0">
              <a:solidFill>
                <a:schemeClr val="accent1">
                  <a:lumMod val="50000"/>
                </a:schemeClr>
              </a:solidFill>
            </a:endParaRPr>
          </a:p>
        </p:txBody>
      </p:sp>
      <p:sp>
        <p:nvSpPr>
          <p:cNvPr id="31" name="TextBox 30">
            <a:extLst>
              <a:ext uri="{FF2B5EF4-FFF2-40B4-BE49-F238E27FC236}">
                <a16:creationId xmlns:a16="http://schemas.microsoft.com/office/drawing/2014/main" id="{72E06E0B-63BB-B586-E9F3-2605BD323331}"/>
              </a:ext>
            </a:extLst>
          </p:cNvPr>
          <p:cNvSpPr txBox="1"/>
          <p:nvPr/>
        </p:nvSpPr>
        <p:spPr>
          <a:xfrm>
            <a:off x="8458621" y="6114628"/>
            <a:ext cx="2034531" cy="200055"/>
          </a:xfrm>
          <a:prstGeom prst="rect">
            <a:avLst/>
          </a:prstGeom>
          <a:noFill/>
        </p:spPr>
        <p:txBody>
          <a:bodyPr wrap="none" rtlCol="0">
            <a:spAutoFit/>
          </a:bodyPr>
          <a:lstStyle/>
          <a:p>
            <a:pPr algn="ctr"/>
            <a:r>
              <a:rPr lang="en-GB" sz="700" dirty="0">
                <a:latin typeface="Montserrat" panose="00000500000000000000" pitchFamily="50" charset="0"/>
                <a:hlinkClick r:id="rId9"/>
              </a:rPr>
              <a:t>https://www.3gpp.org/about-us/partners</a:t>
            </a:r>
            <a:r>
              <a:rPr lang="en-GB" sz="700" dirty="0">
                <a:latin typeface="Montserrat" panose="00000500000000000000" pitchFamily="50" charset="0"/>
              </a:rPr>
              <a:t> </a:t>
            </a:r>
          </a:p>
        </p:txBody>
      </p:sp>
      <p:grpSp>
        <p:nvGrpSpPr>
          <p:cNvPr id="6" name="Group 5">
            <a:extLst>
              <a:ext uri="{FF2B5EF4-FFF2-40B4-BE49-F238E27FC236}">
                <a16:creationId xmlns:a16="http://schemas.microsoft.com/office/drawing/2014/main" id="{931C8D33-EF5F-2D82-4A76-9E2E15FD1124}"/>
              </a:ext>
            </a:extLst>
          </p:cNvPr>
          <p:cNvGrpSpPr/>
          <p:nvPr/>
        </p:nvGrpSpPr>
        <p:grpSpPr>
          <a:xfrm>
            <a:off x="0" y="1923017"/>
            <a:ext cx="6955606" cy="4191611"/>
            <a:chOff x="222434" y="2017165"/>
            <a:chExt cx="6388428" cy="3702240"/>
          </a:xfrm>
        </p:grpSpPr>
        <p:pic>
          <p:nvPicPr>
            <p:cNvPr id="3" name="Picture 2">
              <a:extLst>
                <a:ext uri="{FF2B5EF4-FFF2-40B4-BE49-F238E27FC236}">
                  <a16:creationId xmlns:a16="http://schemas.microsoft.com/office/drawing/2014/main" id="{5E688919-5192-0F4D-521E-508361484BAC}"/>
                </a:ext>
              </a:extLst>
            </p:cNvPr>
            <p:cNvPicPr>
              <a:picLocks noChangeAspect="1"/>
            </p:cNvPicPr>
            <p:nvPr/>
          </p:nvPicPr>
          <p:blipFill>
            <a:blip r:embed="rId10"/>
            <a:stretch>
              <a:fillRect/>
            </a:stretch>
          </p:blipFill>
          <p:spPr>
            <a:xfrm>
              <a:off x="222434" y="2017165"/>
              <a:ext cx="6388428" cy="3702240"/>
            </a:xfrm>
            <a:prstGeom prst="rect">
              <a:avLst/>
            </a:prstGeom>
          </p:spPr>
        </p:pic>
        <p:sp>
          <p:nvSpPr>
            <p:cNvPr id="4" name="Rectangle 3">
              <a:extLst>
                <a:ext uri="{FF2B5EF4-FFF2-40B4-BE49-F238E27FC236}">
                  <a16:creationId xmlns:a16="http://schemas.microsoft.com/office/drawing/2014/main" id="{B696A39B-CCA4-0E89-D4A4-76B33C40C66E}"/>
                </a:ext>
              </a:extLst>
            </p:cNvPr>
            <p:cNvSpPr/>
            <p:nvPr/>
          </p:nvSpPr>
          <p:spPr>
            <a:xfrm>
              <a:off x="4681728" y="4936268"/>
              <a:ext cx="1645920" cy="659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9080744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04C9729-52A0-A37D-10E0-192F48FA1C51}"/>
              </a:ext>
            </a:extLst>
          </p:cNvPr>
          <p:cNvSpPr/>
          <p:nvPr/>
        </p:nvSpPr>
        <p:spPr>
          <a:xfrm>
            <a:off x="4444144" y="4999681"/>
            <a:ext cx="1510424" cy="824224"/>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E04CE0C7-D59D-ED16-CD60-C91C8C7E1A4C}"/>
              </a:ext>
            </a:extLst>
          </p:cNvPr>
          <p:cNvSpPr txBox="1"/>
          <p:nvPr/>
        </p:nvSpPr>
        <p:spPr>
          <a:xfrm>
            <a:off x="4517136" y="4710857"/>
            <a:ext cx="1437432" cy="41549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Next Generation Projects</a:t>
            </a:r>
          </a:p>
        </p:txBody>
      </p:sp>
      <p:pic>
        <p:nvPicPr>
          <p:cNvPr id="14" name="Picture 13" descr="A screenshot of a cell phone&#10;&#10;Description automatically generated">
            <a:extLst>
              <a:ext uri="{FF2B5EF4-FFF2-40B4-BE49-F238E27FC236}">
                <a16:creationId xmlns:a16="http://schemas.microsoft.com/office/drawing/2014/main" id="{9A39D913-75D8-4A98-93F3-E6B211FE2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856" y="2320559"/>
            <a:ext cx="2719598" cy="1903718"/>
          </a:xfrm>
          <a:prstGeom prst="rect">
            <a:avLst/>
          </a:prstGeom>
        </p:spPr>
      </p:pic>
      <p:sp>
        <p:nvSpPr>
          <p:cNvPr id="18" name="Rectangle: Rounded Corners 17">
            <a:extLst>
              <a:ext uri="{FF2B5EF4-FFF2-40B4-BE49-F238E27FC236}">
                <a16:creationId xmlns:a16="http://schemas.microsoft.com/office/drawing/2014/main" id="{84DCB819-A895-4229-B470-5E7B8DA4C0E4}"/>
              </a:ext>
            </a:extLst>
          </p:cNvPr>
          <p:cNvSpPr/>
          <p:nvPr/>
        </p:nvSpPr>
        <p:spPr>
          <a:xfrm>
            <a:off x="273152" y="2200328"/>
            <a:ext cx="2549327" cy="1981417"/>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99" name="Title 1">
            <a:extLst>
              <a:ext uri="{FF2B5EF4-FFF2-40B4-BE49-F238E27FC236}">
                <a16:creationId xmlns:a16="http://schemas.microsoft.com/office/drawing/2014/main" id="{40726B4C-443E-4446-9F01-CB521299F117}"/>
              </a:ext>
            </a:extLst>
          </p:cNvPr>
          <p:cNvSpPr>
            <a:spLocks noGrp="1"/>
          </p:cNvSpPr>
          <p:nvPr>
            <p:ph type="title"/>
          </p:nvPr>
        </p:nvSpPr>
        <p:spPr>
          <a:xfrm>
            <a:off x="273152" y="195278"/>
            <a:ext cx="9726180" cy="1140114"/>
          </a:xfrm>
        </p:spPr>
        <p:txBody>
          <a:bodyPr/>
          <a:lstStyle/>
          <a:p>
            <a:r>
              <a:rPr lang="en-GB" altLang="en-US" dirty="0">
                <a:solidFill>
                  <a:srgbClr val="C00000"/>
                </a:solidFill>
                <a:latin typeface="Montserrat" panose="00000500000000000000" pitchFamily="50" charset="0"/>
              </a:rPr>
              <a:t>3GPP standards eco-system </a:t>
            </a:r>
          </a:p>
        </p:txBody>
      </p:sp>
      <p:sp>
        <p:nvSpPr>
          <p:cNvPr id="10" name="TextBox 9">
            <a:extLst>
              <a:ext uri="{FF2B5EF4-FFF2-40B4-BE49-F238E27FC236}">
                <a16:creationId xmlns:a16="http://schemas.microsoft.com/office/drawing/2014/main" id="{38855715-C8AC-47F8-BC89-4DBAC9BCB5F4}"/>
              </a:ext>
            </a:extLst>
          </p:cNvPr>
          <p:cNvSpPr txBox="1"/>
          <p:nvPr/>
        </p:nvSpPr>
        <p:spPr>
          <a:xfrm>
            <a:off x="3570806" y="5062455"/>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id="{35FBA7DF-3D9A-4731-A443-944212E20F01}"/>
              </a:ext>
            </a:extLst>
          </p:cNvPr>
          <p:cNvSpPr txBox="1"/>
          <p:nvPr/>
        </p:nvSpPr>
        <p:spPr>
          <a:xfrm>
            <a:off x="8060891" y="1911872"/>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sp>
        <p:nvSpPr>
          <p:cNvPr id="13" name="TextBox 12">
            <a:extLst>
              <a:ext uri="{FF2B5EF4-FFF2-40B4-BE49-F238E27FC236}">
                <a16:creationId xmlns:a16="http://schemas.microsoft.com/office/drawing/2014/main" id="{7332D254-C8C2-4EC7-88E6-041420948204}"/>
              </a:ext>
            </a:extLst>
          </p:cNvPr>
          <p:cNvSpPr txBox="1"/>
          <p:nvPr/>
        </p:nvSpPr>
        <p:spPr bwMode="auto">
          <a:xfrm>
            <a:off x="6061445" y="4846800"/>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id="{99897C7A-E3CE-4A74-B0BD-CBD1B22DE5A7}"/>
              </a:ext>
            </a:extLst>
          </p:cNvPr>
          <p:cNvSpPr txBox="1"/>
          <p:nvPr/>
        </p:nvSpPr>
        <p:spPr>
          <a:xfrm>
            <a:off x="273152" y="1837210"/>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3GPP Organizational Partners (OPs)</a:t>
            </a:r>
          </a:p>
        </p:txBody>
      </p:sp>
      <p:sp>
        <p:nvSpPr>
          <p:cNvPr id="19" name="Content Placeholder 2">
            <a:extLst>
              <a:ext uri="{FF2B5EF4-FFF2-40B4-BE49-F238E27FC236}">
                <a16:creationId xmlns:a16="http://schemas.microsoft.com/office/drawing/2014/main" id="{4629D57D-9E8A-48A7-B0D9-80DCFEB3C17F}"/>
              </a:ext>
            </a:extLst>
          </p:cNvPr>
          <p:cNvSpPr>
            <a:spLocks noGrp="1"/>
          </p:cNvSpPr>
          <p:nvPr>
            <p:ph idx="1"/>
          </p:nvPr>
        </p:nvSpPr>
        <p:spPr>
          <a:xfrm>
            <a:off x="2862238" y="1964169"/>
            <a:ext cx="5006975" cy="2873646"/>
          </a:xfrm>
        </p:spPr>
        <p:txBody>
          <a:bodyPr/>
          <a:lstStyle/>
          <a:p>
            <a:pPr marL="266700" indent="-266700" algn="just">
              <a:defRPr/>
            </a:pPr>
            <a:r>
              <a:rPr lang="" altLang="en-US" sz="1400" dirty="0">
                <a:latin typeface="Montserrat" panose="00000500000000000000" pitchFamily="50" charset="0"/>
              </a:rPr>
              <a:t>T</a:t>
            </a:r>
            <a:r>
              <a:rPr lang="en-GB" altLang="en-US" sz="1400" dirty="0">
                <a:latin typeface="Montserrat" panose="00000500000000000000" pitchFamily="50" charset="0"/>
              </a:rPr>
              <a:t>he 3GPP </a:t>
            </a:r>
            <a:r>
              <a:rPr lang="en-GB" altLang="en-US" sz="1400" b="1" dirty="0">
                <a:solidFill>
                  <a:schemeClr val="accent6"/>
                </a:solidFill>
                <a:latin typeface="Montserrat" panose="00000500000000000000" pitchFamily="50" charset="0"/>
              </a:rPr>
              <a:t>Organizational Partners</a:t>
            </a:r>
            <a:r>
              <a:rPr lang="" altLang="en-US" sz="1400" b="1" dirty="0">
                <a:solidFill>
                  <a:schemeClr val="accent6"/>
                </a:solidFill>
                <a:latin typeface="Montserrat" panose="00000500000000000000" pitchFamily="50" charset="0"/>
              </a:rPr>
              <a:t> (OP) </a:t>
            </a:r>
            <a:r>
              <a:rPr lang="en-GB" altLang="en-US" sz="1400" b="1" dirty="0">
                <a:solidFill>
                  <a:schemeClr val="accent6"/>
                </a:solidFill>
                <a:latin typeface="Montserrat" panose="00000500000000000000" pitchFamily="50" charset="0"/>
              </a:rPr>
              <a:t> </a:t>
            </a:r>
            <a:r>
              <a:rPr lang="en-GB" altLang="en-US" sz="1400" dirty="0">
                <a:latin typeface="Montserrat" panose="00000500000000000000" pitchFamily="50" charset="0"/>
              </a:rPr>
              <a:t>- 7 Standards Organizations - from China, Europe, India, Japan, Korea and the United States.</a:t>
            </a:r>
            <a:endParaRPr lang="" altLang="en-US" sz="1400" dirty="0">
              <a:latin typeface="Montserrat" panose="00000500000000000000" pitchFamily="50" charset="0"/>
            </a:endParaRPr>
          </a:p>
          <a:p>
            <a:pPr marL="266700" indent="-266700" algn="just">
              <a:defRPr/>
            </a:pPr>
            <a:r>
              <a:rPr lang="en-GB" altLang="en-US" sz="1400" dirty="0">
                <a:latin typeface="Montserrat" panose="00000500000000000000" pitchFamily="50" charset="0"/>
              </a:rPr>
              <a:t>Participation in 3GPP by companies and organizations becoming </a:t>
            </a:r>
            <a:r>
              <a:rPr lang="" altLang="en-US" sz="1400" dirty="0">
                <a:latin typeface="Montserrat" panose="00000500000000000000" pitchFamily="50" charset="0"/>
              </a:rPr>
              <a:t>M</a:t>
            </a:r>
            <a:r>
              <a:rPr lang="en-GB" altLang="en-US" sz="1400" dirty="0">
                <a:latin typeface="Montserrat" panose="00000500000000000000" pitchFamily="50" charset="0"/>
              </a:rPr>
              <a:t>embers of one of</a:t>
            </a:r>
            <a:r>
              <a:rPr lang="" altLang="en-US" sz="1400" dirty="0">
                <a:latin typeface="Montserrat" panose="00000500000000000000" pitchFamily="50" charset="0"/>
              </a:rPr>
              <a:t> the</a:t>
            </a:r>
            <a:r>
              <a:rPr lang="en-GB" altLang="en-US" sz="1400" dirty="0">
                <a:latin typeface="Montserrat" panose="00000500000000000000" pitchFamily="50" charset="0"/>
              </a:rPr>
              <a:t>se</a:t>
            </a:r>
            <a:r>
              <a:rPr lang="" altLang="en-US" sz="1400" dirty="0">
                <a:latin typeface="Montserrat" panose="00000500000000000000" pitchFamily="50" charset="0"/>
              </a:rPr>
              <a:t>  7  OPs.</a:t>
            </a:r>
          </a:p>
          <a:p>
            <a:pPr marL="266700" indent="-266700" algn="just">
              <a:defRPr/>
            </a:pPr>
            <a:r>
              <a:rPr lang="en-GB" altLang="en-US" sz="1400" dirty="0">
                <a:latin typeface="Montserrat" panose="00000500000000000000" pitchFamily="50" charset="0"/>
              </a:rPr>
              <a:t>Inputs on market requirements may come in to the Project via 3GPP </a:t>
            </a:r>
            <a:r>
              <a:rPr lang="en-GB" altLang="en-US" sz="1400" b="1" dirty="0">
                <a:solidFill>
                  <a:schemeClr val="accent6"/>
                </a:solidFill>
                <a:latin typeface="Montserrat" panose="00000500000000000000" pitchFamily="50" charset="0"/>
              </a:rPr>
              <a:t>Market Representation Partners</a:t>
            </a:r>
            <a:r>
              <a:rPr lang="" altLang="en-US" sz="1400" b="1" dirty="0">
                <a:solidFill>
                  <a:schemeClr val="accent6"/>
                </a:solidFill>
                <a:latin typeface="Montserrat" panose="00000500000000000000" pitchFamily="50" charset="0"/>
              </a:rPr>
              <a:t> (MRP)</a:t>
            </a:r>
            <a:r>
              <a:rPr lang="en-GB" altLang="en-US" sz="1400" dirty="0">
                <a:latin typeface="Montserrat" panose="00000500000000000000" pitchFamily="50" charset="0"/>
              </a:rPr>
              <a:t>. </a:t>
            </a:r>
          </a:p>
          <a:p>
            <a:pPr marL="266700" indent="-266700" algn="just">
              <a:defRPr/>
            </a:pPr>
            <a:r>
              <a:rPr lang="en-GB" altLang="en-US" sz="1400" dirty="0">
                <a:latin typeface="Montserrat" panose="00000500000000000000" pitchFamily="50" charset="0"/>
              </a:rPr>
              <a:t>There is a lot of additional </a:t>
            </a:r>
            <a:r>
              <a:rPr lang="en-GB" altLang="en-US" sz="1400" b="1" dirty="0">
                <a:solidFill>
                  <a:schemeClr val="accent2"/>
                </a:solidFill>
                <a:latin typeface="Montserrat" panose="00000500000000000000" pitchFamily="50" charset="0"/>
              </a:rPr>
              <a:t>external liaison </a:t>
            </a:r>
            <a:r>
              <a:rPr lang="en-GB" altLang="en-US" sz="1400" dirty="0">
                <a:latin typeface="Montserrat" panose="00000500000000000000" pitchFamily="50" charset="0"/>
              </a:rPr>
              <a:t>activity…SDOs, Industry bodies, projects…</a:t>
            </a:r>
          </a:p>
          <a:p>
            <a:pPr algn="just">
              <a:defRPr/>
            </a:pPr>
            <a:endParaRPr lang="en-GB" altLang="en-US" sz="1200" dirty="0">
              <a:latin typeface="Montserrat" panose="00000500000000000000" pitchFamily="50" charset="0"/>
            </a:endParaRPr>
          </a:p>
        </p:txBody>
      </p:sp>
      <p:sp>
        <p:nvSpPr>
          <p:cNvPr id="2" name="Rectangle: Rounded Corners 1">
            <a:extLst>
              <a:ext uri="{FF2B5EF4-FFF2-40B4-BE49-F238E27FC236}">
                <a16:creationId xmlns:a16="http://schemas.microsoft.com/office/drawing/2014/main" id="{8270EE5F-A92F-4814-8C0D-9395DE9E06E7}"/>
              </a:ext>
            </a:extLst>
          </p:cNvPr>
          <p:cNvSpPr/>
          <p:nvPr/>
        </p:nvSpPr>
        <p:spPr>
          <a:xfrm>
            <a:off x="149980" y="4764431"/>
            <a:ext cx="3108129" cy="1598895"/>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EC4D296-7937-4972-B77A-CF5D394762D9}"/>
              </a:ext>
            </a:extLst>
          </p:cNvPr>
          <p:cNvSpPr/>
          <p:nvPr/>
        </p:nvSpPr>
        <p:spPr>
          <a:xfrm>
            <a:off x="8060891" y="2240449"/>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id="{86163432-F042-4E02-8132-064921FE5142}"/>
              </a:ext>
            </a:extLst>
          </p:cNvPr>
          <p:cNvSpPr txBox="1"/>
          <p:nvPr/>
        </p:nvSpPr>
        <p:spPr>
          <a:xfrm>
            <a:off x="8060891" y="2287668"/>
            <a:ext cx="3689499" cy="4201150"/>
          </a:xfrm>
          <a:prstGeom prst="rect">
            <a:avLst/>
          </a:prstGeom>
          <a:noFill/>
        </p:spPr>
        <p:txBody>
          <a:bodyPr wrap="square" rtlCol="0">
            <a:spAutoFit/>
          </a:bodyPr>
          <a:lstStyle/>
          <a:p>
            <a:pPr algn="just"/>
            <a:r>
              <a:rPr lang="en-GB" sz="900" dirty="0">
                <a:latin typeface="Montserrat" panose="00000500000000000000" pitchFamily="50" charset="0"/>
              </a:rPr>
              <a:t>450 MHz Alliance, </a:t>
            </a:r>
            <a:r>
              <a:rPr lang="en-GB" sz="900" dirty="0">
                <a:solidFill>
                  <a:schemeClr val="accent2"/>
                </a:solidFill>
                <a:latin typeface="Montserrat" panose="00000500000000000000" pitchFamily="50" charset="0"/>
              </a:rPr>
              <a:t>AISG, Bluetooth</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Broadband Forum (BBF), </a:t>
            </a:r>
            <a:r>
              <a:rPr lang="en-GB" sz="900" dirty="0" err="1">
                <a:latin typeface="Montserrat" panose="00000500000000000000" pitchFamily="50" charset="0"/>
              </a:rPr>
              <a:t>CableLabs</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International Special Committee on Radio Interference (CISPR), </a:t>
            </a:r>
            <a:r>
              <a:rPr lang="en-GB" sz="900" dirty="0">
                <a:solidFill>
                  <a:schemeClr val="accent1"/>
                </a:solidFill>
                <a:latin typeface="Montserrat" panose="00000500000000000000" pitchFamily="50" charset="0"/>
              </a:rPr>
              <a:t>CTIA</a:t>
            </a:r>
            <a:r>
              <a:rPr lang="en-GB" sz="900" dirty="0">
                <a:latin typeface="Montserrat" panose="00000500000000000000" pitchFamily="50" charset="0"/>
              </a:rPr>
              <a:t>, Digital Video Broadcasting (DVB) Project, </a:t>
            </a:r>
            <a:r>
              <a:rPr lang="en-GB" sz="900" dirty="0" err="1">
                <a:solidFill>
                  <a:schemeClr val="accent2"/>
                </a:solidFill>
                <a:latin typeface="Montserrat" panose="00000500000000000000" pitchFamily="50" charset="0"/>
              </a:rPr>
              <a:t>Ecma</a:t>
            </a:r>
            <a:r>
              <a:rPr lang="en-GB" sz="900" dirty="0">
                <a:solidFill>
                  <a:schemeClr val="accent2"/>
                </a:solidFill>
                <a:latin typeface="Montserrat" panose="00000500000000000000" pitchFamily="50" charset="0"/>
              </a:rPr>
              <a:t>, International</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Expert Group for Emergency Access (EGEA), </a:t>
            </a:r>
            <a:r>
              <a:rPr lang="en-GB" sz="900" dirty="0" err="1">
                <a:latin typeface="Montserrat" panose="00000500000000000000" pitchFamily="50" charset="0"/>
              </a:rPr>
              <a:t>Eurescom</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COST 273</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European Radiocommunications Committee (ERC), </a:t>
            </a:r>
            <a:r>
              <a:rPr lang="en-GB" sz="900" dirty="0">
                <a:latin typeface="Montserrat" panose="00000500000000000000" pitchFamily="50" charset="0"/>
              </a:rPr>
              <a:t>Fixed Mobile Convergence Alliance (FMCA), </a:t>
            </a:r>
            <a:r>
              <a:rPr lang="en-GB" sz="900" dirty="0">
                <a:solidFill>
                  <a:schemeClr val="accent2"/>
                </a:solidFill>
                <a:latin typeface="Montserrat" panose="00000500000000000000" pitchFamily="50" charset="0"/>
              </a:rPr>
              <a:t>GCF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Global TD-LTE Initiative (GTD)</a:t>
            </a:r>
            <a:r>
              <a:rPr lang="en-GB" sz="900" dirty="0">
                <a:latin typeface="Montserrat" panose="00000500000000000000" pitchFamily="50" charset="0"/>
              </a:rPr>
              <a:t>, GPS Industry Council, GSM Association, </a:t>
            </a:r>
            <a:r>
              <a:rPr lang="en-GB" sz="900" dirty="0" err="1">
                <a:solidFill>
                  <a:schemeClr val="accent2"/>
                </a:solidFill>
                <a:latin typeface="Montserrat" panose="00000500000000000000" pitchFamily="50" charset="0"/>
              </a:rPr>
              <a:t>HomeRF</a:t>
            </a:r>
            <a:r>
              <a:rPr lang="en-GB" sz="900" dirty="0">
                <a:solidFill>
                  <a:schemeClr val="accent2"/>
                </a:solidFill>
                <a:latin typeface="Montserrat" panose="00000500000000000000" pitchFamily="50" charset="0"/>
              </a:rPr>
              <a:t> Forum</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IDB Forum</a:t>
            </a:r>
            <a:r>
              <a:rPr lang="en-GB" sz="900" dirty="0">
                <a:latin typeface="Montserrat" panose="00000500000000000000" pitchFamily="50" charset="0"/>
              </a:rPr>
              <a:t>, IEEE, </a:t>
            </a:r>
            <a:r>
              <a:rPr lang="en-GB" sz="900" dirty="0">
                <a:solidFill>
                  <a:schemeClr val="accent2"/>
                </a:solidFill>
                <a:latin typeface="Montserrat" panose="00000500000000000000" pitchFamily="50" charset="0"/>
              </a:rPr>
              <a:t>Internet Engineering Task Force (IETF), </a:t>
            </a:r>
            <a:r>
              <a:rPr lang="en-GB" sz="900" dirty="0">
                <a:solidFill>
                  <a:schemeClr val="accent1"/>
                </a:solidFill>
                <a:latin typeface="Montserrat" panose="00000500000000000000" pitchFamily="50" charset="0"/>
              </a:rPr>
              <a:t>IrDA</a:t>
            </a:r>
            <a:r>
              <a:rPr lang="en-GB" sz="900" dirty="0">
                <a:latin typeface="Montserrat" panose="00000500000000000000" pitchFamily="50" charset="0"/>
              </a:rPr>
              <a:t>, International Multimedia </a:t>
            </a:r>
            <a:r>
              <a:rPr lang="en-GB" sz="900" dirty="0" err="1">
                <a:latin typeface="Montserrat" panose="00000500000000000000" pitchFamily="50" charset="0"/>
              </a:rPr>
              <a:t>Telecomunications</a:t>
            </a:r>
            <a:r>
              <a:rPr lang="en-GB" sz="900" dirty="0">
                <a:latin typeface="Montserrat" panose="00000500000000000000" pitchFamily="50" charset="0"/>
              </a:rPr>
              <a:t> Consortium (IMTC), </a:t>
            </a:r>
            <a:r>
              <a:rPr lang="en-GB" sz="900" dirty="0">
                <a:solidFill>
                  <a:schemeClr val="accent2"/>
                </a:solidFill>
                <a:latin typeface="Montserrat" panose="00000500000000000000" pitchFamily="50" charset="0"/>
              </a:rPr>
              <a:t>Internet Streaming Media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ISO-ITU expert group</a:t>
            </a:r>
            <a:r>
              <a:rPr lang="en-GB" sz="900" dirty="0">
                <a:latin typeface="Montserrat" panose="00000500000000000000" pitchFamily="50" charset="0"/>
              </a:rPr>
              <a:t>, ISO MPEG / JPEG, ITU-T SG2, </a:t>
            </a:r>
            <a:r>
              <a:rPr lang="en-GB" sz="900" dirty="0">
                <a:solidFill>
                  <a:schemeClr val="accent2"/>
                </a:solidFill>
                <a:latin typeface="Montserrat" panose="00000500000000000000" pitchFamily="50" charset="0"/>
              </a:rPr>
              <a:t>JAIN tm (</a:t>
            </a:r>
            <a:r>
              <a:rPr lang="en-GB" sz="900" dirty="0" err="1">
                <a:solidFill>
                  <a:schemeClr val="accent2"/>
                </a:solidFill>
                <a:latin typeface="Montserrat" panose="00000500000000000000" pitchFamily="50" charset="0"/>
              </a:rPr>
              <a:t>Javatm</a:t>
            </a:r>
            <a:r>
              <a:rPr lang="en-GB" sz="900" dirty="0">
                <a:solidFill>
                  <a:schemeClr val="accent2"/>
                </a:solidFill>
                <a:latin typeface="Montserrat" panose="00000500000000000000" pitchFamily="50" charset="0"/>
              </a:rPr>
              <a:t> APIs for Integrated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The Java Community Process (JCP), </a:t>
            </a:r>
            <a:r>
              <a:rPr lang="en-GB" sz="900" dirty="0">
                <a:latin typeface="Montserrat" panose="00000500000000000000" pitchFamily="50" charset="0"/>
              </a:rPr>
              <a:t>Liberty Alliance Project, </a:t>
            </a:r>
            <a:r>
              <a:rPr lang="en-GB" sz="900" dirty="0">
                <a:solidFill>
                  <a:schemeClr val="accent1"/>
                </a:solidFill>
                <a:latin typeface="Montserrat" panose="00000500000000000000" pitchFamily="50" charset="0"/>
              </a:rPr>
              <a:t>Metro Ethernet Forum (MEF)</a:t>
            </a:r>
            <a:r>
              <a:rPr lang="en-GB" sz="900" dirty="0">
                <a:latin typeface="Montserrat" panose="00000500000000000000" pitchFamily="50" charset="0"/>
              </a:rPr>
              <a:t>, NENA, </a:t>
            </a:r>
            <a:r>
              <a:rPr lang="en-GB" sz="900" dirty="0">
                <a:solidFill>
                  <a:schemeClr val="accent2"/>
                </a:solidFill>
                <a:latin typeface="Montserrat" panose="00000500000000000000" pitchFamily="50" charset="0"/>
              </a:rPr>
              <a:t>NGMN (Next Generation Mobile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oneM2M</a:t>
            </a:r>
            <a:r>
              <a:rPr lang="en-GB" sz="900" dirty="0">
                <a:latin typeface="Montserrat" panose="00000500000000000000" pitchFamily="50" charset="0"/>
              </a:rPr>
              <a:t>, OMA (Open Mobile Alliance ), </a:t>
            </a:r>
            <a:r>
              <a:rPr lang="en-GB" sz="900" dirty="0">
                <a:solidFill>
                  <a:schemeClr val="accent2"/>
                </a:solidFill>
                <a:latin typeface="Montserrat" panose="00000500000000000000" pitchFamily="50" charset="0"/>
              </a:rPr>
              <a:t>Open Networking Foundation (ONF),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Open IPTV Forum</a:t>
            </a:r>
            <a:r>
              <a:rPr lang="en-GB" sz="900" dirty="0">
                <a:latin typeface="Montserrat" panose="00000500000000000000" pitchFamily="50" charset="0"/>
              </a:rPr>
              <a:t>, Object Management Group (OMG), </a:t>
            </a:r>
            <a:r>
              <a:rPr lang="en-GB" sz="900" dirty="0">
                <a:solidFill>
                  <a:schemeClr val="accent2"/>
                </a:solidFill>
                <a:latin typeface="Montserrat" panose="00000500000000000000" pitchFamily="50" charset="0"/>
              </a:rPr>
              <a:t>PCS Type Certification Review Board (PTCRB)</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Portable Computer and Communications Association (PCCA)</a:t>
            </a:r>
            <a:r>
              <a:rPr lang="en-GB" sz="900" dirty="0">
                <a:latin typeface="Montserrat" panose="00000500000000000000" pitchFamily="50" charset="0"/>
              </a:rPr>
              <a:t>, Presence and Availability Management (PAM) Forum, </a:t>
            </a:r>
            <a:r>
              <a:rPr lang="en-GB" sz="900" dirty="0">
                <a:solidFill>
                  <a:schemeClr val="accent2"/>
                </a:solidFill>
                <a:latin typeface="Montserrat" panose="00000500000000000000" pitchFamily="50" charset="0"/>
              </a:rPr>
              <a:t>RSA Laboratories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SDR Forum</a:t>
            </a:r>
            <a:r>
              <a:rPr lang="en-GB" sz="900" dirty="0">
                <a:latin typeface="Montserrat" panose="00000500000000000000" pitchFamily="50" charset="0"/>
              </a:rPr>
              <a:t>, Sun Micro Systems Inc., Steerco, </a:t>
            </a:r>
            <a:r>
              <a:rPr lang="en-GB" sz="900" dirty="0" err="1">
                <a:solidFill>
                  <a:schemeClr val="accent2"/>
                </a:solidFill>
                <a:latin typeface="Montserrat" panose="00000500000000000000" pitchFamily="50" charset="0"/>
              </a:rPr>
              <a:t>SyncML</a:t>
            </a:r>
            <a:r>
              <a:rPr lang="en-GB" sz="900" dirty="0">
                <a:solidFill>
                  <a:schemeClr val="accent2"/>
                </a:solidFill>
                <a:latin typeface="Montserrat" panose="00000500000000000000" pitchFamily="50" charset="0"/>
              </a:rPr>
              <a:t> Initiative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Trusted Computing Group (TCG), </a:t>
            </a:r>
            <a:r>
              <a:rPr lang="en-GB" sz="900" dirty="0" err="1">
                <a:latin typeface="Montserrat" panose="00000500000000000000" pitchFamily="50" charset="0"/>
              </a:rPr>
              <a:t>TeleManagement</a:t>
            </a:r>
            <a:r>
              <a:rPr lang="en-GB" sz="900" dirty="0">
                <a:latin typeface="Montserrat" panose="00000500000000000000" pitchFamily="50" charset="0"/>
              </a:rPr>
              <a:t> Forum (TMF), TCCA, </a:t>
            </a:r>
            <a:r>
              <a:rPr lang="en-GB" sz="900" dirty="0">
                <a:solidFill>
                  <a:schemeClr val="accent1"/>
                </a:solidFill>
                <a:latin typeface="Montserrat" panose="00000500000000000000" pitchFamily="50" charset="0"/>
              </a:rPr>
              <a:t>TIA /TR45</a:t>
            </a:r>
            <a:r>
              <a:rPr lang="en-GB" sz="900" dirty="0">
                <a:latin typeface="Montserrat" panose="00000500000000000000" pitchFamily="50" charset="0"/>
              </a:rPr>
              <a:t>, TIA/TR47, </a:t>
            </a:r>
            <a:r>
              <a:rPr lang="en-GB" sz="900" dirty="0">
                <a:solidFill>
                  <a:schemeClr val="accent2"/>
                </a:solidFill>
                <a:latin typeface="Montserrat" panose="00000500000000000000" pitchFamily="50" charset="0"/>
              </a:rPr>
              <a:t>ITU</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TV-anytime Forum</a:t>
            </a:r>
            <a:r>
              <a:rPr lang="en-GB" sz="900" dirty="0">
                <a:latin typeface="Montserrat" panose="00000500000000000000" pitchFamily="50" charset="0"/>
              </a:rPr>
              <a:t>, Voice </a:t>
            </a:r>
            <a:r>
              <a:rPr lang="en-GB" sz="900" dirty="0" err="1">
                <a:latin typeface="Montserrat" panose="00000500000000000000" pitchFamily="50" charset="0"/>
              </a:rPr>
              <a:t>eXtensible</a:t>
            </a:r>
            <a:r>
              <a:rPr lang="en-GB" sz="900" dirty="0">
                <a:latin typeface="Montserrat" panose="00000500000000000000" pitchFamily="50" charset="0"/>
              </a:rPr>
              <a:t> Mark-up Language (VXML) Forum, </a:t>
            </a:r>
            <a:r>
              <a:rPr lang="en-GB" sz="900" dirty="0">
                <a:solidFill>
                  <a:schemeClr val="accent2"/>
                </a:solidFill>
                <a:latin typeface="Montserrat" panose="00000500000000000000" pitchFamily="50" charset="0"/>
              </a:rPr>
              <a:t>Wi-Fi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Wireless Broadband Alliance (WBA)</a:t>
            </a:r>
            <a:r>
              <a:rPr lang="en-GB" sz="900" dirty="0">
                <a:latin typeface="Montserrat" panose="00000500000000000000" pitchFamily="50" charset="0"/>
              </a:rPr>
              <a:t>, WLAN Smart Card Consortium, </a:t>
            </a:r>
            <a:r>
              <a:rPr lang="en-GB" sz="900" dirty="0">
                <a:solidFill>
                  <a:schemeClr val="accent2"/>
                </a:solidFill>
                <a:latin typeface="Montserrat" panose="00000500000000000000" pitchFamily="50" charset="0"/>
              </a:rPr>
              <a:t>Wireless World Research Forum (WWRF), </a:t>
            </a:r>
            <a:r>
              <a:rPr lang="en-GB" sz="900" dirty="0">
                <a:solidFill>
                  <a:schemeClr val="accent1"/>
                </a:solidFill>
                <a:latin typeface="Montserrat" panose="00000500000000000000" pitchFamily="50" charset="0"/>
              </a:rPr>
              <a:t>World Wide Web Consortium (W3C)</a:t>
            </a:r>
          </a:p>
          <a:p>
            <a:pPr algn="just"/>
            <a:endParaRPr lang="en-GB" sz="900" dirty="0">
              <a:solidFill>
                <a:schemeClr val="accent1"/>
              </a:solidFill>
              <a:latin typeface="Montserrat" panose="00000500000000000000" pitchFamily="50" charset="0"/>
            </a:endParaRPr>
          </a:p>
          <a:p>
            <a:pPr algn="r"/>
            <a:r>
              <a:rPr lang="en-GB" sz="600" dirty="0">
                <a:latin typeface="Montserrat" panose="00000500000000000000" pitchFamily="50" charset="0"/>
              </a:rPr>
              <a:t>(Source: extract from </a:t>
            </a:r>
            <a:r>
              <a:rPr lang="en-GB" sz="600" dirty="0">
                <a:latin typeface="Montserrat" panose="00000500000000000000" pitchFamily="50" charset="0"/>
                <a:hlinkClick r:id="rId4"/>
              </a:rPr>
              <a:t>https://www.3gpp.org/about-3gpp/15-bodies-with-which-3gpp-has</a:t>
            </a:r>
            <a:r>
              <a:rPr lang="en-GB" sz="600" dirty="0">
                <a:latin typeface="Montserrat" panose="00000500000000000000" pitchFamily="50" charset="0"/>
              </a:rPr>
              <a:t>) </a:t>
            </a:r>
          </a:p>
        </p:txBody>
      </p:sp>
      <p:sp>
        <p:nvSpPr>
          <p:cNvPr id="4" name="Rectangle: Rounded Corners 3">
            <a:extLst>
              <a:ext uri="{FF2B5EF4-FFF2-40B4-BE49-F238E27FC236}">
                <a16:creationId xmlns:a16="http://schemas.microsoft.com/office/drawing/2014/main" id="{5D65B6DD-2477-407F-A76F-2E4A1C6D3E10}"/>
              </a:ext>
            </a:extLst>
          </p:cNvPr>
          <p:cNvSpPr/>
          <p:nvPr/>
        </p:nvSpPr>
        <p:spPr>
          <a:xfrm>
            <a:off x="62552" y="2175009"/>
            <a:ext cx="637409" cy="4060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838 </a:t>
            </a:r>
            <a:r>
              <a:rPr lang="en-GB" sz="700" dirty="0"/>
              <a:t>companies</a:t>
            </a:r>
            <a:endParaRPr lang="en-GB" sz="1200" dirty="0"/>
          </a:p>
        </p:txBody>
      </p:sp>
      <p:pic>
        <p:nvPicPr>
          <p:cNvPr id="7" name="Picture 6" descr="A picture containing text, clock&#10;&#10;Description automatically generated">
            <a:extLst>
              <a:ext uri="{FF2B5EF4-FFF2-40B4-BE49-F238E27FC236}">
                <a16:creationId xmlns:a16="http://schemas.microsoft.com/office/drawing/2014/main" id="{35F08959-E117-45C7-8BAD-649D53CEE8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0288" y="5573810"/>
            <a:ext cx="798890" cy="402180"/>
          </a:xfrm>
          <a:prstGeom prst="rect">
            <a:avLst/>
          </a:prstGeom>
        </p:spPr>
      </p:pic>
      <p:pic>
        <p:nvPicPr>
          <p:cNvPr id="12" name="Picture 11" descr="Logo, company name&#10;&#10;Description automatically generated">
            <a:extLst>
              <a:ext uri="{FF2B5EF4-FFF2-40B4-BE49-F238E27FC236}">
                <a16:creationId xmlns:a16="http://schemas.microsoft.com/office/drawing/2014/main" id="{CEED7DE0-2055-4647-8AE5-438F17AF8E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0288" y="5280053"/>
            <a:ext cx="798890" cy="225394"/>
          </a:xfrm>
          <a:prstGeom prst="rect">
            <a:avLst/>
          </a:prstGeom>
        </p:spPr>
      </p:pic>
      <p:sp>
        <p:nvSpPr>
          <p:cNvPr id="25" name="Rectangle: Rounded Corners 24">
            <a:extLst>
              <a:ext uri="{FF2B5EF4-FFF2-40B4-BE49-F238E27FC236}">
                <a16:creationId xmlns:a16="http://schemas.microsoft.com/office/drawing/2014/main" id="{586A88A7-A430-4A20-BF80-B816732C8E7A}"/>
              </a:ext>
            </a:extLst>
          </p:cNvPr>
          <p:cNvSpPr/>
          <p:nvPr/>
        </p:nvSpPr>
        <p:spPr>
          <a:xfrm>
            <a:off x="6061444" y="5193383"/>
            <a:ext cx="1339851" cy="854491"/>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7A8FF5ED-26D0-4F8F-81D2-6E4517447999}"/>
              </a:ext>
            </a:extLst>
          </p:cNvPr>
          <p:cNvSpPr/>
          <p:nvPr/>
        </p:nvSpPr>
        <p:spPr>
          <a:xfrm>
            <a:off x="3570523" y="5361158"/>
            <a:ext cx="1467922" cy="824224"/>
          </a:xfrm>
          <a:prstGeom prst="roundRect">
            <a:avLst>
              <a:gd name="adj" fmla="val 6902"/>
            </a:avLst>
          </a:prstGeom>
          <a:solidFill>
            <a:schemeClr val="bg1"/>
          </a:solid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A4437C27-D4BC-4BB1-967F-2D2F65A94EA2}"/>
              </a:ext>
            </a:extLst>
          </p:cNvPr>
          <p:cNvSpPr txBox="1"/>
          <p:nvPr/>
        </p:nvSpPr>
        <p:spPr>
          <a:xfrm>
            <a:off x="432762" y="4425582"/>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3GPP 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pic>
        <p:nvPicPr>
          <p:cNvPr id="6" name="Picture 5" descr="Logo, company name&#10;&#10;Description automatically generated">
            <a:extLst>
              <a:ext uri="{FF2B5EF4-FFF2-40B4-BE49-F238E27FC236}">
                <a16:creationId xmlns:a16="http://schemas.microsoft.com/office/drawing/2014/main" id="{55DADD75-C613-4290-BC66-E7E4D0D58C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434" y="4968529"/>
            <a:ext cx="2816087" cy="1323561"/>
          </a:xfrm>
          <a:prstGeom prst="rect">
            <a:avLst/>
          </a:prstGeom>
        </p:spPr>
      </p:pic>
      <p:pic>
        <p:nvPicPr>
          <p:cNvPr id="9" name="Picture 8" descr="Logo, company name&#10;&#10;Description automatically generated">
            <a:extLst>
              <a:ext uri="{FF2B5EF4-FFF2-40B4-BE49-F238E27FC236}">
                <a16:creationId xmlns:a16="http://schemas.microsoft.com/office/drawing/2014/main" id="{4231AC6F-FB2B-4C39-94AD-8EAC9D82B2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89637" y="5442495"/>
            <a:ext cx="1210571" cy="716412"/>
          </a:xfrm>
          <a:prstGeom prst="rect">
            <a:avLst/>
          </a:prstGeom>
        </p:spPr>
      </p:pic>
      <p:sp>
        <p:nvSpPr>
          <p:cNvPr id="8" name="TextBox 7">
            <a:extLst>
              <a:ext uri="{FF2B5EF4-FFF2-40B4-BE49-F238E27FC236}">
                <a16:creationId xmlns:a16="http://schemas.microsoft.com/office/drawing/2014/main" id="{25A6104E-430C-8C71-8265-AFD4D8B5C0A4}"/>
              </a:ext>
            </a:extLst>
          </p:cNvPr>
          <p:cNvSpPr txBox="1"/>
          <p:nvPr/>
        </p:nvSpPr>
        <p:spPr>
          <a:xfrm>
            <a:off x="5239217" y="5193383"/>
            <a:ext cx="415498" cy="369332"/>
          </a:xfrm>
          <a:prstGeom prst="rect">
            <a:avLst/>
          </a:prstGeom>
          <a:noFill/>
        </p:spPr>
        <p:txBody>
          <a:bodyPr wrap="none" rtlCol="0">
            <a:spAutoFit/>
          </a:bodyPr>
          <a:lstStyle/>
          <a:p>
            <a:r>
              <a:rPr lang="en-GB" dirty="0"/>
              <a:t>…</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5C01129-3453-464D-A870-ED71C6E89D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D2781A6-5C82-4764-B489-F9A599C0A7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98833" y="685800"/>
            <a:ext cx="5004061" cy="5486400"/>
          </a:xfrm>
          <a:prstGeom prst="rect">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7BED036-00E2-7517-5B6E-D4D228A4164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a:extLst>
              <a:ext uri="{FF2B5EF4-FFF2-40B4-BE49-F238E27FC236}">
                <a16:creationId xmlns:a16="http://schemas.microsoft.com/office/drawing/2014/main" id="{E1ABBBFB-1A01-8C8E-6430-20D59D0B363C}"/>
              </a:ext>
            </a:extLst>
          </p:cNvPr>
          <p:cNvSpPr>
            <a:spLocks noGrp="1"/>
          </p:cNvSpPr>
          <p:nvPr>
            <p:ph type="title"/>
          </p:nvPr>
        </p:nvSpPr>
        <p:spPr>
          <a:xfrm>
            <a:off x="4086446" y="1642305"/>
            <a:ext cx="4019107" cy="1361347"/>
          </a:xfrm>
        </p:spPr>
        <p:txBody>
          <a:bodyPr anchor="b">
            <a:normAutofit/>
          </a:bodyPr>
          <a:lstStyle/>
          <a:p>
            <a:pPr algn="ctr"/>
            <a:r>
              <a:rPr lang="en-GB" sz="2800" dirty="0">
                <a:solidFill>
                  <a:schemeClr val="tx1">
                    <a:alpha val="60000"/>
                  </a:schemeClr>
                </a:solidFill>
              </a:rPr>
              <a:t>Market Statistics by 3GPP MRP:</a:t>
            </a:r>
          </a:p>
        </p:txBody>
      </p:sp>
      <p:sp>
        <p:nvSpPr>
          <p:cNvPr id="8" name="Rectangle 7">
            <a:extLst>
              <a:ext uri="{FF2B5EF4-FFF2-40B4-BE49-F238E27FC236}">
                <a16:creationId xmlns:a16="http://schemas.microsoft.com/office/drawing/2014/main" id="{42D7EF69-7B20-3809-CAA7-D2638B647D7C}"/>
              </a:ext>
            </a:extLst>
          </p:cNvPr>
          <p:cNvSpPr/>
          <p:nvPr/>
        </p:nvSpPr>
        <p:spPr>
          <a:xfrm>
            <a:off x="5276088" y="3169200"/>
            <a:ext cx="1719072" cy="936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black and orange logo&#10;&#10;Description automatically generated">
            <a:extLst>
              <a:ext uri="{FF2B5EF4-FFF2-40B4-BE49-F238E27FC236}">
                <a16:creationId xmlns:a16="http://schemas.microsoft.com/office/drawing/2014/main" id="{12DD45B5-5D71-6C32-D9A8-E5D2B15473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8762" y="2977403"/>
            <a:ext cx="2214893" cy="738298"/>
          </a:xfrm>
          <a:prstGeom prst="rect">
            <a:avLst/>
          </a:prstGeom>
        </p:spPr>
      </p:pic>
      <p:sp>
        <p:nvSpPr>
          <p:cNvPr id="9" name="Title 1">
            <a:extLst>
              <a:ext uri="{FF2B5EF4-FFF2-40B4-BE49-F238E27FC236}">
                <a16:creationId xmlns:a16="http://schemas.microsoft.com/office/drawing/2014/main" id="{D82ED078-890C-523B-8CAE-14CEEECEFC96}"/>
              </a:ext>
            </a:extLst>
          </p:cNvPr>
          <p:cNvSpPr txBox="1">
            <a:spLocks/>
          </p:cNvSpPr>
          <p:nvPr/>
        </p:nvSpPr>
        <p:spPr bwMode="auto">
          <a:xfrm>
            <a:off x="4086445" y="4212954"/>
            <a:ext cx="4019107" cy="1361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sz="2800" dirty="0">
                <a:solidFill>
                  <a:schemeClr val="tx1">
                    <a:alpha val="60000"/>
                  </a:schemeClr>
                </a:solidFill>
              </a:rPr>
              <a:t>The MRPs are a good source of data on the market.</a:t>
            </a:r>
          </a:p>
        </p:txBody>
      </p:sp>
      <p:pic>
        <p:nvPicPr>
          <p:cNvPr id="13" name="Picture 12" descr="A screenshot of a cell phone&#10;&#10;Description automatically generated">
            <a:extLst>
              <a:ext uri="{FF2B5EF4-FFF2-40B4-BE49-F238E27FC236}">
                <a16:creationId xmlns:a16="http://schemas.microsoft.com/office/drawing/2014/main" id="{A69974F6-51EF-9989-0F24-F16F0014E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778" y="0"/>
            <a:ext cx="3930667" cy="6858000"/>
          </a:xfrm>
          <a:prstGeom prst="rect">
            <a:avLst/>
          </a:prstGeom>
        </p:spPr>
      </p:pic>
      <p:pic>
        <p:nvPicPr>
          <p:cNvPr id="15" name="Picture 14" descr="A screenshot of a cell phone&#10;&#10;Description automatically generated">
            <a:extLst>
              <a:ext uri="{FF2B5EF4-FFF2-40B4-BE49-F238E27FC236}">
                <a16:creationId xmlns:a16="http://schemas.microsoft.com/office/drawing/2014/main" id="{F0436109-25B6-4BCD-AC25-3CF61B5AF6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5973" y="0"/>
            <a:ext cx="3926027" cy="6858000"/>
          </a:xfrm>
          <a:prstGeom prst="rect">
            <a:avLst/>
          </a:prstGeom>
        </p:spPr>
      </p:pic>
    </p:spTree>
    <p:extLst>
      <p:ext uri="{BB962C8B-B14F-4D97-AF65-F5344CB8AC3E}">
        <p14:creationId xmlns:p14="http://schemas.microsoft.com/office/powerpoint/2010/main" val="310245140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a:extLst>
              <a:ext uri="{FF2B5EF4-FFF2-40B4-BE49-F238E27FC236}">
                <a16:creationId xmlns:a16="http://schemas.microsoft.com/office/drawing/2014/main" id="{E3A5F5DF-08D8-42E3-8648-C9CB520D5D84}"/>
              </a:ext>
            </a:extLst>
          </p:cNvPr>
          <p:cNvSpPr txBox="1">
            <a:spLocks/>
          </p:cNvSpPr>
          <p:nvPr/>
        </p:nvSpPr>
        <p:spPr bwMode="auto">
          <a:xfrm>
            <a:off x="658167" y="2105246"/>
            <a:ext cx="5817061" cy="414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Montserrat" panose="00000500000000000000" pitchFamily="50" charset="0"/>
              </a:rPr>
              <a:t>The TSGs prepare, approve and maintain the 3GPP Technical Specifications and Technical Reports.</a:t>
            </a:r>
          </a:p>
          <a:p>
            <a:r>
              <a:rPr lang="en-GB" sz="1600" dirty="0">
                <a:latin typeface="Montserrat" panose="00000500000000000000" pitchFamily="50" charset="0"/>
              </a:rPr>
              <a:t>They are responsible for the detailed time frame and management of the work’s progress;</a:t>
            </a:r>
          </a:p>
          <a:p>
            <a:pPr lvl="1"/>
            <a:r>
              <a:rPr lang="en-GB" sz="1200" dirty="0">
                <a:latin typeface="Montserrat" panose="00000500000000000000" pitchFamily="50" charset="0"/>
              </a:rPr>
              <a:t>Management of work items;</a:t>
            </a:r>
          </a:p>
          <a:p>
            <a:pPr lvl="1"/>
            <a:r>
              <a:rPr lang="en-GB" sz="1200" dirty="0">
                <a:latin typeface="Montserrat" panose="00000500000000000000" pitchFamily="50" charset="0"/>
              </a:rPr>
              <a:t>Technical Co-ordination;</a:t>
            </a:r>
          </a:p>
          <a:p>
            <a:pPr lvl="1"/>
            <a:r>
              <a:rPr lang="en-GB" sz="1200" dirty="0">
                <a:latin typeface="Montserrat" panose="00000500000000000000" pitchFamily="50" charset="0"/>
              </a:rPr>
              <a:t>Proposal and approval of work items within the agreed scope and terms of reference of the TSG</a:t>
            </a:r>
          </a:p>
          <a:p>
            <a:r>
              <a:rPr lang="en-GB" sz="1600" dirty="0">
                <a:latin typeface="Montserrat" panose="00000500000000000000" pitchFamily="50" charset="0"/>
              </a:rPr>
              <a:t>The TSG Chair is responsible for the overall management of the technical work within the TSG and its Working Groups. </a:t>
            </a:r>
          </a:p>
          <a:p>
            <a:r>
              <a:rPr lang="en-GB" sz="1600" dirty="0">
                <a:latin typeface="Montserrat" panose="00000500000000000000" pitchFamily="50" charset="0"/>
              </a:rPr>
              <a:t>The WG Chair is responsible for the overall management of the technical work within the WG and its sub-groups.</a:t>
            </a:r>
          </a:p>
        </p:txBody>
      </p:sp>
      <p:sp>
        <p:nvSpPr>
          <p:cNvPr id="19" name="Title 1">
            <a:extLst>
              <a:ext uri="{FF2B5EF4-FFF2-40B4-BE49-F238E27FC236}">
                <a16:creationId xmlns:a16="http://schemas.microsoft.com/office/drawing/2014/main" id="{1413E06A-0E6A-44FC-A647-7095B652F5F1}"/>
              </a:ext>
            </a:extLst>
          </p:cNvPr>
          <p:cNvSpPr>
            <a:spLocks noGrp="1"/>
          </p:cNvSpPr>
          <p:nvPr>
            <p:ph type="title"/>
          </p:nvPr>
        </p:nvSpPr>
        <p:spPr>
          <a:xfrm>
            <a:off x="555625" y="82550"/>
            <a:ext cx="10515600" cy="1325563"/>
          </a:xfrm>
        </p:spPr>
        <p:txBody>
          <a:bodyPr/>
          <a:lstStyle/>
          <a:p>
            <a:r>
              <a:rPr lang="en-GB" altLang="en-US" sz="3600" dirty="0">
                <a:solidFill>
                  <a:srgbClr val="C00000"/>
                </a:solidFill>
                <a:latin typeface="Montserrat" panose="00000500000000000000" pitchFamily="50" charset="0"/>
              </a:rPr>
              <a:t>Technical Specification Groups</a:t>
            </a:r>
          </a:p>
        </p:txBody>
      </p:sp>
      <p:pic>
        <p:nvPicPr>
          <p:cNvPr id="3" name="Picture 2">
            <a:extLst>
              <a:ext uri="{FF2B5EF4-FFF2-40B4-BE49-F238E27FC236}">
                <a16:creationId xmlns:a16="http://schemas.microsoft.com/office/drawing/2014/main" id="{6C101FBF-D69D-35F6-348C-5BC64134FCF5}"/>
              </a:ext>
            </a:extLst>
          </p:cNvPr>
          <p:cNvPicPr>
            <a:picLocks noChangeAspect="1"/>
          </p:cNvPicPr>
          <p:nvPr/>
        </p:nvPicPr>
        <p:blipFill>
          <a:blip r:embed="rId3"/>
          <a:stretch>
            <a:fillRect/>
          </a:stretch>
        </p:blipFill>
        <p:spPr>
          <a:xfrm>
            <a:off x="6730937" y="1911095"/>
            <a:ext cx="4802896" cy="4440065"/>
          </a:xfrm>
          <a:prstGeom prst="rect">
            <a:avLst/>
          </a:prstGeom>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a:extLst>
              <a:ext uri="{FF2B5EF4-FFF2-40B4-BE49-F238E27FC236}">
                <a16:creationId xmlns:a16="http://schemas.microsoft.com/office/drawing/2014/main" id="{2FDFEEB2-7CA6-4931-8194-69E55EC815A0}"/>
              </a:ext>
            </a:extLst>
          </p:cNvPr>
          <p:cNvSpPr>
            <a:spLocks noGrp="1"/>
          </p:cNvSpPr>
          <p:nvPr>
            <p:ph type="title" idx="4294967295"/>
          </p:nvPr>
        </p:nvSpPr>
        <p:spPr>
          <a:xfrm>
            <a:off x="376238" y="122238"/>
            <a:ext cx="10515600" cy="1325562"/>
          </a:xfrm>
        </p:spPr>
        <p:txBody>
          <a:bodyPr/>
          <a:lstStyle/>
          <a:p>
            <a:r>
              <a:rPr lang="nb-NO" altLang="en-US" sz="3200" dirty="0">
                <a:solidFill>
                  <a:srgbClr val="C00000"/>
                </a:solidFill>
                <a:latin typeface="Montserrat" panose="00000500000000000000" pitchFamily="50" charset="0"/>
              </a:rPr>
              <a:t>Work Schedule driven by technical meetings</a:t>
            </a:r>
            <a:endParaRPr lang="en-US" altLang="en-US" sz="3200" dirty="0">
              <a:solidFill>
                <a:srgbClr val="C00000"/>
              </a:solidFill>
              <a:latin typeface="Montserrat" panose="00000500000000000000" pitchFamily="50" charset="0"/>
            </a:endParaRPr>
          </a:p>
        </p:txBody>
      </p:sp>
      <p:sp>
        <p:nvSpPr>
          <p:cNvPr id="34820" name="Rectangle 3">
            <a:extLst>
              <a:ext uri="{FF2B5EF4-FFF2-40B4-BE49-F238E27FC236}">
                <a16:creationId xmlns:a16="http://schemas.microsoft.com/office/drawing/2014/main" id="{E929F9FE-4BB5-4343-89E8-5BAA40C3A92B}"/>
              </a:ext>
            </a:extLst>
          </p:cNvPr>
          <p:cNvSpPr>
            <a:spLocks noGrp="1"/>
          </p:cNvSpPr>
          <p:nvPr>
            <p:ph type="body" idx="4294967295"/>
          </p:nvPr>
        </p:nvSpPr>
        <p:spPr>
          <a:xfrm>
            <a:off x="376239" y="2069810"/>
            <a:ext cx="4022026" cy="4065813"/>
          </a:xfrm>
        </p:spPr>
        <p:txBody>
          <a:bodyPr/>
          <a:lstStyle/>
          <a:p>
            <a:pPr algn="just"/>
            <a:r>
              <a:rPr lang="nb-NO" altLang="en-US" sz="1600" dirty="0">
                <a:latin typeface="Century Gothic" panose="020B0502020202020204" pitchFamily="34" charset="0"/>
              </a:rPr>
              <a:t>New work is initiated by member companies as Work Items, via Tdocs at meetings</a:t>
            </a:r>
          </a:p>
          <a:p>
            <a:pPr algn="just"/>
            <a:r>
              <a:rPr lang="nb-NO" altLang="en-US" sz="1600" dirty="0">
                <a:latin typeface="Century Gothic" panose="020B0502020202020204" pitchFamily="34" charset="0"/>
              </a:rPr>
              <a:t>Work Items are prioritised and allocated time for discussion during meetings</a:t>
            </a:r>
          </a:p>
          <a:p>
            <a:pPr algn="just"/>
            <a:r>
              <a:rPr lang="nb-NO" altLang="en-US" sz="1600" dirty="0">
                <a:latin typeface="Century Gothic" panose="020B0502020202020204" pitchFamily="34" charset="0"/>
              </a:rPr>
              <a:t>3GPP member companies may contribute to any work item, on equal terms</a:t>
            </a:r>
          </a:p>
          <a:p>
            <a:pPr algn="just"/>
            <a:r>
              <a:rPr lang="nb-NO" altLang="en-US" sz="1600" dirty="0">
                <a:latin typeface="Century Gothic" panose="020B0502020202020204" pitchFamily="34" charset="0"/>
              </a:rPr>
              <a:t>3GPP seeks consensus on all technical matters (but has mechanisms if consensus cannot be reached)</a:t>
            </a:r>
          </a:p>
          <a:p>
            <a:pPr algn="just"/>
            <a:r>
              <a:rPr lang="nb-NO" altLang="en-US" sz="1600" dirty="0">
                <a:latin typeface="Century Gothic" panose="020B0502020202020204" pitchFamily="34" charset="0"/>
              </a:rPr>
              <a:t>The Release deadline is respected. Unfinished work is deferred to a later release</a:t>
            </a:r>
            <a:endParaRPr lang="en-US" altLang="en-US" sz="1600" dirty="0">
              <a:latin typeface="Century Gothic" panose="020B0502020202020204" pitchFamily="34" charset="0"/>
            </a:endParaRPr>
          </a:p>
        </p:txBody>
      </p:sp>
      <p:pic>
        <p:nvPicPr>
          <p:cNvPr id="4" name="Picture 3" descr="A picture containing text, screenshot, font, software&#10;&#10;Description automatically generated">
            <a:extLst>
              <a:ext uri="{FF2B5EF4-FFF2-40B4-BE49-F238E27FC236}">
                <a16:creationId xmlns:a16="http://schemas.microsoft.com/office/drawing/2014/main" id="{254703F2-BCD9-2B95-64E2-EDF016F5A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2239" y="2450592"/>
            <a:ext cx="7387153" cy="3218688"/>
          </a:xfrm>
          <a:prstGeom prst="rect">
            <a:avLst/>
          </a:prstGeom>
        </p:spPr>
      </p:pic>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40F517-45A4-486D-BDBB-01E4DE03B032}">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280d8efa-eff2-4910-88d2-79ca146720c4"/>
    <ds:schemaRef ds:uri="http://www.w3.org/XML/1998/namespace"/>
  </ds:schemaRefs>
</ds:datastoreItem>
</file>

<file path=customXml/itemProps3.xml><?xml version="1.0" encoding="utf-8"?>
<ds:datastoreItem xmlns:ds="http://schemas.openxmlformats.org/officeDocument/2006/customXml" ds:itemID="{3728A70F-161F-4FA9-B193-C97FB71CE3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12115</TotalTime>
  <Words>4735</Words>
  <Application>Microsoft Office PowerPoint</Application>
  <PresentationFormat>Widescreen</PresentationFormat>
  <Paragraphs>392</Paragraphs>
  <Slides>36</Slides>
  <Notes>15</Notes>
  <HiddenSlides>5</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Calibri</vt:lpstr>
      <vt:lpstr>Calibri Light</vt:lpstr>
      <vt:lpstr>Century Gothic</vt:lpstr>
      <vt:lpstr>Google Sans Text</vt:lpstr>
      <vt:lpstr>Montserrat</vt:lpstr>
      <vt:lpstr>Times New Roman</vt:lpstr>
      <vt:lpstr>Office Theme</vt:lpstr>
      <vt:lpstr>Introducing 3GPP</vt:lpstr>
      <vt:lpstr>Content</vt:lpstr>
      <vt:lpstr>The role of 3GPP</vt:lpstr>
      <vt:lpstr>3GPP – How the project Works</vt:lpstr>
      <vt:lpstr>3GPP Membership</vt:lpstr>
      <vt:lpstr>3GPP standards eco-system </vt:lpstr>
      <vt:lpstr>Market Statistics by 3GPP MRP:</vt:lpstr>
      <vt:lpstr>Technical Specification Groups</vt:lpstr>
      <vt:lpstr>Work Schedule driven by technical meetings</vt:lpstr>
      <vt:lpstr>3GPP productivity</vt:lpstr>
      <vt:lpstr>Three stage approach to Features, through Releases</vt:lpstr>
      <vt:lpstr>Bringing the work in to the groups</vt:lpstr>
      <vt:lpstr>PowerPoint Presentation</vt:lpstr>
      <vt:lpstr>PowerPoint Presentation</vt:lpstr>
      <vt:lpstr>E-Meetings &amp; Release Schedules</vt:lpstr>
      <vt:lpstr>E-Meeting time planning (RAN example)</vt:lpstr>
      <vt:lpstr>Emails during e-meeting era</vt:lpstr>
      <vt:lpstr>Rel-19 Workshops I (June 2023)</vt:lpstr>
      <vt:lpstr>Rel-19 Workshops II (June 2023)</vt:lpstr>
      <vt:lpstr>3GPP TSG SA WG4 (SA4)</vt:lpstr>
      <vt:lpstr>SA4 participants (Nov. 2023)</vt:lpstr>
      <vt:lpstr>Ongoing Audio topics – Rel-18/19</vt:lpstr>
      <vt:lpstr>IVAS Codec Work Item Details</vt:lpstr>
      <vt:lpstr>IVAS: Features and Properties</vt:lpstr>
      <vt:lpstr>Ongoing MBS topics – Rel-18/19</vt:lpstr>
      <vt:lpstr>5G-Advanced media PROfiles for MessagIng Services (PROMISE)</vt:lpstr>
      <vt:lpstr>Ongoing Video topics – Rel-18/19</vt:lpstr>
      <vt:lpstr>Ongoing RTC topics – Rel-18/19</vt:lpstr>
      <vt:lpstr>SA4 Typical F2F meeting schedule</vt:lpstr>
      <vt:lpstr>SA4 Typical e-meeting schedule</vt:lpstr>
      <vt:lpstr>SA4 leadership and subgroups</vt:lpstr>
      <vt:lpstr>Working Group reminders</vt:lpstr>
      <vt:lpstr>SA4 Calendar 2024</vt:lpstr>
      <vt:lpstr>SA4 Calendar 2025</vt:lpstr>
      <vt:lpstr>Concluding thoughts</vt:lpstr>
      <vt:lpstr>For more info on 3GPP…</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Gabin, Frederic</cp:lastModifiedBy>
  <cp:revision>1039</cp:revision>
  <cp:lastPrinted>2019-09-25T11:24:01Z</cp:lastPrinted>
  <dcterms:created xsi:type="dcterms:W3CDTF">2010-02-05T13:52:04Z</dcterms:created>
  <dcterms:modified xsi:type="dcterms:W3CDTF">2023-11-28T14:38:18Z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