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05" r:id="rId6"/>
    <p:sldId id="925" r:id="rId7"/>
    <p:sldId id="999" r:id="rId8"/>
    <p:sldId id="1069" r:id="rId9"/>
    <p:sldId id="1068" r:id="rId10"/>
    <p:sldId id="995" r:id="rId11"/>
    <p:sldId id="1066" r:id="rId12"/>
    <p:sldId id="1060" r:id="rId13"/>
    <p:sldId id="1061" r:id="rId14"/>
    <p:sldId id="1072" r:id="rId15"/>
    <p:sldId id="1065" r:id="rId16"/>
    <p:sldId id="1073" r:id="rId17"/>
    <p:sldId id="1062" r:id="rId18"/>
    <p:sldId id="1021" r:id="rId19"/>
    <p:sldId id="1059" r:id="rId20"/>
    <p:sldId id="926" r:id="rId21"/>
    <p:sldId id="1070" r:id="rId22"/>
    <p:sldId id="1071" r:id="rId23"/>
    <p:sldId id="1074" r:id="rId24"/>
    <p:sldId id="1075" r:id="rId25"/>
    <p:sldId id="1063" r:id="rId26"/>
    <p:sldId id="1064" r:id="rId27"/>
    <p:sldId id="1067" r:id="rId2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73" d="100"/>
          <a:sy n="73" d="100"/>
        </p:scale>
        <p:origin x="26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SA4#127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29 January – 2 February 2024, Sophia-Antipolis, France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S4-240088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SA4#127, 29 January – 2 February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09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291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182.zip" TargetMode="External"/><Relationship Id="rId3" Type="http://schemas.openxmlformats.org/officeDocument/2006/relationships/hyperlink" Target="https://www.3gpp.org/ftp/TSG_SA/WG4_CODEC/TSGS4_127_Sophia-Antipolis/Docs/S4-240181.zip" TargetMode="External"/><Relationship Id="rId7" Type="http://schemas.openxmlformats.org/officeDocument/2006/relationships/hyperlink" Target="https://www.3gpp.org/ftp/TSG_SA/WG4_CODEC/TSGS4_127_Sophia-Antipolis/Docs/S4-240108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09.zip" TargetMode="External"/><Relationship Id="rId5" Type="http://schemas.openxmlformats.org/officeDocument/2006/relationships/hyperlink" Target="https://www.3gpp.org/ftp/TSG_SA/WG4_CODEC/TSGS4_127_Sophia-Antipolis/Docs/S4-240110.zip" TargetMode="External"/><Relationship Id="rId10" Type="http://schemas.openxmlformats.org/officeDocument/2006/relationships/hyperlink" Target="file:///C:\Users\fgabi\Box\Documents\3GPP%20SA\TSGS_100_Taipei_2023-06\Docs\SP-230542.zip" TargetMode="External"/><Relationship Id="rId4" Type="http://schemas.openxmlformats.org/officeDocument/2006/relationships/hyperlink" Target="https://www.3gpp.org/ftp/TSG_SA/WG4_CODEC/TSGS4_127_Sophia-Antipolis/Docs/S4-240111.zip" TargetMode="External"/><Relationship Id="rId9" Type="http://schemas.openxmlformats.org/officeDocument/2006/relationships/hyperlink" Target="https://www.3gpp.org/ftp/TSG_SA/WG4_CODEC/TSGS4_127_Sophia-Antipolis/Docs/S4-240203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095.zip" TargetMode="External"/><Relationship Id="rId13" Type="http://schemas.openxmlformats.org/officeDocument/2006/relationships/hyperlink" Target="https://www.3gpp.org/ftp/TSG_SA/WG4_CODEC/TSGS4_127_Sophia-Antipolis/Docs/S4-240100.zip" TargetMode="External"/><Relationship Id="rId18" Type="http://schemas.openxmlformats.org/officeDocument/2006/relationships/hyperlink" Target="https://www.3gpp.org/ftp/TSG_SA/WG4_CODEC/TSGS4_127_Sophia-Antipolis/Docs/S4-240119.zip" TargetMode="External"/><Relationship Id="rId26" Type="http://schemas.openxmlformats.org/officeDocument/2006/relationships/hyperlink" Target="https://www.3gpp.org/ftp/TSG_SA/WG4_CODEC/TSGS4_127_Sophia-Antipolis/Docs/S4-240220.zip" TargetMode="External"/><Relationship Id="rId3" Type="http://schemas.openxmlformats.org/officeDocument/2006/relationships/hyperlink" Target="mailto:irajs@live.com" TargetMode="External"/><Relationship Id="rId21" Type="http://schemas.openxmlformats.org/officeDocument/2006/relationships/hyperlink" Target="https://www.3gpp.org/ftp/TSG_SA/WG4_CODEC/TSGS4_127_Sophia-Antipolis/Docs/S4-240132.zip" TargetMode="External"/><Relationship Id="rId7" Type="http://schemas.openxmlformats.org/officeDocument/2006/relationships/hyperlink" Target="https://www.3gpp.org/ftp/TSG_SA/WG4_CODEC/TSGS4_127_Sophia-Antipolis/Docs/S4-240067.zip" TargetMode="External"/><Relationship Id="rId12" Type="http://schemas.openxmlformats.org/officeDocument/2006/relationships/hyperlink" Target="https://www.3gpp.org/ftp/TSG_SA/WG4_CODEC/TSGS4_127_Sophia-Antipolis/Docs/S4-240099.zip" TargetMode="External"/><Relationship Id="rId17" Type="http://schemas.openxmlformats.org/officeDocument/2006/relationships/hyperlink" Target="https://www.3gpp.org/ftp/TSG_SA/WG4_CODEC/TSGS4_127_Sophia-Antipolis/Docs/S4-240118.zip" TargetMode="External"/><Relationship Id="rId25" Type="http://schemas.openxmlformats.org/officeDocument/2006/relationships/hyperlink" Target="https://www.3gpp.org/ftp/TSG_SA/WG4_CODEC/TSGS4_127_Sophia-Antipolis/Docs/S4-240216.zip" TargetMode="External"/><Relationship Id="rId2" Type="http://schemas.openxmlformats.org/officeDocument/2006/relationships/hyperlink" Target="mailto:tsto@qti.qualcomm.com" TargetMode="External"/><Relationship Id="rId16" Type="http://schemas.openxmlformats.org/officeDocument/2006/relationships/hyperlink" Target="https://www.3gpp.org/ftp/TSG_SA/WG4_CODEC/TSGS4_127_Sophia-Antipolis/Docs/S4-240114.zip" TargetMode="External"/><Relationship Id="rId20" Type="http://schemas.openxmlformats.org/officeDocument/2006/relationships/hyperlink" Target="https://www.3gpp.org/ftp/TSG_SA/WG4_CODEC/TSGS4_127_Sophia-Antipolis/Docs/S4-24013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15.zip" TargetMode="External"/><Relationship Id="rId11" Type="http://schemas.openxmlformats.org/officeDocument/2006/relationships/hyperlink" Target="https://www.3gpp.org/ftp/TSG_SA/WG4_CODEC/TSGS4_127_Sophia-Antipolis/Docs/S4-240098.zip" TargetMode="External"/><Relationship Id="rId24" Type="http://schemas.openxmlformats.org/officeDocument/2006/relationships/hyperlink" Target="https://www.3gpp.org/ftp/TSG_SA/WG4_CODEC/TSGS4_127_Sophia-Antipolis/Docs/S4-240215.zip" TargetMode="External"/><Relationship Id="rId5" Type="http://schemas.openxmlformats.org/officeDocument/2006/relationships/hyperlink" Target="https://www.3gpp.org/ftp/TSG_SA/WG4_CODEC/TSGS4_127_Sophia-Antipolis/Docs/S4-240113.zip" TargetMode="External"/><Relationship Id="rId15" Type="http://schemas.openxmlformats.org/officeDocument/2006/relationships/hyperlink" Target="https://www.3gpp.org/ftp/TSG_SA/WG4_CODEC/TSGS4_127_Sophia-Antipolis/Docs/S4-240102.zip" TargetMode="External"/><Relationship Id="rId23" Type="http://schemas.openxmlformats.org/officeDocument/2006/relationships/hyperlink" Target="https://www.3gpp.org/ftp/TSG_SA/WG4_CODEC/TSGS4_127_Sophia-Antipolis/Docs/S4-240159.zip" TargetMode="External"/><Relationship Id="rId10" Type="http://schemas.openxmlformats.org/officeDocument/2006/relationships/hyperlink" Target="https://www.3gpp.org/ftp/TSG_SA/WG4_CODEC/TSGS4_127_Sophia-Antipolis/Docs/S4-240097.zip" TargetMode="External"/><Relationship Id="rId19" Type="http://schemas.openxmlformats.org/officeDocument/2006/relationships/hyperlink" Target="https://www.3gpp.org/ftp/TSG_SA/WG4_CODEC/TSGS4_127_Sophia-Antipolis/Docs/S4-240130.zip" TargetMode="External"/><Relationship Id="rId4" Type="http://schemas.openxmlformats.org/officeDocument/2006/relationships/hyperlink" Target="https://www.3gpp.org/ftp/tsg_sa/TSG_SA/TSGs_101_Bangalore_2023-09/Docs/SP-230976.zip" TargetMode="External"/><Relationship Id="rId9" Type="http://schemas.openxmlformats.org/officeDocument/2006/relationships/hyperlink" Target="https://www.3gpp.org/ftp/TSG_SA/WG4_CODEC/TSGS4_127_Sophia-Antipolis/Docs/S4-240096.zip" TargetMode="External"/><Relationship Id="rId14" Type="http://schemas.openxmlformats.org/officeDocument/2006/relationships/hyperlink" Target="https://www.3gpp.org/ftp/TSG_SA/WG4_CODEC/TSGS4_127_Sophia-Antipolis/Docs/S4-240101.zip" TargetMode="External"/><Relationship Id="rId22" Type="http://schemas.openxmlformats.org/officeDocument/2006/relationships/hyperlink" Target="https://www.3gpp.org/ftp/TSG_SA/WG4_CODEC/TSGS4_127_Sophia-Antipolis/Docs/S4-240133.zip" TargetMode="External"/><Relationship Id="rId27" Type="http://schemas.openxmlformats.org/officeDocument/2006/relationships/hyperlink" Target="https://www.3gpp.org/ftp/TSG_SA/WG4_CODEC/TSGS4_127_Sophia-Antipolis/Docs/S4-240259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13" Type="http://schemas.openxmlformats.org/officeDocument/2006/relationships/hyperlink" Target="file:///C:\Users\fgabi\Box\Documents\3GPP%20SA\TSGS_100_Taipei_2023-06\Docs\SP-230544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12" Type="http://schemas.openxmlformats.org/officeDocument/2006/relationships/hyperlink" Target="file:///C:\Users\fgabi\Box\Documents\3GPP%20SA\TSGS_100_Taipei_2023-06\Docs\SP-230540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11" Type="http://schemas.openxmlformats.org/officeDocument/2006/relationships/hyperlink" Target="file:///C:\Users\fgabi\Box\Documents\3GPP%20SA\TSGS_100_Taipei_2023-06\Docs\SP-230539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39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0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fgabi\Box\Documents\3GPP%20SA\TSGS_100_Taipei_2023-06\Docs\SP-230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040.zip" TargetMode="External"/><Relationship Id="rId13" Type="http://schemas.openxmlformats.org/officeDocument/2006/relationships/hyperlink" Target="https://www.3gpp.org/ftp/Information/WI_Sheet/SP-231709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TSG_SA/TSG_SA/TSGS_100_Taipei_2023-06/Docs/SP-230541.zip" TargetMode="External"/><Relationship Id="rId12" Type="http://schemas.openxmlformats.org/officeDocument/2006/relationships/hyperlink" Target="https://www.3gpp.org/ftp/TSG_SA/TSG_SA/TSGS_99_Rotterdam_2023-03/Docs/SP-230164.zip" TargetMode="External"/><Relationship Id="rId2" Type="http://schemas.openxmlformats.org/officeDocument/2006/relationships/hyperlink" Target="https://www.3gpp.org/ftp/tsg_sa/TSG_SA/TSGs_101_Bangalore_2023-09/Docs/SP-2309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85.zip" TargetMode="External"/><Relationship Id="rId11" Type="http://schemas.openxmlformats.org/officeDocument/2006/relationships/hyperlink" Target="https://www.3gpp.org/ftp/Information/WI_Sheet/SP-221033.zip" TargetMode="External"/><Relationship Id="rId5" Type="http://schemas.openxmlformats.org/officeDocument/2006/relationships/hyperlink" Target="https://www.3gpp.org/ftp/Information/WI_Sheet/SP-220672.zip" TargetMode="External"/><Relationship Id="rId10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08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gabi\Box\Documents\3GPP%20SA\TSGS_100_Taipei_2023-06\Docs\SP-230542.zip" TargetMode="External"/><Relationship Id="rId2" Type="http://schemas.openxmlformats.org/officeDocument/2006/relationships/hyperlink" Target="https://www.3gpp.org/ftp/TSG_SA/TSG_SA/TSGS_102_Edinburgh_2023-12/Docs/SP-23129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1_Bangalore_2023-09/Docs/SP-230976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0977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42.zip" TargetMode="External"/><Relationship Id="rId2" Type="http://schemas.openxmlformats.org/officeDocument/2006/relationships/hyperlink" Target="mailto:thomase@xiaomi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7_Sophia-Antipolis/Docs/S4-240165.zip" TargetMode="External"/><Relationship Id="rId3" Type="http://schemas.openxmlformats.org/officeDocument/2006/relationships/hyperlink" Target="https://www.3gpp.org/ftp/TSG_SA/WG4_CODEC/TSGS4_127_Sophia-Antipolis/Docs/S4-240145.zip" TargetMode="External"/><Relationship Id="rId7" Type="http://schemas.openxmlformats.org/officeDocument/2006/relationships/hyperlink" Target="https://www.3gpp.org/ftp/TSG_SA/WG4_CODEC/TSGS4_127_Sophia-Antipolis/Docs/S4-240164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7_Sophia-Antipolis/Docs/S4-240163.zip" TargetMode="External"/><Relationship Id="rId11" Type="http://schemas.openxmlformats.org/officeDocument/2006/relationships/hyperlink" Target="https://www.3gpp.org/ftp/TSG_SA/TSG_SA/TSGS_99_Rotterdam_2023-03/Docs/SP-230165.zip" TargetMode="External"/><Relationship Id="rId5" Type="http://schemas.openxmlformats.org/officeDocument/2006/relationships/hyperlink" Target="https://www.3gpp.org/ftp/TSG_SA/WG4_CODEC/TSGS4_127_Sophia-Antipolis/Docs/S4-240161.zip" TargetMode="External"/><Relationship Id="rId10" Type="http://schemas.openxmlformats.org/officeDocument/2006/relationships/hyperlink" Target="https://www.3gpp.org/ftp/TSG_SA/WG4_CODEC/TSGS4_127_Sophia-Antipolis/Docs/S4-240273.zip" TargetMode="External"/><Relationship Id="rId4" Type="http://schemas.openxmlformats.org/officeDocument/2006/relationships/hyperlink" Target="https://www.3gpp.org/ftp/TSG_SA/WG4_CODEC/TSGS4_127_Sophia-Antipolis/Docs/S4-240250.zip" TargetMode="External"/><Relationship Id="rId9" Type="http://schemas.openxmlformats.org/officeDocument/2006/relationships/hyperlink" Target="https://www.3gpp.org/ftp/TSG_SA/WG4_CODEC/TSGS4_127_Sophia-Antipolis/Docs/S4-240248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SA4#127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France SAS)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on </a:t>
            </a:r>
            <a:r>
              <a:rPr lang="en-US" sz="1200" dirty="0">
                <a:cs typeface="Arial" pitchFamily="34" charset="0"/>
              </a:rPr>
              <a:t>virtual microphone test discussed and noted.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None.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Progress test methods for stereo capture (050)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solidFill>
                  <a:srgbClr val="312E25"/>
                </a:solidFill>
                <a:latin typeface="arial" panose="020B0604020202020204" pitchFamily="34" charset="0"/>
                <a:cs typeface="Arial" pitchFamily="34" charset="0"/>
              </a:rPr>
              <a:t>Progress of virtual microphone test method (277)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 of sending frequency response testing for MASA (274)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and plan how contents of ATIAS </a:t>
            </a:r>
            <a:r>
              <a:rPr lang="en-US" altLang="zh-CN" sz="1200" dirty="0" err="1">
                <a:cs typeface="Arial" pitchFamily="34" charset="0"/>
              </a:rPr>
              <a:t>Pdoc</a:t>
            </a:r>
            <a:r>
              <a:rPr lang="en-US" altLang="zh-CN" sz="1200" dirty="0">
                <a:cs typeface="Arial" pitchFamily="34" charset="0"/>
              </a:rPr>
              <a:t> can be transferred </a:t>
            </a:r>
            <a:r>
              <a:rPr lang="en-US" sz="1200" dirty="0">
                <a:cs typeface="Arial" pitchFamily="34" charset="0"/>
              </a:rPr>
              <a:t>to TS 26.260 (226)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7106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Progressed IVAS-8b Characterization Test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Further updates to IVAS  specs: 26.251, 252, 253, 254, 255, 256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Work out missing details of characterization test experiments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Finalize IVAS-8b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Prepare for characterization testing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129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Updated test results for UEs for EVS-SWB &amp; new frequency masks, progress on (draft) CR TS 26.131 on requirements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JBM performance testing: First test results with packet duplication available, progress on (draft) CRs TS 26.132/132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Updated draft for RTP conformance tests (TS 26.130):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Delegates were invited to review the various proposed updates/changes, as several parts of the WI could in general be finalized at SA4#127.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SWB frequency masks &amp; JBM testing: CRs could in general be finalized, but delegates may request more time to validate/test changes more in detail.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+mn-ea"/>
                <a:cs typeface="Arial" pitchFamily="34" charset="0"/>
              </a:rPr>
              <a:t>RTP conformance: Further progress on the new specification TS 26.130 - </a:t>
            </a:r>
            <a:r>
              <a:rPr lang="en-US" altLang="zh-CN" sz="1200">
                <a:ea typeface="+mn-ea"/>
                <a:cs typeface="Arial" pitchFamily="34" charset="0"/>
              </a:rPr>
              <a:t>v1.0.0 should be </a:t>
            </a:r>
            <a:r>
              <a:rPr lang="en-US" altLang="zh-CN" sz="1200" dirty="0">
                <a:ea typeface="+mn-ea"/>
                <a:cs typeface="Arial" pitchFamily="34" charset="0"/>
              </a:rPr>
              <a:t>available at this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0913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>
                <a:cs typeface="Arial" pitchFamily="34" charset="0"/>
              </a:rPr>
              <a:t>Rapporteur: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Adhoc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First draft of TR 26.982 reviewed, and comments received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Need to remove all “normative” texts and only use “informative” ones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Revised TR 26.982 will be presented for the final agreement, and the WI will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be completed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(mm/yyyy)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SP-231709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28529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 err="1">
                <a:cs typeface="Arial" pitchFamily="34" charset="0"/>
              </a:rPr>
              <a:t>pCR</a:t>
            </a:r>
            <a:r>
              <a:rPr lang="en-US" altLang="zh-CN" sz="1200" dirty="0">
                <a:cs typeface="Arial" pitchFamily="34" charset="0"/>
              </a:rPr>
              <a:t> to TR 26.865 (requirements) agreed, essentially completing TR (292). For approval by SA4.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Detailed Work Plan for WI finalization in Rel-18 (one exception) agreed (280)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Finalize TR 26.865.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Keep focus on milestone deliveries according to work plan to meet Rel-18 target.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editor’s editorial updates to TR 26.865 (</a:t>
            </a:r>
            <a:r>
              <a:rPr lang="en-US" altLang="zh-CN" sz="1200" dirty="0" err="1">
                <a:highlight>
                  <a:srgbClr val="FFFF00"/>
                </a:highlight>
                <a:cs typeface="Arial" pitchFamily="34" charset="0"/>
              </a:rPr>
              <a:t>tbd</a:t>
            </a:r>
            <a:r>
              <a:rPr lang="en-US" altLang="zh-CN" sz="1200" dirty="0">
                <a:cs typeface="Arial" pitchFamily="34" charset="0"/>
              </a:rPr>
              <a:t>); agree to send final TR to SA#103 for approval.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Note previously SWG agreed Work Plan (280)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Make progress according to work plan on</a:t>
            </a:r>
            <a:endParaRPr lang="en-US" altLang="zh-CN" sz="8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Processing and test plan including organization of tests (276)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Selection deliverables (278)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900" dirty="0">
                <a:solidFill>
                  <a:prstClr val="black"/>
                </a:solidFill>
                <a:cs typeface="Arial" pitchFamily="34" charset="0"/>
              </a:rPr>
              <a:t>PD on Selection rules  (283)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SP-231291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5896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5G-Advanced media profiles for messaging services (PROMISE)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087"/>
            <a:ext cx="11068050" cy="391182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Frédéric Gabin,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frederic.gabin@dolby.com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TS 26.143 0.3.0 was agreed to be sent to SA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updated Work plan was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plan for Rel-18 completion was discussed</a:t>
            </a:r>
            <a:endParaRPr lang="en-US" altLang="zh-CN" sz="1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Complete PROMISE within Rel-18 at SA4#127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Consider new work in Rel-19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6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There is enough input to complete TS 26.143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S4-240181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4"/>
              </a:rPr>
              <a:t>S4-240111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5"/>
              </a:rPr>
              <a:t>S4-240110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6"/>
              </a:rPr>
              <a:t>S4-240109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7"/>
              </a:rPr>
              <a:t>S4-240108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), CR to 26.140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8"/>
              </a:rPr>
              <a:t>S4-240182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9"/>
              </a:rPr>
              <a:t>S4-240203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), 26.141 (</a:t>
            </a:r>
            <a:r>
              <a:rPr lang="en-US" sz="105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S4-240204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) and send them for approval to SA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potential FS_MeMe2 Rel-19 Study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10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682994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4656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 Media Streaming Protocols Phase 2</a:t>
            </a:r>
            <a:br>
              <a:rPr lang="en-US" sz="3200" dirty="0"/>
            </a:br>
            <a:r>
              <a:rPr lang="en-US" sz="3200" dirty="0"/>
              <a:t>(5GMS_Pro_Ph2)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62543"/>
            <a:ext cx="11068050" cy="382237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Thomas Stockhammer,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n-US" altLang="zh-CN" sz="1400" dirty="0">
                <a:cs typeface="Arial" pitchFamily="34" charset="0"/>
              </a:rPr>
              <a:t>, General &amp; topics 2, 3, 4, 5, 7, 8, 9, 10</a:t>
            </a:r>
            <a:r>
              <a:rPr lang="en-US" altLang="zh-CN" sz="1400" u="sng" dirty="0">
                <a:solidFill>
                  <a:srgbClr val="FF0000"/>
                </a:solidFill>
                <a:cs typeface="Arial" pitchFamily="34" charset="0"/>
              </a:rPr>
              <a:t>, 13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Iraj Sodagar, Tencent, </a:t>
            </a:r>
            <a:r>
              <a:rPr lang="en-US" altLang="zh-CN" sz="1400" dirty="0">
                <a:cs typeface="Arial" pitchFamily="34" charset="0"/>
                <a:hlinkClick r:id="rId3"/>
              </a:rPr>
              <a:t>irajs@live.com</a:t>
            </a:r>
            <a:r>
              <a:rPr lang="en-US" altLang="zh-CN" sz="1400" dirty="0">
                <a:cs typeface="Arial" pitchFamily="34" charset="0"/>
              </a:rPr>
              <a:t>,  for topics 1, 6, 11, 12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Significant progress on several work topics and on the Permanent document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Planning of the work was progressed to identify path for completion with an input here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 the following document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Of the 13 Work Topics, at least 9, up to 11, are expected to be completed at SA4#127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However, it is expected that not all topics can be completed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Background Data Traffic required stage-2 updates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Service URL requires some detailed checks across the specification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TS 26.510/512 split requires final thoughts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 err="1">
                <a:cs typeface="Arial" pitchFamily="34" charset="0"/>
              </a:rPr>
              <a:t>OpenAPI</a:t>
            </a:r>
            <a:r>
              <a:rPr lang="en-US" altLang="zh-CN" sz="800" dirty="0">
                <a:cs typeface="Arial" pitchFamily="34" charset="0"/>
              </a:rPr>
              <a:t> needs to be completed for TS 26.510 and TS 26.512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Ask for an exception with a very clear set of actions to complete the remaining topics based on this slide deck.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313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4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3/6/2024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75D6F5-E744-A623-2BAA-C94FEB7277AC}"/>
              </a:ext>
            </a:extLst>
          </p:cNvPr>
          <p:cNvGraphicFramePr>
            <a:graphicFrameLocks noGrp="1"/>
          </p:cNvGraphicFramePr>
          <p:nvPr/>
        </p:nvGraphicFramePr>
        <p:xfrm>
          <a:off x="1690511" y="3929787"/>
          <a:ext cx="5078578" cy="22352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1162787936"/>
                    </a:ext>
                  </a:extLst>
                </a:gridCol>
                <a:gridCol w="3067812">
                  <a:extLst>
                    <a:ext uri="{9D8B030D-6E8A-4147-A177-3AD203B41FA5}">
                      <a16:colId xmlns:a16="http://schemas.microsoft.com/office/drawing/2014/main" val="356472569"/>
                    </a:ext>
                  </a:extLst>
                </a:gridCol>
                <a:gridCol w="1324966">
                  <a:extLst>
                    <a:ext uri="{9D8B030D-6E8A-4147-A177-3AD203B41FA5}">
                      <a16:colId xmlns:a16="http://schemas.microsoft.com/office/drawing/2014/main" val="23626646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hlinkClick r:id="rId5"/>
                        </a:rPr>
                        <a:t>S4-240113</a:t>
                      </a:r>
                      <a:endParaRPr lang="en-US" sz="800" dirty="0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[5GMS_Pro_Ph2] Rel-18 Status and Potential Impact for Rel-19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Germany, BBC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54873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23D9DDD-252B-0C7C-DDBB-E721BEE094AA}"/>
              </a:ext>
            </a:extLst>
          </p:cNvPr>
          <p:cNvGraphicFramePr>
            <a:graphicFrameLocks noGrp="1"/>
          </p:cNvGraphicFramePr>
          <p:nvPr/>
        </p:nvGraphicFramePr>
        <p:xfrm>
          <a:off x="1690511" y="4608797"/>
          <a:ext cx="4818888" cy="22352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1061358090"/>
                    </a:ext>
                  </a:extLst>
                </a:gridCol>
                <a:gridCol w="2317090">
                  <a:extLst>
                    <a:ext uri="{9D8B030D-6E8A-4147-A177-3AD203B41FA5}">
                      <a16:colId xmlns:a16="http://schemas.microsoft.com/office/drawing/2014/main" val="1109493697"/>
                    </a:ext>
                  </a:extLst>
                </a:gridCol>
                <a:gridCol w="1815998">
                  <a:extLst>
                    <a:ext uri="{9D8B030D-6E8A-4147-A177-3AD203B41FA5}">
                      <a16:colId xmlns:a16="http://schemas.microsoft.com/office/drawing/2014/main" val="3078798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6"/>
                        </a:rPr>
                        <a:t>S4-240115</a:t>
                      </a:r>
                      <a:endParaRPr lang="en-US" sz="800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[5GMS_Pro_Ph2] Permanent Document v0.2.1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 (Rapporteur)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5619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90ED75-9A99-FEBB-DFB8-670BC6408C79}"/>
              </a:ext>
            </a:extLst>
          </p:cNvPr>
          <p:cNvGraphicFramePr>
            <a:graphicFrameLocks noGrp="1"/>
          </p:cNvGraphicFramePr>
          <p:nvPr/>
        </p:nvGraphicFramePr>
        <p:xfrm>
          <a:off x="7592858" y="2085468"/>
          <a:ext cx="4599142" cy="468814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882717">
                  <a:extLst>
                    <a:ext uri="{9D8B030D-6E8A-4147-A177-3AD203B41FA5}">
                      <a16:colId xmlns:a16="http://schemas.microsoft.com/office/drawing/2014/main" val="864106009"/>
                    </a:ext>
                  </a:extLst>
                </a:gridCol>
                <a:gridCol w="2665374">
                  <a:extLst>
                    <a:ext uri="{9D8B030D-6E8A-4147-A177-3AD203B41FA5}">
                      <a16:colId xmlns:a16="http://schemas.microsoft.com/office/drawing/2014/main" val="772776528"/>
                    </a:ext>
                  </a:extLst>
                </a:gridCol>
                <a:gridCol w="1051051">
                  <a:extLst>
                    <a:ext uri="{9D8B030D-6E8A-4147-A177-3AD203B41FA5}">
                      <a16:colId xmlns:a16="http://schemas.microsoft.com/office/drawing/2014/main" val="502622954"/>
                    </a:ext>
                  </a:extLst>
                </a:gridCol>
              </a:tblGrid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7"/>
                        </a:rPr>
                        <a:t>S4-240067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[5GMS_Ph2] Adding support for BDT in 5G Media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Qualcomm Incorporated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33181952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8"/>
                        </a:rPr>
                        <a:t>S4-240095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Carriage of media delivery session ID in QoE report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86809458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9"/>
                        </a:rPr>
                        <a:t>S4-240096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Default 5GMS AF address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415617264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0"/>
                        </a:rPr>
                        <a:t>S4-240097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Remove M1, M5 and M6 procedures and APIs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79013760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1"/>
                        </a:rPr>
                        <a:t>S4-240098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5GMS AS configuration procedures and APIs at M3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563123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2"/>
                        </a:rPr>
                        <a:t>S4-240099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API changes to support 3GPP Service URL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672477549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3"/>
                        </a:rPr>
                        <a:t>S4-240100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Media delivery session identification and life-cycle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24818878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4"/>
                        </a:rPr>
                        <a:t>S4-240101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Add Provisioning Sessions enumeration operation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088635103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5"/>
                        </a:rPr>
                        <a:t>S4-240102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Maf_SessionHandling endpoint rationalisation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9435213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</a:rPr>
                        <a:t>S4-240103</a:t>
                      </a:r>
                      <a:endParaRPr lang="en-US" sz="7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TS 26.510 V1.1.0 editor's draft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BBC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6307582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6"/>
                        </a:rPr>
                        <a:t>S4-240114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Updated Work Plan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464348771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7"/>
                        </a:rPr>
                        <a:t>S4-240118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5GMS over MBS and 5GMS hybrid services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55403494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8"/>
                        </a:rPr>
                        <a:t>S4-240119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Exception Sheet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843628720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19"/>
                        </a:rPr>
                        <a:t>S4-240130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26510-Content Publishing API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25691332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0"/>
                        </a:rPr>
                        <a:t>S4-240131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Removing the 3gpp namespace restriction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751370442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1"/>
                        </a:rPr>
                        <a:t>S4-240132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[5GMS_Pro_Ph2] Multiple Service Entry &amp; Uplink streaming: media entry point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514306179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2"/>
                        </a:rPr>
                        <a:t>S4-240133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Improvements on Background Data Transfer in 5GMS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Tencent Cloud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744501875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3"/>
                        </a:rPr>
                        <a:t>S4-240159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Corrections on the ANBR-based metrics reporting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Huawei, HiSilicon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126392660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4"/>
                        </a:rPr>
                        <a:t>S4-240215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[5GMS_Pro_Ph2]: Extending 5GMS with Oauth 2.0 support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 LM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2396773866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5"/>
                        </a:rPr>
                        <a:t>S4-240216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Traffic Identification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 LM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401738954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6"/>
                        </a:rPr>
                        <a:t>S4-240220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[5GMS] Update to QoE metrics reporting configuration resource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InterDigital Communications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161175507"/>
                  </a:ext>
                </a:extLst>
              </a:tr>
              <a:tr h="20392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hlinkClick r:id="rId27"/>
                        </a:rPr>
                        <a:t>S4-240259</a:t>
                      </a:r>
                      <a:endParaRPr lang="en-US" sz="700">
                        <a:effectLst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[5GMS_Pro_Ph2] RTC-related Procedures in 5G Media</a:t>
                      </a:r>
                      <a:endParaRPr lang="en-US" sz="7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Qualcomm Incorporated</a:t>
                      </a:r>
                      <a:endParaRPr lang="en-US" sz="7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46" marR="45746" marT="45746" marB="45746"/>
                </a:tc>
                <a:extLst>
                  <a:ext uri="{0D108BD9-81ED-4DB2-BD59-A6C34878D82A}">
                    <a16:rowId xmlns:a16="http://schemas.microsoft.com/office/drawing/2014/main" val="3735889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47804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SA#102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88739"/>
              </p:ext>
            </p:extLst>
          </p:nvPr>
        </p:nvGraphicFramePr>
        <p:xfrm>
          <a:off x="579989" y="1263204"/>
          <a:ext cx="10084901" cy="3722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FS_XRTraffic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SP-210043</a:t>
                      </a:r>
                      <a:endParaRPr lang="en-US" altLang="en-US" sz="1100" dirty="0">
                        <a:solidFill>
                          <a:schemeClr val="bg1">
                            <a:lumMod val="50000"/>
                          </a:schemeClr>
                        </a:solidFill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SP-220675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FS_SmarTAR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SP-220240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78892941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1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03430415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669039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Various updates related to RTC use cases (sign language, basic architecture and workflows) accepted and updated to agreed S4aV230121 PD v1.0.1.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Scripts and results available for bit-incremental transmission scenario.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Discussions on study Rel-18 &amp; Rel-19: may be difficult having separate work and study items in Rel-19 (limited SWG slots). Try and complete prioritized topics i.e. 26.927 promptly, evaluations may take some time.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The group needs to agree on a revised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time&amp;workplan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depending on the progress of the two TRs (26.927 &amp; 26.847) and whether a two track approach is feasible under one item in Rel-19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TRs 26.927 (architecture, metadata, KPIs) and 26.847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and reflect operator input on AI/ML (S4-240105)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a concrete updated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time&amp;workplan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for Rel-19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Possibly approve to send TR 26.927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85504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070171"/>
            <a:ext cx="11068050" cy="433968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17 contributions were discussed.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10 </a:t>
            </a:r>
            <a:r>
              <a:rPr lang="en-US" altLang="zh-CN" sz="800" dirty="0" err="1">
                <a:cs typeface="Arial" pitchFamily="34" charset="0"/>
              </a:rPr>
              <a:t>pCRs</a:t>
            </a:r>
            <a:r>
              <a:rPr lang="en-US" altLang="zh-CN" sz="800" dirty="0">
                <a:cs typeface="Arial" pitchFamily="34" charset="0"/>
              </a:rPr>
              <a:t> ware agreed to  be implemented into TR 26.930.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S4aR230127 (other consideration with </a:t>
            </a:r>
            <a:r>
              <a:rPr lang="en-US" altLang="zh-CN" sz="800" dirty="0" err="1">
                <a:cs typeface="Arial" pitchFamily="34" charset="0"/>
              </a:rPr>
              <a:t>SDos</a:t>
            </a:r>
            <a:r>
              <a:rPr lang="en-US" altLang="zh-CN" sz="800" dirty="0">
                <a:cs typeface="Arial" pitchFamily="34" charset="0"/>
              </a:rPr>
              <a:t>) was agreed to incorporate into </a:t>
            </a:r>
            <a:r>
              <a:rPr lang="en-US" altLang="zh-CN" sz="800" dirty="0" err="1">
                <a:cs typeface="Arial" pitchFamily="34" charset="0"/>
              </a:rPr>
              <a:t>eiRTCW</a:t>
            </a:r>
            <a:r>
              <a:rPr lang="en-US" altLang="zh-CN" sz="800" dirty="0">
                <a:cs typeface="Arial" pitchFamily="34" charset="0"/>
              </a:rPr>
              <a:t> PD.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the updated TR 26.930 reflecting the agreed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pCRs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in RTC SWG meetings.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Agree on the updated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eiRTCW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 PD reflecting the agreed documents in RTC SWG meeting.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 the submitted contributions and incorporate these into TR 26.930.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S4-240192: Pseudo-CR on Solution #3: C-Plane </a:t>
            </a:r>
            <a:r>
              <a:rPr lang="en-US" altLang="zh-CN" sz="800" dirty="0" err="1">
                <a:solidFill>
                  <a:prstClr val="black"/>
                </a:solidFill>
                <a:cs typeface="Arial" pitchFamily="34" charset="0"/>
              </a:rPr>
              <a:t>singalling</a:t>
            </a: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 protocol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S4-240185: Pseudo-CR on Solution #5: API and solution evaluation for service control API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S4-240041: Pseudo-CR on Key Issue # 7 and Solution #7: Interworking with IMS Network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S4-240042: Pseudo-CR on Key Issue # 8 and Solution #8: Protocol-level interworking between RTC network and IMS network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S4-240040: Pseudo-CR on Key Issue # 9 and Solution #9: Tethered cases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S4-240193: Pseudo-CR on Conclusion of </a:t>
            </a:r>
            <a:r>
              <a:rPr lang="en-US" altLang="zh-CN" sz="800" dirty="0" err="1">
                <a:solidFill>
                  <a:prstClr val="black"/>
                </a:solidFill>
                <a:cs typeface="Arial" pitchFamily="34" charset="0"/>
              </a:rPr>
              <a:t>FS_eiRTCW</a:t>
            </a: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 (state-3 aspect)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solidFill>
                  <a:prstClr val="black"/>
                </a:solidFill>
                <a:cs typeface="Arial" pitchFamily="34" charset="0"/>
              </a:rPr>
              <a:t>S4-240061: Pseudo-CR on Annex C: Call flow examples for RTC-IMS interworking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Send TR 26.930 to SA plenary for approval.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0356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SA4#126/SA#102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SA4#126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SA4#126/SA#102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SA4#126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2 </a:t>
            </a:r>
            <a:r>
              <a:rPr lang="en-US" altLang="zh-CN" sz="1200" dirty="0" err="1">
                <a:cs typeface="Arial" pitchFamily="34" charset="0"/>
              </a:rPr>
              <a:t>tdocs</a:t>
            </a:r>
            <a:r>
              <a:rPr lang="en-US" altLang="zh-CN" sz="1200" dirty="0">
                <a:cs typeface="Arial" pitchFamily="34" charset="0"/>
              </a:rPr>
              <a:t> </a:t>
            </a:r>
            <a:r>
              <a:rPr lang="en-US" altLang="zh-CN" sz="1200">
                <a:cs typeface="Arial" pitchFamily="34" charset="0"/>
              </a:rPr>
              <a:t>are proposed </a:t>
            </a:r>
            <a:r>
              <a:rPr lang="en-US" altLang="zh-CN" sz="1200" dirty="0">
                <a:cs typeface="Arial" pitchFamily="34" charset="0"/>
              </a:rPr>
              <a:t>during the calls, but no agreements are achieved.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Address the Editor’s note and other editorial comments in the TR 26.812.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/>
                <a:cs typeface="Arial" pitchFamily="34" charset="0"/>
              </a:rPr>
              <a:t>Discuss how to do the evaluations on introduced AR/MR </a:t>
            </a:r>
            <a:r>
              <a:rPr lang="en-US" altLang="zh-CN" sz="12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QoE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  <a:cs typeface="Arial" pitchFamily="34" charset="0"/>
              </a:rPr>
              <a:t> metrics.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Present the conclusions and recommendations for TR, and send it to SA plenary for approval to complete this SI.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68702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106156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There  was 1 telco meeting, non-parametric spatial audio capture was discussed and agreed to be included into the draft TR with review marks.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Based on the agreements during telco,</a:t>
            </a:r>
            <a:r>
              <a:rPr lang="en-US" altLang="zh-CN" sz="12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altLang="zh-CN" sz="800" dirty="0">
                <a:cs typeface="Arial" pitchFamily="34" charset="0"/>
              </a:rPr>
              <a:t>the aggreged contents were integrated into the TR and submitted to this meeting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During this meeting,</a:t>
            </a:r>
            <a:r>
              <a:rPr lang="en-GB" sz="800" dirty="0">
                <a:cs typeface="Arial" pitchFamily="34" charset="0"/>
              </a:rPr>
              <a:t> there are contributions(S4-240150, S4-240153, S4-240153, S4-240201, S4-240218, S4-240231, S4-240241, S4-240243) that covers AEC, FOA capture, refinement proposal .the goal is to have Comprehensive discussions and try to make more agreed contents.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86378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47924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Brian Lee (Dolby Laboratories) - </a:t>
            </a:r>
            <a:r>
              <a:rPr lang="de-DE" altLang="zh-CN" sz="14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Additional subjective tests were conducted, using JND (Just Noticeable Difference) methodology and some of the test sequences in the open source domain and the noise patterns provided by Apple.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Graphs showing subjective test results were adjusted to focus more on the low bitrate cases rather than over a broad range of bitrates, for both Full HD and 4k.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Prior to the SA4 #127 meeting, Dolby was the only source of FGS tests, with other companies providing good feedback.  Rapporteur solicited contributions from other sources; at SA4 #127 InterDigital, Apple have contributions for discussion and agreement.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At SA4 #127, share and discuss further updates from contributing sources.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Rapporteur will propose wrapping up the work for Rel-18.  If there is a consensus decision to continue the FS_FGS in Rel-19 timeframe, rapporteur will seek to hand over to another company. 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02/02/2023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SP-230539</a:t>
                      </a:r>
                      <a:endParaRPr lang="en-US" sz="11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45452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new HEVC profiles and operating points </a:t>
            </a:r>
            <a:r>
              <a:rPr lang="en-US" altLang="en-US" sz="3200" dirty="0"/>
              <a:t>(</a:t>
            </a:r>
            <a:r>
              <a:rPr lang="en-US" sz="3200" dirty="0" err="1"/>
              <a:t>FS_HEVC_Profiles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Waqar Zia (</a:t>
            </a:r>
            <a:r>
              <a:rPr lang="de-DE" altLang="zh-CN" sz="1400" dirty="0" err="1">
                <a:cs typeface="Arial" pitchFamily="34" charset="0"/>
              </a:rPr>
              <a:t>waqar_zia</a:t>
            </a:r>
            <a:r>
              <a:rPr lang="de-DE" altLang="zh-CN" sz="14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MV-HEVC evaluations were clarified and elaborated, further documentation on previous SA4 work on stereo video was added, various editor’s notes were updated and closed based on progress.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 contribution on HEVC frame packing was made and is progressing based on comments.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Continue working on open issues, editor’s notes based on previous agreements and more contributions at SA4#127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Seek agreement on frame packed HEVC solution and assessment, </a:t>
            </a:r>
            <a:r>
              <a:rPr lang="en-US" altLang="zh-CN" sz="1200" dirty="0" err="1">
                <a:solidFill>
                  <a:prstClr val="black"/>
                </a:solidFill>
                <a:cs typeface="Arial" pitchFamily="34" charset="0"/>
              </a:rPr>
              <a:t>HEVC+depth</a:t>
            </a: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/alpha solution and conclusions.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FS_HEVC_Profiles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SP-230540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76644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Bouazizi, Imed, Qualcomm Incorporated, </a:t>
            </a:r>
            <a:r>
              <a:rPr lang="de-DE" altLang="zh-CN" sz="1400" dirty="0" err="1">
                <a:cs typeface="Arial" pitchFamily="34" charset="0"/>
              </a:rPr>
              <a:t>bouazizi</a:t>
            </a:r>
            <a:r>
              <a:rPr lang="de-DE" altLang="zh-CN" sz="1400" dirty="0">
                <a:cs typeface="Arial" pitchFamily="34" charset="0"/>
              </a:rPr>
              <a:t> AT </a:t>
            </a:r>
            <a:r>
              <a:rPr lang="de-DE" altLang="zh-CN" sz="1400" dirty="0" err="1">
                <a:cs typeface="Arial" pitchFamily="34" charset="0"/>
              </a:rPr>
              <a:t>qti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qualcomm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com</a:t>
            </a:r>
            <a:endParaRPr lang="de-D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several contributions on different Avatar topics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one contribution on </a:t>
            </a:r>
            <a:r>
              <a:rPr lang="en-US" altLang="zh-CN" sz="1200" dirty="0" err="1">
                <a:cs typeface="Arial" pitchFamily="34" charset="0"/>
              </a:rPr>
              <a:t>blendshapes</a:t>
            </a:r>
            <a:r>
              <a:rPr lang="en-US" altLang="zh-CN" sz="1200" dirty="0">
                <a:cs typeface="Arial" pitchFamily="34" charset="0"/>
              </a:rPr>
              <a:t> into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an outline of the plan for the Avatar study in Rel-18 and Rel-19 from the Rapporteur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Continue work on documenting existing and deployed formats for Avatars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Follow agreed time plan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lvl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Received varied input</a:t>
            </a:r>
          </a:p>
          <a:p>
            <a:pPr lvl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Progress the work according to the time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FS_AVATAR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SP-230544</a:t>
                      </a:r>
                      <a:endParaRPr lang="en-US" sz="11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5142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SA#102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902207"/>
              </p:ext>
            </p:extLst>
          </p:nvPr>
        </p:nvGraphicFramePr>
        <p:xfrm>
          <a:off x="647700" y="1357900"/>
          <a:ext cx="10238474" cy="44461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SP-220672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7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3/3/2023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SP-221033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4195024113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SP-230164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Stage 2 – Complete</a:t>
                      </a: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3"/>
                        </a:rPr>
                        <a:t>SP-231709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 – after SA#102 (2/2)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439682"/>
              </p:ext>
            </p:extLst>
          </p:nvPr>
        </p:nvGraphicFramePr>
        <p:xfrm>
          <a:off x="647700" y="1357900"/>
          <a:ext cx="10238474" cy="1345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SP-231291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6071060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SP-230542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effectLst/>
                          <a:hlinkClick r:id="rId4"/>
                        </a:rPr>
                        <a:t>SP-230976</a:t>
                      </a:r>
                      <a:endParaRPr lang="en-US" sz="1100" b="0" u="none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595292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Dr. Hakju Ryan Lee (Samsung)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r>
              <a:rPr lang="fi-FI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LS on PDU Set marking configuration within the Policy APIs was approved and sent to CT3/CT4, with expectation of reply LS on Feb.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Text for media codec and capabilities was discussed. No consensus yet, but basic philosophy was agreed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Update 26.113: Procedures, APIs, and other missing pieces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Agreement on drafting media codec and capabilities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Joint work with 5GMS_Pro_Ph2: Dynamic policy template, RTC configuration API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Discussion on work item status and way forwards (along with </a:t>
            </a:r>
            <a:r>
              <a:rPr lang="en-US" altLang="zh-CN" sz="1200">
                <a:solidFill>
                  <a:prstClr val="black"/>
                </a:solidFill>
                <a:cs typeface="Arial" pitchFamily="34" charset="0"/>
              </a:rPr>
              <a:t>TS26.510 progress)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3"/>
                        </a:rPr>
                        <a:t>SP-230977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8303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03" y="2544728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Rapporteur: Emmanuel Thomas, Xiaomi, </a:t>
            </a:r>
            <a:r>
              <a:rPr lang="en-US" altLang="zh-CN" sz="1200" dirty="0">
                <a:cs typeface="Arial" pitchFamily="34" charset="0"/>
                <a:hlinkClick r:id="rId2"/>
              </a:rPr>
              <a:t>thomase@xiaomi.com</a:t>
            </a:r>
            <a:r>
              <a:rPr lang="en-US" altLang="zh-CN" sz="12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2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100" dirty="0">
                <a:cs typeface="Arial" pitchFamily="34" charset="0"/>
              </a:rPr>
              <a:t>One input received on text improvements for TS 26.119 based on a full draft review.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100" dirty="0">
                <a:cs typeface="Arial" pitchFamily="34" charset="0"/>
              </a:rPr>
              <a:t>Offline worked between several delegates which resulted in S4-240123 submitted at SA4 #127.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Dispose S4-240123 before other </a:t>
            </a:r>
            <a:r>
              <a:rPr lang="en-US" altLang="zh-CN" sz="1100" dirty="0" err="1">
                <a:cs typeface="Arial" pitchFamily="34" charset="0"/>
              </a:rPr>
              <a:t>pCRs</a:t>
            </a:r>
            <a:r>
              <a:rPr lang="en-US" altLang="zh-CN" sz="1100" dirty="0">
                <a:cs typeface="Arial" pitchFamily="34" charset="0"/>
              </a:rPr>
              <a:t> to 26.119 to avoid decision collisions, e.g., adding this in clause x but clause x deleted.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Produce TS 26.119 v1.1 based on submitted inputs with the goal to address all technical matters in TBDs, editor’s notes and brackets marks.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Verify with SR_MSE delegates that the elements in TS 26.119 leveraged by TS 26.565 are technically correct and can be referenced as expected.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solidFill>
                  <a:prstClr val="black"/>
                </a:solidFill>
                <a:cs typeface="Arial" pitchFamily="34" charset="0"/>
              </a:rPr>
              <a:t>Identify remaining issues such as text improvements, styling, formatting, clause reorganizing if needed, that should be fixed for </a:t>
            </a:r>
            <a:r>
              <a:rPr lang="en-US" altLang="en-US" sz="1100" dirty="0">
                <a:solidFill>
                  <a:prstClr val="black"/>
                </a:solidFill>
                <a:cs typeface="Arial" pitchFamily="34" charset="0"/>
              </a:rPr>
              <a:t>TS 26.119 v2.0.</a:t>
            </a:r>
            <a:endParaRPr lang="en-US" altLang="zh-CN" sz="1100" dirty="0">
              <a:solidFill>
                <a:prstClr val="black"/>
              </a:solidFill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en-US" sz="1100" dirty="0">
                <a:solidFill>
                  <a:prstClr val="black"/>
                </a:solidFill>
                <a:cs typeface="Arial" pitchFamily="34" charset="0"/>
              </a:rPr>
              <a:t>Discuss and agree on the logistics and time plan for producing TS 26.119 v2.0 to be presented at SA#103 (March 2024).</a:t>
            </a:r>
            <a:endParaRPr lang="en-US" altLang="en-US" sz="12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4026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20780"/>
            <a:ext cx="11068050" cy="4164135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Rapporteur: Gunkel, Simon, KPN N.V., </a:t>
            </a:r>
            <a:r>
              <a:rPr lang="fr-FR" altLang="zh-CN" sz="1600" dirty="0">
                <a:cs typeface="Arial" pitchFamily="34" charset="0"/>
                <a:hlinkClick r:id="rId2"/>
              </a:rPr>
              <a:t>Simon.Gunkel@tno.nl</a:t>
            </a:r>
            <a:endParaRPr lang="fr-FR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SA4#124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400" dirty="0">
                <a:cs typeface="Arial" pitchFamily="34" charset="0"/>
              </a:rPr>
              <a:t>No agreed documents in the calls</a:t>
            </a: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follow up actions from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No inputs to PD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Continue work on TS 26.264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3"/>
              </a:rPr>
              <a:t>S4-240145</a:t>
            </a:r>
            <a:r>
              <a:rPr lang="en-US" sz="1600" dirty="0"/>
              <a:t> /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4"/>
              </a:rPr>
              <a:t>S4-240250</a:t>
            </a:r>
            <a:r>
              <a:rPr lang="en-US" sz="1600" dirty="0"/>
              <a:t> Spatial description;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5"/>
              </a:rPr>
              <a:t>S4-240161</a:t>
            </a:r>
            <a:r>
              <a:rPr lang="en-US" sz="1600" dirty="0"/>
              <a:t> Terminal Architecture;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6"/>
              </a:rPr>
              <a:t>S4-240163</a:t>
            </a:r>
            <a:r>
              <a:rPr lang="en-US" sz="1600" dirty="0"/>
              <a:t> end-to-end reference architecture;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7"/>
              </a:rPr>
              <a:t>S4-240164</a:t>
            </a:r>
            <a:r>
              <a:rPr lang="en-US" sz="1600" dirty="0"/>
              <a:t> /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8"/>
              </a:rPr>
              <a:t>S4-240165</a:t>
            </a:r>
            <a:r>
              <a:rPr lang="en-US" sz="1600" dirty="0"/>
              <a:t> AR call flows;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9"/>
              </a:rPr>
              <a:t>S4-240248</a:t>
            </a:r>
            <a:r>
              <a:rPr lang="en-US" sz="1600" dirty="0"/>
              <a:t>  AR metadata;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hlinkClick r:id="rId10"/>
              </a:rPr>
              <a:t>S4-240273</a:t>
            </a:r>
            <a:r>
              <a:rPr lang="en-US" sz="1600" dirty="0"/>
              <a:t> Scene Description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b="1" dirty="0">
                <a:cs typeface="Arial" pitchFamily="34" charset="0"/>
              </a:rPr>
              <a:t>Discuss clear way to completion: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dirty="0">
                <a:cs typeface="Arial" pitchFamily="34" charset="0"/>
              </a:rPr>
              <a:t>Request extension one SA cycle to conclude in SA4#127 - </a:t>
            </a:r>
            <a:r>
              <a:rPr lang="en-US" sz="1600" dirty="0">
                <a:cs typeface="Arial" pitchFamily="34" charset="0"/>
              </a:rPr>
              <a:t>May 2024</a:t>
            </a:r>
            <a:r>
              <a:rPr lang="en-GB" altLang="zh-CN" sz="1600" dirty="0">
                <a:cs typeface="Arial" pitchFamily="34" charset="0"/>
              </a:rPr>
              <a:t> (</a:t>
            </a:r>
            <a:r>
              <a:rPr lang="en-US" sz="1600" dirty="0">
                <a:cs typeface="Arial" pitchFamily="34" charset="0"/>
              </a:rPr>
              <a:t>SA#104 June 2024</a:t>
            </a:r>
            <a:r>
              <a:rPr lang="en-GB" altLang="zh-CN" sz="1600" dirty="0">
                <a:cs typeface="Arial" pitchFamily="34" charset="0"/>
              </a:rPr>
              <a:t>)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600" dirty="0">
                <a:cs typeface="Arial" pitchFamily="34" charset="0"/>
              </a:rPr>
              <a:t>Do we need to change scope in WID (risk of no consensus on 3D image immersive media format for IBACS)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1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SA4#127, 28 January </a:t>
            </a:r>
            <a:r>
              <a:rPr lang="en-GB" spc="300" dirty="0"/>
              <a:t>- 02</a:t>
            </a:r>
            <a:r>
              <a:rPr lang="en-GB" sz="1000" spc="300" dirty="0"/>
              <a:t> </a:t>
            </a:r>
            <a:r>
              <a:rPr lang="en-GB" spc="300" dirty="0" err="1"/>
              <a:t>Februrary</a:t>
            </a:r>
            <a:r>
              <a:rPr lang="en-GB" sz="1000" spc="300" dirty="0"/>
              <a:t> 2024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15040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Received input on relocation and adaptive split rendering, which were not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Input from Rapporteur on finalization of Rel-18 and Rel-19 planning proposed a study for Rel-19 to cover aspects such as new profiles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Prioritize finalization of Rel-18 and clearing all dependencies to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, </a:t>
            </a:r>
            <a:r>
              <a:rPr lang="en-US" altLang="zh-CN" sz="1200" dirty="0" err="1">
                <a:cs typeface="Arial" pitchFamily="34" charset="0"/>
              </a:rPr>
              <a:t>iRTCW</a:t>
            </a:r>
            <a:r>
              <a:rPr lang="en-US" altLang="zh-CN" sz="1200" dirty="0">
                <a:cs typeface="Arial" pitchFamily="34" charset="0"/>
              </a:rPr>
              <a:t>, and 5G_RTP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New functionality should be postponed to the anticipated Rel-19 study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Submit exception sheet to allow for a final check after all dependencies are complete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982371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06358"/>
            <a:ext cx="11068050" cy="393768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SA4#126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Some </a:t>
            </a:r>
            <a:r>
              <a:rPr lang="en-US" altLang="zh-CN" sz="1200" dirty="0" err="1">
                <a:cs typeface="Arial" pitchFamily="34" charset="0"/>
              </a:rPr>
              <a:t>contributons</a:t>
            </a:r>
            <a:r>
              <a:rPr lang="en-US" altLang="zh-CN" sz="1200" dirty="0">
                <a:cs typeface="Arial" pitchFamily="34" charset="0"/>
              </a:rPr>
              <a:t> were submitted, but were al noted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contribution from Huawei about discussion on TS 26.522 was agreed.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It was agreed to work jointly on a CR to improve the text of the TS.</a:t>
            </a:r>
            <a:endParaRPr lang="en-US" altLang="zh-CN" sz="1200" dirty="0">
              <a:solidFill>
                <a:prstClr val="black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Discuss contributions is the areas of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Text improvements for TS 26.522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Corrections and clarifications to PDU Set text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XR timestamp for the pose.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RTP header extension for 3DoF pose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ABNF Syntax for RTP header extension of PDU 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 err="1">
                <a:cs typeface="Arial" pitchFamily="34" charset="0"/>
              </a:rPr>
              <a:t>QoE</a:t>
            </a:r>
            <a:r>
              <a:rPr lang="en-US" altLang="zh-CN" sz="1200" dirty="0">
                <a:cs typeface="Arial" pitchFamily="34" charset="0"/>
              </a:rPr>
              <a:t> timing information.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2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721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95702</TotalTime>
  <Words>4944</Words>
  <Application>Microsoft Office PowerPoint</Application>
  <PresentationFormat>Widescreen</PresentationFormat>
  <Paragraphs>878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</vt:lpstr>
      <vt:lpstr>Arial </vt:lpstr>
      <vt:lpstr>Calibri</vt:lpstr>
      <vt:lpstr>Times New Roman</vt:lpstr>
      <vt:lpstr>Office Theme</vt:lpstr>
      <vt:lpstr>    SA4 Work and Study Items Status at the start of SA4#127    </vt:lpstr>
      <vt:lpstr>Outline</vt:lpstr>
      <vt:lpstr>Overview of work progress  Rel-18 Work Items – after SA#102 (1/2)</vt:lpstr>
      <vt:lpstr>Overview of work progress  Rel-18 Work Items – after SA#102 (2/2)</vt:lpstr>
      <vt:lpstr>Immersive Real-time Communication for WebRTC (iRTCW)</vt:lpstr>
      <vt:lpstr>Media Capabilities for Augmented Reality (MeCAR)</vt:lpstr>
      <vt:lpstr>IMS-based AR Conversational Services (IBACS)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Enhanced Multiparty RTT  (MP_RTT)</vt:lpstr>
      <vt:lpstr>Immersive Audio for Split Rendering Scenarios (ISAR)</vt:lpstr>
      <vt:lpstr>5G-Advanced media profiles for messaging services (PROMISE)</vt:lpstr>
      <vt:lpstr>5G Media Streaming Protocols Phase 2 (5GMS_Pro_Ph2)</vt:lpstr>
      <vt:lpstr>Overview of work progress  Study Items – after SA#102</vt:lpstr>
      <vt:lpstr>Feasibility Study on Artificial Intelligence (AI) and Machine Learning (ML) for Media (FS_AI4Media)</vt:lpstr>
      <vt:lpstr>Feasibility Study on the enhancements for immersive Real-time Communication for WebRTC (FS_eiRTCW)</vt:lpstr>
      <vt:lpstr>Feasibility Study on AR and MR QoE Metrics (FS_ARMRQoE)</vt:lpstr>
      <vt:lpstr>Study on Diverse audio Capturing system for End-user Devices (FS_DaCED)</vt:lpstr>
      <vt:lpstr>Feasibility Study on Film Grain synthesis (FS_FGS)</vt:lpstr>
      <vt:lpstr>Feasibility Study on new HEVC profiles and operating points (FS_HEVC_Profiles)</vt:lpstr>
      <vt:lpstr>Feasibility Study on Avatars for Real-Time Communication (FS_AVATAR)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2975</cp:revision>
  <cp:lastPrinted>2016-09-13T11:31:59Z</cp:lastPrinted>
  <dcterms:created xsi:type="dcterms:W3CDTF">2008-08-30T09:32:10Z</dcterms:created>
  <dcterms:modified xsi:type="dcterms:W3CDTF">2024-01-31T10:27:05Z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