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1"/>
  </p:notesMasterIdLst>
  <p:handoutMasterIdLst>
    <p:handoutMasterId r:id="rId12"/>
  </p:handoutMasterIdLst>
  <p:sldIdLst>
    <p:sldId id="445" r:id="rId5"/>
    <p:sldId id="735" r:id="rId6"/>
    <p:sldId id="1141" r:id="rId7"/>
    <p:sldId id="1002" r:id="rId8"/>
    <p:sldId id="1142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735"/>
            <p14:sldId id="1141"/>
            <p14:sldId id="1002"/>
            <p14:sldId id="1142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803" autoAdjust="0"/>
    <p:restoredTop sz="95889" autoAdjust="0"/>
  </p:normalViewPr>
  <p:slideViewPr>
    <p:cSldViewPr snapToGrid="0" showGuides="1">
      <p:cViewPr varScale="1">
        <p:scale>
          <a:sx n="67" d="100"/>
          <a:sy n="67" d="100"/>
        </p:scale>
        <p:origin x="42" y="2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S4-231674, SA4#126, Chicago, USA, 13-17 November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SA4 Rel-19 Preparation</a:t>
            </a:r>
            <a:br>
              <a:rPr lang="sv-SE" altLang="sv-SE" dirty="0"/>
            </a:br>
            <a:r>
              <a:rPr lang="sv-SE" altLang="sv-SE" dirty="0"/>
              <a:t>Proposal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 (ETSI)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SA4#126, Chicago, USA, 13-17 November 2023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S4-231674</a:t>
            </a: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F7DEF2F-1E27-4045-857E-7F61676D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SA4 Rel-19 capacity - reminder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E90B1-601A-4188-AB44-98FAF9413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152</a:t>
            </a:r>
          </a:p>
          <a:p>
            <a:pPr lvl="2"/>
            <a:r>
              <a:rPr lang="en-US" altLang="en-US" sz="1400" dirty="0"/>
              <a:t>Additional buffer TUs: 32 (for Rel-19 alignment with other WGs, …)</a:t>
            </a:r>
          </a:p>
          <a:p>
            <a:pPr lvl="1"/>
            <a:r>
              <a:rPr lang="en-US" altLang="en-US" sz="1800" dirty="0"/>
              <a:t>Max number of SIs/WIs: 16 - 25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separately. SA4 finds reasonable to handle 4 features per SWG at any one time. That would result in 16 features.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March 2024, End: Sept 2025 (18 months)</a:t>
            </a:r>
          </a:p>
          <a:p>
            <a:pPr lvl="1"/>
            <a:r>
              <a:rPr lang="en-US" altLang="en-US" sz="1800" dirty="0"/>
              <a:t>Number of ordinary meetings: 8</a:t>
            </a:r>
          </a:p>
          <a:p>
            <a:pPr lvl="2"/>
            <a:r>
              <a:rPr lang="en-US" altLang="en-US" sz="1400" dirty="0"/>
              <a:t>Note: 2025 calendar TBD</a:t>
            </a:r>
          </a:p>
          <a:p>
            <a:pPr lvl="1"/>
            <a:r>
              <a:rPr lang="en-US" altLang="en-US" sz="1800" dirty="0"/>
              <a:t>Expected total TUs per meeting (for all the work including maintenance and Rel-19): 27</a:t>
            </a:r>
          </a:p>
          <a:p>
            <a:pPr lvl="1"/>
            <a:r>
              <a:rPr lang="en-US" altLang="en-US" sz="1800" dirty="0"/>
              <a:t>Total TUs (for all releases): 216</a:t>
            </a:r>
          </a:p>
          <a:p>
            <a:pPr lvl="1"/>
            <a:r>
              <a:rPr lang="en-US" altLang="en-US" sz="1800" dirty="0"/>
              <a:t>TUs for maintenance of past releases: 32</a:t>
            </a: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2AEC85-5E90-7CB8-EAB4-9F8269A54CBA}"/>
              </a:ext>
            </a:extLst>
          </p:cNvPr>
          <p:cNvCxnSpPr>
            <a:cxnSpLocks/>
          </p:cNvCxnSpPr>
          <p:nvPr/>
        </p:nvCxnSpPr>
        <p:spPr bwMode="auto">
          <a:xfrm>
            <a:off x="10064751" y="1367367"/>
            <a:ext cx="20235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E9189D5-64F3-09C5-A48D-EE8674F5CD98}"/>
              </a:ext>
            </a:extLst>
          </p:cNvPr>
          <p:cNvCxnSpPr>
            <a:cxnSpLocks/>
          </p:cNvCxnSpPr>
          <p:nvPr/>
        </p:nvCxnSpPr>
        <p:spPr bwMode="auto">
          <a:xfrm>
            <a:off x="6477000" y="1367367"/>
            <a:ext cx="33697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D887E5-8538-C1CB-CC54-E63F881E3B64}"/>
              </a:ext>
            </a:extLst>
          </p:cNvPr>
          <p:cNvCxnSpPr>
            <a:cxnSpLocks/>
          </p:cNvCxnSpPr>
          <p:nvPr/>
        </p:nvCxnSpPr>
        <p:spPr bwMode="auto">
          <a:xfrm>
            <a:off x="2829984" y="1367367"/>
            <a:ext cx="336973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A1F690-AD53-59E8-535F-345F9EBD1193}"/>
              </a:ext>
            </a:extLst>
          </p:cNvPr>
          <p:cNvCxnSpPr>
            <a:cxnSpLocks/>
          </p:cNvCxnSpPr>
          <p:nvPr/>
        </p:nvCxnSpPr>
        <p:spPr bwMode="auto">
          <a:xfrm>
            <a:off x="294217" y="1367367"/>
            <a:ext cx="22352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F80E2EF2-2CD9-8050-C36C-60F6CF1DAD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92300" y="2142067"/>
            <a:ext cx="0" cy="434551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125CDD8B-AB76-4A1E-ED22-19B046999DD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954684" y="2351618"/>
            <a:ext cx="33867" cy="417618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48DB32-E85A-9109-9716-5635D862ADC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56351" y="2298701"/>
            <a:ext cx="6349" cy="417830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0BA2A8C-3385-8E83-BB10-6E18457BCB3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13567" y="2300818"/>
            <a:ext cx="10584" cy="417618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779E52C-574B-F6CF-6512-0239032D7977}"/>
              </a:ext>
            </a:extLst>
          </p:cNvPr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- reminder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4E515EAE-98DD-3EEA-6983-D268B8198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643" y="16213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0997E685-262B-3D03-E493-D89D1AB768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21618" y="2351618"/>
            <a:ext cx="1270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E5CDC356-EDFB-4208-6C10-64EA68584F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2383368"/>
            <a:ext cx="0" cy="414443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5FC4062-3442-18E8-9A38-CCE6124E92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00767" y="2351618"/>
            <a:ext cx="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15961D2E-EFCB-16DF-7AB2-E6D1E85753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716684" y="2351618"/>
            <a:ext cx="42333" cy="41253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15F6F8A2-B95A-9911-B745-7D44F5DF56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01667" y="2351618"/>
            <a:ext cx="2117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AA5DAA7F-3EC0-43AB-7B1C-C98A06B204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45351" y="2298701"/>
            <a:ext cx="0" cy="422910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5D307F8E-BFB6-1F7E-5D3D-063A5B6224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74567" y="2351618"/>
            <a:ext cx="0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E33CF3E7-4B67-1C7B-35DB-1560788BEDC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64718" y="2351618"/>
            <a:ext cx="4233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27EFF6A-51FA-583C-719A-30721B38BAA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527551" y="2351618"/>
            <a:ext cx="21167" cy="417618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5469021-89DB-3295-68DC-28B3040150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470218" y="2355851"/>
            <a:ext cx="12700" cy="417194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B2DA5117-539E-BB40-DFBB-C048EE5C7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1" y="5962651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5C75BC5F-0F05-8097-46CA-0D345C6E1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896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0CE9DBD1-E734-B6AB-8A33-E32550D4E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8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F303D8DB-C460-31EA-0782-E0E4EA666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3202" y="16213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C1ECA6F3-FDE3-F2CC-0912-93D427538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63" y="1621367"/>
            <a:ext cx="45717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#105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1C01B054-886C-FFB2-4CDD-7A2E26C8A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250" y="1621367"/>
            <a:ext cx="46198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7AC64D69-6A1A-D0B1-ED3D-72BCE9196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0" y="1621367"/>
            <a:ext cx="46038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#107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DF7E6A2B-3DF2-A3F8-7CB2-FD4D061E4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1171" y="1621367"/>
            <a:ext cx="46679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#108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0C92EAD5-2EA9-1123-D181-CBD1B9172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125" y="1621367"/>
            <a:ext cx="46198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282F8FC9-E1E5-55E5-890D-604B3101A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4210" y="1621367"/>
            <a:ext cx="43313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EE764DDE-D0E3-6802-EF00-E93F3E206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3151" y="1621367"/>
            <a:ext cx="39786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66BCA1C1-3A29-FCAD-C0C5-EA794A6C0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96305" y="1621367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#112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70601207-6868-474F-E0B0-92ACF49F8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55" y="1621367"/>
            <a:ext cx="41229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313EED7E-1448-9C6E-C833-E67123C42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9418" y="2813052"/>
            <a:ext cx="1102783" cy="37464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EC850B1-8A99-1764-AE27-3527B98A1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918" y="2813052"/>
            <a:ext cx="1286933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33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33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272E9B-D216-AD5C-8E4E-BE60CAB05276}"/>
              </a:ext>
            </a:extLst>
          </p:cNvPr>
          <p:cNvSpPr txBox="1"/>
          <p:nvPr/>
        </p:nvSpPr>
        <p:spPr>
          <a:xfrm>
            <a:off x="4216401" y="1204384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8B3B5B8-0F8C-9E90-123F-E74BEF4457FE}"/>
              </a:ext>
            </a:extLst>
          </p:cNvPr>
          <p:cNvSpPr txBox="1"/>
          <p:nvPr/>
        </p:nvSpPr>
        <p:spPr>
          <a:xfrm>
            <a:off x="7821085" y="1204384"/>
            <a:ext cx="73129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52A5EF95-4EE2-24F4-BC93-10F005EAB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8733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3298C2AA-09EB-76E2-1958-442167FC6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3818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136FF6C3-8DA9-33F6-3C47-B9A86C0DA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7351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9658F0D6-41F8-6393-82F3-11BC74052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00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6F47BF54-1224-F2D5-69C3-A5F0AFB03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333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2F7693AC-1727-B006-65DD-4BFE5DF7E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7717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19168CC8-AE76-32A9-1B8C-A44074C39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3584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E9D35D44-78FD-5731-DDC9-7BA6A2F95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267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DFE7824C-991E-B959-FD0D-481C625FA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5984" y="1826684"/>
            <a:ext cx="43794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46047A52-4D56-1CEB-046E-DA2265310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384" y="1826684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C9BB8B06-2E9D-3EF8-BC0E-5F6B3DD57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610228B9-801A-79E6-9F50-D92C9C1D2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4467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779BF344-74D0-CA18-7B5B-CBFE0AE3F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1117" y="1826684"/>
            <a:ext cx="44916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9178C8F-3295-DE27-493E-E18A067E9D05}"/>
              </a:ext>
            </a:extLst>
          </p:cNvPr>
          <p:cNvSpPr txBox="1"/>
          <p:nvPr/>
        </p:nvSpPr>
        <p:spPr>
          <a:xfrm>
            <a:off x="11146367" y="1178984"/>
            <a:ext cx="7409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EA8715F-5622-0FA2-AD08-1BC68F7A7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7534" y="220134"/>
            <a:ext cx="687917" cy="40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5BBEDDDA-A03A-59DE-8B50-C5763756A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4384" y="4686301"/>
            <a:ext cx="1157816" cy="277284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33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667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76402C06-895A-AF5A-AE1E-1F2967650924}"/>
              </a:ext>
            </a:extLst>
          </p:cNvPr>
          <p:cNvSpPr/>
          <p:nvPr/>
        </p:nvSpPr>
        <p:spPr bwMode="auto">
          <a:xfrm>
            <a:off x="4013201" y="5018618"/>
            <a:ext cx="5092700" cy="30056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3CFA2356-69E8-3302-A136-E0C58FACB2DC}"/>
              </a:ext>
            </a:extLst>
          </p:cNvPr>
          <p:cNvSpPr/>
          <p:nvPr/>
        </p:nvSpPr>
        <p:spPr bwMode="auto">
          <a:xfrm>
            <a:off x="2808818" y="4322234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03747392-D6C2-76DD-8C49-6C74B0065354}"/>
              </a:ext>
            </a:extLst>
          </p:cNvPr>
          <p:cNvSpPr/>
          <p:nvPr/>
        </p:nvSpPr>
        <p:spPr bwMode="auto">
          <a:xfrm>
            <a:off x="2180167" y="3937000"/>
            <a:ext cx="418253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2C1C9CB7-447B-A793-AE0D-FAD64BD79F59}"/>
              </a:ext>
            </a:extLst>
          </p:cNvPr>
          <p:cNvSpPr/>
          <p:nvPr/>
        </p:nvSpPr>
        <p:spPr bwMode="auto">
          <a:xfrm>
            <a:off x="3634318" y="4690534"/>
            <a:ext cx="5353049" cy="277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7BD9A9B-CCCC-66D4-BACC-9124D1418719}"/>
              </a:ext>
            </a:extLst>
          </p:cNvPr>
          <p:cNvSpPr/>
          <p:nvPr/>
        </p:nvSpPr>
        <p:spPr bwMode="auto">
          <a:xfrm>
            <a:off x="6769101" y="5431368"/>
            <a:ext cx="3181351" cy="31961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8F97AD91-9ABB-D5C7-FD46-8CB0527FE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284" y="3443818"/>
            <a:ext cx="1295400" cy="37464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33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933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933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E2778458-30AD-665D-2795-A52426D27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535" y="1621367"/>
            <a:ext cx="46839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DF12820F-F685-4374-710C-402B8B66A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617" y="1826684"/>
            <a:ext cx="43152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712A62-F42A-BFEF-2C97-B401EBE8DFC7}"/>
              </a:ext>
            </a:extLst>
          </p:cNvPr>
          <p:cNvSpPr txBox="1"/>
          <p:nvPr/>
        </p:nvSpPr>
        <p:spPr>
          <a:xfrm>
            <a:off x="1204385" y="1208617"/>
            <a:ext cx="7296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BEE7D6F-96C2-FC36-0046-FE2FB3372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584" y="6508751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1305C7CB-FE11-434C-0652-21F330369142}"/>
              </a:ext>
            </a:extLst>
          </p:cNvPr>
          <p:cNvSpPr/>
          <p:nvPr/>
        </p:nvSpPr>
        <p:spPr bwMode="auto">
          <a:xfrm>
            <a:off x="1761067" y="2353734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811D508-E2C1-6A1E-D9CC-7394B4D5AF25}"/>
              </a:ext>
            </a:extLst>
          </p:cNvPr>
          <p:cNvSpPr/>
          <p:nvPr/>
        </p:nvSpPr>
        <p:spPr bwMode="auto">
          <a:xfrm>
            <a:off x="71967" y="2349500"/>
            <a:ext cx="186055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5247A76A-7230-F855-F603-7DE9A5A48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9634" y="1422400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FA8C66-731A-B4BA-E6F3-CBC3F07EA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1" y="2753784"/>
            <a:ext cx="1195916" cy="522816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8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771D29FB-9551-C1E1-5E9D-3C456801A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1" y="2827867"/>
            <a:ext cx="8784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8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51B59EB2-120C-2B66-4D86-F47196DCA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518" y="3363384"/>
            <a:ext cx="1155700" cy="491067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15BB4784-B894-A53D-DDE2-D0C83C049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78" y="3435351"/>
            <a:ext cx="7168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8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40B37B9B-0A77-2C79-AC0F-07D69D48C1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62051" y="2254251"/>
            <a:ext cx="16933" cy="4273549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8EA5724C-7894-EA0A-BD10-E57B5F5A96DA}"/>
              </a:ext>
            </a:extLst>
          </p:cNvPr>
          <p:cNvSpPr/>
          <p:nvPr/>
        </p:nvSpPr>
        <p:spPr bwMode="auto">
          <a:xfrm>
            <a:off x="1566333" y="2201334"/>
            <a:ext cx="609600" cy="5249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4379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F7DEF2F-1E27-4045-857E-7F61676D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SA4 agreements for Rel-19 - reminder</a:t>
            </a:r>
            <a:endParaRPr lang="en-US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E90B1-601A-4188-AB44-98FAF9413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SA/SA2/RAN2 to let SA4 do stage-3 on media related topics. Early indication of potential impact to SA4 is nice-to-have.</a:t>
            </a:r>
          </a:p>
          <a:p>
            <a:r>
              <a:rPr lang="en-US" altLang="zh-CN" sz="2000" dirty="0"/>
              <a:t>SA4 is currently focused on Rel-18 Work and Rel-17 maintenance </a:t>
            </a:r>
          </a:p>
          <a:p>
            <a:r>
              <a:rPr lang="en-US" altLang="zh-CN" sz="2000" dirty="0"/>
              <a:t>SA4 hasn’t started Rel-19 planning. Several topics mentioned but no detailed discussions and conclusions. </a:t>
            </a:r>
          </a:p>
          <a:p>
            <a:pPr lvl="1"/>
            <a:r>
              <a:rPr lang="de-DE" sz="1600" dirty="0" err="1"/>
              <a:t>Example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potential larger </a:t>
            </a:r>
            <a:r>
              <a:rPr lang="de-DE" sz="1600" dirty="0" err="1"/>
              <a:t>work</a:t>
            </a:r>
            <a:r>
              <a:rPr lang="de-DE" sz="1600" dirty="0"/>
              <a:t> </a:t>
            </a:r>
            <a:r>
              <a:rPr lang="de-DE" sz="1600" dirty="0" err="1"/>
              <a:t>topics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SA4: New Video Codecs, Avatars, XR </a:t>
            </a:r>
            <a:r>
              <a:rPr lang="de-DE" sz="1600" dirty="0" err="1"/>
              <a:t>Extensions</a:t>
            </a:r>
            <a:r>
              <a:rPr lang="de-DE" sz="1600" dirty="0"/>
              <a:t>, 5G Media Streaming and MBS </a:t>
            </a:r>
            <a:r>
              <a:rPr lang="de-DE" sz="1600" dirty="0" err="1"/>
              <a:t>Extensions</a:t>
            </a:r>
            <a:r>
              <a:rPr lang="de-DE" sz="1600" dirty="0"/>
              <a:t>, AI/ML </a:t>
            </a:r>
            <a:r>
              <a:rPr lang="de-DE" sz="1600" dirty="0" err="1"/>
              <a:t>for</a:t>
            </a:r>
            <a:r>
              <a:rPr lang="de-DE" sz="1600" dirty="0"/>
              <a:t> Media</a:t>
            </a:r>
            <a:endParaRPr lang="en-US" altLang="zh-CN" sz="1600" dirty="0"/>
          </a:p>
          <a:p>
            <a:r>
              <a:rPr lang="en-US" altLang="zh-CN" sz="2000" dirty="0"/>
              <a:t>SA4#124 agreed to start Rel-19 discussions from December 2023:</a:t>
            </a:r>
          </a:p>
          <a:p>
            <a:pPr lvl="1"/>
            <a:r>
              <a:rPr lang="de-DE" sz="1800" dirty="0" err="1"/>
              <a:t>Build</a:t>
            </a:r>
            <a:r>
              <a:rPr lang="de-DE" sz="1800" dirty="0"/>
              <a:t> on </a:t>
            </a:r>
            <a:r>
              <a:rPr lang="de-DE" sz="1800" dirty="0" err="1"/>
              <a:t>leftovers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studies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Rel-18,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well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related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RAN and SA2 </a:t>
            </a:r>
            <a:r>
              <a:rPr lang="de-DE" sz="1800" dirty="0" err="1"/>
              <a:t>work</a:t>
            </a:r>
            <a:endParaRPr lang="de-DE" sz="1800" dirty="0"/>
          </a:p>
          <a:p>
            <a:pPr lvl="1"/>
            <a:r>
              <a:rPr lang="de-DE" sz="1800" dirty="0" err="1"/>
              <a:t>Identify</a:t>
            </a:r>
            <a:r>
              <a:rPr lang="de-DE" sz="1800" dirty="0"/>
              <a:t> substantial </a:t>
            </a:r>
            <a:r>
              <a:rPr lang="de-DE" sz="1800" dirty="0" err="1"/>
              <a:t>new</a:t>
            </a:r>
            <a:r>
              <a:rPr lang="de-DE" sz="1800" dirty="0"/>
              <a:t> </a:t>
            </a:r>
            <a:r>
              <a:rPr lang="de-DE" sz="1800" dirty="0" err="1"/>
              <a:t>work</a:t>
            </a:r>
            <a:r>
              <a:rPr lang="de-DE" sz="1800" dirty="0"/>
              <a:t> </a:t>
            </a:r>
            <a:r>
              <a:rPr lang="de-DE" sz="1800" dirty="0" err="1"/>
              <a:t>topics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Rel-19. </a:t>
            </a:r>
          </a:p>
          <a:p>
            <a:pPr lvl="1"/>
            <a:r>
              <a:rPr lang="de-DE" sz="1800" dirty="0"/>
              <a:t>Work </a:t>
            </a:r>
            <a:r>
              <a:rPr lang="de-DE" sz="1800" dirty="0" err="1"/>
              <a:t>with</a:t>
            </a:r>
            <a:r>
              <a:rPr lang="de-DE" sz="1800" dirty="0"/>
              <a:t> </a:t>
            </a:r>
            <a:r>
              <a:rPr lang="de-DE" sz="1800" dirty="0" err="1"/>
              <a:t>requirements</a:t>
            </a:r>
            <a:r>
              <a:rPr lang="de-DE" sz="1800" dirty="0"/>
              <a:t> and </a:t>
            </a:r>
            <a:r>
              <a:rPr lang="de-DE" sz="1800" dirty="0" err="1"/>
              <a:t>inputs</a:t>
            </a:r>
            <a:r>
              <a:rPr lang="de-DE" sz="1800" dirty="0"/>
              <a:t> </a:t>
            </a:r>
            <a:r>
              <a:rPr lang="de-DE" sz="1800" dirty="0" err="1"/>
              <a:t>from</a:t>
            </a:r>
            <a:r>
              <a:rPr lang="de-DE" sz="1800" dirty="0"/>
              <a:t>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industry</a:t>
            </a:r>
            <a:r>
              <a:rPr lang="de-DE" sz="1800" dirty="0"/>
              <a:t>: 5G-MAG, Metaverse Standards Forum, etc.</a:t>
            </a:r>
            <a:endParaRPr lang="en-US" altLang="zh-CN" sz="2000" dirty="0"/>
          </a:p>
          <a:p>
            <a:r>
              <a:rPr lang="en-US" altLang="zh-CN" sz="2000" dirty="0"/>
              <a:t>SA4#124 agreed that TU mechanisms are not needed at this stage. Would consider in case of overload and regular handling is not sufficient to resolve.</a:t>
            </a:r>
          </a:p>
        </p:txBody>
      </p:sp>
    </p:spTree>
    <p:extLst>
      <p:ext uri="{BB962C8B-B14F-4D97-AF65-F5344CB8AC3E}">
        <p14:creationId xmlns:p14="http://schemas.microsoft.com/office/powerpoint/2010/main" val="102114779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F7DEF2F-1E27-4045-857E-7F61676D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en-US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E90B1-601A-4188-AB44-98FAF9413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dirty="0"/>
              <a:t> SA4 Rel-19 content definition to follow regular 3GPP Working Procedures</a:t>
            </a:r>
          </a:p>
          <a:p>
            <a:r>
              <a:rPr lang="en-US" altLang="zh-CN" sz="1600" dirty="0"/>
              <a:t> Aim at 16 simultaneous Rel-19 “features” max</a:t>
            </a:r>
          </a:p>
          <a:p>
            <a:r>
              <a:rPr lang="en-US" altLang="zh-CN" sz="1600" dirty="0"/>
              <a:t> Features belong to the following categories</a:t>
            </a:r>
          </a:p>
          <a:p>
            <a:pPr lvl="1"/>
            <a:r>
              <a:rPr lang="en-US" altLang="zh-CN" sz="1200" dirty="0"/>
              <a:t>SA4 Studies and leftovers from Rel-18</a:t>
            </a:r>
          </a:p>
          <a:p>
            <a:pPr lvl="1"/>
            <a:r>
              <a:rPr lang="en-US" altLang="zh-CN" sz="1200" dirty="0"/>
              <a:t>Requirements from 3GPP: e.g. SA1, SA2 and RAN work topics</a:t>
            </a:r>
          </a:p>
          <a:p>
            <a:pPr lvl="1"/>
            <a:r>
              <a:rPr lang="en-US" altLang="zh-CN" sz="1200" dirty="0"/>
              <a:t>Requirements from the industry: e.g. 5G-MAG, MSF etc.</a:t>
            </a:r>
          </a:p>
          <a:p>
            <a:pPr lvl="1"/>
            <a:r>
              <a:rPr lang="en-US" altLang="zh-CN" sz="1200" dirty="0"/>
              <a:t>New topics</a:t>
            </a:r>
          </a:p>
          <a:p>
            <a:r>
              <a:rPr lang="en-US" altLang="zh-CN" sz="1600" dirty="0"/>
              <a:t> Aim to split the work among existing SWG. I.e. 4 features per SWG. If needed, rescope SWGs and/or delay certain features until others complete.</a:t>
            </a:r>
          </a:p>
          <a:p>
            <a:r>
              <a:rPr lang="en-US" altLang="zh-CN" sz="1600" dirty="0"/>
              <a:t> First batch of new Rel-19 Work Items to be agreed at SA4#127 and sent to SA#103 in March 2024. Others to follow depending on agreements. Start of new WID to depend on capacity and Rel-18 completion (exceptions etc.)</a:t>
            </a:r>
          </a:p>
          <a:p>
            <a:r>
              <a:rPr lang="en-US" altLang="zh-CN" sz="1600" dirty="0"/>
              <a:t> Rel-19 dedicated SWG AH Telcos (2h): Video, Audio, MBS, RTC</a:t>
            </a:r>
          </a:p>
          <a:p>
            <a:pPr lvl="1"/>
            <a:r>
              <a:rPr lang="en-US" altLang="zh-CN" sz="1200" dirty="0"/>
              <a:t>18-22 December 2023</a:t>
            </a:r>
          </a:p>
          <a:p>
            <a:pPr lvl="1"/>
            <a:r>
              <a:rPr lang="en-US" altLang="zh-CN" sz="1200" dirty="0"/>
              <a:t>8-12 January 2023</a:t>
            </a:r>
          </a:p>
          <a:p>
            <a:pPr lvl="1"/>
            <a:r>
              <a:rPr lang="en-US" altLang="zh-CN" sz="1200" dirty="0"/>
              <a:t>Possibility for SWG Chairs to trigger moderated email discussions after first call up until SA4#127</a:t>
            </a:r>
          </a:p>
          <a:p>
            <a:r>
              <a:rPr lang="en-US" altLang="zh-CN" sz="1600" dirty="0"/>
              <a:t> 2 plenary slots dedicated for discussion at SA4#127</a:t>
            </a:r>
          </a:p>
        </p:txBody>
      </p:sp>
    </p:spTree>
    <p:extLst>
      <p:ext uri="{BB962C8B-B14F-4D97-AF65-F5344CB8AC3E}">
        <p14:creationId xmlns:p14="http://schemas.microsoft.com/office/powerpoint/2010/main" val="27048727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691</Words>
  <Application>Microsoft Office PowerPoint</Application>
  <PresentationFormat>Widescreen</PresentationFormat>
  <Paragraphs>108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Montserrat</vt:lpstr>
      <vt:lpstr>Times New Roman</vt:lpstr>
      <vt:lpstr>Office Theme</vt:lpstr>
      <vt:lpstr>SA4 Rel-19 Preparation Proposal</vt:lpstr>
      <vt:lpstr>SA4 Rel-19 capacity - reminder</vt:lpstr>
      <vt:lpstr>PowerPoint Presentation</vt:lpstr>
      <vt:lpstr>SA4 agreements for Rel-19 - reminder</vt:lpstr>
      <vt:lpstr>Proposal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2023-11-13T11:25:55Z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