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729" r:id="rId4"/>
  </p:sldMasterIdLst>
  <p:notesMasterIdLst>
    <p:notesMasterId r:id="rId30"/>
  </p:notesMasterIdLst>
  <p:handoutMasterIdLst>
    <p:handoutMasterId r:id="rId31"/>
  </p:handoutMasterIdLst>
  <p:sldIdLst>
    <p:sldId id="303" r:id="rId5"/>
    <p:sldId id="705" r:id="rId6"/>
    <p:sldId id="925" r:id="rId7"/>
    <p:sldId id="999" r:id="rId8"/>
    <p:sldId id="1053" r:id="rId9"/>
    <p:sldId id="1056" r:id="rId10"/>
    <p:sldId id="1044" r:id="rId11"/>
    <p:sldId id="1034" r:id="rId12"/>
    <p:sldId id="1047" r:id="rId13"/>
    <p:sldId id="1042" r:id="rId14"/>
    <p:sldId id="1051" r:id="rId15"/>
    <p:sldId id="1055" r:id="rId16"/>
    <p:sldId id="1052" r:id="rId17"/>
    <p:sldId id="1043" r:id="rId18"/>
    <p:sldId id="1021" r:id="rId19"/>
    <p:sldId id="1057" r:id="rId20"/>
    <p:sldId id="926" r:id="rId21"/>
    <p:sldId id="1049" r:id="rId22"/>
    <p:sldId id="1045" r:id="rId23"/>
    <p:sldId id="1050" r:id="rId24"/>
    <p:sldId id="1054" r:id="rId25"/>
    <p:sldId id="1048" r:id="rId26"/>
    <p:sldId id="1058" r:id="rId27"/>
    <p:sldId id="1046" r:id="rId28"/>
    <p:sldId id="1035" r:id="rId29"/>
  </p:sldIdLst>
  <p:sldSz cx="12192000" cy="6858000"/>
  <p:notesSz cx="6797675" cy="9926638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33CC33"/>
    <a:srgbClr val="00CC00"/>
    <a:srgbClr val="0000FF"/>
    <a:srgbClr val="72AF2F"/>
    <a:srgbClr val="00CC66"/>
    <a:srgbClr val="008000"/>
    <a:srgbClr val="D0D8E8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125E5076-3810-47DD-B79F-674D7AD40C01}" styleName="Dark Style 1 - Accent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4987" autoAdjust="0"/>
    <p:restoredTop sz="96370" autoAdjust="0"/>
  </p:normalViewPr>
  <p:slideViewPr>
    <p:cSldViewPr snapToGrid="0">
      <p:cViewPr varScale="1">
        <p:scale>
          <a:sx n="73" d="100"/>
          <a:sy n="73" d="100"/>
        </p:scale>
        <p:origin x="26" y="12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5312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-7512"/>
    </p:cViewPr>
  </p:sorterViewPr>
  <p:notesViewPr>
    <p:cSldViewPr snapToGrid="0">
      <p:cViewPr varScale="1">
        <p:scale>
          <a:sx n="51" d="100"/>
          <a:sy n="51" d="100"/>
        </p:scale>
        <p:origin x="2976" y="84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64BA2FF4-9C9B-43A0-99D9-70E7AE181401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255D618B-E92D-4220-AAB6-335AFF916383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374FF9D4-381D-4F65-A2E3-3E22297D6482}" type="datetime1">
              <a:rPr lang="en-US"/>
              <a:pPr>
                <a:defRPr/>
              </a:pPr>
              <a:t>11/13/2023</a:t>
            </a:fld>
            <a:endParaRPr lang="en-US" dirty="0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4AE42738-A574-4AFC-8C12-D7289D224FB7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2975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D7536795-C30F-4339-87FD-38966263D011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2975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A61D28B-C48B-4FDA-8101-AB067B742886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B2A30284-36D3-437C-A331-867BE010FA5D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5384AF11-2BF1-4BBF-AEE4-E5E2B9A94B2E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FAC44ACD-ACA2-48FF-933F-C98682059B2D}" type="datetime1">
              <a:rPr lang="en-US"/>
              <a:pPr>
                <a:defRPr/>
              </a:pPr>
              <a:t>11/13/2023</a:t>
            </a:fld>
            <a:endParaRPr lang="en-US" dirty="0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9BC8989B-9C99-43E8-AE90-A608F1DA2746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5ACF14E2-24D8-40D5-B992-B602782AEA40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612919D8-380F-455F-B948-9F29474F9DB5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975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36B91F1B-C2A5-4A48-A531-B87A102E179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2975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CB569630-D4C4-4930-941B-2F103ACDDD19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>
            <a:extLst>
              <a:ext uri="{FF2B5EF4-FFF2-40B4-BE49-F238E27FC236}">
                <a16:creationId xmlns:a16="http://schemas.microsoft.com/office/drawing/2014/main" id="{CC1142FD-101E-427D-96F6-FDB64D97223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3750AEEB-43BF-4C78-A9BB-4901C20CE6DD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6147" name="Rectangle 2">
            <a:extLst>
              <a:ext uri="{FF2B5EF4-FFF2-40B4-BE49-F238E27FC236}">
                <a16:creationId xmlns:a16="http://schemas.microsoft.com/office/drawing/2014/main" id="{1D8C01C9-DA69-44AE-93F5-5827D88296F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6148" name="Rectangle 3">
            <a:extLst>
              <a:ext uri="{FF2B5EF4-FFF2-40B4-BE49-F238E27FC236}">
                <a16:creationId xmlns:a16="http://schemas.microsoft.com/office/drawing/2014/main" id="{A7C0C384-8A03-4406-B265-27593EAE509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563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>
            <a:extLst>
              <a:ext uri="{FF2B5EF4-FFF2-40B4-BE49-F238E27FC236}">
                <a16:creationId xmlns:a16="http://schemas.microsoft.com/office/drawing/2014/main" id="{AB6CF3B8-1087-4EA1-B913-F019DD3E242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431800" y="52810"/>
            <a:ext cx="77470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SA4#126</a:t>
            </a:r>
          </a:p>
          <a:p>
            <a:pPr eaLnBrk="1" hangingPunct="1">
              <a:defRPr/>
            </a:pPr>
            <a:r>
              <a:rPr lang="en-US" altLang="en-US" sz="1200" b="1" dirty="0">
                <a:latin typeface="Arial "/>
              </a:rPr>
              <a:t>13-17 November 2023, Chicago, USA</a:t>
            </a:r>
            <a:endParaRPr lang="sv-SE" altLang="en-US" sz="1200" b="1" dirty="0">
              <a:latin typeface="Arial "/>
            </a:endParaRPr>
          </a:p>
        </p:txBody>
      </p:sp>
      <p:sp>
        <p:nvSpPr>
          <p:cNvPr id="5" name="Text Box 13">
            <a:extLst>
              <a:ext uri="{FF2B5EF4-FFF2-40B4-BE49-F238E27FC236}">
                <a16:creationId xmlns:a16="http://schemas.microsoft.com/office/drawing/2014/main" id="{95FCF8CD-2C30-4430-B3A5-F165BE96BF3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7761818" y="177801"/>
            <a:ext cx="1951567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GB" altLang="en-US" sz="1200" b="1" dirty="0"/>
              <a:t>S4-231665</a:t>
            </a:r>
            <a:endParaRPr lang="en-GB" altLang="en-US" sz="1200" dirty="0">
              <a:highlight>
                <a:srgbClr val="FFFF00"/>
              </a:highlight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7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84747627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22367815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95581722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>
            <a:extLst>
              <a:ext uri="{FF2B5EF4-FFF2-40B4-BE49-F238E27FC236}">
                <a16:creationId xmlns:a16="http://schemas.microsoft.com/office/drawing/2014/main" id="{3E43BB85-D592-4477-85C5-C4386A8D7CFC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787401" y="6373813"/>
            <a:ext cx="8225367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000" dirty="0"/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68A9C30A-2580-43D9-BAEE-FEECE59C0BFB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51933" y="228600"/>
            <a:ext cx="9103784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4AFB3978-2F51-4806-8F68-F6726549232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47700" y="1454151"/>
            <a:ext cx="11184467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30DF169-4F9A-4D13-8638-5028A4E3BEAA}"/>
              </a:ext>
            </a:extLst>
          </p:cNvPr>
          <p:cNvSpPr txBox="1"/>
          <p:nvPr userDrawn="1"/>
        </p:nvSpPr>
        <p:spPr>
          <a:xfrm>
            <a:off x="717551" y="6394450"/>
            <a:ext cx="5767916" cy="311150"/>
          </a:xfrm>
          <a:prstGeom prst="rect">
            <a:avLst/>
          </a:prstGeom>
          <a:noFill/>
        </p:spPr>
        <p:txBody>
          <a:bodyPr anchor="ctr">
            <a:normAutofit/>
          </a:bodyPr>
          <a:lstStyle/>
          <a:p>
            <a:pPr>
              <a:defRPr/>
            </a:pPr>
            <a:r>
              <a:rPr lang="en-GB" sz="1000" spc="300" dirty="0"/>
              <a:t>3GPP TSG SA4#126, 13-17 November 2023</a:t>
            </a:r>
            <a:endParaRPr lang="en-GB" sz="1000" spc="300" dirty="0">
              <a:solidFill>
                <a:schemeClr val="bg1"/>
              </a:solidFill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49773661-2F87-4456-BE3A-674631874291}"/>
              </a:ext>
            </a:extLst>
          </p:cNvPr>
          <p:cNvSpPr/>
          <p:nvPr userDrawn="1"/>
        </p:nvSpPr>
        <p:spPr bwMode="auto">
          <a:xfrm>
            <a:off x="11091334" y="6383338"/>
            <a:ext cx="681567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C840CD29-0815-49FF-A34C-B092584A5C36}" type="slidenum">
              <a:rPr lang="en-GB" altLang="en-US" sz="1000" b="1" smtClean="0"/>
              <a:pPr algn="ctr">
                <a:defRPr/>
              </a:pPr>
              <a:t>‹#›</a:t>
            </a:fld>
            <a:endParaRPr lang="en-GB" altLang="en-US" sz="1000" b="1" dirty="0"/>
          </a:p>
          <a:p>
            <a:pPr>
              <a:defRPr/>
            </a:pPr>
            <a:endParaRPr lang="en-GB" altLang="en-US" sz="1000" dirty="0"/>
          </a:p>
        </p:txBody>
      </p:sp>
      <p:sp>
        <p:nvSpPr>
          <p:cNvPr id="1031" name="Rectangle 15">
            <a:extLst>
              <a:ext uri="{FF2B5EF4-FFF2-40B4-BE49-F238E27FC236}">
                <a16:creationId xmlns:a16="http://schemas.microsoft.com/office/drawing/2014/main" id="{A6F55D34-226B-477C-A56F-A8513C89512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448300" y="3303588"/>
            <a:ext cx="971741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0" dirty="0">
                <a:solidFill>
                  <a:schemeClr val="bg1"/>
                </a:solidFill>
              </a:rPr>
              <a:t>© 3GPP 2012</a:t>
            </a:r>
            <a:endParaRPr lang="en-GB" altLang="en-US" sz="1000" dirty="0"/>
          </a:p>
        </p:txBody>
      </p:sp>
      <p:sp>
        <p:nvSpPr>
          <p:cNvPr id="1032" name="Rectangle 16">
            <a:extLst>
              <a:ext uri="{FF2B5EF4-FFF2-40B4-BE49-F238E27FC236}">
                <a16:creationId xmlns:a16="http://schemas.microsoft.com/office/drawing/2014/main" id="{9FBAA978-A6A7-4DCB-B504-0D831B9DD84C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9918701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2023</a:t>
            </a:r>
          </a:p>
        </p:txBody>
      </p:sp>
      <p:pic>
        <p:nvPicPr>
          <p:cNvPr id="1033" name="Picture 10" descr="3GPP_TM_RD.jpg">
            <a:extLst>
              <a:ext uri="{FF2B5EF4-FFF2-40B4-BE49-F238E27FC236}">
                <a16:creationId xmlns:a16="http://schemas.microsoft.com/office/drawing/2014/main" id="{EA0CB296-0D11-483D-8C82-78C10FF5A30D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35118" y="415925"/>
            <a:ext cx="1744133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988" r:id="rId1"/>
    <p:sldLayoutId id="2147483986" r:id="rId2"/>
    <p:sldLayoutId id="2147483987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Information/WI_Sheet/SP-190040.zip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20608.zip" TargetMode="External"/><Relationship Id="rId2" Type="http://schemas.openxmlformats.org/officeDocument/2006/relationships/hyperlink" Target="mailto:ivarga@qti.qualcomm.com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WG4_CODEC/TSGS4_126_Chicago/Docs/S4-231778.zip" TargetMode="External"/><Relationship Id="rId2" Type="http://schemas.openxmlformats.org/officeDocument/2006/relationships/hyperlink" Target="https://www.3gpp.org/ftp/TSG_SA/WG4_CODEC/TSGS4_126_Chicago/Docs/S4-231617.zip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3gpp.org/ftp/Information/WI_Sheet/SP-220610.zip" TargetMode="External"/><Relationship Id="rId4" Type="http://schemas.openxmlformats.org/officeDocument/2006/relationships/hyperlink" Target="https://www.3gpp.org/ftp/TSG_SA/WG4_CODEC/TSGS4_126_Chicago/Docs/S4-231832.zip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21346.zip" TargetMode="External"/><Relationship Id="rId2" Type="http://schemas.openxmlformats.org/officeDocument/2006/relationships/hyperlink" Target="mailto:su.huanyu@huawei.com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99_Rotterdam_2023-03/Docs/SP-230167.zip" TargetMode="External"/><Relationship Id="rId2" Type="http://schemas.openxmlformats.org/officeDocument/2006/relationships/hyperlink" Target="mailto:stefan.bruhn@dolby.com" TargetMode="Externa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file:///C:\Users\fgabi\Box\Documents\3GPP%20SA\TSGS_100_Taipei_2023-06\Docs\SP-230542.zip" TargetMode="External"/><Relationship Id="rId2" Type="http://schemas.openxmlformats.org/officeDocument/2006/relationships/hyperlink" Target="mailto:stefan.bruhn@dolby.com" TargetMode="Externa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TSG_SA/WG4_CODEC/TSGS4_126_Chicago/Docs/S4-231637.zip" TargetMode="External"/><Relationship Id="rId3" Type="http://schemas.openxmlformats.org/officeDocument/2006/relationships/hyperlink" Target="mailto:irajs@live.com" TargetMode="External"/><Relationship Id="rId7" Type="http://schemas.openxmlformats.org/officeDocument/2006/relationships/hyperlink" Target="https://www.3gpp.org/ftp/TSG_SA/WG4_CODEC/3GPP_SA4_AHOC_MTGs/SA4_MBS/Docs/S4aI230154.zip" TargetMode="External"/><Relationship Id="rId2" Type="http://schemas.openxmlformats.org/officeDocument/2006/relationships/hyperlink" Target="mailto:tsto@qti.qualcomm.com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urldefense.com/v3/__https:/www.3gpp.org/ftp/TSG_SA/WG4_CODEC/3GPP_SA4_AHOC_MTGs/SA4_MBS/Docs/S4aI230168.zip__;!!HOHtwYw!Fne_l7Nb-lswwCPqkGj3tyl72eIVYrM__iIXDElTXyNnxTIrklBjMuLNLZ83oXLxNYw8wkoUR9cXO4ymN1BTJTcv-epd$" TargetMode="External"/><Relationship Id="rId11" Type="http://schemas.openxmlformats.org/officeDocument/2006/relationships/hyperlink" Target="https://www.3gpp.org/ftp/tsg_sa/TSG_SA/TSGs_101_Bangalore_2023-09/Docs/SP-230976.zip" TargetMode="External"/><Relationship Id="rId5" Type="http://schemas.openxmlformats.org/officeDocument/2006/relationships/hyperlink" Target="https://www.3gpp.org/ftp/TSG_SA/WG4_CODEC/3GPP_SA4_AHOC_MTGs/SA4_MBS/Docs/S4aI230152.zip" TargetMode="External"/><Relationship Id="rId10" Type="http://schemas.openxmlformats.org/officeDocument/2006/relationships/hyperlink" Target="https://www.3gpp.org/ftp/TSG_SA/WG4_CODEC/TSGS4_126_Chicago/Docs/S4-231642.zip" TargetMode="External"/><Relationship Id="rId4" Type="http://schemas.openxmlformats.org/officeDocument/2006/relationships/hyperlink" Target="https://www.3gpp.org/ftp/TSG_SA/WG4_CODEC/3GPP_SA4_AHOC_MTGs/SA4_MBS/Docs/S4aI230150.zip" TargetMode="External"/><Relationship Id="rId9" Type="http://schemas.openxmlformats.org/officeDocument/2006/relationships/hyperlink" Target="https://www.3gpp.org/ftp/TSG_SA/WG4_CODEC/TSGS4_126_Chicago/Docs/S4-231641.zip" TargetMode="Externa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Information/WI_Sheet/SP-221330.zip" TargetMode="External"/><Relationship Id="rId13" Type="http://schemas.openxmlformats.org/officeDocument/2006/relationships/hyperlink" Target="file:///C:\Users\fgabi\Box\Documents\3GPP%20SA\TSGS_100_Taipei_2023-06\Docs\SP-230544.zip" TargetMode="External"/><Relationship Id="rId3" Type="http://schemas.openxmlformats.org/officeDocument/2006/relationships/hyperlink" Target="https://www.3gpp.org/ftp/Information/WI_Sheet/SP-220328.zip" TargetMode="External"/><Relationship Id="rId7" Type="http://schemas.openxmlformats.org/officeDocument/2006/relationships/hyperlink" Target="https://www.3gpp.org/ftp/tsg_sa/TSG_SA/TSGS_96_Budapest_2022_06/Docs/SP-220616.zip" TargetMode="External"/><Relationship Id="rId12" Type="http://schemas.openxmlformats.org/officeDocument/2006/relationships/hyperlink" Target="file:///C:\Users\fgabi\Box\Documents\3GPP%20SA\TSGS_100_Taipei_2023-06\Docs\SP-230540.zip" TargetMode="External"/><Relationship Id="rId2" Type="http://schemas.openxmlformats.org/officeDocument/2006/relationships/hyperlink" Target="https://www.3gpp.org/ftp/tsg_sa/TSG_SA/TSGs_91E_Electronic/Docs/SP-210043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Information/WI_Sheet/SP-220240.zip" TargetMode="External"/><Relationship Id="rId11" Type="http://schemas.openxmlformats.org/officeDocument/2006/relationships/hyperlink" Target="file:///C:\Users\fgabi\Box\Documents\3GPP%20SA\TSGS_100_Taipei_2023-06\Docs\SP-230539.zip" TargetMode="External"/><Relationship Id="rId5" Type="http://schemas.openxmlformats.org/officeDocument/2006/relationships/hyperlink" Target="https://www.3gpp.org/ftp/Information/WI_Sheet/SP-220239.zip" TargetMode="External"/><Relationship Id="rId10" Type="http://schemas.openxmlformats.org/officeDocument/2006/relationships/hyperlink" Target="https://www.3gpp.org/ftp/Information/WI_Sheet/SP-211338.zip" TargetMode="External"/><Relationship Id="rId4" Type="http://schemas.openxmlformats.org/officeDocument/2006/relationships/hyperlink" Target="https://www.3gpp.org/ftp/Information/WI_Sheet/SP-220675.zip" TargetMode="External"/><Relationship Id="rId9" Type="http://schemas.openxmlformats.org/officeDocument/2006/relationships/hyperlink" Target="https://www.3gpp.org/ftp/Information/WI_Sheet/SP-220617.zip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20328.zip" TargetMode="External"/><Relationship Id="rId2" Type="http://schemas.openxmlformats.org/officeDocument/2006/relationships/hyperlink" Target="mailto:eric.yip@samsung.com" TargetMode="Externa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20675.zip" TargetMode="External"/><Relationship Id="rId2" Type="http://schemas.openxmlformats.org/officeDocument/2006/relationships/hyperlink" Target="mailto:p.kolan@samsung.com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20239.zip" TargetMode="External"/><Relationship Id="rId2" Type="http://schemas.openxmlformats.org/officeDocument/2006/relationships/hyperlink" Target="mailto:yoshihiro.inoue@ntt-at.co.jp" TargetMode="Externa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96_Budapest_2022_06/Docs/SP-220616.zip" TargetMode="External"/><Relationship Id="rId2" Type="http://schemas.openxmlformats.org/officeDocument/2006/relationships/hyperlink" Target="mailto:gaos30@chinaunicom.cn" TargetMode="Externa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21330.zip" TargetMode="External"/><Relationship Id="rId2" Type="http://schemas.openxmlformats.org/officeDocument/2006/relationships/hyperlink" Target="mailto:wangbin23@xiaomi.com" TargetMode="Externa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file:///C:\Users\fgabi\Box\Documents\3GPP%20SA\TSGS_100_Taipei_2023-06\Docs\SP-230539.zip" TargetMode="External"/><Relationship Id="rId2" Type="http://schemas.openxmlformats.org/officeDocument/2006/relationships/hyperlink" Target="mailto:Brian.Lee@dolby.com" TargetMode="Externa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hyperlink" Target="file:///C:\Users\fgabi\Box\Documents\3GPP%20SA\TSGS_100_Taipei_2023-06\Docs\SP-230540.zip" TargetMode="Externa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hyperlink" Target="file:///C:\Users\fgabi\Box\Documents\3GPP%20SA\TSGS_100_Taipei_2023-06\Docs\SP-230544.zip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Information/WI_Sheet/SP-190040.zip" TargetMode="External"/><Relationship Id="rId13" Type="http://schemas.openxmlformats.org/officeDocument/2006/relationships/hyperlink" Target="https://www.3gpp.org/ftp/Information/WI_Sheet/SP-221346.zip" TargetMode="External"/><Relationship Id="rId3" Type="http://schemas.openxmlformats.org/officeDocument/2006/relationships/hyperlink" Target="https://www.3gpp.org/ftp/Information/WI_Sheet/SP-220242.zip" TargetMode="External"/><Relationship Id="rId7" Type="http://schemas.openxmlformats.org/officeDocument/2006/relationships/hyperlink" Target="https://www.3gpp.org/ftp/TSG_SA/TSG_SA/TSGS_100_Taipei_2023-06/Docs/SP-230541.zip" TargetMode="External"/><Relationship Id="rId12" Type="http://schemas.openxmlformats.org/officeDocument/2006/relationships/hyperlink" Target="https://www.3gpp.org/ftp/TSG_SA/TSG_SA/TSGS_99_Rotterdam_2023-03/Docs/SP-230164.zip" TargetMode="External"/><Relationship Id="rId2" Type="http://schemas.openxmlformats.org/officeDocument/2006/relationships/hyperlink" Target="https://www.3gpp.org/ftp/tsg_sa/TSG_SA/TSGs_101_Bangalore_2023-09/Docs/SP-230977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Information/WI_Sheet/SP-220685.zip" TargetMode="External"/><Relationship Id="rId11" Type="http://schemas.openxmlformats.org/officeDocument/2006/relationships/hyperlink" Target="https://www.3gpp.org/ftp/Information/WI_Sheet/SP-221033.zip" TargetMode="External"/><Relationship Id="rId5" Type="http://schemas.openxmlformats.org/officeDocument/2006/relationships/hyperlink" Target="https://www.3gpp.org/ftp/Information/WI_Sheet/SP-220672.zip" TargetMode="External"/><Relationship Id="rId10" Type="http://schemas.openxmlformats.org/officeDocument/2006/relationships/hyperlink" Target="https://www.3gpp.org/ftp/Information/WI_Sheet/SP-220610.zip" TargetMode="External"/><Relationship Id="rId4" Type="http://schemas.openxmlformats.org/officeDocument/2006/relationships/hyperlink" Target="https://www.3gpp.org/ftp/TSG_SA/TSG_SA/TSGS_99_Rotterdam_2023-03/Docs/SP-230165.zip" TargetMode="External"/><Relationship Id="rId9" Type="http://schemas.openxmlformats.org/officeDocument/2006/relationships/hyperlink" Target="https://www.3gpp.org/ftp/Information/WI_Sheet/SP-220608.zip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file:///C:\Users\fgabi\Box\Documents\3GPP%20SA\TSGS_100_Taipei_2023-06\Docs\SP-230542.zip" TargetMode="External"/><Relationship Id="rId2" Type="http://schemas.openxmlformats.org/officeDocument/2006/relationships/hyperlink" Target="https://www.3gpp.org/ftp/TSG_SA/TSG_SA/TSGS_99_Rotterdam_2023-03/Docs/SP-230167.zip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3gpp.org/ftp/tsg_sa/TSG_SA/TSGs_101_Bangalore_2023-09/Docs/SP-230976.zip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1_Bangalore_2023-09/Docs/SP-230977.zip" TargetMode="External"/><Relationship Id="rId2" Type="http://schemas.openxmlformats.org/officeDocument/2006/relationships/hyperlink" Target="mailto:hakju00.lee@samsung.com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20242.zip" TargetMode="External"/><Relationship Id="rId2" Type="http://schemas.openxmlformats.org/officeDocument/2006/relationships/hyperlink" Target="mailto:thomase@xiaomi.com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99_Rotterdam_2023-03/Docs/SP-230165.zip" TargetMode="External"/><Relationship Id="rId2" Type="http://schemas.openxmlformats.org/officeDocument/2006/relationships/hyperlink" Target="mailto:Simon.Gunkel@tno.nl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20685.zip" TargetMode="External"/><Relationship Id="rId2" Type="http://schemas.openxmlformats.org/officeDocument/2006/relationships/hyperlink" Target="mailto:bouazizi@qti.qualcomm.com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SA/TSG_SA/TSGS_100_Taipei_2023-06/Docs/SP-230541.zip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>
            <a:extLst>
              <a:ext uri="{FF2B5EF4-FFF2-40B4-BE49-F238E27FC236}">
                <a16:creationId xmlns:a16="http://schemas.microsoft.com/office/drawing/2014/main" id="{8EE155D7-4578-4DE9-B201-A26BBC2A7B65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529389" y="1671639"/>
            <a:ext cx="11213432" cy="1470025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GB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dirty="0"/>
            </a:br>
            <a:br>
              <a:rPr lang="en-US" sz="6000" b="1" dirty="0"/>
            </a:br>
            <a:r>
              <a:rPr lang="en-US" sz="5300" b="1" dirty="0"/>
              <a:t>SA4 Work and Study Items Status at the start of SA4#126</a:t>
            </a:r>
            <a:br>
              <a:rPr lang="en-GB" sz="6000" b="1" i="1" dirty="0"/>
            </a:br>
            <a:r>
              <a:rPr lang="en-GB" dirty="0">
                <a:latin typeface="Arial" pitchFamily="34" charset="0"/>
              </a:rPr>
              <a:t> </a:t>
            </a:r>
            <a:b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</a:br>
            <a:br>
              <a:rPr lang="en-US" sz="2800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GB" sz="2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3" name="Subtitle 6">
            <a:extLst>
              <a:ext uri="{FF2B5EF4-FFF2-40B4-BE49-F238E27FC236}">
                <a16:creationId xmlns:a16="http://schemas.microsoft.com/office/drawing/2014/main" id="{CE970FC0-E315-4AAB-908E-5027477CC00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895600" y="4406900"/>
            <a:ext cx="6400800" cy="175260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dirty="0"/>
            </a:br>
            <a:r>
              <a:rPr lang="en-US" altLang="en-US" dirty="0">
                <a:latin typeface="Arial" panose="020B0604020202020204" pitchFamily="34" charset="0"/>
              </a:rPr>
              <a:t>Frédéric Gabin</a:t>
            </a:r>
          </a:p>
          <a:p>
            <a:pPr>
              <a:lnSpc>
                <a:spcPct val="80000"/>
              </a:lnSpc>
            </a:pPr>
            <a:endParaRPr lang="en-US" altLang="en-US" sz="12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r>
              <a:rPr lang="en-US" altLang="en-US" sz="2000" dirty="0">
                <a:latin typeface="Arial" panose="020B0604020202020204" pitchFamily="34" charset="0"/>
              </a:rPr>
              <a:t>SA4 Chair (Dolby Laboratories Inc.)</a:t>
            </a:r>
          </a:p>
          <a:p>
            <a:pPr>
              <a:lnSpc>
                <a:spcPct val="80000"/>
              </a:lnSpc>
            </a:pPr>
            <a:r>
              <a:rPr lang="en-US" altLang="en-US" sz="2000" dirty="0">
                <a:latin typeface="Arial" panose="020B0604020202020204" pitchFamily="34" charset="0"/>
              </a:rPr>
              <a:t>and all SA4 WID/SID Rapporteurs</a:t>
            </a:r>
          </a:p>
        </p:txBody>
      </p:sp>
      <p:sp>
        <p:nvSpPr>
          <p:cNvPr id="4" name="Subtitle 6">
            <a:extLst>
              <a:ext uri="{FF2B5EF4-FFF2-40B4-BE49-F238E27FC236}">
                <a16:creationId xmlns:a16="http://schemas.microsoft.com/office/drawing/2014/main" id="{A466663D-F8DD-4C2B-86B0-D8D110D84A17}"/>
              </a:ext>
            </a:extLst>
          </p:cNvPr>
          <p:cNvSpPr txBox="1">
            <a:spLocks/>
          </p:cNvSpPr>
          <p:nvPr/>
        </p:nvSpPr>
        <p:spPr bwMode="auto">
          <a:xfrm>
            <a:off x="2862263" y="3197225"/>
            <a:ext cx="6400800" cy="95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None/>
              <a:defRPr sz="2400">
                <a:solidFill>
                  <a:schemeClr val="tx1"/>
                </a:solidFill>
                <a:latin typeface="+mn-lt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000">
                <a:solidFill>
                  <a:schemeClr val="tx1"/>
                </a:solidFill>
                <a:latin typeface="+mn-lt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000">
                <a:solidFill>
                  <a:schemeClr val="tx1"/>
                </a:solidFill>
                <a:latin typeface="+mn-lt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1600">
                <a:solidFill>
                  <a:schemeClr val="tx1"/>
                </a:solidFill>
                <a:latin typeface="+mn-lt"/>
              </a:defRPr>
            </a:lvl5pPr>
            <a:lvl6pPr marL="22860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600">
                <a:solidFill>
                  <a:schemeClr val="tx1"/>
                </a:solidFill>
                <a:latin typeface="+mn-lt"/>
              </a:defRPr>
            </a:lvl6pPr>
            <a:lvl7pPr marL="2743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600">
                <a:solidFill>
                  <a:schemeClr val="tx1"/>
                </a:solidFill>
                <a:latin typeface="+mn-lt"/>
              </a:defRPr>
            </a:lvl7pPr>
            <a:lvl8pPr marL="3200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600">
                <a:solidFill>
                  <a:schemeClr val="tx1"/>
                </a:solidFill>
                <a:latin typeface="+mn-lt"/>
              </a:defRPr>
            </a:lvl8pPr>
            <a:lvl9pPr marL="3657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lnSpc>
                <a:spcPct val="80000"/>
              </a:lnSpc>
              <a:defRPr/>
            </a:pPr>
            <a:br>
              <a:rPr lang="en-US" altLang="en-US" sz="2000" kern="0" dirty="0"/>
            </a:br>
            <a:r>
              <a:rPr lang="en-US" altLang="en-US" sz="2000" kern="0" dirty="0">
                <a:solidFill>
                  <a:srgbClr val="FF0000"/>
                </a:solidFill>
                <a:latin typeface="Arial" panose="020B0604020202020204" pitchFamily="34" charset="0"/>
              </a:rPr>
              <a:t>(Agenda Item 5.1)</a:t>
            </a:r>
          </a:p>
          <a:p>
            <a:pPr>
              <a:lnSpc>
                <a:spcPct val="80000"/>
              </a:lnSpc>
              <a:defRPr/>
            </a:pPr>
            <a:endParaRPr lang="en-GB" altLang="en-US" sz="2000" kern="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12A81A8-5C7E-4B5E-B955-EBF4BE0C60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200" dirty="0"/>
              <a:t>Terminal Audio quality performance and Test methods for Immersive Audio Services (ATIAS)</a:t>
            </a:r>
            <a:endParaRPr lang="fr-FR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5F9F2AB-B13E-42E2-987D-E48C9A0EA9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1" y="2676525"/>
            <a:ext cx="11068050" cy="3608389"/>
          </a:xfrm>
        </p:spPr>
        <p:txBody>
          <a:bodyPr/>
          <a:lstStyle/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it-IT" altLang="zh-CN" sz="1400" dirty="0">
                <a:cs typeface="Arial" pitchFamily="34" charset="0"/>
              </a:rPr>
              <a:t>Rapporteurs:</a:t>
            </a:r>
          </a:p>
          <a:p>
            <a:pPr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Font typeface="Arial" panose="020B0604020202020204" pitchFamily="34" charset="0"/>
              <a:buChar char="•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Stéphane Ragot, Orange, stephane.ragot@orange.com (requirements)</a:t>
            </a:r>
          </a:p>
          <a:p>
            <a:pPr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Font typeface="Arial" panose="020B0604020202020204" pitchFamily="34" charset="0"/>
              <a:buChar char="•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Stefan Bruhn, Dolby Laboratories Inc., stefan.bruhn@dolby.com (test methods)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GB" sz="1400" b="1" u="sng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sz="1400" b="1" u="sng" dirty="0">
                <a:cs typeface="Arial" pitchFamily="34" charset="0"/>
              </a:rPr>
              <a:t>Progress since SA4#125</a:t>
            </a:r>
            <a:endParaRPr lang="en-GB" sz="1400" u="sng" dirty="0">
              <a:cs typeface="Arial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What happened during the </a:t>
            </a:r>
            <a:r>
              <a:rPr lang="en-US" altLang="zh-CN" sz="1200" dirty="0" err="1">
                <a:cs typeface="Arial" pitchFamily="34" charset="0"/>
              </a:rPr>
              <a:t>Adhoc</a:t>
            </a:r>
            <a:r>
              <a:rPr lang="en-US" altLang="zh-CN" sz="1200" dirty="0">
                <a:cs typeface="Arial" pitchFamily="34" charset="0"/>
              </a:rPr>
              <a:t> calls, i.e., which key issues &amp; documents were agreed?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Receive tests for SBA and MASA were agreed to be included in the ATIAS </a:t>
            </a:r>
            <a:r>
              <a:rPr lang="en-US" altLang="zh-CN" sz="1200" dirty="0" err="1">
                <a:cs typeface="Arial" pitchFamily="34" charset="0"/>
              </a:rPr>
              <a:t>Pdoc</a:t>
            </a:r>
            <a:endParaRPr lang="en-US" altLang="zh-CN" sz="1200" dirty="0">
              <a:cs typeface="Arial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Any recommendations based on the agreements?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solidFill>
                  <a:prstClr val="black"/>
                </a:solidFill>
                <a:cs typeface="Arial" pitchFamily="34" charset="0"/>
              </a:rPr>
              <a:t>Editor’s updates of ATIAS </a:t>
            </a:r>
            <a:r>
              <a:rPr lang="en-US" altLang="zh-CN" sz="1200" dirty="0" err="1">
                <a:solidFill>
                  <a:prstClr val="black"/>
                </a:solidFill>
                <a:cs typeface="Arial" pitchFamily="34" charset="0"/>
              </a:rPr>
              <a:t>Pdoc</a:t>
            </a:r>
            <a:r>
              <a:rPr lang="en-US" altLang="zh-CN" sz="1200" dirty="0">
                <a:solidFill>
                  <a:prstClr val="black"/>
                </a:solidFill>
                <a:cs typeface="Arial" pitchFamily="34" charset="0"/>
              </a:rPr>
              <a:t> on inclusion the agreed </a:t>
            </a:r>
            <a:r>
              <a:rPr lang="en-US" altLang="zh-CN" sz="1200" dirty="0">
                <a:cs typeface="Arial" pitchFamily="34" charset="0"/>
              </a:rPr>
              <a:t>receive tests </a:t>
            </a:r>
            <a:r>
              <a:rPr lang="en-US" altLang="zh-CN" sz="1200" dirty="0">
                <a:solidFill>
                  <a:prstClr val="black"/>
                </a:solidFill>
                <a:cs typeface="Arial" pitchFamily="34" charset="0"/>
              </a:rPr>
              <a:t>to be reviewed</a:t>
            </a: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Plans for the meeting based on the input contributions that have been reviewed by the rapporteur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solidFill>
                  <a:prstClr val="black"/>
                </a:solidFill>
                <a:cs typeface="Arial" pitchFamily="34" charset="0"/>
              </a:rPr>
              <a:t>Review 3 inputs on receive loudness tests and agree on common ground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solidFill>
                  <a:prstClr val="black"/>
                </a:solidFill>
                <a:cs typeface="Arial" pitchFamily="34" charset="0"/>
              </a:rPr>
              <a:t>Review and agree </a:t>
            </a:r>
            <a:r>
              <a:rPr lang="en-US" sz="1050" b="0" i="0" dirty="0">
                <a:solidFill>
                  <a:srgbClr val="312E25"/>
                </a:solidFill>
                <a:effectLst/>
                <a:latin typeface="arial" panose="020B0604020202020204" pitchFamily="34" charset="0"/>
              </a:rPr>
              <a:t>suggested updates of test for stereo UE in ATIAS </a:t>
            </a:r>
            <a:r>
              <a:rPr lang="en-US" sz="1050" b="0" i="0" dirty="0" err="1">
                <a:solidFill>
                  <a:srgbClr val="312E25"/>
                </a:solidFill>
                <a:effectLst/>
                <a:latin typeface="arial" panose="020B0604020202020204" pitchFamily="34" charset="0"/>
              </a:rPr>
              <a:t>Pdoc</a:t>
            </a:r>
            <a:endParaRPr lang="en-US" sz="1050" b="0" i="0" dirty="0">
              <a:solidFill>
                <a:srgbClr val="312E25"/>
              </a:solidFill>
              <a:effectLst/>
              <a:latin typeface="arial" panose="020B0604020202020204" pitchFamily="34" charset="0"/>
            </a:endParaRP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sz="1050" b="0" i="0" dirty="0">
                <a:solidFill>
                  <a:srgbClr val="312E25"/>
                </a:solidFill>
                <a:effectLst/>
                <a:latin typeface="arial" panose="020B0604020202020204" pitchFamily="34" charset="0"/>
              </a:rPr>
              <a:t>Review and agree proposed UE classification and test structure for ATIAS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sz="1050" dirty="0">
                <a:solidFill>
                  <a:srgbClr val="312E25"/>
                </a:solidFill>
                <a:latin typeface="arial" panose="020B0604020202020204" pitchFamily="34" charset="0"/>
              </a:rPr>
              <a:t>Discuss comments on ATIAS regarding codec operation and structure of requirements, extension of 3GPP TS 26.260, and receiver tests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zh-CN" sz="1200" dirty="0">
              <a:solidFill>
                <a:prstClr val="black"/>
              </a:solidFill>
              <a:cs typeface="Arial" pitchFamily="34" charset="0"/>
            </a:endParaRPr>
          </a:p>
          <a:p>
            <a:pPr marL="1087438" lvl="2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zh-CN" sz="800" dirty="0">
              <a:cs typeface="Arial" pitchFamily="34" charset="0"/>
            </a:endParaRP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zh-CN" sz="1400" dirty="0">
              <a:cs typeface="Arial" pitchFamily="34" charset="0"/>
            </a:endParaRPr>
          </a:p>
          <a:p>
            <a:pPr marL="285750" lvl="0" indent="-285750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zh-CN" sz="1400" dirty="0">
              <a:cs typeface="Arial" pitchFamily="34" charset="0"/>
            </a:endParaRPr>
          </a:p>
          <a:p>
            <a:pPr marL="0" lvl="0" indent="0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zh-CN" sz="1400" dirty="0">
              <a:cs typeface="Arial" pitchFamily="34" charset="0"/>
            </a:endParaRPr>
          </a:p>
          <a:p>
            <a:pPr marL="0" lvl="0" indent="0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US" altLang="zh-CN" sz="1400" dirty="0">
              <a:cs typeface="Arial" pitchFamily="34" charset="0"/>
            </a:endParaRPr>
          </a:p>
          <a:p>
            <a:pPr marL="0" indent="0">
              <a:buNone/>
            </a:pPr>
            <a:endParaRPr lang="fr-FR" sz="140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51F3E81D-386B-4957-A18B-422927F340BA}"/>
              </a:ext>
            </a:extLst>
          </p:cNvPr>
          <p:cNvGraphicFramePr>
            <a:graphicFrameLocks noGrp="1"/>
          </p:cNvGraphicFramePr>
          <p:nvPr/>
        </p:nvGraphicFramePr>
        <p:xfrm>
          <a:off x="647700" y="1454150"/>
          <a:ext cx="10084901" cy="663702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1902">
                  <a:extLst>
                    <a:ext uri="{9D8B030D-6E8A-4147-A177-3AD203B41FA5}">
                      <a16:colId xmlns:a16="http://schemas.microsoft.com/office/drawing/2014/main" val="1891266433"/>
                    </a:ext>
                  </a:extLst>
                </a:gridCol>
                <a:gridCol w="3844407">
                  <a:extLst>
                    <a:ext uri="{9D8B030D-6E8A-4147-A177-3AD203B41FA5}">
                      <a16:colId xmlns:a16="http://schemas.microsoft.com/office/drawing/2014/main" val="3311872141"/>
                    </a:ext>
                  </a:extLst>
                </a:gridCol>
                <a:gridCol w="1095473">
                  <a:extLst>
                    <a:ext uri="{9D8B030D-6E8A-4147-A177-3AD203B41FA5}">
                      <a16:colId xmlns:a16="http://schemas.microsoft.com/office/drawing/2014/main" val="77372537"/>
                    </a:ext>
                  </a:extLst>
                </a:gridCol>
                <a:gridCol w="807092">
                  <a:extLst>
                    <a:ext uri="{9D8B030D-6E8A-4147-A177-3AD203B41FA5}">
                      <a16:colId xmlns:a16="http://schemas.microsoft.com/office/drawing/2014/main" val="450195047"/>
                    </a:ext>
                  </a:extLst>
                </a:gridCol>
                <a:gridCol w="551732">
                  <a:extLst>
                    <a:ext uri="{9D8B030D-6E8A-4147-A177-3AD203B41FA5}">
                      <a16:colId xmlns:a16="http://schemas.microsoft.com/office/drawing/2014/main" val="3504571371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3078646753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3744850209"/>
                    </a:ext>
                  </a:extLst>
                </a:gridCol>
                <a:gridCol w="1898167">
                  <a:extLst>
                    <a:ext uri="{9D8B030D-6E8A-4147-A177-3AD203B41FA5}">
                      <a16:colId xmlns:a16="http://schemas.microsoft.com/office/drawing/2014/main" val="406681458"/>
                    </a:ext>
                  </a:extLst>
                </a:gridCol>
              </a:tblGrid>
              <a:tr h="2968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(mm/</a:t>
                      </a:r>
                      <a:r>
                        <a:rPr lang="en-GB" sz="1000" dirty="0" err="1"/>
                        <a:t>yyyy</a:t>
                      </a:r>
                      <a:r>
                        <a:rPr lang="en-GB" sz="1000" dirty="0"/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3996820766"/>
                  </a:ext>
                </a:extLst>
              </a:tr>
              <a:tr h="293145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830005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Terminal Audio quality performance and Test methods for Immersive Audio Services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ATIAS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3/3/2024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chemeClr val="tx1"/>
                          </a:solidFill>
                        </a:rPr>
                        <a:t>50%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hlinkClick r:id="rId2"/>
                        </a:rPr>
                        <a:t>SP-190040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5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62203295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80259916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12A81A8-5C7E-4B5E-B955-EBF4BE0C60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200" dirty="0"/>
              <a:t>EVS Codec Extension for Immersive Voice and Audio Services (</a:t>
            </a:r>
            <a:r>
              <a:rPr lang="en-US" altLang="en-US" sz="3200" dirty="0" err="1"/>
              <a:t>IVAS_Codec</a:t>
            </a:r>
            <a:r>
              <a:rPr lang="en-US" altLang="en-US" sz="3200" dirty="0"/>
              <a:t>)</a:t>
            </a:r>
            <a:endParaRPr lang="fr-FR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5F9F2AB-B13E-42E2-987D-E48C9A0EA9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1" y="2676525"/>
            <a:ext cx="11068050" cy="3608389"/>
          </a:xfrm>
        </p:spPr>
        <p:txBody>
          <a:bodyPr/>
          <a:lstStyle/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it-IT" altLang="zh-CN" sz="1400" dirty="0">
                <a:cs typeface="Arial" pitchFamily="34" charset="0"/>
              </a:rPr>
              <a:t>Rapporteurs:</a:t>
            </a:r>
          </a:p>
          <a:p>
            <a:pPr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Font typeface="Arial" panose="020B0604020202020204" pitchFamily="34" charset="0"/>
              <a:buChar char="•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Su, Huan-yu, Huawei Technologies Co Ltd., hs@qosound.com</a:t>
            </a:r>
          </a:p>
          <a:p>
            <a:pPr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Font typeface="Arial" panose="020B0604020202020204" pitchFamily="34" charset="0"/>
              <a:buChar char="•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Varga, Imre, Qualcomm Incorporated, </a:t>
            </a:r>
            <a:r>
              <a:rPr lang="en-US" altLang="zh-CN" sz="1400" dirty="0">
                <a:cs typeface="Arial" pitchFamily="34" charset="0"/>
                <a:hlinkClick r:id="rId2"/>
              </a:rPr>
              <a:t>ivarga@qti.qualcomm.com</a:t>
            </a:r>
            <a:endParaRPr lang="en-US" altLang="zh-CN" sz="1400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GB" sz="1400" b="1" u="sng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sz="1400" b="1" u="sng" dirty="0">
                <a:cs typeface="Arial" pitchFamily="34" charset="0"/>
              </a:rPr>
              <a:t>Progress since SA4#125</a:t>
            </a:r>
            <a:endParaRPr lang="en-GB" sz="1400" u="sng" dirty="0">
              <a:cs typeface="Arial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What happened during the </a:t>
            </a:r>
            <a:r>
              <a:rPr lang="en-US" altLang="zh-CN" sz="1200" dirty="0" err="1">
                <a:cs typeface="Arial" pitchFamily="34" charset="0"/>
              </a:rPr>
              <a:t>Adhoc</a:t>
            </a:r>
            <a:r>
              <a:rPr lang="en-US" altLang="zh-CN" sz="1200" dirty="0">
                <a:cs typeface="Arial" pitchFamily="34" charset="0"/>
              </a:rPr>
              <a:t> calls, i.e., which key issues &amp; documents were agreed?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Progress made on characterization phase activities planning.</a:t>
            </a: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Any recommendations based on the agreements?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solidFill>
                  <a:prstClr val="black"/>
                </a:solidFill>
                <a:cs typeface="Arial" pitchFamily="34" charset="0"/>
              </a:rPr>
              <a:t>Characterization phase test plan and processing plan will be developed and submitted to SA4#126 for consideration.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solidFill>
                  <a:prstClr val="black"/>
                </a:solidFill>
                <a:cs typeface="Arial" pitchFamily="34" charset="0"/>
              </a:rPr>
              <a:t>Work on floating point code to fixed-point code conversion has started, keep activity on track, secure schedule, and successful technical content.</a:t>
            </a: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Plans for the meeting based on the input contributions that have been reviewed by the rapporteur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solidFill>
                  <a:prstClr val="black"/>
                </a:solidFill>
                <a:cs typeface="Arial" pitchFamily="34" charset="0"/>
              </a:rPr>
              <a:t>Further update the characterization phase planning, e.g., test conditions, test methodologies to cover operating conditions not tested in the selection phase, 3</a:t>
            </a:r>
            <a:r>
              <a:rPr lang="en-US" altLang="zh-CN" sz="1200" baseline="30000" dirty="0">
                <a:solidFill>
                  <a:prstClr val="black"/>
                </a:solidFill>
                <a:cs typeface="Arial" pitchFamily="34" charset="0"/>
              </a:rPr>
              <a:t>rd</a:t>
            </a:r>
            <a:r>
              <a:rPr lang="en-US" altLang="zh-CN" sz="1200" dirty="0">
                <a:solidFill>
                  <a:prstClr val="black"/>
                </a:solidFill>
                <a:cs typeface="Arial" pitchFamily="34" charset="0"/>
              </a:rPr>
              <a:t> party testing vs IVAS </a:t>
            </a:r>
            <a:r>
              <a:rPr lang="en-US" altLang="zh-CN" sz="1200">
                <a:solidFill>
                  <a:prstClr val="black"/>
                </a:solidFill>
                <a:cs typeface="Arial" pitchFamily="34" charset="0"/>
              </a:rPr>
              <a:t>PC proponent </a:t>
            </a:r>
            <a:r>
              <a:rPr lang="en-US" altLang="zh-CN" sz="1200" dirty="0">
                <a:solidFill>
                  <a:prstClr val="black"/>
                </a:solidFill>
                <a:cs typeface="Arial" pitchFamily="34" charset="0"/>
              </a:rPr>
              <a:t>shared testing, etc.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F1C18DDA-D823-4E92-87A8-1DE6A2DC7BFB}"/>
              </a:ext>
            </a:extLst>
          </p:cNvPr>
          <p:cNvGraphicFramePr>
            <a:graphicFrameLocks noGrp="1"/>
          </p:cNvGraphicFramePr>
          <p:nvPr/>
        </p:nvGraphicFramePr>
        <p:xfrm>
          <a:off x="647700" y="1454150"/>
          <a:ext cx="10084901" cy="584080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1902">
                  <a:extLst>
                    <a:ext uri="{9D8B030D-6E8A-4147-A177-3AD203B41FA5}">
                      <a16:colId xmlns:a16="http://schemas.microsoft.com/office/drawing/2014/main" val="485841599"/>
                    </a:ext>
                  </a:extLst>
                </a:gridCol>
                <a:gridCol w="3844407">
                  <a:extLst>
                    <a:ext uri="{9D8B030D-6E8A-4147-A177-3AD203B41FA5}">
                      <a16:colId xmlns:a16="http://schemas.microsoft.com/office/drawing/2014/main" val="1157079402"/>
                    </a:ext>
                  </a:extLst>
                </a:gridCol>
                <a:gridCol w="1095473">
                  <a:extLst>
                    <a:ext uri="{9D8B030D-6E8A-4147-A177-3AD203B41FA5}">
                      <a16:colId xmlns:a16="http://schemas.microsoft.com/office/drawing/2014/main" val="845558094"/>
                    </a:ext>
                  </a:extLst>
                </a:gridCol>
                <a:gridCol w="807092">
                  <a:extLst>
                    <a:ext uri="{9D8B030D-6E8A-4147-A177-3AD203B41FA5}">
                      <a16:colId xmlns:a16="http://schemas.microsoft.com/office/drawing/2014/main" val="3000399847"/>
                    </a:ext>
                  </a:extLst>
                </a:gridCol>
                <a:gridCol w="551732">
                  <a:extLst>
                    <a:ext uri="{9D8B030D-6E8A-4147-A177-3AD203B41FA5}">
                      <a16:colId xmlns:a16="http://schemas.microsoft.com/office/drawing/2014/main" val="734829523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4055253057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1653089165"/>
                    </a:ext>
                  </a:extLst>
                </a:gridCol>
                <a:gridCol w="1898167">
                  <a:extLst>
                    <a:ext uri="{9D8B030D-6E8A-4147-A177-3AD203B41FA5}">
                      <a16:colId xmlns:a16="http://schemas.microsoft.com/office/drawing/2014/main" val="974883378"/>
                    </a:ext>
                  </a:extLst>
                </a:gridCol>
              </a:tblGrid>
              <a:tr h="2968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(mm/</a:t>
                      </a:r>
                      <a:r>
                        <a:rPr lang="en-GB" sz="1000" dirty="0" err="1"/>
                        <a:t>yyyy</a:t>
                      </a:r>
                      <a:r>
                        <a:rPr lang="en-GB" sz="1000" dirty="0"/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760008594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770024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EVS Codec Extension for Immersive Voice and Audio Services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 err="1"/>
                        <a:t>IVAS_Codec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3/3/2024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chemeClr val="tx1"/>
                          </a:solidFill>
                        </a:rPr>
                        <a:t>75%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hlinkClick r:id="rId3"/>
                        </a:rPr>
                        <a:t>SP-220608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5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1168520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72148749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12A81A8-5C7E-4B5E-B955-EBF4BE0C60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200" dirty="0"/>
              <a:t>Enhancements to UE Testing (</a:t>
            </a:r>
            <a:r>
              <a:rPr lang="en-US" altLang="en-US" sz="3200" dirty="0" err="1"/>
              <a:t>eUET</a:t>
            </a:r>
            <a:r>
              <a:rPr lang="en-US" altLang="en-US" sz="3200" dirty="0"/>
              <a:t>)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5F9F2AB-B13E-42E2-987D-E48C9A0EA9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1" y="2506227"/>
            <a:ext cx="11068050" cy="3778688"/>
          </a:xfrm>
        </p:spPr>
        <p:txBody>
          <a:bodyPr/>
          <a:lstStyle/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it-IT" altLang="zh-CN" sz="1400" dirty="0">
                <a:cs typeface="Arial" pitchFamily="34" charset="0"/>
              </a:rPr>
              <a:t>Rapporteurs:</a:t>
            </a:r>
          </a:p>
          <a:p>
            <a:pPr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Font typeface="Arial" panose="020B0604020202020204" pitchFamily="34" charset="0"/>
              <a:buChar char="•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Stéphane Ragot, Orange, stephane.ragot@orange.com (requirements in 26.131, new TS)</a:t>
            </a:r>
          </a:p>
          <a:p>
            <a:pPr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Font typeface="Arial" panose="020B0604020202020204" pitchFamily="34" charset="0"/>
              <a:buChar char="•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Jan Reimes, HEAD acoustics, Jan.Reimes@head-acoustics.com (test methods in 26.132)</a:t>
            </a:r>
          </a:p>
          <a:p>
            <a:pPr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Font typeface="Arial" panose="020B0604020202020204" pitchFamily="34" charset="0"/>
              <a:buChar char="•"/>
              <a:tabLst>
                <a:tab pos="285750" algn="l"/>
              </a:tabLst>
              <a:defRPr/>
            </a:pPr>
            <a:endParaRPr lang="en-US" altLang="zh-CN" sz="1400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sz="1400" b="1" u="sng" dirty="0">
                <a:cs typeface="Arial" pitchFamily="34" charset="0"/>
              </a:rPr>
              <a:t>Progress since SA4#125</a:t>
            </a:r>
            <a:endParaRPr lang="en-GB" sz="1400" u="sng" dirty="0">
              <a:cs typeface="Arial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What happened during the </a:t>
            </a:r>
            <a:r>
              <a:rPr lang="en-US" altLang="zh-CN" sz="1200" dirty="0" err="1">
                <a:cs typeface="Arial" pitchFamily="34" charset="0"/>
              </a:rPr>
              <a:t>Adhoc</a:t>
            </a:r>
            <a:r>
              <a:rPr lang="en-US" altLang="zh-CN" sz="1200" dirty="0">
                <a:cs typeface="Arial" pitchFamily="34" charset="0"/>
              </a:rPr>
              <a:t> calls, i.e., which key issues &amp; documents were agreed?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No inputs received.</a:t>
            </a: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Any recommendations based on the agreements?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solidFill>
                  <a:prstClr val="black"/>
                </a:solidFill>
                <a:cs typeface="Arial" pitchFamily="34" charset="0"/>
              </a:rPr>
              <a:t>n/a</a:t>
            </a: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Plans for the meeting based on the input contributions that have been reviewed by the rapporteur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GB" sz="1200" b="0" i="0" dirty="0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  <a:hlinkClick r:id="rId2"/>
              </a:rPr>
              <a:t>S4-231617</a:t>
            </a:r>
            <a:r>
              <a:rPr lang="en-GB" sz="1200" b="0" i="0" dirty="0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: CR on TR 26.801 with round robin test results of </a:t>
            </a:r>
            <a:r>
              <a:rPr lang="en-GB" sz="1200" b="0" i="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HaNTE</a:t>
            </a:r>
            <a:r>
              <a:rPr lang="en-GB" sz="1200" b="0" i="0" dirty="0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work item, which was submitted for agreement and approval. 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GB" sz="1200" b="0" i="0" dirty="0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  <a:hlinkClick r:id="rId3"/>
              </a:rPr>
              <a:t>S4-231778</a:t>
            </a:r>
            <a:r>
              <a:rPr lang="en-GB" sz="12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: CR on TS 26.131 on SWB performance requirements for desktop hands-free UE, headset UE, and handheld hands-free UE. Start of formal work, provisional values will be discussed during the meeting. CR will most likely be revised and used as basis for further work.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GB" sz="1200" b="0" i="0" dirty="0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  <a:hlinkClick r:id="rId4"/>
              </a:rPr>
              <a:t>S4-231832</a:t>
            </a:r>
            <a:r>
              <a:rPr lang="en-GB" sz="1200" b="0" i="0" dirty="0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: Updated proposal for delay &amp; loss profile and an initial proposal for a CR on TS 26.131/132 in an Annex (start of formal work). The Annex </a:t>
            </a:r>
            <a:r>
              <a:rPr lang="en-GB" sz="12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will most likely also be revised into a </a:t>
            </a:r>
            <a:r>
              <a:rPr lang="en-GB" sz="1200" b="0" i="0" dirty="0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CR </a:t>
            </a:r>
            <a:r>
              <a:rPr lang="en-GB" sz="12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used as basis for further work.</a:t>
            </a:r>
            <a:endParaRPr lang="en-US" altLang="zh-CN" sz="1200" dirty="0">
              <a:solidFill>
                <a:prstClr val="black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53F93AC8-E748-4084-A001-A708BF541B1F}"/>
              </a:ext>
            </a:extLst>
          </p:cNvPr>
          <p:cNvGraphicFramePr>
            <a:graphicFrameLocks noGrp="1"/>
          </p:cNvGraphicFramePr>
          <p:nvPr/>
        </p:nvGraphicFramePr>
        <p:xfrm>
          <a:off x="647700" y="1454150"/>
          <a:ext cx="10084901" cy="584080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1902">
                  <a:extLst>
                    <a:ext uri="{9D8B030D-6E8A-4147-A177-3AD203B41FA5}">
                      <a16:colId xmlns:a16="http://schemas.microsoft.com/office/drawing/2014/main" val="34282209"/>
                    </a:ext>
                  </a:extLst>
                </a:gridCol>
                <a:gridCol w="3844407">
                  <a:extLst>
                    <a:ext uri="{9D8B030D-6E8A-4147-A177-3AD203B41FA5}">
                      <a16:colId xmlns:a16="http://schemas.microsoft.com/office/drawing/2014/main" val="459508826"/>
                    </a:ext>
                  </a:extLst>
                </a:gridCol>
                <a:gridCol w="1095473">
                  <a:extLst>
                    <a:ext uri="{9D8B030D-6E8A-4147-A177-3AD203B41FA5}">
                      <a16:colId xmlns:a16="http://schemas.microsoft.com/office/drawing/2014/main" val="3102142753"/>
                    </a:ext>
                  </a:extLst>
                </a:gridCol>
                <a:gridCol w="807092">
                  <a:extLst>
                    <a:ext uri="{9D8B030D-6E8A-4147-A177-3AD203B41FA5}">
                      <a16:colId xmlns:a16="http://schemas.microsoft.com/office/drawing/2014/main" val="2072783741"/>
                    </a:ext>
                  </a:extLst>
                </a:gridCol>
                <a:gridCol w="551732">
                  <a:extLst>
                    <a:ext uri="{9D8B030D-6E8A-4147-A177-3AD203B41FA5}">
                      <a16:colId xmlns:a16="http://schemas.microsoft.com/office/drawing/2014/main" val="1701439563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3814892244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960716218"/>
                    </a:ext>
                  </a:extLst>
                </a:gridCol>
                <a:gridCol w="1898167">
                  <a:extLst>
                    <a:ext uri="{9D8B030D-6E8A-4147-A177-3AD203B41FA5}">
                      <a16:colId xmlns:a16="http://schemas.microsoft.com/office/drawing/2014/main" val="1870510373"/>
                    </a:ext>
                  </a:extLst>
                </a:gridCol>
              </a:tblGrid>
              <a:tr h="2968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(mm/</a:t>
                      </a:r>
                      <a:r>
                        <a:rPr lang="en-GB" sz="1000" dirty="0" err="1"/>
                        <a:t>yyyy</a:t>
                      </a:r>
                      <a:r>
                        <a:rPr lang="en-GB" sz="1000" dirty="0"/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755739133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960043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UE Testing Phase 2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 err="1"/>
                        <a:t>eUET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3/3/2024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chemeClr val="tx1"/>
                          </a:solidFill>
                        </a:rPr>
                        <a:t>35%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hlinkClick r:id="rId5"/>
                        </a:rPr>
                        <a:t>SP-220610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5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338473453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4727940"/>
      </p:ext>
    </p:extLst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12A81A8-5C7E-4B5E-B955-EBF4BE0C60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Enhanced Multiparty RTT </a:t>
            </a:r>
            <a:br>
              <a:rPr lang="en-US" sz="3200" dirty="0"/>
            </a:br>
            <a:r>
              <a:rPr lang="en-US" altLang="en-US" sz="3200" dirty="0"/>
              <a:t>(</a:t>
            </a:r>
            <a:r>
              <a:rPr lang="en-US" sz="3200" dirty="0"/>
              <a:t>MP_RTT</a:t>
            </a:r>
            <a:r>
              <a:rPr lang="en-US" altLang="en-US" sz="3200" dirty="0"/>
              <a:t>)</a:t>
            </a:r>
            <a:endParaRPr lang="en-US" altLang="en-US" sz="3200" dirty="0">
              <a:solidFill>
                <a:srgbClr val="33CC33"/>
              </a:solidFill>
            </a:endParaRP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5F9F2AB-B13E-42E2-987D-E48C9A0EA9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1" y="2506227"/>
            <a:ext cx="11068050" cy="3778688"/>
          </a:xfrm>
        </p:spPr>
        <p:txBody>
          <a:bodyPr/>
          <a:lstStyle/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s-ES" altLang="zh-CN" sz="1400" dirty="0" err="1">
                <a:cs typeface="Arial" pitchFamily="34" charset="0"/>
              </a:rPr>
              <a:t>Rapporteur</a:t>
            </a:r>
            <a:r>
              <a:rPr lang="es-ES" altLang="zh-CN" sz="1400" dirty="0">
                <a:cs typeface="Arial" pitchFamily="34" charset="0"/>
              </a:rPr>
              <a:t>: Huan-yu Su, </a:t>
            </a:r>
            <a:r>
              <a:rPr lang="es-ES" altLang="zh-CN" sz="1400" dirty="0">
                <a:cs typeface="Arial" pitchFamily="34" charset="0"/>
                <a:hlinkClick r:id="rId2"/>
              </a:rPr>
              <a:t>su.huanyu@huawei.com</a:t>
            </a:r>
            <a:endParaRPr lang="es-ES" altLang="zh-CN" sz="1400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GB" sz="1400" b="1" u="sng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sz="1400" b="1" u="sng" dirty="0">
                <a:cs typeface="Arial" pitchFamily="34" charset="0"/>
              </a:rPr>
              <a:t>Progress since SA4#125</a:t>
            </a:r>
            <a:endParaRPr lang="en-GB" sz="1400" u="sng" dirty="0">
              <a:cs typeface="Arial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What happened during the </a:t>
            </a:r>
            <a:r>
              <a:rPr lang="en-US" altLang="zh-CN" sz="1200" dirty="0" err="1">
                <a:cs typeface="Arial" pitchFamily="34" charset="0"/>
              </a:rPr>
              <a:t>Adhoc</a:t>
            </a:r>
            <a:r>
              <a:rPr lang="en-US" altLang="zh-CN" sz="1200" dirty="0">
                <a:cs typeface="Arial" pitchFamily="34" charset="0"/>
              </a:rPr>
              <a:t> calls, i.e., which key issues &amp; documents were agreed?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A draft CR to TS 26.114 was presented and discussed, comments were received</a:t>
            </a: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Any recommendations based on the agreements?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solidFill>
                  <a:prstClr val="black"/>
                </a:solidFill>
                <a:cs typeface="Arial" pitchFamily="34" charset="0"/>
              </a:rPr>
              <a:t>A revised CR was worked out off-line </a:t>
            </a:r>
            <a:r>
              <a:rPr lang="en-US" altLang="zh-CN" sz="1200">
                <a:solidFill>
                  <a:prstClr val="black"/>
                </a:solidFill>
                <a:cs typeface="Arial" pitchFamily="34" charset="0"/>
              </a:rPr>
              <a:t>and is </a:t>
            </a:r>
            <a:r>
              <a:rPr lang="en-US" altLang="zh-CN" sz="1200" dirty="0">
                <a:solidFill>
                  <a:prstClr val="black"/>
                </a:solidFill>
                <a:cs typeface="Arial" pitchFamily="34" charset="0"/>
              </a:rPr>
              <a:t>submitted to SA4#126 for consideration</a:t>
            </a: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Plans for the meeting based on the input contributions that have been reviewed by the rapporteur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solidFill>
                  <a:prstClr val="black"/>
                </a:solidFill>
                <a:cs typeface="Arial" pitchFamily="34" charset="0"/>
              </a:rPr>
              <a:t>If the CR or its further revision is agreed and approved by SA4, then the WI is completed</a:t>
            </a: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zh-CN" sz="1200" dirty="0">
              <a:cs typeface="Arial" pitchFamily="34" charset="0"/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909FD898-5177-44AA-ADED-4300DF5FF2BE}"/>
              </a:ext>
            </a:extLst>
          </p:cNvPr>
          <p:cNvGraphicFramePr>
            <a:graphicFrameLocks noGrp="1"/>
          </p:cNvGraphicFramePr>
          <p:nvPr/>
        </p:nvGraphicFramePr>
        <p:xfrm>
          <a:off x="647700" y="1454150"/>
          <a:ext cx="10084901" cy="614099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1902">
                  <a:extLst>
                    <a:ext uri="{9D8B030D-6E8A-4147-A177-3AD203B41FA5}">
                      <a16:colId xmlns:a16="http://schemas.microsoft.com/office/drawing/2014/main" val="1644918158"/>
                    </a:ext>
                  </a:extLst>
                </a:gridCol>
                <a:gridCol w="3844407">
                  <a:extLst>
                    <a:ext uri="{9D8B030D-6E8A-4147-A177-3AD203B41FA5}">
                      <a16:colId xmlns:a16="http://schemas.microsoft.com/office/drawing/2014/main" val="1459980242"/>
                    </a:ext>
                  </a:extLst>
                </a:gridCol>
                <a:gridCol w="1095473">
                  <a:extLst>
                    <a:ext uri="{9D8B030D-6E8A-4147-A177-3AD203B41FA5}">
                      <a16:colId xmlns:a16="http://schemas.microsoft.com/office/drawing/2014/main" val="297302760"/>
                    </a:ext>
                  </a:extLst>
                </a:gridCol>
                <a:gridCol w="807092">
                  <a:extLst>
                    <a:ext uri="{9D8B030D-6E8A-4147-A177-3AD203B41FA5}">
                      <a16:colId xmlns:a16="http://schemas.microsoft.com/office/drawing/2014/main" val="3331018314"/>
                    </a:ext>
                  </a:extLst>
                </a:gridCol>
                <a:gridCol w="551732">
                  <a:extLst>
                    <a:ext uri="{9D8B030D-6E8A-4147-A177-3AD203B41FA5}">
                      <a16:colId xmlns:a16="http://schemas.microsoft.com/office/drawing/2014/main" val="1048097541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2735827163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3220655723"/>
                    </a:ext>
                  </a:extLst>
                </a:gridCol>
                <a:gridCol w="1898167">
                  <a:extLst>
                    <a:ext uri="{9D8B030D-6E8A-4147-A177-3AD203B41FA5}">
                      <a16:colId xmlns:a16="http://schemas.microsoft.com/office/drawing/2014/main" val="1569938170"/>
                    </a:ext>
                  </a:extLst>
                </a:gridCol>
              </a:tblGrid>
              <a:tr h="2968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(mm/</a:t>
                      </a:r>
                      <a:r>
                        <a:rPr lang="en-GB" sz="1000" dirty="0" err="1"/>
                        <a:t>yyyy</a:t>
                      </a:r>
                      <a:r>
                        <a:rPr lang="en-GB" sz="1000" dirty="0"/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165352221"/>
                  </a:ext>
                </a:extLst>
              </a:tr>
              <a:tr h="295202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980007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Enhanced Multiparty RTT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MP_RTT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12/12/2023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chemeClr val="tx1"/>
                          </a:solidFill>
                        </a:rPr>
                        <a:t>50%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hlinkClick r:id="rId3"/>
                        </a:rPr>
                        <a:t>SP-221346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5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41612352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00512018"/>
      </p:ext>
    </p:extLst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12A81A8-5C7E-4B5E-B955-EBF4BE0C60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Immersive Audio for Split Rendering Scenarios (</a:t>
            </a:r>
            <a:r>
              <a:rPr lang="en-US" dirty="0"/>
              <a:t>ISAR)</a:t>
            </a:r>
            <a:endParaRPr lang="en-US" sz="3200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5F9F2AB-B13E-42E2-987D-E48C9A0EA9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1" y="2676525"/>
            <a:ext cx="11068050" cy="3608389"/>
          </a:xfrm>
        </p:spPr>
        <p:txBody>
          <a:bodyPr/>
          <a:lstStyle/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s-ES" altLang="zh-CN" sz="1400" dirty="0" err="1">
                <a:cs typeface="Arial" pitchFamily="34" charset="0"/>
              </a:rPr>
              <a:t>Rapporteur</a:t>
            </a:r>
            <a:r>
              <a:rPr lang="es-ES" altLang="zh-CN" sz="1400" dirty="0">
                <a:cs typeface="Arial" pitchFamily="34" charset="0"/>
              </a:rPr>
              <a:t>: </a:t>
            </a:r>
            <a:r>
              <a:rPr lang="en-US" altLang="zh-CN" sz="1400" dirty="0">
                <a:cs typeface="Arial" pitchFamily="34" charset="0"/>
              </a:rPr>
              <a:t>Stefan Bruhn, Dolby Laboratories Inc., email: </a:t>
            </a:r>
            <a:r>
              <a:rPr lang="en-US" altLang="zh-CN" sz="1400" dirty="0">
                <a:cs typeface="Arial" pitchFamily="34" charset="0"/>
                <a:hlinkClick r:id="rId2"/>
              </a:rPr>
              <a:t>stefan.bruhn@dolby.com</a:t>
            </a:r>
            <a:r>
              <a:rPr lang="en-US" altLang="zh-CN" sz="1400" dirty="0">
                <a:cs typeface="Arial" pitchFamily="34" charset="0"/>
              </a:rPr>
              <a:t> 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GB" sz="1400" b="1" u="sng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sz="1400" b="1" u="sng" dirty="0">
                <a:cs typeface="Arial" pitchFamily="34" charset="0"/>
              </a:rPr>
              <a:t>Progress since SA4#125</a:t>
            </a:r>
            <a:endParaRPr lang="en-GB" sz="1400" u="sng" dirty="0">
              <a:cs typeface="Arial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What happened during the </a:t>
            </a:r>
            <a:r>
              <a:rPr lang="en-US" altLang="zh-CN" sz="1200" dirty="0" err="1">
                <a:cs typeface="Arial" pitchFamily="34" charset="0"/>
              </a:rPr>
              <a:t>Adhoc</a:t>
            </a:r>
            <a:r>
              <a:rPr lang="en-US" altLang="zh-CN" sz="1200" dirty="0">
                <a:cs typeface="Arial" pitchFamily="34" charset="0"/>
              </a:rPr>
              <a:t> calls, i.e., which key issues &amp; documents were agreed?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Sections on General Design Guidelines, Physical and Functional Design Constraints significantly progressed with main parts agreed.</a:t>
            </a: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Any recommendations based on the agreements?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solidFill>
                  <a:prstClr val="black"/>
                </a:solidFill>
                <a:cs typeface="Arial" pitchFamily="34" charset="0"/>
              </a:rPr>
              <a:t>As the </a:t>
            </a:r>
            <a:r>
              <a:rPr lang="en-US" altLang="zh-CN" sz="1200" dirty="0">
                <a:cs typeface="Arial" pitchFamily="34" charset="0"/>
              </a:rPr>
              <a:t>General Design Guidelines give guidance on objectives of Immersive Audio Split Rendering,, next should be to focus on performance requirements. 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solidFill>
                  <a:prstClr val="black"/>
                </a:solidFill>
                <a:cs typeface="Arial" pitchFamily="34" charset="0"/>
              </a:rPr>
              <a:t>If progress can be made on the section on connectivity scenarios (editorial improvements/completions) and performance requirements, the TR is sufficiently complete for presentation to SA (for information)</a:t>
            </a: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Plans for the meeting based on the input contributions that have been reviewed by the rapporteur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solidFill>
                  <a:prstClr val="black"/>
                </a:solidFill>
                <a:cs typeface="Arial" pitchFamily="34" charset="0"/>
              </a:rPr>
              <a:t>Review editor’s edits after </a:t>
            </a:r>
            <a:r>
              <a:rPr lang="en-US" altLang="zh-CN" sz="1200" dirty="0" err="1">
                <a:solidFill>
                  <a:prstClr val="black"/>
                </a:solidFill>
                <a:cs typeface="Arial" pitchFamily="34" charset="0"/>
              </a:rPr>
              <a:t>Adhoc</a:t>
            </a:r>
            <a:r>
              <a:rPr lang="en-US" altLang="zh-CN" sz="1200" dirty="0">
                <a:solidFill>
                  <a:prstClr val="black"/>
                </a:solidFill>
                <a:cs typeface="Arial" pitchFamily="34" charset="0"/>
              </a:rPr>
              <a:t> calls, especially the section on connectivity scenarios 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solidFill>
                  <a:prstClr val="black"/>
                </a:solidFill>
                <a:cs typeface="Arial" pitchFamily="34" charset="0"/>
              </a:rPr>
              <a:t>Discuss and agree inputs on performance requirements</a:t>
            </a:r>
          </a:p>
          <a:p>
            <a:pPr marL="800100" lvl="2" indent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GB" altLang="zh-CN" sz="800" dirty="0">
              <a:cs typeface="Arial" pitchFamily="34" charset="0"/>
            </a:endParaRPr>
          </a:p>
          <a:p>
            <a:pPr marL="800100" lvl="2" indent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US" altLang="zh-CN" sz="800" dirty="0">
              <a:cs typeface="Arial" pitchFamily="34" charset="0"/>
            </a:endParaRPr>
          </a:p>
          <a:p>
            <a:pPr marL="287338" indent="-287338">
              <a:buNone/>
            </a:pPr>
            <a:endParaRPr lang="fr-FR" sz="1400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94E5BF9E-78CD-4842-AC79-F5F6650C4FC7}"/>
              </a:ext>
            </a:extLst>
          </p:cNvPr>
          <p:cNvGraphicFramePr>
            <a:graphicFrameLocks noGrp="1"/>
          </p:cNvGraphicFramePr>
          <p:nvPr/>
        </p:nvGraphicFramePr>
        <p:xfrm>
          <a:off x="647700" y="1454150"/>
          <a:ext cx="10084901" cy="695643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1902">
                  <a:extLst>
                    <a:ext uri="{9D8B030D-6E8A-4147-A177-3AD203B41FA5}">
                      <a16:colId xmlns:a16="http://schemas.microsoft.com/office/drawing/2014/main" val="3341114364"/>
                    </a:ext>
                  </a:extLst>
                </a:gridCol>
                <a:gridCol w="3844407">
                  <a:extLst>
                    <a:ext uri="{9D8B030D-6E8A-4147-A177-3AD203B41FA5}">
                      <a16:colId xmlns:a16="http://schemas.microsoft.com/office/drawing/2014/main" val="598130756"/>
                    </a:ext>
                  </a:extLst>
                </a:gridCol>
                <a:gridCol w="1095473">
                  <a:extLst>
                    <a:ext uri="{9D8B030D-6E8A-4147-A177-3AD203B41FA5}">
                      <a16:colId xmlns:a16="http://schemas.microsoft.com/office/drawing/2014/main" val="545303104"/>
                    </a:ext>
                  </a:extLst>
                </a:gridCol>
                <a:gridCol w="807092">
                  <a:extLst>
                    <a:ext uri="{9D8B030D-6E8A-4147-A177-3AD203B41FA5}">
                      <a16:colId xmlns:a16="http://schemas.microsoft.com/office/drawing/2014/main" val="1647222598"/>
                    </a:ext>
                  </a:extLst>
                </a:gridCol>
                <a:gridCol w="551732">
                  <a:extLst>
                    <a:ext uri="{9D8B030D-6E8A-4147-A177-3AD203B41FA5}">
                      <a16:colId xmlns:a16="http://schemas.microsoft.com/office/drawing/2014/main" val="2410094054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2623286339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870915920"/>
                    </a:ext>
                  </a:extLst>
                </a:gridCol>
                <a:gridCol w="1898167">
                  <a:extLst>
                    <a:ext uri="{9D8B030D-6E8A-4147-A177-3AD203B41FA5}">
                      <a16:colId xmlns:a16="http://schemas.microsoft.com/office/drawing/2014/main" val="1657485886"/>
                    </a:ext>
                  </a:extLst>
                </a:gridCol>
              </a:tblGrid>
              <a:tr h="2968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Target (mm/</a:t>
                      </a:r>
                      <a:r>
                        <a:rPr lang="en-GB" sz="1100" dirty="0" err="1"/>
                        <a:t>yyyy</a:t>
                      </a:r>
                      <a:r>
                        <a:rPr lang="en-GB" sz="1100" dirty="0"/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1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385689174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990025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Immersive Audio for Split Rendering Scenarios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ISAR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3/3/2024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15%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br>
                        <a:rPr lang="en-US" sz="1100" dirty="0"/>
                      </a:br>
                      <a:r>
                        <a:rPr lang="en-US" altLang="en-US" sz="1100" dirty="0">
                          <a:cs typeface="Arial" panose="020B0604020202020204" pitchFamily="34" charset="0"/>
                          <a:hlinkClick r:id="rId3"/>
                        </a:rPr>
                        <a:t>SP-230167</a:t>
                      </a:r>
                      <a:endParaRPr lang="en-US" altLang="en-US" sz="1100" dirty="0"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42706655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27533013"/>
      </p:ext>
    </p:extLst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12A81A8-5C7E-4B5E-B955-EBF4BE0C60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"/>
            <a:r>
              <a:rPr lang="en-US" sz="3200" dirty="0"/>
              <a:t>5G-Advanced media profiles for messaging services (PROMISE)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5F9F2AB-B13E-42E2-987D-E48C9A0EA9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1" y="2373087"/>
            <a:ext cx="11068050" cy="3911828"/>
          </a:xfrm>
        </p:spPr>
        <p:txBody>
          <a:bodyPr/>
          <a:lstStyle/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s-ES" altLang="zh-CN" sz="1400" dirty="0" err="1">
                <a:cs typeface="Arial" pitchFamily="34" charset="0"/>
              </a:rPr>
              <a:t>Rapporteur</a:t>
            </a:r>
            <a:r>
              <a:rPr lang="es-ES" altLang="zh-CN" sz="1400" dirty="0">
                <a:cs typeface="Arial" pitchFamily="34" charset="0"/>
              </a:rPr>
              <a:t>: </a:t>
            </a:r>
            <a:r>
              <a:rPr lang="en-US" altLang="zh-CN" sz="1400" dirty="0">
                <a:cs typeface="Arial" pitchFamily="34" charset="0"/>
              </a:rPr>
              <a:t>Frédéric Gabin, Dolby Laboratories Inc., email: </a:t>
            </a:r>
            <a:r>
              <a:rPr lang="en-US" altLang="zh-CN" sz="1400" dirty="0">
                <a:cs typeface="Arial" pitchFamily="34" charset="0"/>
                <a:hlinkClick r:id="rId2"/>
              </a:rPr>
              <a:t>frederic.gabin@dolby.com</a:t>
            </a:r>
            <a:r>
              <a:rPr lang="en-US" altLang="zh-CN" sz="1400" dirty="0">
                <a:cs typeface="Arial" pitchFamily="34" charset="0"/>
              </a:rPr>
              <a:t> 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sz="1400" b="1" u="sng" dirty="0">
                <a:cs typeface="Arial" pitchFamily="34" charset="0"/>
              </a:rPr>
              <a:t>Progress since SA4#125</a:t>
            </a:r>
            <a:endParaRPr lang="en-GB" sz="1400" u="sng" dirty="0">
              <a:cs typeface="Arial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What happened during the </a:t>
            </a:r>
            <a:r>
              <a:rPr lang="en-US" altLang="zh-CN" sz="1400" dirty="0" err="1">
                <a:cs typeface="Arial" pitchFamily="34" charset="0"/>
              </a:rPr>
              <a:t>Adhoc</a:t>
            </a:r>
            <a:r>
              <a:rPr lang="en-US" altLang="zh-CN" sz="1400" dirty="0">
                <a:cs typeface="Arial" pitchFamily="34" charset="0"/>
              </a:rPr>
              <a:t> calls, i.e., which key issues &amp; documents were agreed?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50" dirty="0">
                <a:cs typeface="Arial" pitchFamily="34" charset="0"/>
              </a:rPr>
              <a:t>No discussions during MBS AH Telcos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it-IT" altLang="zh-CN" sz="1050" dirty="0">
                <a:cs typeface="Arial" pitchFamily="34" charset="0"/>
              </a:rPr>
              <a:t>ISO/IEC JTC 1/SC29 </a:t>
            </a:r>
            <a:r>
              <a:rPr lang="en-US" altLang="zh-CN" sz="1050" dirty="0">
                <a:cs typeface="Arial" pitchFamily="34" charset="0"/>
              </a:rPr>
              <a:t>agreed a new work item on “</a:t>
            </a:r>
            <a:r>
              <a:rPr lang="en-US" altLang="zh-CN" sz="1050" dirty="0" err="1">
                <a:cs typeface="Arial" pitchFamily="34" charset="0"/>
              </a:rPr>
              <a:t>MeMAF</a:t>
            </a:r>
            <a:r>
              <a:rPr lang="en-US" altLang="zh-CN" sz="1050" dirty="0">
                <a:cs typeface="Arial" pitchFamily="34" charset="0"/>
              </a:rPr>
              <a:t>” as response to SA4 LS. 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50" dirty="0">
                <a:cs typeface="Arial" pitchFamily="34" charset="0"/>
              </a:rPr>
              <a:t>GSMA NG/UPG reviewed the incoming SA4 LS on PROMISE and forwarded it to GSMA NG/GSG which is working on RCS aspects.</a:t>
            </a: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Any recommendations based on the agreements?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50" dirty="0">
                <a:cs typeface="Arial" pitchFamily="34" charset="0"/>
              </a:rPr>
              <a:t>Update work plan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50" dirty="0">
                <a:cs typeface="Arial" pitchFamily="34" charset="0"/>
              </a:rPr>
              <a:t>Focus first on TS 26.140 and 26.143</a:t>
            </a: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Plans for the meeting based on the input contributions that have been reviewed by the rapporteur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100" dirty="0">
                <a:cs typeface="Arial" pitchFamily="34" charset="0"/>
              </a:rPr>
              <a:t>Incoming LS from </a:t>
            </a:r>
            <a:r>
              <a:rPr lang="it-IT" altLang="zh-CN" sz="1100" dirty="0">
                <a:cs typeface="Arial" pitchFamily="34" charset="0"/>
              </a:rPr>
              <a:t>ISO/IEC JTC 1/SC29 </a:t>
            </a:r>
            <a:r>
              <a:rPr lang="en-US" altLang="zh-CN" sz="1100" dirty="0">
                <a:cs typeface="Arial" pitchFamily="34" charset="0"/>
              </a:rPr>
              <a:t>to be handled at SA4#126: Consider </a:t>
            </a:r>
            <a:r>
              <a:rPr lang="en-US" altLang="zh-CN" sz="1100" dirty="0" err="1">
                <a:cs typeface="Arial" pitchFamily="34" charset="0"/>
              </a:rPr>
              <a:t>MeMAF</a:t>
            </a:r>
            <a:r>
              <a:rPr lang="en-US" altLang="zh-CN" sz="1100" dirty="0">
                <a:cs typeface="Arial" pitchFamily="34" charset="0"/>
              </a:rPr>
              <a:t> as potential file format for TS 26.143.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100" dirty="0">
                <a:cs typeface="Arial" pitchFamily="34" charset="0"/>
              </a:rPr>
              <a:t>Discuss 3D scenes and assets format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100" dirty="0">
                <a:cs typeface="Arial" pitchFamily="34" charset="0"/>
              </a:rPr>
              <a:t>Discuss upgrades to video profiles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100" dirty="0">
                <a:cs typeface="Arial" pitchFamily="34" charset="0"/>
              </a:rPr>
              <a:t>Progress review of existing TS 26.140 and TS 26.141 formats for potential removal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100" dirty="0">
                <a:cs typeface="Arial" pitchFamily="34" charset="0"/>
              </a:rPr>
              <a:t>Progress and endorse CR to TS 26.140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100" dirty="0">
                <a:cs typeface="Arial" pitchFamily="34" charset="0"/>
              </a:rPr>
              <a:t>Agree draft TS 26.143 Messaging Media profiles v0.4.0 as basis for further work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100" dirty="0">
                <a:cs typeface="Arial" pitchFamily="34" charset="0"/>
              </a:rPr>
              <a:t>Update Work Plan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100" dirty="0">
                <a:cs typeface="Arial" pitchFamily="34" charset="0"/>
              </a:rPr>
              <a:t>Send LS to GSMA NG/UPG and GSMA NG/GSG and </a:t>
            </a:r>
            <a:r>
              <a:rPr lang="it-IT" altLang="zh-CN" sz="1100" dirty="0">
                <a:cs typeface="Arial" pitchFamily="34" charset="0"/>
              </a:rPr>
              <a:t>ISO/IEC JTC 1/SC29 </a:t>
            </a:r>
            <a:r>
              <a:rPr lang="en-US" altLang="zh-CN" sz="1100" dirty="0">
                <a:cs typeface="Arial" pitchFamily="34" charset="0"/>
              </a:rPr>
              <a:t>as update on 5G-Advanced formats and codecs for messaging services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zh-CN" sz="1100" dirty="0">
              <a:cs typeface="Arial" pitchFamily="34" charset="0"/>
            </a:endParaRPr>
          </a:p>
          <a:p>
            <a:pPr marL="287338" indent="-287338">
              <a:buNone/>
            </a:pPr>
            <a:endParaRPr lang="fr-FR" sz="1400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94E5BF9E-78CD-4842-AC79-F5F6650C4FC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7139923"/>
              </p:ext>
            </p:extLst>
          </p:nvPr>
        </p:nvGraphicFramePr>
        <p:xfrm>
          <a:off x="647700" y="1454150"/>
          <a:ext cx="10084901" cy="616021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1902">
                  <a:extLst>
                    <a:ext uri="{9D8B030D-6E8A-4147-A177-3AD203B41FA5}">
                      <a16:colId xmlns:a16="http://schemas.microsoft.com/office/drawing/2014/main" val="3341114364"/>
                    </a:ext>
                  </a:extLst>
                </a:gridCol>
                <a:gridCol w="3844407">
                  <a:extLst>
                    <a:ext uri="{9D8B030D-6E8A-4147-A177-3AD203B41FA5}">
                      <a16:colId xmlns:a16="http://schemas.microsoft.com/office/drawing/2014/main" val="598130756"/>
                    </a:ext>
                  </a:extLst>
                </a:gridCol>
                <a:gridCol w="1095473">
                  <a:extLst>
                    <a:ext uri="{9D8B030D-6E8A-4147-A177-3AD203B41FA5}">
                      <a16:colId xmlns:a16="http://schemas.microsoft.com/office/drawing/2014/main" val="545303104"/>
                    </a:ext>
                  </a:extLst>
                </a:gridCol>
                <a:gridCol w="807092">
                  <a:extLst>
                    <a:ext uri="{9D8B030D-6E8A-4147-A177-3AD203B41FA5}">
                      <a16:colId xmlns:a16="http://schemas.microsoft.com/office/drawing/2014/main" val="1647222598"/>
                    </a:ext>
                  </a:extLst>
                </a:gridCol>
                <a:gridCol w="551732">
                  <a:extLst>
                    <a:ext uri="{9D8B030D-6E8A-4147-A177-3AD203B41FA5}">
                      <a16:colId xmlns:a16="http://schemas.microsoft.com/office/drawing/2014/main" val="2410094054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2623286339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870915920"/>
                    </a:ext>
                  </a:extLst>
                </a:gridCol>
                <a:gridCol w="1898167">
                  <a:extLst>
                    <a:ext uri="{9D8B030D-6E8A-4147-A177-3AD203B41FA5}">
                      <a16:colId xmlns:a16="http://schemas.microsoft.com/office/drawing/2014/main" val="1657485886"/>
                    </a:ext>
                  </a:extLst>
                </a:gridCol>
              </a:tblGrid>
              <a:tr h="2968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Target (mm/</a:t>
                      </a:r>
                      <a:r>
                        <a:rPr lang="en-GB" sz="1100" dirty="0" err="1"/>
                        <a:t>yyyy</a:t>
                      </a:r>
                      <a:r>
                        <a:rPr lang="en-GB" sz="1100" dirty="0"/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1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385689174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1000015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5G-Advanced media profiles for messaging services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PROMISE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3/3/2024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chemeClr val="tx1"/>
                          </a:solidFill>
                        </a:rPr>
                        <a:t>15%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3" action="ppaction://hlinkfile"/>
                        </a:rPr>
                        <a:t>SP-230542</a:t>
                      </a:r>
                      <a:endParaRPr lang="en-US" sz="1100" b="0" u="none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5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42706655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65465654"/>
      </p:ext>
    </p:extLst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12A81A8-5C7E-4B5E-B955-EBF4BE0C60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"/>
            <a:r>
              <a:rPr lang="en-US" sz="3200" dirty="0"/>
              <a:t>5G Media Streaming Protocols Phase 2</a:t>
            </a:r>
            <a:br>
              <a:rPr lang="en-US" sz="3200" dirty="0"/>
            </a:br>
            <a:r>
              <a:rPr lang="en-US" sz="3200" dirty="0"/>
              <a:t>(5GMS_Pro_Ph2)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5F9F2AB-B13E-42E2-987D-E48C9A0EA9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1" y="2676525"/>
            <a:ext cx="11068050" cy="3608389"/>
          </a:xfrm>
        </p:spPr>
        <p:txBody>
          <a:bodyPr/>
          <a:lstStyle/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s-ES" altLang="zh-CN" sz="1400" dirty="0" err="1">
                <a:cs typeface="Arial" pitchFamily="34" charset="0"/>
              </a:rPr>
              <a:t>Rapporteur</a:t>
            </a:r>
            <a:r>
              <a:rPr lang="es-ES" altLang="zh-CN" sz="1400" dirty="0">
                <a:cs typeface="Arial" pitchFamily="34" charset="0"/>
              </a:rPr>
              <a:t>: </a:t>
            </a:r>
            <a:r>
              <a:rPr lang="en-US" altLang="zh-CN" sz="1400" dirty="0">
                <a:cs typeface="Arial" pitchFamily="34" charset="0"/>
              </a:rPr>
              <a:t>Thomas Stockhammer, Qualcomm Incorporated, </a:t>
            </a:r>
            <a:r>
              <a:rPr lang="en-US" altLang="zh-CN" sz="1400" dirty="0">
                <a:cs typeface="Arial" pitchFamily="34" charset="0"/>
                <a:hlinkClick r:id="rId2"/>
              </a:rPr>
              <a:t>tsto@qti.qualcomm.com</a:t>
            </a:r>
            <a:r>
              <a:rPr lang="en-US" altLang="zh-CN" sz="1400" dirty="0">
                <a:cs typeface="Arial" pitchFamily="34" charset="0"/>
              </a:rPr>
              <a:t>, General &amp; topics 2, 3, 4, 5, 7, 8, 9, 10</a:t>
            </a:r>
            <a:r>
              <a:rPr lang="en-US" altLang="zh-CN" sz="1400" u="sng" dirty="0">
                <a:solidFill>
                  <a:srgbClr val="FF0000"/>
                </a:solidFill>
                <a:cs typeface="Arial" pitchFamily="34" charset="0"/>
              </a:rPr>
              <a:t>, 13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Iraj Sodagar, Tencent, </a:t>
            </a:r>
            <a:r>
              <a:rPr lang="en-US" altLang="zh-CN" sz="1400" dirty="0">
                <a:cs typeface="Arial" pitchFamily="34" charset="0"/>
                <a:hlinkClick r:id="rId3"/>
              </a:rPr>
              <a:t>irajs@live.com</a:t>
            </a:r>
            <a:r>
              <a:rPr lang="en-US" altLang="zh-CN" sz="1400" dirty="0">
                <a:cs typeface="Arial" pitchFamily="34" charset="0"/>
              </a:rPr>
              <a:t>,  for topics 1, 6, 11, 12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sz="1400" b="1" u="sng" dirty="0">
                <a:cs typeface="Arial" pitchFamily="34" charset="0"/>
              </a:rPr>
              <a:t>Progress since SA4#125</a:t>
            </a:r>
            <a:endParaRPr lang="en-GB" sz="1400" u="sng" dirty="0">
              <a:cs typeface="Arial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Revised WID approved at SA#101</a:t>
            </a: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What happened during the Adhoc calls, i.e., which key issues &amp; documents were agreed?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900" dirty="0">
                <a:cs typeface="Arial" pitchFamily="34" charset="0"/>
              </a:rPr>
              <a:t>A document was endorsed for API changes to support 3GPP Service URL </a:t>
            </a:r>
            <a:r>
              <a:rPr lang="en-US" sz="900" u="sng" dirty="0">
                <a:solidFill>
                  <a:srgbClr val="0000FF"/>
                </a:solidFill>
                <a:effectLst/>
                <a:ea typeface="Arial" panose="020B0604020202020204" pitchFamily="34" charset="0"/>
                <a:hlinkClick r:id="rId4"/>
              </a:rPr>
              <a:t>S4aI230150</a:t>
            </a:r>
            <a:endParaRPr lang="en-US" altLang="zh-CN" sz="900" dirty="0">
              <a:cs typeface="Arial" pitchFamily="34" charset="0"/>
            </a:endParaRP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900" dirty="0">
                <a:cs typeface="Arial" pitchFamily="34" charset="0"/>
              </a:rPr>
              <a:t>A discussion paper was agreed in order to Refactor the Service Access Information API in </a:t>
            </a:r>
            <a:r>
              <a:rPr lang="en-US" sz="900" dirty="0">
                <a:cs typeface="Arial" pitchFamily="34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S4aI230152</a:t>
            </a:r>
            <a:endParaRPr lang="en-US" sz="900" dirty="0">
              <a:cs typeface="Arial" pitchFamily="34" charset="0"/>
            </a:endParaRP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900" dirty="0">
                <a:cs typeface="Arial" pitchFamily="34" charset="0"/>
              </a:rPr>
              <a:t>Discussion on media refererence architecture to with new references and APIs progressed in </a:t>
            </a:r>
            <a:r>
              <a:rPr lang="en-US" sz="900" dirty="0">
                <a:cs typeface="Arial" pitchFamily="34" charset="0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S4aI230168</a:t>
            </a:r>
            <a:r>
              <a:rPr lang="en-US" sz="900" dirty="0">
                <a:cs typeface="Arial" pitchFamily="34" charset="0"/>
              </a:rPr>
              <a:t> – also ported to permanent document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900" dirty="0">
                <a:cs typeface="Arial" pitchFamily="34" charset="0"/>
              </a:rPr>
              <a:t>An updated Open API design was agreed in </a:t>
            </a:r>
            <a:r>
              <a:rPr lang="en-US" sz="900" dirty="0">
                <a:cs typeface="Arial" pitchFamily="34" charset="0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S4aI230154</a:t>
            </a:r>
            <a:endParaRPr lang="en-US" sz="900" dirty="0">
              <a:cs typeface="Arial" pitchFamily="34" charset="0"/>
            </a:endParaRP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900" dirty="0">
                <a:cs typeface="Arial" pitchFamily="34" charset="0"/>
              </a:rPr>
              <a:t>Additional discussion on BDT and other functionalities in the context of stage 2</a:t>
            </a: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Any recommendations based on the agreements?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900" dirty="0">
                <a:cs typeface="Arial" pitchFamily="34" charset="0"/>
              </a:rPr>
              <a:t>Carry forward the above agreements by agreeing </a:t>
            </a:r>
            <a:r>
              <a:rPr lang="en-US" sz="900" dirty="0">
                <a:cs typeface="Arial" pitchFamily="34" charset="0"/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S4-231637</a:t>
            </a:r>
            <a:r>
              <a:rPr lang="en-US" sz="900" dirty="0">
                <a:cs typeface="Arial" pitchFamily="34" charset="0"/>
              </a:rPr>
              <a:t>, </a:t>
            </a:r>
            <a:r>
              <a:rPr lang="en-US" sz="900" dirty="0">
                <a:cs typeface="Arial" pitchFamily="34" charset="0"/>
                <a:hlinkClick r:id="rId9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S4-231641</a:t>
            </a:r>
            <a:r>
              <a:rPr lang="en-US" sz="900" dirty="0">
                <a:cs typeface="Arial" pitchFamily="34" charset="0"/>
              </a:rPr>
              <a:t>, </a:t>
            </a:r>
            <a:r>
              <a:rPr lang="en-US" sz="900" dirty="0">
                <a:cs typeface="Arial" pitchFamily="34" charset="0"/>
                <a:hlinkClick r:id="rId10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S4-231642</a:t>
            </a:r>
            <a:r>
              <a:rPr lang="en-US" sz="900" dirty="0">
                <a:cs typeface="Arial" pitchFamily="34" charset="0"/>
              </a:rPr>
              <a:t> early in the process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900" dirty="0">
                <a:cs typeface="Arial" pitchFamily="34" charset="0"/>
              </a:rPr>
              <a:t>Address any open stage-2 issues that impact stage-3 decisions early: S4-231628, S4-231629, S4-231630, S4-231640, S4-231643, S4-231658, S4-231677</a:t>
            </a: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Plans for the meeting based on the input contributions that have been reviewed by the rapporteur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900" dirty="0">
                <a:cs typeface="Arial" pitchFamily="34" charset="0"/>
              </a:rPr>
              <a:t>We have significant input to all 13 work item objectives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900" dirty="0">
                <a:cs typeface="Arial" pitchFamily="34" charset="0"/>
              </a:rPr>
              <a:t>Expect that first set of CRs may be completed, but possibly not yet sent to SA plenary to deal with TS 26.510 and TS 26.512 structuring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900" dirty="0">
                <a:cs typeface="Arial" pitchFamily="34" charset="0"/>
              </a:rPr>
              <a:t>Send TS 26.510 to SA plenary for information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900">
                <a:cs typeface="Arial" pitchFamily="34" charset="0"/>
              </a:rPr>
              <a:t>Schedule sufficient online time, also with colleagues from RTC to progress the work and also address scheduling of work after SA4#126 in AHGs</a:t>
            </a:r>
            <a:endParaRPr lang="en-US" altLang="zh-CN" sz="900" dirty="0">
              <a:cs typeface="Arial" pitchFamily="34" charset="0"/>
            </a:endParaRPr>
          </a:p>
          <a:p>
            <a:pPr marL="287338" indent="-287338">
              <a:buNone/>
            </a:pPr>
            <a:endParaRPr lang="fr-FR" sz="1400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94E5BF9E-78CD-4842-AC79-F5F6650C4FC7}"/>
              </a:ext>
            </a:extLst>
          </p:cNvPr>
          <p:cNvGraphicFramePr>
            <a:graphicFrameLocks noGrp="1"/>
          </p:cNvGraphicFramePr>
          <p:nvPr/>
        </p:nvGraphicFramePr>
        <p:xfrm>
          <a:off x="647700" y="1454150"/>
          <a:ext cx="10084901" cy="631318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1902">
                  <a:extLst>
                    <a:ext uri="{9D8B030D-6E8A-4147-A177-3AD203B41FA5}">
                      <a16:colId xmlns:a16="http://schemas.microsoft.com/office/drawing/2014/main" val="3341114364"/>
                    </a:ext>
                  </a:extLst>
                </a:gridCol>
                <a:gridCol w="3844407">
                  <a:extLst>
                    <a:ext uri="{9D8B030D-6E8A-4147-A177-3AD203B41FA5}">
                      <a16:colId xmlns:a16="http://schemas.microsoft.com/office/drawing/2014/main" val="598130756"/>
                    </a:ext>
                  </a:extLst>
                </a:gridCol>
                <a:gridCol w="1095473">
                  <a:extLst>
                    <a:ext uri="{9D8B030D-6E8A-4147-A177-3AD203B41FA5}">
                      <a16:colId xmlns:a16="http://schemas.microsoft.com/office/drawing/2014/main" val="545303104"/>
                    </a:ext>
                  </a:extLst>
                </a:gridCol>
                <a:gridCol w="807092">
                  <a:extLst>
                    <a:ext uri="{9D8B030D-6E8A-4147-A177-3AD203B41FA5}">
                      <a16:colId xmlns:a16="http://schemas.microsoft.com/office/drawing/2014/main" val="1647222598"/>
                    </a:ext>
                  </a:extLst>
                </a:gridCol>
                <a:gridCol w="551732">
                  <a:extLst>
                    <a:ext uri="{9D8B030D-6E8A-4147-A177-3AD203B41FA5}">
                      <a16:colId xmlns:a16="http://schemas.microsoft.com/office/drawing/2014/main" val="2410094054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2623286339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870915920"/>
                    </a:ext>
                  </a:extLst>
                </a:gridCol>
                <a:gridCol w="1898167">
                  <a:extLst>
                    <a:ext uri="{9D8B030D-6E8A-4147-A177-3AD203B41FA5}">
                      <a16:colId xmlns:a16="http://schemas.microsoft.com/office/drawing/2014/main" val="1657485886"/>
                    </a:ext>
                  </a:extLst>
                </a:gridCol>
              </a:tblGrid>
              <a:tr h="2968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Target (mm/</a:t>
                      </a:r>
                      <a:r>
                        <a:rPr lang="en-GB" sz="1100" dirty="0" err="1"/>
                        <a:t>yyyy</a:t>
                      </a:r>
                      <a:r>
                        <a:rPr lang="en-GB" sz="1100" dirty="0"/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1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385689174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1000018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5G Media Streaming Protocols Phase 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5GMS_Pro_Ph2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3/3/2024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chemeClr val="tx1"/>
                          </a:solidFill>
                        </a:rPr>
                        <a:t>25%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effectLst/>
                          <a:hlinkClick r:id="rId11"/>
                        </a:rPr>
                        <a:t>SP-230976</a:t>
                      </a:r>
                      <a:endParaRPr lang="en-US" sz="1100" b="0" u="none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5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800" dirty="0">
                        <a:effectLst/>
                        <a:highlight>
                          <a:srgbClr val="FFFF00"/>
                        </a:highlight>
                        <a:latin typeface="Calibri" panose="020F0502020204030204" pitchFamily="34" charset="0"/>
                        <a:ea typeface="PMingLiU" panose="02020500000000000000" pitchFamily="18" charset="-120"/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42706655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04529853"/>
      </p:ext>
    </p:extLst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Title 1">
            <a:extLst>
              <a:ext uri="{FF2B5EF4-FFF2-40B4-BE49-F238E27FC236}">
                <a16:creationId xmlns:a16="http://schemas.microsoft.com/office/drawing/2014/main" id="{40AB3C44-8A1D-4921-A803-B5281B64AC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12950" y="196850"/>
            <a:ext cx="6827838" cy="1143000"/>
          </a:xfrm>
        </p:spPr>
        <p:txBody>
          <a:bodyPr/>
          <a:lstStyle/>
          <a:p>
            <a:r>
              <a:rPr lang="en-US" altLang="en-US" dirty="0"/>
              <a:t>Overview of work progress </a:t>
            </a:r>
            <a:br>
              <a:rPr lang="en-US" altLang="en-US" dirty="0"/>
            </a:br>
            <a:r>
              <a:rPr lang="en-US" altLang="en-US" dirty="0"/>
              <a:t>Study Items – after SA#101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6ECC24EF-A002-45A6-8174-7ACEB4DD7B2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3167000"/>
              </p:ext>
            </p:extLst>
          </p:nvPr>
        </p:nvGraphicFramePr>
        <p:xfrm>
          <a:off x="579989" y="1263204"/>
          <a:ext cx="10084901" cy="3883834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190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4440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954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204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8677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7788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0824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89816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968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Target (mm/</a:t>
                      </a:r>
                      <a:r>
                        <a:rPr lang="en-GB" sz="1100" dirty="0" err="1"/>
                        <a:t>yyyy</a:t>
                      </a:r>
                      <a:r>
                        <a:rPr lang="en-GB" sz="1100" dirty="0"/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1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870013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Traffic Models and Quality Evaluation Methods for Media and XR Services in 5G Systems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 err="1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FS_XRTraffic</a:t>
                      </a:r>
                      <a:endParaRPr lang="en-US" sz="11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9/9/2023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100%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en-US" sz="1100" dirty="0">
                          <a:solidFill>
                            <a:schemeClr val="bg1">
                              <a:lumMod val="50000"/>
                            </a:schemeClr>
                          </a:solidFill>
                          <a:cs typeface="Arial" panose="020B0604020202020204" pitchFamily="34" charset="0"/>
                          <a:hlinkClick r:id="rId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SP-210043</a:t>
                      </a:r>
                      <a:endParaRPr lang="en-US" altLang="en-US" sz="1100" dirty="0">
                        <a:solidFill>
                          <a:schemeClr val="bg1">
                            <a:lumMod val="50000"/>
                          </a:schemeClr>
                        </a:solidFill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Complete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379217155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950011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Study on Artificial Intelligence (AI) and Machine Learning (ML) for Media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FS_AI4Media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3/3/2024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40%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hlinkClick r:id="rId3"/>
                        </a:rPr>
                        <a:t>SP-220328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5202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960048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Study on Media Streaming aspects of Network Slicing Phase 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FS_MS_NS_Ph2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12/12/2023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65%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hlinkClick r:id="rId4"/>
                        </a:rPr>
                        <a:t>SP-220675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275914416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950012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Study on immersive Real-time Communication for WebRTC Phase 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 err="1"/>
                        <a:t>FS_eiRTCW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3/3/2024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55%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hlinkClick r:id="rId5"/>
                        </a:rPr>
                        <a:t>SP-220239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4267986977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950013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Study on Smartly Tethering AR Glasses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 err="1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FS_SmarTAR</a:t>
                      </a:r>
                      <a:endParaRPr lang="en-US" sz="11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6/6/2023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100%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solidFill>
                            <a:schemeClr val="bg1">
                              <a:lumMod val="50000"/>
                            </a:schemeClr>
                          </a:solidFill>
                          <a:hlinkClick r:id="rId6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SP-220240</a:t>
                      </a:r>
                      <a:endParaRPr lang="en-US" sz="11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Complete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667307046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960049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Study on AR and MR </a:t>
                      </a:r>
                      <a:r>
                        <a:rPr lang="en-US" sz="1100" dirty="0" err="1"/>
                        <a:t>QoE</a:t>
                      </a:r>
                      <a:r>
                        <a:rPr lang="en-US" sz="1100" dirty="0"/>
                        <a:t> Metrics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 err="1"/>
                        <a:t>FS_ARMRQoE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3/3/2024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50%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100" b="0" u="none" dirty="0">
                          <a:solidFill>
                            <a:srgbClr val="0000FF"/>
                          </a:solidFill>
                          <a:effectLst/>
                          <a:latin typeface="+mn-lt"/>
                          <a:hlinkClick r:id="rId7"/>
                        </a:rPr>
                        <a:t>SP-220616</a:t>
                      </a:r>
                      <a:endParaRPr lang="en-US" sz="1100" b="0" u="none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165413729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980008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Study on Diverse audio Capturing system for End-user Devices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 err="1"/>
                        <a:t>FS_DaCED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9/9/2024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35%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hlinkClick r:id="rId8"/>
                        </a:rPr>
                        <a:t>SP-221330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Rel-19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134000311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960050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Study on Audio Aspects for Glasses-type AR/MR Devices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FS_Audio_5GSTAR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12/12/2022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100%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solidFill>
                            <a:schemeClr val="bg1">
                              <a:lumMod val="50000"/>
                            </a:schemeClr>
                          </a:solidFill>
                          <a:hlinkClick r:id="rId9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SP-220617</a:t>
                      </a:r>
                      <a:endParaRPr lang="en-US" sz="11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Complete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076397248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940010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Study on 5G Media Service Enablers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FS_5G_MSE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12/12/2022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100%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solidFill>
                            <a:schemeClr val="bg1">
                              <a:lumMod val="50000"/>
                            </a:schemeClr>
                          </a:solidFill>
                          <a:hlinkClick r:id="rId10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SP-211338</a:t>
                      </a:r>
                      <a:endParaRPr lang="en-US" sz="11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Complete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945952662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bg1"/>
                          </a:solidFill>
                        </a:rPr>
                        <a:t>1000016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Feasibility Study on Film Grain synthesis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FS_FGS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12/12/2023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10%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11" action="ppaction://hlinkfile"/>
                        </a:rPr>
                        <a:t>SP-230539</a:t>
                      </a:r>
                      <a:endParaRPr lang="en-US" sz="1100" b="0" u="none" dirty="0"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3788929415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bg1"/>
                          </a:solidFill>
                        </a:rPr>
                        <a:t>1000017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Feasibility Study on new HEVC profiles and operating points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 err="1">
                          <a:solidFill>
                            <a:schemeClr val="tx1"/>
                          </a:solidFill>
                        </a:rPr>
                        <a:t>FS_HEVC_Profiles</a:t>
                      </a:r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3/3/2024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30%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dirty="0">
                          <a:solidFill>
                            <a:srgbClr val="0000FF"/>
                          </a:solidFill>
                          <a:effectLst/>
                          <a:latin typeface="+mn-lt"/>
                          <a:hlinkClick r:id="rId12" action="ppaction://hlinkfile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SP-230540</a:t>
                      </a:r>
                      <a:endParaRPr lang="en-US" sz="1100" b="0" u="non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034304153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bg1"/>
                          </a:solidFill>
                        </a:rPr>
                        <a:t>1000019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Feasibility Study on Avatars for Real-Time Communication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FS_AVATAR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3/3/2024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5%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13" action="ppaction://hlinkfile"/>
                        </a:rPr>
                        <a:t>SP-230544</a:t>
                      </a:r>
                      <a:endParaRPr lang="en-US" sz="1100" b="0" u="non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66903993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62009180"/>
      </p:ext>
    </p:extLst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12A81A8-5C7E-4B5E-B955-EBF4BE0C60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200" dirty="0"/>
              <a:t>Feasibility Study on Artificial Intelligence (AI) and Machine Learning (ML) for Media (FS_AI4Media)</a:t>
            </a:r>
            <a:endParaRPr lang="en-US" sz="3200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5F9F2AB-B13E-42E2-987D-E48C9A0EA9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1" y="2676525"/>
            <a:ext cx="11068050" cy="3608389"/>
          </a:xfrm>
        </p:spPr>
        <p:txBody>
          <a:bodyPr/>
          <a:lstStyle/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s-ES" altLang="zh-CN" sz="1400" dirty="0" err="1">
                <a:cs typeface="Arial" pitchFamily="34" charset="0"/>
              </a:rPr>
              <a:t>Rapporteur</a:t>
            </a:r>
            <a:r>
              <a:rPr lang="es-ES" altLang="zh-CN" sz="1400" dirty="0">
                <a:cs typeface="Arial" pitchFamily="34" charset="0"/>
              </a:rPr>
              <a:t>: </a:t>
            </a:r>
            <a:r>
              <a:rPr lang="en-US" altLang="zh-CN" sz="1400" dirty="0">
                <a:cs typeface="Arial" pitchFamily="34" charset="0"/>
              </a:rPr>
              <a:t>Eric Yip, </a:t>
            </a:r>
            <a:r>
              <a:rPr lang="en-US" altLang="zh-CN" sz="1400" dirty="0">
                <a:cs typeface="Arial" pitchFamily="34" charset="0"/>
                <a:hlinkClick r:id="rId2"/>
              </a:rPr>
              <a:t>eric.yip@samsung.com</a:t>
            </a:r>
            <a:r>
              <a:rPr lang="en-US" altLang="zh-CN" sz="1400" dirty="0">
                <a:cs typeface="Arial" pitchFamily="34" charset="0"/>
              </a:rPr>
              <a:t> 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GB" sz="1400" b="1" u="sng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sz="1400" b="1" u="sng" dirty="0">
                <a:cs typeface="Arial" pitchFamily="34" charset="0"/>
              </a:rPr>
              <a:t>Progress since SA4#125</a:t>
            </a:r>
            <a:endParaRPr lang="en-GB" sz="1400" u="sng" dirty="0">
              <a:cs typeface="Arial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What happened during the </a:t>
            </a:r>
            <a:r>
              <a:rPr lang="en-US" altLang="zh-CN" sz="1200" dirty="0" err="1">
                <a:cs typeface="Arial" pitchFamily="34" charset="0"/>
              </a:rPr>
              <a:t>Adhoc</a:t>
            </a:r>
            <a:r>
              <a:rPr lang="en-US" altLang="zh-CN" sz="1200" dirty="0">
                <a:cs typeface="Arial" pitchFamily="34" charset="0"/>
              </a:rPr>
              <a:t> calls, i.e., which key issues &amp; documents were agreed?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[S4aV230063 Description for bit-incremental transmission scenario] was agreed to the evaluation PD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Details on the way forward for the evaluations &amp; study item were also discussed (see details in S4-231773)</a:t>
            </a: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Plans for the meeting based on the input contributions that have been reviewed by the rapporteur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solidFill>
                  <a:prstClr val="black"/>
                </a:solidFill>
                <a:cs typeface="Arial" pitchFamily="34" charset="0"/>
              </a:rPr>
              <a:t>Make progress on text for </a:t>
            </a:r>
            <a:r>
              <a:rPr lang="en-US" altLang="zh-CN" sz="1200" dirty="0" err="1">
                <a:solidFill>
                  <a:prstClr val="black"/>
                </a:solidFill>
                <a:cs typeface="Arial" pitchFamily="34" charset="0"/>
              </a:rPr>
              <a:t>dTR</a:t>
            </a:r>
            <a:r>
              <a:rPr lang="en-US" altLang="zh-CN" sz="1200" dirty="0">
                <a:solidFill>
                  <a:prstClr val="black"/>
                </a:solidFill>
                <a:cs typeface="Arial" pitchFamily="34" charset="0"/>
              </a:rPr>
              <a:t> 26.927 (6 </a:t>
            </a:r>
            <a:r>
              <a:rPr lang="en-US" altLang="zh-CN" sz="1200" dirty="0" err="1">
                <a:solidFill>
                  <a:prstClr val="black"/>
                </a:solidFill>
                <a:cs typeface="Arial" pitchFamily="34" charset="0"/>
              </a:rPr>
              <a:t>pCRs</a:t>
            </a:r>
            <a:r>
              <a:rPr lang="en-US" altLang="zh-CN" sz="1200" dirty="0">
                <a:solidFill>
                  <a:prstClr val="black"/>
                </a:solidFill>
                <a:cs typeface="Arial" pitchFamily="34" charset="0"/>
              </a:rPr>
              <a:t>)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solidFill>
                  <a:prstClr val="black"/>
                </a:solidFill>
                <a:cs typeface="Arial" pitchFamily="34" charset="0"/>
              </a:rPr>
              <a:t>Review &amp; discuss feasibility evaluation progress on split inference scenarios (scripts from 3 different companies)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solidFill>
                  <a:prstClr val="black"/>
                </a:solidFill>
                <a:cs typeface="Arial" pitchFamily="34" charset="0"/>
              </a:rPr>
              <a:t>Make progress on other aspects related to contents in PD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zh-CN" sz="1200" dirty="0">
              <a:solidFill>
                <a:prstClr val="black"/>
              </a:solidFill>
              <a:cs typeface="Arial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US" altLang="zh-CN" sz="1200" dirty="0"/>
          </a:p>
          <a:p>
            <a:pPr marL="0" indent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US" altLang="zh-CN" sz="1200" dirty="0">
              <a:cs typeface="Arial" pitchFamily="34" charset="0"/>
            </a:endParaRPr>
          </a:p>
          <a:p>
            <a:pPr marL="0" lvl="0" indent="0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US" altLang="zh-CN" sz="1200" dirty="0"/>
          </a:p>
          <a:p>
            <a:pPr marL="0" indent="0">
              <a:buNone/>
            </a:pPr>
            <a:endParaRPr lang="fr-FR" sz="120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BAE5BA83-9702-4BEA-8D31-3E91EC15040A}"/>
              </a:ext>
            </a:extLst>
          </p:cNvPr>
          <p:cNvGraphicFramePr>
            <a:graphicFrameLocks noGrp="1"/>
          </p:cNvGraphicFramePr>
          <p:nvPr/>
        </p:nvGraphicFramePr>
        <p:xfrm>
          <a:off x="647700" y="1454150"/>
          <a:ext cx="10084901" cy="695643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1902">
                  <a:extLst>
                    <a:ext uri="{9D8B030D-6E8A-4147-A177-3AD203B41FA5}">
                      <a16:colId xmlns:a16="http://schemas.microsoft.com/office/drawing/2014/main" val="4029365130"/>
                    </a:ext>
                  </a:extLst>
                </a:gridCol>
                <a:gridCol w="3844407">
                  <a:extLst>
                    <a:ext uri="{9D8B030D-6E8A-4147-A177-3AD203B41FA5}">
                      <a16:colId xmlns:a16="http://schemas.microsoft.com/office/drawing/2014/main" val="1242704509"/>
                    </a:ext>
                  </a:extLst>
                </a:gridCol>
                <a:gridCol w="1095473">
                  <a:extLst>
                    <a:ext uri="{9D8B030D-6E8A-4147-A177-3AD203B41FA5}">
                      <a16:colId xmlns:a16="http://schemas.microsoft.com/office/drawing/2014/main" val="1339814967"/>
                    </a:ext>
                  </a:extLst>
                </a:gridCol>
                <a:gridCol w="807092">
                  <a:extLst>
                    <a:ext uri="{9D8B030D-6E8A-4147-A177-3AD203B41FA5}">
                      <a16:colId xmlns:a16="http://schemas.microsoft.com/office/drawing/2014/main" val="1142247066"/>
                    </a:ext>
                  </a:extLst>
                </a:gridCol>
                <a:gridCol w="551732">
                  <a:extLst>
                    <a:ext uri="{9D8B030D-6E8A-4147-A177-3AD203B41FA5}">
                      <a16:colId xmlns:a16="http://schemas.microsoft.com/office/drawing/2014/main" val="368115895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2455226772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1835048682"/>
                    </a:ext>
                  </a:extLst>
                </a:gridCol>
                <a:gridCol w="1898167">
                  <a:extLst>
                    <a:ext uri="{9D8B030D-6E8A-4147-A177-3AD203B41FA5}">
                      <a16:colId xmlns:a16="http://schemas.microsoft.com/office/drawing/2014/main" val="1250370078"/>
                    </a:ext>
                  </a:extLst>
                </a:gridCol>
              </a:tblGrid>
              <a:tr h="2968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Target (mm/</a:t>
                      </a:r>
                      <a:r>
                        <a:rPr lang="en-GB" sz="1100" dirty="0" err="1"/>
                        <a:t>yyyy</a:t>
                      </a:r>
                      <a:r>
                        <a:rPr lang="en-GB" sz="1100" dirty="0"/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1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795152656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950011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Study on Artificial Intelligence (AI) and Machine Learning (ML) for Media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FS_AI4Media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3/3/2024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40%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hlinkClick r:id="rId3"/>
                        </a:rPr>
                        <a:t>SP-220328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304222711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280838"/>
      </p:ext>
    </p:extLst>
  </p:cSld>
  <p:clrMapOvr>
    <a:masterClrMapping/>
  </p:clrMapOvr>
  <p:transition spd="slow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12A81A8-5C7E-4B5E-B955-EBF4BE0C60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200" dirty="0"/>
              <a:t>Study on Media Streaming aspects of Network Slicing Phase 2 (FS_MS_NS_Ph2)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5F9F2AB-B13E-42E2-987D-E48C9A0EA9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1" y="2676525"/>
            <a:ext cx="11068050" cy="3608389"/>
          </a:xfrm>
        </p:spPr>
        <p:txBody>
          <a:bodyPr/>
          <a:lstStyle/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s-ES" altLang="zh-CN" sz="1400" dirty="0" err="1">
                <a:cs typeface="Arial" pitchFamily="34" charset="0"/>
              </a:rPr>
              <a:t>Rapporteur</a:t>
            </a:r>
            <a:r>
              <a:rPr lang="es-ES" altLang="zh-CN" sz="1400" dirty="0">
                <a:cs typeface="Arial" pitchFamily="34" charset="0"/>
              </a:rPr>
              <a:t>: </a:t>
            </a:r>
            <a:r>
              <a:rPr lang="sv-SE" altLang="zh-CN" sz="1400" dirty="0">
                <a:cs typeface="Arial" pitchFamily="34" charset="0"/>
              </a:rPr>
              <a:t>Prakash Kolan, </a:t>
            </a:r>
            <a:r>
              <a:rPr lang="sv-SE" altLang="zh-CN" sz="1400" dirty="0">
                <a:cs typeface="Arial" pitchFamily="34" charset="0"/>
                <a:hlinkClick r:id="rId2"/>
              </a:rPr>
              <a:t>p.kolan@samsung.com</a:t>
            </a:r>
            <a:r>
              <a:rPr lang="sv-SE" altLang="zh-CN" sz="1400" dirty="0">
                <a:cs typeface="Arial" pitchFamily="34" charset="0"/>
              </a:rPr>
              <a:t> 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GB" sz="1400" b="1" u="sng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GB" sz="1400" b="1" u="sng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sz="1400" b="1" u="sng" dirty="0">
                <a:cs typeface="Arial" pitchFamily="34" charset="0"/>
              </a:rPr>
              <a:t>Progress since SA4#125</a:t>
            </a:r>
            <a:endParaRPr lang="en-GB" sz="1400" u="sng" dirty="0">
              <a:cs typeface="Arial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What happened during the </a:t>
            </a:r>
            <a:r>
              <a:rPr lang="en-US" altLang="zh-CN" sz="1200" dirty="0" err="1">
                <a:cs typeface="Arial" pitchFamily="34" charset="0"/>
              </a:rPr>
              <a:t>Adhoc</a:t>
            </a:r>
            <a:r>
              <a:rPr lang="en-US" altLang="zh-CN" sz="1200" dirty="0">
                <a:cs typeface="Arial" pitchFamily="34" charset="0"/>
              </a:rPr>
              <a:t> calls, i.e., which key issues &amp; documents were agreed?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No contributions were discussed during </a:t>
            </a:r>
            <a:r>
              <a:rPr lang="en-US" altLang="zh-CN" sz="1200" dirty="0" err="1">
                <a:cs typeface="Arial" pitchFamily="34" charset="0"/>
              </a:rPr>
              <a:t>Adhoc</a:t>
            </a:r>
            <a:r>
              <a:rPr lang="en-US" altLang="zh-CN" sz="1200" dirty="0">
                <a:cs typeface="Arial" pitchFamily="34" charset="0"/>
              </a:rPr>
              <a:t> calls</a:t>
            </a: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Any recommendations based on the agreements?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No agreements</a:t>
            </a:r>
            <a:endParaRPr lang="en-US" altLang="zh-CN" sz="1200" dirty="0">
              <a:solidFill>
                <a:prstClr val="black"/>
              </a:solidFill>
              <a:cs typeface="Arial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Plans for the meeting based on the input contributions that have been reviewed by the rapporteur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Review LS reply from SA2 on network slice replacement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Review contributions on two key issues and candidate solutions and way forward on network slice replacement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solidFill>
                  <a:prstClr val="black"/>
                </a:solidFill>
                <a:cs typeface="Arial" pitchFamily="34" charset="0"/>
              </a:rPr>
              <a:t>Review contributions on </a:t>
            </a:r>
            <a:r>
              <a:rPr lang="en-US" altLang="zh-CN" sz="1200" dirty="0">
                <a:cs typeface="Arial" pitchFamily="34" charset="0"/>
              </a:rPr>
              <a:t>conclusions and recommendations for the study, and adoption of TR 26941 agreements into </a:t>
            </a:r>
            <a:r>
              <a:rPr lang="en-US" altLang="zh-CN" sz="1200">
                <a:cs typeface="Arial" pitchFamily="34" charset="0"/>
              </a:rPr>
              <a:t>stage-3 specification</a:t>
            </a:r>
            <a:endParaRPr lang="en-US" altLang="zh-CN" sz="1200" dirty="0">
              <a:solidFill>
                <a:prstClr val="black"/>
              </a:solidFill>
              <a:cs typeface="Arial" pitchFamily="34" charset="0"/>
            </a:endParaRPr>
          </a:p>
          <a:p>
            <a:pPr marL="0" indent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US" altLang="zh-CN" sz="1200" dirty="0">
              <a:cs typeface="Arial" pitchFamily="34" charset="0"/>
            </a:endParaRPr>
          </a:p>
          <a:p>
            <a:pPr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en-US" sz="1200" dirty="0">
              <a:cs typeface="Arial" panose="020B0604020202020204" pitchFamily="34" charset="0"/>
            </a:endParaRPr>
          </a:p>
          <a:p>
            <a:pPr lvl="0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US" altLang="zh-CN" sz="1200" dirty="0"/>
          </a:p>
          <a:p>
            <a:pPr>
              <a:buNone/>
            </a:pPr>
            <a:endParaRPr lang="fr-FR" sz="120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61BBDFB3-2047-46E9-9D10-C06A7920E0E3}"/>
              </a:ext>
            </a:extLst>
          </p:cNvPr>
          <p:cNvGraphicFramePr>
            <a:graphicFrameLocks noGrp="1"/>
          </p:cNvGraphicFramePr>
          <p:nvPr/>
        </p:nvGraphicFramePr>
        <p:xfrm>
          <a:off x="647700" y="1454150"/>
          <a:ext cx="10084901" cy="646040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1902">
                  <a:extLst>
                    <a:ext uri="{9D8B030D-6E8A-4147-A177-3AD203B41FA5}">
                      <a16:colId xmlns:a16="http://schemas.microsoft.com/office/drawing/2014/main" val="2264625990"/>
                    </a:ext>
                  </a:extLst>
                </a:gridCol>
                <a:gridCol w="3844407">
                  <a:extLst>
                    <a:ext uri="{9D8B030D-6E8A-4147-A177-3AD203B41FA5}">
                      <a16:colId xmlns:a16="http://schemas.microsoft.com/office/drawing/2014/main" val="2275545722"/>
                    </a:ext>
                  </a:extLst>
                </a:gridCol>
                <a:gridCol w="1095473">
                  <a:extLst>
                    <a:ext uri="{9D8B030D-6E8A-4147-A177-3AD203B41FA5}">
                      <a16:colId xmlns:a16="http://schemas.microsoft.com/office/drawing/2014/main" val="3019413035"/>
                    </a:ext>
                  </a:extLst>
                </a:gridCol>
                <a:gridCol w="807092">
                  <a:extLst>
                    <a:ext uri="{9D8B030D-6E8A-4147-A177-3AD203B41FA5}">
                      <a16:colId xmlns:a16="http://schemas.microsoft.com/office/drawing/2014/main" val="1486654235"/>
                    </a:ext>
                  </a:extLst>
                </a:gridCol>
                <a:gridCol w="551732">
                  <a:extLst>
                    <a:ext uri="{9D8B030D-6E8A-4147-A177-3AD203B41FA5}">
                      <a16:colId xmlns:a16="http://schemas.microsoft.com/office/drawing/2014/main" val="460481381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384219110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225158765"/>
                    </a:ext>
                  </a:extLst>
                </a:gridCol>
                <a:gridCol w="1898167">
                  <a:extLst>
                    <a:ext uri="{9D8B030D-6E8A-4147-A177-3AD203B41FA5}">
                      <a16:colId xmlns:a16="http://schemas.microsoft.com/office/drawing/2014/main" val="4139608264"/>
                    </a:ext>
                  </a:extLst>
                </a:gridCol>
              </a:tblGrid>
              <a:tr h="2968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Target (mm/</a:t>
                      </a:r>
                      <a:r>
                        <a:rPr lang="en-GB" sz="1100" dirty="0" err="1"/>
                        <a:t>yyyy</a:t>
                      </a:r>
                      <a:r>
                        <a:rPr lang="en-GB" sz="1100" dirty="0"/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1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275556676"/>
                  </a:ext>
                </a:extLst>
              </a:tr>
              <a:tr h="295202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960048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Study on Media Streaming aspects of Network Slicing Phase 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FS_MS_NS_Ph2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12/12/2023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65%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hlinkClick r:id="rId3"/>
                        </a:rPr>
                        <a:t>SP-220675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304652446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34560710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F3B35329-BFCF-436F-8D48-FA81E821F1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Outline</a:t>
            </a:r>
          </a:p>
        </p:txBody>
      </p:sp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108D8350-CE6F-41B0-84B2-80DFA4E0AC7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  <a:spcBef>
                <a:spcPts val="500"/>
              </a:spcBef>
            </a:pPr>
            <a:r>
              <a:rPr lang="en-US" altLang="en-US" sz="2000" dirty="0"/>
              <a:t>Rel-18 Work Items </a:t>
            </a:r>
          </a:p>
          <a:p>
            <a:pPr lvl="1">
              <a:lnSpc>
                <a:spcPct val="90000"/>
              </a:lnSpc>
              <a:spcBef>
                <a:spcPts val="500"/>
              </a:spcBef>
            </a:pPr>
            <a:r>
              <a:rPr lang="en-US" altLang="en-US" sz="1600" dirty="0"/>
              <a:t>Status at the end of SA4#125/SA#101</a:t>
            </a:r>
          </a:p>
          <a:p>
            <a:pPr lvl="1">
              <a:lnSpc>
                <a:spcPct val="90000"/>
              </a:lnSpc>
              <a:spcBef>
                <a:spcPts val="500"/>
              </a:spcBef>
            </a:pPr>
            <a:r>
              <a:rPr lang="en-US" altLang="en-US" sz="1600" dirty="0"/>
              <a:t>Rapporteur’s progress report since SA4#125</a:t>
            </a:r>
          </a:p>
          <a:p>
            <a:pPr>
              <a:lnSpc>
                <a:spcPct val="90000"/>
              </a:lnSpc>
              <a:spcBef>
                <a:spcPts val="500"/>
              </a:spcBef>
            </a:pPr>
            <a:r>
              <a:rPr lang="en-US" altLang="en-US" sz="2000" dirty="0"/>
              <a:t>Rel-18 Study Items </a:t>
            </a:r>
          </a:p>
          <a:p>
            <a:pPr lvl="1">
              <a:lnSpc>
                <a:spcPct val="90000"/>
              </a:lnSpc>
              <a:spcBef>
                <a:spcPts val="500"/>
              </a:spcBef>
            </a:pPr>
            <a:r>
              <a:rPr lang="en-US" altLang="en-US" sz="1600" dirty="0"/>
              <a:t>Status at the end of SA4#125/SA#101</a:t>
            </a:r>
          </a:p>
          <a:p>
            <a:pPr lvl="1">
              <a:lnSpc>
                <a:spcPct val="90000"/>
              </a:lnSpc>
              <a:spcBef>
                <a:spcPts val="500"/>
              </a:spcBef>
            </a:pPr>
            <a:r>
              <a:rPr lang="en-US" altLang="en-US" sz="1600" dirty="0"/>
              <a:t>Rapporteur’s progress report since SA4#125</a:t>
            </a:r>
          </a:p>
        </p:txBody>
      </p:sp>
    </p:spTree>
  </p:cSld>
  <p:clrMapOvr>
    <a:masterClrMapping/>
  </p:clrMapOvr>
  <p:transition spd="slow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12A81A8-5C7E-4B5E-B955-EBF4BE0C60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1933" y="228600"/>
            <a:ext cx="9103784" cy="1143000"/>
          </a:xfrm>
        </p:spPr>
        <p:txBody>
          <a:bodyPr/>
          <a:lstStyle/>
          <a:p>
            <a:r>
              <a:rPr lang="en-US" altLang="en-US" sz="3200" dirty="0"/>
              <a:t>Feasibility Study on the enhancements for immersive Real-time Communication for WebRTC (</a:t>
            </a:r>
            <a:r>
              <a:rPr lang="en-US" altLang="en-US" sz="3200" dirty="0" err="1"/>
              <a:t>FS_eiRTCW</a:t>
            </a:r>
            <a:r>
              <a:rPr lang="en-US" altLang="en-US" sz="3200" dirty="0"/>
              <a:t>)</a:t>
            </a:r>
            <a:endParaRPr lang="en-US" sz="3200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5F9F2AB-B13E-42E2-987D-E48C9A0EA9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1" y="2070171"/>
            <a:ext cx="11068050" cy="4339682"/>
          </a:xfrm>
        </p:spPr>
        <p:txBody>
          <a:bodyPr/>
          <a:lstStyle/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s-ES" altLang="zh-CN" sz="1400" dirty="0" err="1">
                <a:cs typeface="Arial" pitchFamily="34" charset="0"/>
              </a:rPr>
              <a:t>Rapporteur</a:t>
            </a:r>
            <a:r>
              <a:rPr lang="es-ES" altLang="zh-CN" sz="1400" dirty="0">
                <a:cs typeface="Arial" pitchFamily="34" charset="0"/>
              </a:rPr>
              <a:t>: </a:t>
            </a:r>
            <a:r>
              <a:rPr lang="fi-FI" altLang="zh-CN" sz="1400" dirty="0">
                <a:cs typeface="Arial" pitchFamily="34" charset="0"/>
              </a:rPr>
              <a:t>INOUE, Yoshihiro, NTT(TTC), Yoshihiro Inoue </a:t>
            </a:r>
            <a:r>
              <a:rPr lang="fi-FI" altLang="zh-CN" sz="1400" dirty="0">
                <a:cs typeface="Arial" pitchFamily="34" charset="0"/>
                <a:hlinkClick r:id="rId2"/>
              </a:rPr>
              <a:t>yoshihiro.inoue@ntt-at.co.jp</a:t>
            </a:r>
            <a:r>
              <a:rPr lang="fi-FI" altLang="zh-CN" sz="1400" dirty="0">
                <a:cs typeface="Arial" pitchFamily="34" charset="0"/>
              </a:rPr>
              <a:t> 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GB" sz="1400" b="1" u="sng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sz="1400" b="1" u="sng" dirty="0">
                <a:cs typeface="Arial" pitchFamily="34" charset="0"/>
              </a:rPr>
              <a:t>Progress since SA4#12</a:t>
            </a:r>
            <a:r>
              <a:rPr lang="en-US" altLang="ja-JP" sz="1400" b="1" u="sng" dirty="0">
                <a:cs typeface="Arial" pitchFamily="34" charset="0"/>
              </a:rPr>
              <a:t>5</a:t>
            </a:r>
            <a:endParaRPr lang="en-GB" sz="1400" u="sng" dirty="0">
              <a:cs typeface="Arial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What happened during the </a:t>
            </a:r>
            <a:r>
              <a:rPr lang="en-US" altLang="zh-CN" sz="1400" dirty="0" err="1">
                <a:cs typeface="Arial" pitchFamily="34" charset="0"/>
              </a:rPr>
              <a:t>Adhoc</a:t>
            </a:r>
            <a:r>
              <a:rPr lang="en-US" altLang="zh-CN" sz="1400" dirty="0">
                <a:cs typeface="Arial" pitchFamily="34" charset="0"/>
              </a:rPr>
              <a:t> calls, i.e., which key issues &amp; documents were agreed?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ja-JP" sz="1000" dirty="0">
                <a:cs typeface="Arial" pitchFamily="34" charset="0"/>
              </a:rPr>
              <a:t>7</a:t>
            </a:r>
            <a:r>
              <a:rPr lang="en-US" altLang="zh-CN" sz="1000" dirty="0">
                <a:cs typeface="Arial" pitchFamily="34" charset="0"/>
              </a:rPr>
              <a:t> contributions were discussed.</a:t>
            </a:r>
          </a:p>
          <a:p>
            <a:pPr marL="1087438" lvl="2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New key issue and the solution (WSF discovery mechanism) in S4aR230097 was agreed to incorporate into </a:t>
            </a:r>
            <a:r>
              <a:rPr lang="en-US" altLang="zh-CN" sz="1000" dirty="0" err="1">
                <a:cs typeface="Arial" pitchFamily="34" charset="0"/>
              </a:rPr>
              <a:t>eIRTCW</a:t>
            </a:r>
            <a:r>
              <a:rPr lang="en-US" altLang="zh-CN" sz="1000" dirty="0">
                <a:cs typeface="Arial" pitchFamily="34" charset="0"/>
              </a:rPr>
              <a:t> PD. </a:t>
            </a:r>
          </a:p>
          <a:p>
            <a:pPr marL="1087438" lvl="2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Key Issue #4  (Interworking with IMS) in S4aR230112 and new key issue (Protocol-level interworking between RTC network and IMS) in S4aR230114 were agreed to incorporate into </a:t>
            </a:r>
            <a:r>
              <a:rPr lang="en-US" altLang="zh-CN" sz="1000" dirty="0" err="1">
                <a:cs typeface="Arial" pitchFamily="34" charset="0"/>
              </a:rPr>
              <a:t>eIRTCW</a:t>
            </a:r>
            <a:r>
              <a:rPr lang="en-US" altLang="zh-CN" sz="1000" dirty="0">
                <a:cs typeface="Arial" pitchFamily="34" charset="0"/>
              </a:rPr>
              <a:t> PD. The corresponding solutions in S4aR230113 and S4aR230115 were just noted.</a:t>
            </a:r>
          </a:p>
          <a:p>
            <a:pPr marL="1087438" lvl="2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New key issue (Requirements for service control API) in S4aR230116</a:t>
            </a:r>
            <a:r>
              <a:rPr lang="ja-JP" altLang="en-US" sz="1000" dirty="0">
                <a:cs typeface="Arial" pitchFamily="34" charset="0"/>
              </a:rPr>
              <a:t> </a:t>
            </a:r>
            <a:r>
              <a:rPr lang="en-US" altLang="ja-JP" sz="1000" dirty="0">
                <a:cs typeface="Arial" pitchFamily="34" charset="0"/>
              </a:rPr>
              <a:t>and</a:t>
            </a:r>
            <a:r>
              <a:rPr lang="ja-JP" altLang="en-US" sz="1000" dirty="0">
                <a:cs typeface="Arial" pitchFamily="34" charset="0"/>
              </a:rPr>
              <a:t> </a:t>
            </a:r>
            <a:r>
              <a:rPr lang="en-US" altLang="ja-JP" sz="1000" dirty="0">
                <a:cs typeface="Arial" pitchFamily="34" charset="0"/>
              </a:rPr>
              <a:t>skeleton</a:t>
            </a:r>
            <a:r>
              <a:rPr lang="ja-JP" altLang="en-US" sz="1000" dirty="0">
                <a:cs typeface="Arial" pitchFamily="34" charset="0"/>
              </a:rPr>
              <a:t> </a:t>
            </a:r>
            <a:r>
              <a:rPr lang="en-US" altLang="ja-JP" sz="1000" dirty="0">
                <a:cs typeface="Arial" pitchFamily="34" charset="0"/>
              </a:rPr>
              <a:t>of</a:t>
            </a:r>
            <a:r>
              <a:rPr lang="ja-JP" altLang="en-US" sz="1000" dirty="0">
                <a:cs typeface="Arial" pitchFamily="34" charset="0"/>
              </a:rPr>
              <a:t> </a:t>
            </a:r>
            <a:r>
              <a:rPr lang="en-US" altLang="ja-JP" sz="1000" dirty="0">
                <a:cs typeface="Arial" pitchFamily="34" charset="0"/>
              </a:rPr>
              <a:t>TR</a:t>
            </a:r>
            <a:r>
              <a:rPr lang="ja-JP" altLang="en-US" sz="1000" dirty="0">
                <a:cs typeface="Arial" pitchFamily="34" charset="0"/>
              </a:rPr>
              <a:t> </a:t>
            </a:r>
            <a:r>
              <a:rPr lang="en-US" altLang="ja-JP" sz="1000" dirty="0">
                <a:cs typeface="Arial" pitchFamily="34" charset="0"/>
              </a:rPr>
              <a:t>26.930 in S4aR230117</a:t>
            </a:r>
            <a:r>
              <a:rPr lang="ja-JP" altLang="en-US" sz="1000" dirty="0">
                <a:cs typeface="Arial" pitchFamily="34" charset="0"/>
              </a:rPr>
              <a:t> </a:t>
            </a:r>
            <a:r>
              <a:rPr lang="en-US" altLang="ja-JP" sz="1000" dirty="0">
                <a:cs typeface="Arial" pitchFamily="34" charset="0"/>
              </a:rPr>
              <a:t>were</a:t>
            </a:r>
            <a:r>
              <a:rPr lang="ja-JP" altLang="en-US" sz="1000" dirty="0">
                <a:cs typeface="Arial" pitchFamily="34" charset="0"/>
              </a:rPr>
              <a:t> </a:t>
            </a:r>
            <a:r>
              <a:rPr lang="en-US" altLang="ja-JP" sz="1000" dirty="0">
                <a:cs typeface="Arial" pitchFamily="34" charset="0"/>
              </a:rPr>
              <a:t>postponed</a:t>
            </a:r>
            <a:r>
              <a:rPr lang="ja-JP" altLang="en-US" sz="1000" dirty="0">
                <a:cs typeface="Arial" pitchFamily="34" charset="0"/>
              </a:rPr>
              <a:t> </a:t>
            </a:r>
            <a:r>
              <a:rPr lang="en-US" altLang="ja-JP" sz="1000" dirty="0">
                <a:cs typeface="Arial" pitchFamily="34" charset="0"/>
              </a:rPr>
              <a:t>till</a:t>
            </a:r>
            <a:r>
              <a:rPr lang="ja-JP" altLang="en-US" sz="1000" dirty="0">
                <a:cs typeface="Arial" pitchFamily="34" charset="0"/>
              </a:rPr>
              <a:t> </a:t>
            </a:r>
            <a:r>
              <a:rPr lang="en-US" altLang="ja-JP" sz="1000" dirty="0">
                <a:cs typeface="Arial" pitchFamily="34" charset="0"/>
              </a:rPr>
              <a:t>Chicago meeting.</a:t>
            </a:r>
            <a:endParaRPr lang="en-US" altLang="zh-CN" sz="1000" dirty="0">
              <a:cs typeface="Arial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Any recommendations based on the agreements 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Regarding the IMS related key issues and solutions (i.e., KI#4/Sol#4/new KI/new Sol), the LS to ask the feedback about the impact on IMS specifications should be send to SA2 before incorporating the description of PD into TR 26.930. (S4aR230112/S4aR230113/S4aR230114/S4aR230115)</a:t>
            </a: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Plans for the meeting based on the input contributions that have been reviewed by the rapporteur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Discuss the submitted contributions and update the Permanent Documen</a:t>
            </a:r>
            <a:r>
              <a:rPr lang="en-US" altLang="ja-JP" sz="1000" dirty="0">
                <a:cs typeface="Arial" pitchFamily="34" charset="0"/>
              </a:rPr>
              <a:t>t</a:t>
            </a:r>
            <a:r>
              <a:rPr lang="en-US" altLang="zh-CN" sz="1000" dirty="0">
                <a:cs typeface="Arial" pitchFamily="34" charset="0"/>
              </a:rPr>
              <a:t>.</a:t>
            </a:r>
          </a:p>
          <a:p>
            <a:pPr marL="1087438" lvl="2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KI#8/Sol#8 (Details of </a:t>
            </a:r>
            <a:r>
              <a:rPr lang="en-US" altLang="zh-CN" sz="1000" dirty="0" err="1">
                <a:cs typeface="Arial" pitchFamily="34" charset="0"/>
              </a:rPr>
              <a:t>signalling</a:t>
            </a:r>
            <a:r>
              <a:rPr lang="en-US" altLang="zh-CN" sz="1000" dirty="0">
                <a:cs typeface="Arial" pitchFamily="34" charset="0"/>
              </a:rPr>
              <a:t> protocol) in S4-231721, Sol#4 (Interworking with IMS) in S4-231722, new Sol (Protocol-level interworking between RTC network and IMS) in S4-231723, new KI (Requirements for service control API) in S4-231725, KI#5 (Tethering Cases) in S4-231812, KI#6 (Security Considerations) in S4-231724 and message examples in S4-231726.</a:t>
            </a:r>
          </a:p>
          <a:p>
            <a:pPr marL="687388" marR="0" lvl="1" indent="-287338" algn="l" defTabSz="914400" rtl="0" eaLnBrk="0" fontAlgn="base" latinLnBrk="0" hangingPunct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Clr>
                <a:srgbClr val="C00000"/>
              </a:buClr>
              <a:buSzPct val="100000"/>
              <a:buFont typeface="Arial" panose="020B0604020202020204" pitchFamily="34" charset="0"/>
              <a:buChar char="•"/>
              <a:tabLst>
                <a:tab pos="285750" algn="l"/>
              </a:tabLst>
              <a:defRPr/>
            </a:pP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cs typeface="Arial" pitchFamily="34" charset="0"/>
              </a:rPr>
              <a:t>Discuss the submitted contributions.</a:t>
            </a:r>
            <a:endParaRPr lang="en-US" altLang="zh-CN" sz="1000" dirty="0">
              <a:cs typeface="Arial" pitchFamily="34" charset="0"/>
            </a:endParaRPr>
          </a:p>
          <a:p>
            <a:pPr marL="1087438" lvl="2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TR 26.930 Skeleton (S4-231727)</a:t>
            </a:r>
          </a:p>
          <a:p>
            <a:pPr marL="1087438" lvl="2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 err="1">
                <a:cs typeface="Arial" pitchFamily="34" charset="0"/>
              </a:rPr>
              <a:t>pCRs</a:t>
            </a:r>
            <a:r>
              <a:rPr lang="en-US" altLang="zh-CN" sz="1000" dirty="0">
                <a:cs typeface="Arial" pitchFamily="34" charset="0"/>
              </a:rPr>
              <a:t> for TR 26.930: Scope (S4-231729), Reference (S4-231750), </a:t>
            </a:r>
            <a:r>
              <a:rPr lang="en-US" altLang="zh-CN" sz="1000" dirty="0" err="1">
                <a:cs typeface="Arial" pitchFamily="34" charset="0"/>
              </a:rPr>
              <a:t>difinitions</a:t>
            </a:r>
            <a:r>
              <a:rPr lang="en-US" altLang="zh-CN" sz="1000" dirty="0">
                <a:cs typeface="Arial" pitchFamily="34" charset="0"/>
              </a:rPr>
              <a:t>/symbols/abbreviations (S4-231749), motivation (S4-231730), Architecture (KI and Sol) (S4-231731, S4-231738), requirements for C-Plane </a:t>
            </a:r>
            <a:r>
              <a:rPr lang="en-US" altLang="zh-CN" sz="1000" dirty="0" err="1">
                <a:cs typeface="Arial" pitchFamily="34" charset="0"/>
              </a:rPr>
              <a:t>signalling</a:t>
            </a:r>
            <a:r>
              <a:rPr lang="en-US" altLang="zh-CN" sz="1000" dirty="0">
                <a:cs typeface="Arial" pitchFamily="34" charset="0"/>
              </a:rPr>
              <a:t> (KI and Sol) (S4-231732, S4-231739), details of </a:t>
            </a:r>
            <a:r>
              <a:rPr lang="en-US" altLang="zh-CN" sz="1000" dirty="0" err="1">
                <a:cs typeface="Arial" pitchFamily="34" charset="0"/>
              </a:rPr>
              <a:t>signalling</a:t>
            </a:r>
            <a:r>
              <a:rPr lang="en-US" altLang="zh-CN" sz="1000" dirty="0">
                <a:cs typeface="Arial" pitchFamily="34" charset="0"/>
              </a:rPr>
              <a:t> protocol (KI) (S4-231733), requirements for U-Plane (KI and Sol) (S4-231734, S4-231740), requirements for service control API (KI) (S4-231735), WSF discovery mechanism (KI and Sol) (S4-231736, S4-231741) and security considerations (KI) (S4-231737).</a:t>
            </a:r>
          </a:p>
          <a:p>
            <a:pPr marL="1087438" lvl="2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LS out to ask the feedback about the impact on IMS specifications. (to SA2) (S4-231719</a:t>
            </a:r>
            <a:r>
              <a:rPr lang="fr-FR" altLang="zh-CN" sz="1000" dirty="0">
                <a:cs typeface="Arial" pitchFamily="34" charset="0"/>
              </a:rPr>
              <a:t>)</a:t>
            </a:r>
            <a:endParaRPr lang="en-US" altLang="zh-CN" sz="1000" dirty="0">
              <a:cs typeface="Arial" pitchFamily="34" charset="0"/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CE5D2466-1933-44AE-9E35-75B4EB22FE1D}"/>
              </a:ext>
            </a:extLst>
          </p:cNvPr>
          <p:cNvGraphicFramePr>
            <a:graphicFrameLocks noGrp="1"/>
          </p:cNvGraphicFramePr>
          <p:nvPr/>
        </p:nvGraphicFramePr>
        <p:xfrm>
          <a:off x="647700" y="1454150"/>
          <a:ext cx="10084901" cy="616021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1902">
                  <a:extLst>
                    <a:ext uri="{9D8B030D-6E8A-4147-A177-3AD203B41FA5}">
                      <a16:colId xmlns:a16="http://schemas.microsoft.com/office/drawing/2014/main" val="2477742333"/>
                    </a:ext>
                  </a:extLst>
                </a:gridCol>
                <a:gridCol w="3844407">
                  <a:extLst>
                    <a:ext uri="{9D8B030D-6E8A-4147-A177-3AD203B41FA5}">
                      <a16:colId xmlns:a16="http://schemas.microsoft.com/office/drawing/2014/main" val="3892216082"/>
                    </a:ext>
                  </a:extLst>
                </a:gridCol>
                <a:gridCol w="1095473">
                  <a:extLst>
                    <a:ext uri="{9D8B030D-6E8A-4147-A177-3AD203B41FA5}">
                      <a16:colId xmlns:a16="http://schemas.microsoft.com/office/drawing/2014/main" val="838975641"/>
                    </a:ext>
                  </a:extLst>
                </a:gridCol>
                <a:gridCol w="807092">
                  <a:extLst>
                    <a:ext uri="{9D8B030D-6E8A-4147-A177-3AD203B41FA5}">
                      <a16:colId xmlns:a16="http://schemas.microsoft.com/office/drawing/2014/main" val="3612069986"/>
                    </a:ext>
                  </a:extLst>
                </a:gridCol>
                <a:gridCol w="551732">
                  <a:extLst>
                    <a:ext uri="{9D8B030D-6E8A-4147-A177-3AD203B41FA5}">
                      <a16:colId xmlns:a16="http://schemas.microsoft.com/office/drawing/2014/main" val="3046953783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2832195315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202011628"/>
                    </a:ext>
                  </a:extLst>
                </a:gridCol>
                <a:gridCol w="1898167">
                  <a:extLst>
                    <a:ext uri="{9D8B030D-6E8A-4147-A177-3AD203B41FA5}">
                      <a16:colId xmlns:a16="http://schemas.microsoft.com/office/drawing/2014/main" val="3381833089"/>
                    </a:ext>
                  </a:extLst>
                </a:gridCol>
              </a:tblGrid>
              <a:tr h="2968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Target (mm/</a:t>
                      </a:r>
                      <a:r>
                        <a:rPr lang="en-GB" sz="1100" dirty="0" err="1"/>
                        <a:t>yyyy</a:t>
                      </a:r>
                      <a:r>
                        <a:rPr lang="en-GB" sz="1100" dirty="0"/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1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294221342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950012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Study on immersive Real-time Communication for WebRTC Phase 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 err="1"/>
                        <a:t>FS_eiRTCW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3/3/2024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ja-JP" sz="1100" dirty="0">
                          <a:solidFill>
                            <a:schemeClr val="tx1"/>
                          </a:solidFill>
                        </a:rPr>
                        <a:t>55</a:t>
                      </a:r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hlinkClick r:id="rId3"/>
                        </a:rPr>
                        <a:t>SP-220239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9958106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3624394"/>
      </p:ext>
    </p:extLst>
  </p:cSld>
  <p:clrMapOvr>
    <a:masterClrMapping/>
  </p:clrMapOvr>
  <p:transition spd="slow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12A81A8-5C7E-4B5E-B955-EBF4BE0C60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200" dirty="0"/>
              <a:t>Feasibility Study on AR and MR </a:t>
            </a:r>
            <a:r>
              <a:rPr lang="en-US" altLang="en-US" sz="3200" dirty="0" err="1"/>
              <a:t>QoE</a:t>
            </a:r>
            <a:r>
              <a:rPr lang="en-US" altLang="en-US" sz="3200" dirty="0"/>
              <a:t> Metrics (</a:t>
            </a:r>
            <a:r>
              <a:rPr lang="en-US" altLang="en-US" sz="3200" dirty="0" err="1"/>
              <a:t>FS_ARMRQoE</a:t>
            </a:r>
            <a:r>
              <a:rPr lang="en-US" altLang="en-US" sz="3200" dirty="0"/>
              <a:t>)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5F9F2AB-B13E-42E2-987D-E48C9A0EA9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1" y="2676525"/>
            <a:ext cx="11068050" cy="3608389"/>
          </a:xfrm>
        </p:spPr>
        <p:txBody>
          <a:bodyPr/>
          <a:lstStyle/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s-ES" altLang="zh-CN" sz="1400" dirty="0" err="1">
                <a:cs typeface="Arial" pitchFamily="34" charset="0"/>
              </a:rPr>
              <a:t>Rapporteur</a:t>
            </a:r>
            <a:r>
              <a:rPr lang="es-ES" altLang="zh-CN" sz="1400" dirty="0">
                <a:cs typeface="Arial" pitchFamily="34" charset="0"/>
              </a:rPr>
              <a:t>: </a:t>
            </a:r>
            <a:r>
              <a:rPr lang="it-IT" altLang="zh-CN" sz="1400" dirty="0">
                <a:cs typeface="Arial" pitchFamily="34" charset="0"/>
              </a:rPr>
              <a:t>Shuai Gao (</a:t>
            </a:r>
            <a:r>
              <a:rPr lang="it-IT" altLang="zh-CN" sz="1400" dirty="0">
                <a:cs typeface="Arial" pitchFamily="34" charset="0"/>
                <a:hlinkClick r:id="rId2"/>
              </a:rPr>
              <a:t>gaos30@chinaunicom.cn</a:t>
            </a:r>
            <a:r>
              <a:rPr lang="it-IT" altLang="zh-CN" sz="1400" dirty="0">
                <a:cs typeface="Arial" pitchFamily="34" charset="0"/>
              </a:rPr>
              <a:t>)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GB" sz="1400" b="1" u="sng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sz="1400" b="1" u="sng" dirty="0">
                <a:cs typeface="Arial" pitchFamily="34" charset="0"/>
              </a:rPr>
              <a:t>Progress since SA4#125</a:t>
            </a:r>
            <a:endParaRPr lang="en-GB" sz="1400" u="sng" dirty="0">
              <a:cs typeface="Arial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What happened during the </a:t>
            </a:r>
            <a:r>
              <a:rPr lang="en-US" altLang="zh-CN" sz="1200" dirty="0" err="1">
                <a:cs typeface="Arial" pitchFamily="34" charset="0"/>
              </a:rPr>
              <a:t>Adhoc</a:t>
            </a:r>
            <a:r>
              <a:rPr lang="en-US" altLang="zh-CN" sz="1200" dirty="0">
                <a:cs typeface="Arial" pitchFamily="34" charset="0"/>
              </a:rPr>
              <a:t> calls, i.e., which key issues &amp; documents were agreed?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No progress.</a:t>
            </a: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Any recommendations based on the agreements?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No progress.</a:t>
            </a: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Plans for the meeting based on the input contributions that have been reviewed by the rapporteur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solidFill>
                  <a:prstClr val="black"/>
                </a:solidFill>
                <a:cs typeface="Arial" pitchFamily="34" charset="0"/>
              </a:rPr>
              <a:t>Align the definition of observation points to </a:t>
            </a:r>
            <a:r>
              <a:rPr lang="en-US" altLang="zh-CN" sz="1200" dirty="0" err="1">
                <a:solidFill>
                  <a:prstClr val="black"/>
                </a:solidFill>
                <a:cs typeface="Arial" pitchFamily="34" charset="0"/>
              </a:rPr>
              <a:t>MeCar</a:t>
            </a:r>
            <a:r>
              <a:rPr lang="en-US" altLang="zh-CN" sz="1200" dirty="0">
                <a:solidFill>
                  <a:prstClr val="black"/>
                </a:solidFill>
                <a:cs typeface="Arial" pitchFamily="34" charset="0"/>
              </a:rPr>
              <a:t> TS 26.119, and address the Editor’s note in the TR 26.812.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solidFill>
                  <a:prstClr val="black"/>
                </a:solidFill>
                <a:cs typeface="Arial" pitchFamily="34" charset="0"/>
              </a:rPr>
              <a:t>Add explanations to address the editor’s notes in the Anchor Untracked Ratio </a:t>
            </a:r>
            <a:r>
              <a:rPr lang="en-US" altLang="zh-CN" sz="1200" dirty="0" err="1">
                <a:solidFill>
                  <a:prstClr val="black"/>
                </a:solidFill>
                <a:cs typeface="Arial" pitchFamily="34" charset="0"/>
              </a:rPr>
              <a:t>QoE</a:t>
            </a:r>
            <a:r>
              <a:rPr lang="en-US" altLang="zh-CN" sz="1200" dirty="0">
                <a:solidFill>
                  <a:prstClr val="black"/>
                </a:solidFill>
                <a:cs typeface="Arial" pitchFamily="34" charset="0"/>
              </a:rPr>
              <a:t>.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solidFill>
                  <a:prstClr val="black"/>
                </a:solidFill>
                <a:cs typeface="Arial" pitchFamily="34" charset="0"/>
              </a:rPr>
              <a:t>Discuss whether to define Pose correction or reprojection error metrics.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Capture the agreements and update the TR 26.812, and send it to SA plenary for information if the complete level is greater than or equal to 60%.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zh-CN" sz="1200" dirty="0">
              <a:solidFill>
                <a:prstClr val="black"/>
              </a:solidFill>
              <a:cs typeface="Arial" pitchFamily="34" charset="0"/>
            </a:endParaRPr>
          </a:p>
          <a:p>
            <a:pPr marL="0" lvl="0" indent="0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GB" sz="1400" b="1" u="sng" dirty="0">
              <a:cs typeface="Arial" pitchFamily="34" charset="0"/>
            </a:endParaRPr>
          </a:p>
          <a:p>
            <a:pPr lvl="0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GB" sz="1400" b="1" u="sng" dirty="0">
              <a:cs typeface="Arial" pitchFamily="34" charset="0"/>
            </a:endParaRPr>
          </a:p>
          <a:p>
            <a:pPr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zh-CN" sz="1400" dirty="0">
              <a:cs typeface="Arial" pitchFamily="34" charset="0"/>
            </a:endParaRPr>
          </a:p>
          <a:p>
            <a:pPr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en-US" sz="1400" dirty="0">
              <a:cs typeface="Arial" panose="020B0604020202020204" pitchFamily="34" charset="0"/>
            </a:endParaRPr>
          </a:p>
          <a:p>
            <a:pPr lvl="0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US" altLang="zh-CN" sz="1400" dirty="0"/>
          </a:p>
          <a:p>
            <a:pPr>
              <a:buNone/>
            </a:pPr>
            <a:endParaRPr lang="fr-FR" sz="140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316C410E-82FA-476F-B093-00474D9D4256}"/>
              </a:ext>
            </a:extLst>
          </p:cNvPr>
          <p:cNvGraphicFramePr>
            <a:graphicFrameLocks noGrp="1"/>
          </p:cNvGraphicFramePr>
          <p:nvPr/>
        </p:nvGraphicFramePr>
        <p:xfrm>
          <a:off x="647700" y="1454150"/>
          <a:ext cx="10084901" cy="616021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1902">
                  <a:extLst>
                    <a:ext uri="{9D8B030D-6E8A-4147-A177-3AD203B41FA5}">
                      <a16:colId xmlns:a16="http://schemas.microsoft.com/office/drawing/2014/main" val="2803819478"/>
                    </a:ext>
                  </a:extLst>
                </a:gridCol>
                <a:gridCol w="3844407">
                  <a:extLst>
                    <a:ext uri="{9D8B030D-6E8A-4147-A177-3AD203B41FA5}">
                      <a16:colId xmlns:a16="http://schemas.microsoft.com/office/drawing/2014/main" val="3505420422"/>
                    </a:ext>
                  </a:extLst>
                </a:gridCol>
                <a:gridCol w="1095473">
                  <a:extLst>
                    <a:ext uri="{9D8B030D-6E8A-4147-A177-3AD203B41FA5}">
                      <a16:colId xmlns:a16="http://schemas.microsoft.com/office/drawing/2014/main" val="1490831781"/>
                    </a:ext>
                  </a:extLst>
                </a:gridCol>
                <a:gridCol w="807092">
                  <a:extLst>
                    <a:ext uri="{9D8B030D-6E8A-4147-A177-3AD203B41FA5}">
                      <a16:colId xmlns:a16="http://schemas.microsoft.com/office/drawing/2014/main" val="3229099977"/>
                    </a:ext>
                  </a:extLst>
                </a:gridCol>
                <a:gridCol w="551732">
                  <a:extLst>
                    <a:ext uri="{9D8B030D-6E8A-4147-A177-3AD203B41FA5}">
                      <a16:colId xmlns:a16="http://schemas.microsoft.com/office/drawing/2014/main" val="2518572133"/>
                    </a:ext>
                  </a:extLst>
                </a:gridCol>
                <a:gridCol w="825673">
                  <a:extLst>
                    <a:ext uri="{9D8B030D-6E8A-4147-A177-3AD203B41FA5}">
                      <a16:colId xmlns:a16="http://schemas.microsoft.com/office/drawing/2014/main" val="1766003584"/>
                    </a:ext>
                  </a:extLst>
                </a:gridCol>
                <a:gridCol w="460455">
                  <a:extLst>
                    <a:ext uri="{9D8B030D-6E8A-4147-A177-3AD203B41FA5}">
                      <a16:colId xmlns:a16="http://schemas.microsoft.com/office/drawing/2014/main" val="1420571077"/>
                    </a:ext>
                  </a:extLst>
                </a:gridCol>
                <a:gridCol w="1898167">
                  <a:extLst>
                    <a:ext uri="{9D8B030D-6E8A-4147-A177-3AD203B41FA5}">
                      <a16:colId xmlns:a16="http://schemas.microsoft.com/office/drawing/2014/main" val="3286458435"/>
                    </a:ext>
                  </a:extLst>
                </a:gridCol>
              </a:tblGrid>
              <a:tr h="2968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Target (mm/</a:t>
                      </a:r>
                      <a:r>
                        <a:rPr lang="en-GB" sz="1100" dirty="0" err="1"/>
                        <a:t>yyyy</a:t>
                      </a:r>
                      <a:r>
                        <a:rPr lang="en-GB" sz="1100" dirty="0"/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1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693579738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960049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Study on AR and MR </a:t>
                      </a:r>
                      <a:r>
                        <a:rPr lang="en-US" sz="1100" dirty="0" err="1"/>
                        <a:t>QoE</a:t>
                      </a:r>
                      <a:r>
                        <a:rPr lang="en-US" sz="1100" dirty="0"/>
                        <a:t> Metrics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 err="1"/>
                        <a:t>FS_ARMRQoE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3/3/2024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50%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100" b="0" u="none" dirty="0">
                          <a:solidFill>
                            <a:srgbClr val="0000FF"/>
                          </a:solidFill>
                          <a:effectLst/>
                          <a:latin typeface="+mn-lt"/>
                          <a:hlinkClick r:id="rId3"/>
                        </a:rPr>
                        <a:t>SP-220616</a:t>
                      </a:r>
                      <a:endParaRPr lang="en-US" sz="1100" b="0" u="none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50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7687469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30996665"/>
      </p:ext>
    </p:extLst>
  </p:cSld>
  <p:clrMapOvr>
    <a:masterClrMapping/>
  </p:clrMapOvr>
  <p:transition spd="slow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12A81A8-5C7E-4B5E-B955-EBF4BE0C60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Study on Diverse audio Capturing system for End-user Devices </a:t>
            </a:r>
            <a:r>
              <a:rPr lang="en-US" altLang="en-US" sz="3200" dirty="0"/>
              <a:t>(</a:t>
            </a:r>
            <a:r>
              <a:rPr lang="en-US" sz="3200" dirty="0" err="1"/>
              <a:t>FS_DaCED</a:t>
            </a:r>
            <a:r>
              <a:rPr lang="en-US" altLang="en-US" sz="3200" dirty="0"/>
              <a:t>)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5F9F2AB-B13E-42E2-987D-E48C9A0EA9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0" y="2362489"/>
            <a:ext cx="11045536" cy="3106156"/>
          </a:xfrm>
        </p:spPr>
        <p:txBody>
          <a:bodyPr/>
          <a:lstStyle/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s-ES" altLang="zh-CN" sz="1400" dirty="0" err="1">
                <a:cs typeface="Arial" pitchFamily="34" charset="0"/>
              </a:rPr>
              <a:t>Rapporteur</a:t>
            </a:r>
            <a:r>
              <a:rPr lang="es-ES" altLang="zh-CN" sz="1400" dirty="0">
                <a:cs typeface="Arial" pitchFamily="34" charset="0"/>
              </a:rPr>
              <a:t>: </a:t>
            </a:r>
            <a:r>
              <a:rPr lang="de-DE" altLang="zh-CN" sz="1400" dirty="0">
                <a:cs typeface="Arial" pitchFamily="34" charset="0"/>
              </a:rPr>
              <a:t>Wang Bin, Xiaomi, email: </a:t>
            </a:r>
            <a:r>
              <a:rPr lang="de-DE" altLang="zh-CN" sz="1400" dirty="0">
                <a:cs typeface="Arial" pitchFamily="34" charset="0"/>
                <a:hlinkClick r:id="rId2"/>
              </a:rPr>
              <a:t>wangbin23@xiaomi.com</a:t>
            </a:r>
            <a:r>
              <a:rPr lang="de-DE" altLang="zh-CN" sz="1400" dirty="0">
                <a:cs typeface="Arial" pitchFamily="34" charset="0"/>
              </a:rPr>
              <a:t> 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GB" sz="1400" b="1" u="sng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sz="1400" b="1" u="sng" dirty="0">
                <a:cs typeface="Arial" pitchFamily="34" charset="0"/>
              </a:rPr>
              <a:t>Progress since SA4#125</a:t>
            </a:r>
            <a:endParaRPr lang="en-GB" sz="1400" u="sng" dirty="0">
              <a:cs typeface="Arial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What happened during the </a:t>
            </a:r>
            <a:r>
              <a:rPr lang="en-US" altLang="zh-CN" sz="1200" dirty="0" err="1">
                <a:cs typeface="Arial" pitchFamily="34" charset="0"/>
              </a:rPr>
              <a:t>Adhoc</a:t>
            </a:r>
            <a:r>
              <a:rPr lang="en-US" altLang="zh-CN" sz="1200" dirty="0">
                <a:cs typeface="Arial" pitchFamily="34" charset="0"/>
              </a:rPr>
              <a:t> calls, i.e., which key issues &amp; documents were agreed?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We had two #SA4-125-post meeting. Talked about sizes of earbuds, Tablets, Laptops, Watches, Glasses, and Cars. One usage Scenario for Example Capturing Processing.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solidFill>
                  <a:prstClr val="black"/>
                </a:solidFill>
                <a:cs typeface="Arial" pitchFamily="34" charset="0"/>
              </a:rPr>
              <a:t>Have integrated the agreed contents into the TR26.933.</a:t>
            </a: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Plans for the meeting based on the input contributions that have been reviewed by the rapporteur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There are 4 contributions for this meeting.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>
                <a:cs typeface="Arial" pitchFamily="34" charset="0"/>
              </a:rPr>
              <a:t>We are going to discuss  the echo control on </a:t>
            </a:r>
            <a:r>
              <a:rPr lang="en-US" altLang="zh-CN" sz="1200" dirty="0">
                <a:cs typeface="Arial" pitchFamily="34" charset="0"/>
              </a:rPr>
              <a:t>UE, Parametric spatial audio capture related issues, and one correction to progress </a:t>
            </a:r>
            <a:r>
              <a:rPr lang="en-US" altLang="zh-CN" sz="1200">
                <a:cs typeface="Arial" pitchFamily="34" charset="0"/>
              </a:rPr>
              <a:t>the project</a:t>
            </a:r>
            <a:endParaRPr lang="en-US" altLang="zh-CN" sz="1200" dirty="0">
              <a:cs typeface="Arial" pitchFamily="34" charset="0"/>
            </a:endParaRPr>
          </a:p>
          <a:p>
            <a:pPr marL="0" lvl="0" indent="0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GB" sz="1400" b="1" u="sng" dirty="0">
              <a:cs typeface="Arial" pitchFamily="34" charset="0"/>
            </a:endParaRPr>
          </a:p>
          <a:p>
            <a:pPr lvl="0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GB" sz="1400" b="1" u="sng" dirty="0">
              <a:cs typeface="Arial" pitchFamily="34" charset="0"/>
            </a:endParaRPr>
          </a:p>
          <a:p>
            <a:pPr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zh-CN" sz="1400" dirty="0">
              <a:cs typeface="Arial" pitchFamily="34" charset="0"/>
            </a:endParaRPr>
          </a:p>
          <a:p>
            <a:pPr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en-US" sz="1400" dirty="0">
              <a:cs typeface="Arial" panose="020B0604020202020204" pitchFamily="34" charset="0"/>
            </a:endParaRPr>
          </a:p>
          <a:p>
            <a:pPr lvl="0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US" altLang="zh-CN" sz="1400" dirty="0"/>
          </a:p>
          <a:p>
            <a:pPr>
              <a:buNone/>
            </a:pPr>
            <a:endParaRPr lang="fr-FR" sz="140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316C410E-82FA-476F-B093-00474D9D4256}"/>
              </a:ext>
            </a:extLst>
          </p:cNvPr>
          <p:cNvGraphicFramePr>
            <a:graphicFrameLocks noGrp="1"/>
          </p:cNvGraphicFramePr>
          <p:nvPr/>
        </p:nvGraphicFramePr>
        <p:xfrm>
          <a:off x="647700" y="1454150"/>
          <a:ext cx="10084901" cy="616021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1902">
                  <a:extLst>
                    <a:ext uri="{9D8B030D-6E8A-4147-A177-3AD203B41FA5}">
                      <a16:colId xmlns:a16="http://schemas.microsoft.com/office/drawing/2014/main" val="2803819478"/>
                    </a:ext>
                  </a:extLst>
                </a:gridCol>
                <a:gridCol w="3844407">
                  <a:extLst>
                    <a:ext uri="{9D8B030D-6E8A-4147-A177-3AD203B41FA5}">
                      <a16:colId xmlns:a16="http://schemas.microsoft.com/office/drawing/2014/main" val="3505420422"/>
                    </a:ext>
                  </a:extLst>
                </a:gridCol>
                <a:gridCol w="1095473">
                  <a:extLst>
                    <a:ext uri="{9D8B030D-6E8A-4147-A177-3AD203B41FA5}">
                      <a16:colId xmlns:a16="http://schemas.microsoft.com/office/drawing/2014/main" val="1490831781"/>
                    </a:ext>
                  </a:extLst>
                </a:gridCol>
                <a:gridCol w="807092">
                  <a:extLst>
                    <a:ext uri="{9D8B030D-6E8A-4147-A177-3AD203B41FA5}">
                      <a16:colId xmlns:a16="http://schemas.microsoft.com/office/drawing/2014/main" val="3229099977"/>
                    </a:ext>
                  </a:extLst>
                </a:gridCol>
                <a:gridCol w="551732">
                  <a:extLst>
                    <a:ext uri="{9D8B030D-6E8A-4147-A177-3AD203B41FA5}">
                      <a16:colId xmlns:a16="http://schemas.microsoft.com/office/drawing/2014/main" val="2518572133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1766003584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1420571077"/>
                    </a:ext>
                  </a:extLst>
                </a:gridCol>
                <a:gridCol w="1898167">
                  <a:extLst>
                    <a:ext uri="{9D8B030D-6E8A-4147-A177-3AD203B41FA5}">
                      <a16:colId xmlns:a16="http://schemas.microsoft.com/office/drawing/2014/main" val="3286458435"/>
                    </a:ext>
                  </a:extLst>
                </a:gridCol>
              </a:tblGrid>
              <a:tr h="2968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Target (mm/</a:t>
                      </a:r>
                      <a:r>
                        <a:rPr lang="en-GB" sz="1100" dirty="0" err="1"/>
                        <a:t>yyyy</a:t>
                      </a:r>
                      <a:r>
                        <a:rPr lang="en-GB" sz="1100" dirty="0"/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1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693579738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980008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Study on Diverse audio Capturing system for End-user Devices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 err="1"/>
                        <a:t>FS_DaCED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9/9/2024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35%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hlinkClick r:id="rId3"/>
                        </a:rPr>
                        <a:t>SP-221330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Rel-19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7687469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30711682"/>
      </p:ext>
    </p:extLst>
  </p:cSld>
  <p:clrMapOvr>
    <a:masterClrMapping/>
  </p:clrMapOvr>
  <p:transition spd="slow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12A81A8-5C7E-4B5E-B955-EBF4BE0C60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Feasibility Study on Film Grain synthesis</a:t>
            </a:r>
            <a:br>
              <a:rPr lang="en-US" sz="3200" dirty="0"/>
            </a:br>
            <a:r>
              <a:rPr lang="en-US" altLang="en-US" sz="3200" dirty="0"/>
              <a:t>(</a:t>
            </a:r>
            <a:r>
              <a:rPr lang="en-US" sz="3200" dirty="0"/>
              <a:t>FS_FGS</a:t>
            </a:r>
            <a:r>
              <a:rPr lang="en-US" altLang="en-US" sz="3200" dirty="0"/>
              <a:t>)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5F9F2AB-B13E-42E2-987D-E48C9A0EA9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1" y="2676525"/>
            <a:ext cx="11068050" cy="3608389"/>
          </a:xfrm>
        </p:spPr>
        <p:txBody>
          <a:bodyPr/>
          <a:lstStyle/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s-ES" altLang="zh-CN" sz="1400" dirty="0" err="1">
                <a:cs typeface="Arial" pitchFamily="34" charset="0"/>
              </a:rPr>
              <a:t>Rapporteur</a:t>
            </a:r>
            <a:r>
              <a:rPr lang="es-ES" altLang="zh-CN" sz="1400" dirty="0">
                <a:cs typeface="Arial" pitchFamily="34" charset="0"/>
              </a:rPr>
              <a:t>: </a:t>
            </a:r>
            <a:r>
              <a:rPr lang="de-DE" altLang="zh-CN" sz="1400" dirty="0">
                <a:cs typeface="Arial" pitchFamily="34" charset="0"/>
              </a:rPr>
              <a:t>Brian Lee (Dolby Laboratories) - </a:t>
            </a:r>
            <a:r>
              <a:rPr lang="de-DE" altLang="zh-CN" sz="1400" dirty="0">
                <a:cs typeface="Arial" pitchFamily="34" charset="0"/>
                <a:hlinkClick r:id="rId2"/>
              </a:rPr>
              <a:t>Brian.Lee@dolby.com</a:t>
            </a:r>
            <a:r>
              <a:rPr lang="de-DE" altLang="zh-CN" sz="1400" dirty="0">
                <a:cs typeface="Arial" pitchFamily="34" charset="0"/>
              </a:rPr>
              <a:t> 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de-DE" altLang="zh-CN" sz="1400" dirty="0">
                <a:cs typeface="Arial" pitchFamily="34" charset="0"/>
              </a:rPr>
              <a:t> </a:t>
            </a:r>
            <a:endParaRPr lang="en-GB" sz="1400" b="1" u="sng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sz="1400" b="1" u="sng" dirty="0">
                <a:cs typeface="Arial" pitchFamily="34" charset="0"/>
              </a:rPr>
              <a:t>Progress since SA4#125</a:t>
            </a:r>
            <a:endParaRPr lang="en-GB" sz="1400" u="sng" dirty="0">
              <a:cs typeface="Arial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What happened during the </a:t>
            </a:r>
            <a:r>
              <a:rPr lang="en-US" altLang="zh-CN" sz="1200" dirty="0" err="1">
                <a:cs typeface="Arial" pitchFamily="34" charset="0"/>
              </a:rPr>
              <a:t>Adhoc</a:t>
            </a:r>
            <a:r>
              <a:rPr lang="en-US" altLang="zh-CN" sz="1200" dirty="0">
                <a:cs typeface="Arial" pitchFamily="34" charset="0"/>
              </a:rPr>
              <a:t> calls, i.e., which key issues &amp; documents were agreed?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Make partial progress in testing FGS benefits using subjective and objective test methodologies. </a:t>
            </a: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Any recommendations based on the agreements?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solidFill>
                  <a:prstClr val="black"/>
                </a:solidFill>
                <a:cs typeface="Arial" pitchFamily="34" charset="0"/>
              </a:rPr>
              <a:t>General consensus to add more time to do more comprehensive study and collect feedback. 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solidFill>
                  <a:prstClr val="black"/>
                </a:solidFill>
                <a:cs typeface="Arial" pitchFamily="34" charset="0"/>
              </a:rPr>
              <a:t>Rapporteur continuing to work on additional FGS tests. </a:t>
            </a: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Plans for the meeting based on the input contributions that have been reviewed by the rapporteur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solidFill>
                  <a:prstClr val="black"/>
                </a:solidFill>
                <a:cs typeface="Arial" pitchFamily="34" charset="0"/>
              </a:rPr>
              <a:t>At SA4 #126, rapporteur plans to propose revising the time plan to complete this study by March 2024 for SA Plenary approval. 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zh-CN" sz="1000" dirty="0">
              <a:cs typeface="Arial" pitchFamily="34" charset="0"/>
            </a:endParaRPr>
          </a:p>
          <a:p>
            <a:pPr marL="0" lvl="0" indent="0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GB" sz="1400" b="1" u="sng" dirty="0">
              <a:cs typeface="Arial" pitchFamily="34" charset="0"/>
            </a:endParaRPr>
          </a:p>
          <a:p>
            <a:pPr lvl="0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GB" sz="1400" b="1" u="sng" dirty="0">
              <a:cs typeface="Arial" pitchFamily="34" charset="0"/>
            </a:endParaRPr>
          </a:p>
          <a:p>
            <a:pPr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zh-CN" sz="1400" dirty="0">
              <a:cs typeface="Arial" pitchFamily="34" charset="0"/>
            </a:endParaRPr>
          </a:p>
          <a:p>
            <a:pPr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en-US" sz="1400" dirty="0">
              <a:cs typeface="Arial" panose="020B0604020202020204" pitchFamily="34" charset="0"/>
            </a:endParaRPr>
          </a:p>
          <a:p>
            <a:pPr lvl="0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US" altLang="zh-CN" sz="1400" dirty="0"/>
          </a:p>
          <a:p>
            <a:pPr>
              <a:buNone/>
            </a:pPr>
            <a:endParaRPr lang="fr-FR" sz="140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316C410E-82FA-476F-B093-00474D9D4256}"/>
              </a:ext>
            </a:extLst>
          </p:cNvPr>
          <p:cNvGraphicFramePr>
            <a:graphicFrameLocks noGrp="1"/>
          </p:cNvGraphicFramePr>
          <p:nvPr/>
        </p:nvGraphicFramePr>
        <p:xfrm>
          <a:off x="647700" y="1454150"/>
          <a:ext cx="10084901" cy="701676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1902">
                  <a:extLst>
                    <a:ext uri="{9D8B030D-6E8A-4147-A177-3AD203B41FA5}">
                      <a16:colId xmlns:a16="http://schemas.microsoft.com/office/drawing/2014/main" val="2803819478"/>
                    </a:ext>
                  </a:extLst>
                </a:gridCol>
                <a:gridCol w="3844407">
                  <a:extLst>
                    <a:ext uri="{9D8B030D-6E8A-4147-A177-3AD203B41FA5}">
                      <a16:colId xmlns:a16="http://schemas.microsoft.com/office/drawing/2014/main" val="3505420422"/>
                    </a:ext>
                  </a:extLst>
                </a:gridCol>
                <a:gridCol w="1095473">
                  <a:extLst>
                    <a:ext uri="{9D8B030D-6E8A-4147-A177-3AD203B41FA5}">
                      <a16:colId xmlns:a16="http://schemas.microsoft.com/office/drawing/2014/main" val="1490831781"/>
                    </a:ext>
                  </a:extLst>
                </a:gridCol>
                <a:gridCol w="807092">
                  <a:extLst>
                    <a:ext uri="{9D8B030D-6E8A-4147-A177-3AD203B41FA5}">
                      <a16:colId xmlns:a16="http://schemas.microsoft.com/office/drawing/2014/main" val="3229099977"/>
                    </a:ext>
                  </a:extLst>
                </a:gridCol>
                <a:gridCol w="551732">
                  <a:extLst>
                    <a:ext uri="{9D8B030D-6E8A-4147-A177-3AD203B41FA5}">
                      <a16:colId xmlns:a16="http://schemas.microsoft.com/office/drawing/2014/main" val="2518572133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1766003584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1420571077"/>
                    </a:ext>
                  </a:extLst>
                </a:gridCol>
                <a:gridCol w="1898167">
                  <a:extLst>
                    <a:ext uri="{9D8B030D-6E8A-4147-A177-3AD203B41FA5}">
                      <a16:colId xmlns:a16="http://schemas.microsoft.com/office/drawing/2014/main" val="3286458435"/>
                    </a:ext>
                  </a:extLst>
                </a:gridCol>
              </a:tblGrid>
              <a:tr h="2968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Target (mm/</a:t>
                      </a:r>
                      <a:r>
                        <a:rPr lang="en-GB" sz="1100" dirty="0" err="1"/>
                        <a:t>yyyy</a:t>
                      </a:r>
                      <a:r>
                        <a:rPr lang="en-GB" sz="1100" dirty="0"/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1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693579738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bg1"/>
                          </a:solidFill>
                        </a:rPr>
                        <a:t>1000016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Feasibility Study on Film Grain synthesis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FS_FGS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12/12/2023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10%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3" action="ppaction://hlinkfile"/>
                        </a:rPr>
                        <a:t>SP-230539</a:t>
                      </a:r>
                      <a:endParaRPr lang="en-US" sz="1100" b="0" u="none" dirty="0"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20%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Propose to complete by 3/03/2024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7687469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45848110"/>
      </p:ext>
    </p:extLst>
  </p:cSld>
  <p:clrMapOvr>
    <a:masterClrMapping/>
  </p:clrMapOvr>
  <p:transition spd="slow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12A81A8-5C7E-4B5E-B955-EBF4BE0C60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Feasibility Study on new HEVC profiles and operating points </a:t>
            </a:r>
            <a:r>
              <a:rPr lang="en-US" altLang="en-US" sz="3200" dirty="0"/>
              <a:t>(</a:t>
            </a:r>
            <a:r>
              <a:rPr lang="en-US" sz="3200" dirty="0" err="1"/>
              <a:t>FS_HEVC_Profiles</a:t>
            </a:r>
            <a:r>
              <a:rPr lang="en-US" altLang="en-US" sz="3200" dirty="0"/>
              <a:t>)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5F9F2AB-B13E-42E2-987D-E48C9A0EA9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1" y="2676525"/>
            <a:ext cx="11068050" cy="3608389"/>
          </a:xfrm>
        </p:spPr>
        <p:txBody>
          <a:bodyPr/>
          <a:lstStyle/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s-ES" altLang="zh-CN" sz="1400" dirty="0" err="1">
                <a:cs typeface="Arial" pitchFamily="34" charset="0"/>
              </a:rPr>
              <a:t>Rapporteur</a:t>
            </a:r>
            <a:r>
              <a:rPr lang="es-ES" altLang="zh-CN" sz="1400" dirty="0">
                <a:cs typeface="Arial" pitchFamily="34" charset="0"/>
              </a:rPr>
              <a:t>: </a:t>
            </a:r>
            <a:r>
              <a:rPr lang="de-DE" altLang="zh-CN" sz="1400" dirty="0">
                <a:cs typeface="Arial" pitchFamily="34" charset="0"/>
              </a:rPr>
              <a:t>Waqar Zia (</a:t>
            </a:r>
            <a:r>
              <a:rPr lang="de-DE" altLang="zh-CN" sz="1400" dirty="0" err="1">
                <a:cs typeface="Arial" pitchFamily="34" charset="0"/>
              </a:rPr>
              <a:t>waqar_zia</a:t>
            </a:r>
            <a:r>
              <a:rPr lang="de-DE" altLang="zh-CN" sz="1400" dirty="0">
                <a:cs typeface="Arial" pitchFamily="34" charset="0"/>
              </a:rPr>
              <a:t> (at) apple.com)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GB" sz="1400" b="1" u="sng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sz="1400" b="1" u="sng" dirty="0">
                <a:cs typeface="Arial" pitchFamily="34" charset="0"/>
              </a:rPr>
              <a:t>Progress since SA4#125</a:t>
            </a:r>
            <a:endParaRPr lang="en-GB" sz="1400" u="sng" dirty="0">
              <a:cs typeface="Arial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What happened during the </a:t>
            </a:r>
            <a:r>
              <a:rPr lang="en-US" altLang="zh-CN" sz="1200" dirty="0" err="1">
                <a:cs typeface="Arial" pitchFamily="34" charset="0"/>
              </a:rPr>
              <a:t>Adhoc</a:t>
            </a:r>
            <a:r>
              <a:rPr lang="en-US" altLang="zh-CN" sz="1200" dirty="0">
                <a:cs typeface="Arial" pitchFamily="34" charset="0"/>
              </a:rPr>
              <a:t> calls, i.e., which key issues &amp; documents were agreed?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Updates from corresponding activities in MPEG (CMAF) were added, some updates to scope and introduction</a:t>
            </a: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Any recommendations based on the agreements?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solidFill>
                  <a:prstClr val="black"/>
                </a:solidFill>
                <a:cs typeface="Arial" pitchFamily="34" charset="0"/>
              </a:rPr>
              <a:t>Continue working on completing the assessment of available scenarios and start drawing conclusions</a:t>
            </a: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Plans for the meeting based on the input contributions that have been reviewed by the rapporteur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solidFill>
                  <a:prstClr val="black"/>
                </a:solidFill>
                <a:cs typeface="Arial" pitchFamily="34" charset="0"/>
              </a:rPr>
              <a:t>Converge on available methodology, and on new scenarios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zh-CN" sz="1000" dirty="0">
              <a:cs typeface="Arial" pitchFamily="34" charset="0"/>
            </a:endParaRPr>
          </a:p>
          <a:p>
            <a:pPr marL="0" lvl="0" indent="0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GB" sz="1400" b="1" u="sng" dirty="0">
              <a:cs typeface="Arial" pitchFamily="34" charset="0"/>
            </a:endParaRPr>
          </a:p>
          <a:p>
            <a:pPr lvl="0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GB" sz="1400" b="1" u="sng" dirty="0">
              <a:cs typeface="Arial" pitchFamily="34" charset="0"/>
            </a:endParaRPr>
          </a:p>
          <a:p>
            <a:pPr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zh-CN" sz="1400" dirty="0">
              <a:cs typeface="Arial" pitchFamily="34" charset="0"/>
            </a:endParaRPr>
          </a:p>
          <a:p>
            <a:pPr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en-US" sz="1400" dirty="0">
              <a:cs typeface="Arial" panose="020B0604020202020204" pitchFamily="34" charset="0"/>
            </a:endParaRPr>
          </a:p>
          <a:p>
            <a:pPr lvl="0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US" altLang="zh-CN" sz="1400" dirty="0"/>
          </a:p>
          <a:p>
            <a:pPr>
              <a:buNone/>
            </a:pPr>
            <a:endParaRPr lang="fr-FR" sz="140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316C410E-82FA-476F-B093-00474D9D4256}"/>
              </a:ext>
            </a:extLst>
          </p:cNvPr>
          <p:cNvGraphicFramePr>
            <a:graphicFrameLocks noGrp="1"/>
          </p:cNvGraphicFramePr>
          <p:nvPr/>
        </p:nvGraphicFramePr>
        <p:xfrm>
          <a:off x="647700" y="1454150"/>
          <a:ext cx="10084901" cy="616021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1902">
                  <a:extLst>
                    <a:ext uri="{9D8B030D-6E8A-4147-A177-3AD203B41FA5}">
                      <a16:colId xmlns:a16="http://schemas.microsoft.com/office/drawing/2014/main" val="2803819478"/>
                    </a:ext>
                  </a:extLst>
                </a:gridCol>
                <a:gridCol w="3844407">
                  <a:extLst>
                    <a:ext uri="{9D8B030D-6E8A-4147-A177-3AD203B41FA5}">
                      <a16:colId xmlns:a16="http://schemas.microsoft.com/office/drawing/2014/main" val="3505420422"/>
                    </a:ext>
                  </a:extLst>
                </a:gridCol>
                <a:gridCol w="1095473">
                  <a:extLst>
                    <a:ext uri="{9D8B030D-6E8A-4147-A177-3AD203B41FA5}">
                      <a16:colId xmlns:a16="http://schemas.microsoft.com/office/drawing/2014/main" val="1490831781"/>
                    </a:ext>
                  </a:extLst>
                </a:gridCol>
                <a:gridCol w="807092">
                  <a:extLst>
                    <a:ext uri="{9D8B030D-6E8A-4147-A177-3AD203B41FA5}">
                      <a16:colId xmlns:a16="http://schemas.microsoft.com/office/drawing/2014/main" val="3229099977"/>
                    </a:ext>
                  </a:extLst>
                </a:gridCol>
                <a:gridCol w="551732">
                  <a:extLst>
                    <a:ext uri="{9D8B030D-6E8A-4147-A177-3AD203B41FA5}">
                      <a16:colId xmlns:a16="http://schemas.microsoft.com/office/drawing/2014/main" val="2518572133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1766003584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1420571077"/>
                    </a:ext>
                  </a:extLst>
                </a:gridCol>
                <a:gridCol w="1898167">
                  <a:extLst>
                    <a:ext uri="{9D8B030D-6E8A-4147-A177-3AD203B41FA5}">
                      <a16:colId xmlns:a16="http://schemas.microsoft.com/office/drawing/2014/main" val="3286458435"/>
                    </a:ext>
                  </a:extLst>
                </a:gridCol>
              </a:tblGrid>
              <a:tr h="2968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Target (mm/</a:t>
                      </a:r>
                      <a:r>
                        <a:rPr lang="en-GB" sz="1100" dirty="0" err="1"/>
                        <a:t>yyyy</a:t>
                      </a:r>
                      <a:r>
                        <a:rPr lang="en-GB" sz="1100" dirty="0"/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1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693579738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bg1"/>
                          </a:solidFill>
                        </a:rPr>
                        <a:t>1000017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Feasibility Study on new HEVC profiles and operating points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 err="1">
                          <a:solidFill>
                            <a:schemeClr val="tx1"/>
                          </a:solidFill>
                        </a:rPr>
                        <a:t>FS_HEVC_Profiles</a:t>
                      </a:r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3/3/2024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30%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dirty="0">
                          <a:solidFill>
                            <a:srgbClr val="0000FF"/>
                          </a:solidFill>
                          <a:effectLst/>
                          <a:latin typeface="+mn-lt"/>
                          <a:hlinkClick r:id="rId2" action="ppaction://hlinkfile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SP-230540</a:t>
                      </a:r>
                      <a:endParaRPr lang="en-US" sz="1100" b="0" u="non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7687469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09364913"/>
      </p:ext>
    </p:extLst>
  </p:cSld>
  <p:clrMapOvr>
    <a:masterClrMapping/>
  </p:clrMapOvr>
  <p:transition spd="slow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12A81A8-5C7E-4B5E-B955-EBF4BE0C60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Feasibility Study on Avatars for Real-Time Communication </a:t>
            </a:r>
            <a:r>
              <a:rPr lang="en-US" altLang="en-US" sz="3200" dirty="0"/>
              <a:t>(</a:t>
            </a:r>
            <a:r>
              <a:rPr lang="en-US" sz="3200" dirty="0"/>
              <a:t>FS_AVATAR</a:t>
            </a:r>
            <a:r>
              <a:rPr lang="en-US" altLang="en-US" sz="3200" dirty="0"/>
              <a:t>)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5F9F2AB-B13E-42E2-987D-E48C9A0EA9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1" y="2676525"/>
            <a:ext cx="11068050" cy="3608389"/>
          </a:xfrm>
        </p:spPr>
        <p:txBody>
          <a:bodyPr/>
          <a:lstStyle/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s-ES" altLang="zh-CN" sz="1400" dirty="0" err="1">
                <a:cs typeface="Arial" pitchFamily="34" charset="0"/>
              </a:rPr>
              <a:t>Rapporteur</a:t>
            </a:r>
            <a:r>
              <a:rPr lang="es-ES" altLang="zh-CN" sz="1400" dirty="0">
                <a:cs typeface="Arial" pitchFamily="34" charset="0"/>
              </a:rPr>
              <a:t>: </a:t>
            </a:r>
            <a:r>
              <a:rPr lang="de-DE" altLang="zh-CN" sz="1400" dirty="0">
                <a:cs typeface="Arial" pitchFamily="34" charset="0"/>
              </a:rPr>
              <a:t>Bouazizi, Imed, Qualcomm Incorporated, </a:t>
            </a:r>
            <a:r>
              <a:rPr lang="de-DE" altLang="zh-CN" sz="1400" dirty="0" err="1">
                <a:cs typeface="Arial" pitchFamily="34" charset="0"/>
              </a:rPr>
              <a:t>bouazizi</a:t>
            </a:r>
            <a:r>
              <a:rPr lang="de-DE" altLang="zh-CN" sz="1400" dirty="0">
                <a:cs typeface="Arial" pitchFamily="34" charset="0"/>
              </a:rPr>
              <a:t> AT </a:t>
            </a:r>
            <a:r>
              <a:rPr lang="de-DE" altLang="zh-CN" sz="1400" dirty="0" err="1">
                <a:cs typeface="Arial" pitchFamily="34" charset="0"/>
              </a:rPr>
              <a:t>qti</a:t>
            </a:r>
            <a:r>
              <a:rPr lang="de-DE" altLang="zh-CN" sz="1400" dirty="0">
                <a:cs typeface="Arial" pitchFamily="34" charset="0"/>
              </a:rPr>
              <a:t> DOT </a:t>
            </a:r>
            <a:r>
              <a:rPr lang="de-DE" altLang="zh-CN" sz="1400" dirty="0" err="1">
                <a:cs typeface="Arial" pitchFamily="34" charset="0"/>
              </a:rPr>
              <a:t>qualcomm</a:t>
            </a:r>
            <a:r>
              <a:rPr lang="de-DE" altLang="zh-CN" sz="1400" dirty="0">
                <a:cs typeface="Arial" pitchFamily="34" charset="0"/>
              </a:rPr>
              <a:t> DOT </a:t>
            </a:r>
            <a:r>
              <a:rPr lang="de-DE" altLang="zh-CN" sz="1400" dirty="0" err="1">
                <a:cs typeface="Arial" pitchFamily="34" charset="0"/>
              </a:rPr>
              <a:t>com</a:t>
            </a:r>
            <a:endParaRPr lang="de-DE" altLang="zh-CN" sz="1400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GB" sz="1400" b="1" u="sng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sz="1400" b="1" u="sng" dirty="0">
                <a:cs typeface="Arial" pitchFamily="34" charset="0"/>
              </a:rPr>
              <a:t>Progress since SA4#125</a:t>
            </a:r>
            <a:endParaRPr lang="en-GB" sz="1400" u="sng" dirty="0">
              <a:cs typeface="Arial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What happened during the </a:t>
            </a:r>
            <a:r>
              <a:rPr lang="en-US" altLang="zh-CN" sz="1200" dirty="0" err="1">
                <a:cs typeface="Arial" pitchFamily="34" charset="0"/>
              </a:rPr>
              <a:t>Adhoc</a:t>
            </a:r>
            <a:r>
              <a:rPr lang="en-US" altLang="zh-CN" sz="1200" dirty="0">
                <a:cs typeface="Arial" pitchFamily="34" charset="0"/>
              </a:rPr>
              <a:t> calls, i.e., which key issues &amp; documents were agreed?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…</a:t>
            </a: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Any recommendations based on the agreements?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solidFill>
                  <a:prstClr val="black"/>
                </a:solidFill>
                <a:cs typeface="Arial" pitchFamily="34" charset="0"/>
              </a:rPr>
              <a:t>…</a:t>
            </a: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Plans for the meeting based on the input contributions that have been reviewed by the rapporteur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solidFill>
                  <a:prstClr val="black"/>
                </a:solidFill>
                <a:cs typeface="Arial" pitchFamily="34" charset="0"/>
              </a:rPr>
              <a:t>…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zh-CN" sz="1000" dirty="0">
              <a:cs typeface="Arial" pitchFamily="34" charset="0"/>
            </a:endParaRPr>
          </a:p>
          <a:p>
            <a:pPr marL="0" lvl="0" indent="0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GB" sz="1400" b="1" u="sng" dirty="0">
              <a:cs typeface="Arial" pitchFamily="34" charset="0"/>
            </a:endParaRPr>
          </a:p>
          <a:p>
            <a:pPr lvl="0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GB" sz="1400" b="1" u="sng" dirty="0">
              <a:cs typeface="Arial" pitchFamily="34" charset="0"/>
            </a:endParaRPr>
          </a:p>
          <a:p>
            <a:pPr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zh-CN" sz="1400" dirty="0">
              <a:cs typeface="Arial" pitchFamily="34" charset="0"/>
            </a:endParaRPr>
          </a:p>
          <a:p>
            <a:pPr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en-US" sz="1400" dirty="0">
              <a:cs typeface="Arial" panose="020B0604020202020204" pitchFamily="34" charset="0"/>
            </a:endParaRPr>
          </a:p>
          <a:p>
            <a:pPr lvl="0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US" altLang="zh-CN" sz="1400" dirty="0"/>
          </a:p>
          <a:p>
            <a:pPr>
              <a:buNone/>
            </a:pPr>
            <a:endParaRPr lang="fr-FR" sz="140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316C410E-82FA-476F-B093-00474D9D425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6455750"/>
              </p:ext>
            </p:extLst>
          </p:nvPr>
        </p:nvGraphicFramePr>
        <p:xfrm>
          <a:off x="647700" y="1454150"/>
          <a:ext cx="10084901" cy="616021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1902">
                  <a:extLst>
                    <a:ext uri="{9D8B030D-6E8A-4147-A177-3AD203B41FA5}">
                      <a16:colId xmlns:a16="http://schemas.microsoft.com/office/drawing/2014/main" val="2803819478"/>
                    </a:ext>
                  </a:extLst>
                </a:gridCol>
                <a:gridCol w="3844407">
                  <a:extLst>
                    <a:ext uri="{9D8B030D-6E8A-4147-A177-3AD203B41FA5}">
                      <a16:colId xmlns:a16="http://schemas.microsoft.com/office/drawing/2014/main" val="3505420422"/>
                    </a:ext>
                  </a:extLst>
                </a:gridCol>
                <a:gridCol w="1095473">
                  <a:extLst>
                    <a:ext uri="{9D8B030D-6E8A-4147-A177-3AD203B41FA5}">
                      <a16:colId xmlns:a16="http://schemas.microsoft.com/office/drawing/2014/main" val="1490831781"/>
                    </a:ext>
                  </a:extLst>
                </a:gridCol>
                <a:gridCol w="807092">
                  <a:extLst>
                    <a:ext uri="{9D8B030D-6E8A-4147-A177-3AD203B41FA5}">
                      <a16:colId xmlns:a16="http://schemas.microsoft.com/office/drawing/2014/main" val="3229099977"/>
                    </a:ext>
                  </a:extLst>
                </a:gridCol>
                <a:gridCol w="551732">
                  <a:extLst>
                    <a:ext uri="{9D8B030D-6E8A-4147-A177-3AD203B41FA5}">
                      <a16:colId xmlns:a16="http://schemas.microsoft.com/office/drawing/2014/main" val="2518572133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1766003584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1420571077"/>
                    </a:ext>
                  </a:extLst>
                </a:gridCol>
                <a:gridCol w="1898167">
                  <a:extLst>
                    <a:ext uri="{9D8B030D-6E8A-4147-A177-3AD203B41FA5}">
                      <a16:colId xmlns:a16="http://schemas.microsoft.com/office/drawing/2014/main" val="3286458435"/>
                    </a:ext>
                  </a:extLst>
                </a:gridCol>
              </a:tblGrid>
              <a:tr h="2968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Target (mm/</a:t>
                      </a:r>
                      <a:r>
                        <a:rPr lang="en-GB" sz="1100" dirty="0" err="1"/>
                        <a:t>yyyy</a:t>
                      </a:r>
                      <a:r>
                        <a:rPr lang="en-GB" sz="1100" dirty="0"/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1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693579738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bg1"/>
                          </a:solidFill>
                        </a:rPr>
                        <a:t>1000019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Feasibility Study on Avatars for Real-Time Communication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FS_AVATAR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3/3/2024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5%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2" action="ppaction://hlinkfile"/>
                        </a:rPr>
                        <a:t>SP-230544</a:t>
                      </a:r>
                      <a:endParaRPr lang="en-US" sz="1100" b="0" u="non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7687469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43175093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Title 1">
            <a:extLst>
              <a:ext uri="{FF2B5EF4-FFF2-40B4-BE49-F238E27FC236}">
                <a16:creationId xmlns:a16="http://schemas.microsoft.com/office/drawing/2014/main" id="{40AB3C44-8A1D-4921-A803-B5281B64AC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12950" y="196850"/>
            <a:ext cx="6827838" cy="1143000"/>
          </a:xfrm>
        </p:spPr>
        <p:txBody>
          <a:bodyPr/>
          <a:lstStyle/>
          <a:p>
            <a:r>
              <a:rPr lang="en-US" altLang="en-US" dirty="0"/>
              <a:t>Overview of work progress </a:t>
            </a:r>
            <a:br>
              <a:rPr lang="en-US" altLang="en-US" dirty="0"/>
            </a:br>
            <a:r>
              <a:rPr lang="en-US" altLang="en-US" dirty="0"/>
              <a:t>Rel-18 Work Items – after SA#101 (1/2)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AEFED569-11F6-450E-214A-0DB8520DA1D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62859316"/>
              </p:ext>
            </p:extLst>
          </p:nvPr>
        </p:nvGraphicFramePr>
        <p:xfrm>
          <a:off x="647700" y="1357900"/>
          <a:ext cx="10238474" cy="4446141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11068">
                  <a:extLst>
                    <a:ext uri="{9D8B030D-6E8A-4147-A177-3AD203B41FA5}">
                      <a16:colId xmlns:a16="http://schemas.microsoft.com/office/drawing/2014/main" val="3406904079"/>
                    </a:ext>
                  </a:extLst>
                </a:gridCol>
                <a:gridCol w="3902949">
                  <a:extLst>
                    <a:ext uri="{9D8B030D-6E8A-4147-A177-3AD203B41FA5}">
                      <a16:colId xmlns:a16="http://schemas.microsoft.com/office/drawing/2014/main" val="522572285"/>
                    </a:ext>
                  </a:extLst>
                </a:gridCol>
                <a:gridCol w="1112155">
                  <a:extLst>
                    <a:ext uri="{9D8B030D-6E8A-4147-A177-3AD203B41FA5}">
                      <a16:colId xmlns:a16="http://schemas.microsoft.com/office/drawing/2014/main" val="1128329369"/>
                    </a:ext>
                  </a:extLst>
                </a:gridCol>
                <a:gridCol w="945075">
                  <a:extLst>
                    <a:ext uri="{9D8B030D-6E8A-4147-A177-3AD203B41FA5}">
                      <a16:colId xmlns:a16="http://schemas.microsoft.com/office/drawing/2014/main" val="1584888878"/>
                    </a:ext>
                  </a:extLst>
                </a:gridCol>
                <a:gridCol w="434441">
                  <a:extLst>
                    <a:ext uri="{9D8B030D-6E8A-4147-A177-3AD203B41FA5}">
                      <a16:colId xmlns:a16="http://schemas.microsoft.com/office/drawing/2014/main" val="3863086712"/>
                    </a:ext>
                  </a:extLst>
                </a:gridCol>
                <a:gridCol w="652857">
                  <a:extLst>
                    <a:ext uri="{9D8B030D-6E8A-4147-A177-3AD203B41FA5}">
                      <a16:colId xmlns:a16="http://schemas.microsoft.com/office/drawing/2014/main" val="852456964"/>
                    </a:ext>
                  </a:extLst>
                </a:gridCol>
                <a:gridCol w="652857">
                  <a:extLst>
                    <a:ext uri="{9D8B030D-6E8A-4147-A177-3AD203B41FA5}">
                      <a16:colId xmlns:a16="http://schemas.microsoft.com/office/drawing/2014/main" val="4269548696"/>
                    </a:ext>
                  </a:extLst>
                </a:gridCol>
                <a:gridCol w="1927072">
                  <a:extLst>
                    <a:ext uri="{9D8B030D-6E8A-4147-A177-3AD203B41FA5}">
                      <a16:colId xmlns:a16="http://schemas.microsoft.com/office/drawing/2014/main" val="1718835401"/>
                    </a:ext>
                  </a:extLst>
                </a:gridCol>
              </a:tblGrid>
              <a:tr h="35904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Target </a:t>
                      </a:r>
                      <a:r>
                        <a:rPr lang="en-GB" sz="1000" dirty="0"/>
                        <a:t>(dd/mm/</a:t>
                      </a:r>
                      <a:r>
                        <a:rPr lang="en-GB" sz="1000" dirty="0" err="1"/>
                        <a:t>yyyy</a:t>
                      </a:r>
                      <a:r>
                        <a:rPr lang="en-GB" sz="1000" dirty="0"/>
                        <a:t>)</a:t>
                      </a:r>
                      <a:endParaRPr lang="en-GB" sz="1100" dirty="0"/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1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477623767"/>
                  </a:ext>
                </a:extLst>
              </a:tr>
              <a:tr h="32073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950014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Immersive Real-time Communication for WebRTC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 err="1"/>
                        <a:t>iRTCW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3/3/2024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chemeClr val="tx1"/>
                          </a:solidFill>
                        </a:rPr>
                        <a:t>50%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dirty="0">
                          <a:solidFill>
                            <a:srgbClr val="FF0000"/>
                          </a:solidFill>
                          <a:hlinkClick r:id="rId2"/>
                        </a:rPr>
                        <a:t>SP-230977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5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551172648"/>
                  </a:ext>
                </a:extLst>
              </a:tr>
              <a:tr h="32073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950015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Media Capabilities for Augmented Reality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 err="1"/>
                        <a:t>MeCAR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3/3/2024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chemeClr val="tx1"/>
                          </a:solidFill>
                        </a:rPr>
                        <a:t>65%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hlinkClick r:id="rId3"/>
                        </a:rPr>
                        <a:t>SP-220242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5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825203558"/>
                  </a:ext>
                </a:extLst>
              </a:tr>
              <a:tr h="32073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960042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IMS-based AR Conversational Services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IBACS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3/3/2024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chemeClr val="tx1"/>
                          </a:solidFill>
                        </a:rPr>
                        <a:t>35%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hlinkClick r:id="rId4"/>
                        </a:rPr>
                        <a:t>SP-230165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5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565260606"/>
                  </a:ext>
                </a:extLst>
              </a:tr>
              <a:tr h="401647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960044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Generic architecture for RT and AR/MR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GA4RTAR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6/6/2023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100%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solidFill>
                            <a:schemeClr val="bg1">
                              <a:lumMod val="50000"/>
                            </a:schemeClr>
                          </a:solidFill>
                          <a:hlinkClick r:id="rId5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SP-220672</a:t>
                      </a:r>
                      <a:endParaRPr lang="en-US" sz="11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5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Stage 2 – Complete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896377963"/>
                  </a:ext>
                </a:extLst>
              </a:tr>
              <a:tr h="32073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960045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nb-NO" sz="1100" dirty="0"/>
                        <a:t>Split Rendering Media Service Enabler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SR_MSE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3/3/2024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chemeClr val="tx1"/>
                          </a:solidFill>
                        </a:rPr>
                        <a:t>50%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hlinkClick r:id="rId6"/>
                        </a:rPr>
                        <a:t>SP-220685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5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411154698"/>
                  </a:ext>
                </a:extLst>
              </a:tr>
              <a:tr h="32073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960046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Real-time Transport Protocol Configurations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5G_RTP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3/3/2024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chemeClr val="tx1"/>
                          </a:solidFill>
                        </a:rPr>
                        <a:t>45%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dirty="0">
                          <a:solidFill>
                            <a:srgbClr val="FF0000"/>
                          </a:solidFill>
                          <a:hlinkClick r:id="rId7"/>
                        </a:rPr>
                        <a:t>SP-230541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5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4290819200"/>
                  </a:ext>
                </a:extLst>
              </a:tr>
              <a:tr h="397204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830005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Terminal Audio quality performance and Test methods for Immersive Audio Services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ATIAS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3/3/2024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chemeClr val="tx1"/>
                          </a:solidFill>
                        </a:rPr>
                        <a:t>50%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hlinkClick r:id="rId8"/>
                        </a:rPr>
                        <a:t>SP-190040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5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98378519"/>
                  </a:ext>
                </a:extLst>
              </a:tr>
              <a:tr h="32073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770024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EVS Codec Extension for Immersive Voice and Audio Services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 err="1"/>
                        <a:t>IVAS_Codec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3/3/2024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chemeClr val="tx1"/>
                          </a:solidFill>
                        </a:rPr>
                        <a:t>75%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hlinkClick r:id="rId9"/>
                        </a:rPr>
                        <a:t>SP-220608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5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3922854970"/>
                  </a:ext>
                </a:extLst>
              </a:tr>
              <a:tr h="32073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960043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UE Testing Phase 2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 err="1"/>
                        <a:t>eUET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3/3/2024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chemeClr val="tx1"/>
                          </a:solidFill>
                        </a:rPr>
                        <a:t>35%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hlinkClick r:id="rId10"/>
                        </a:rPr>
                        <a:t>SP-220610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5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3522471227"/>
                  </a:ext>
                </a:extLst>
              </a:tr>
              <a:tr h="32073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980009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5G Media Streaming Audio codec phase 2 for 5G-Advanced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5GMS_Audio_Ph2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3/3/2023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50" dirty="0">
                        <a:solidFill>
                          <a:schemeClr val="tx1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solidFill>
                            <a:schemeClr val="bg1">
                              <a:lumMod val="50000"/>
                            </a:schemeClr>
                          </a:solidFill>
                          <a:hlinkClick r:id="rId11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SP-221033</a:t>
                      </a:r>
                      <a:endParaRPr lang="en-US" sz="11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5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Complete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4195024113"/>
                  </a:ext>
                </a:extLst>
              </a:tr>
              <a:tr h="401647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960047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5G Media Streaming Architecture Phase 2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5GMS_Ph2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6/6/2023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100%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solidFill>
                            <a:schemeClr val="bg1">
                              <a:lumMod val="50000"/>
                            </a:schemeClr>
                          </a:solidFill>
                          <a:hlinkClick r:id="rId1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SP-230164</a:t>
                      </a:r>
                      <a:endParaRPr lang="en-US" sz="11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5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br>
                        <a:rPr lang="en-US" sz="11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</a:br>
                      <a:r>
                        <a:rPr lang="en-US" sz="11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Stage 2 – Complete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49912407"/>
                  </a:ext>
                </a:extLst>
              </a:tr>
              <a:tr h="32073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980007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Enhanced Multiparty RTT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MP_RTT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12/12/2023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chemeClr val="tx1"/>
                          </a:solidFill>
                        </a:rPr>
                        <a:t>50%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hlinkClick r:id="rId13"/>
                        </a:rPr>
                        <a:t>SP-221346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5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8289420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69892443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Title 1">
            <a:extLst>
              <a:ext uri="{FF2B5EF4-FFF2-40B4-BE49-F238E27FC236}">
                <a16:creationId xmlns:a16="http://schemas.microsoft.com/office/drawing/2014/main" id="{40AB3C44-8A1D-4921-A803-B5281B64AC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12950" y="196850"/>
            <a:ext cx="6827838" cy="1143000"/>
          </a:xfrm>
        </p:spPr>
        <p:txBody>
          <a:bodyPr/>
          <a:lstStyle/>
          <a:p>
            <a:r>
              <a:rPr lang="en-US" altLang="en-US" dirty="0"/>
              <a:t>Overview of work progress </a:t>
            </a:r>
            <a:br>
              <a:rPr lang="en-US" altLang="en-US" dirty="0"/>
            </a:br>
            <a:r>
              <a:rPr lang="en-US" altLang="en-US" dirty="0"/>
              <a:t>Rel-18 Work Items – after SA#101 (2/2)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AEFED569-11F6-450E-214A-0DB8520DA1D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8896119"/>
              </p:ext>
            </p:extLst>
          </p:nvPr>
        </p:nvGraphicFramePr>
        <p:xfrm>
          <a:off x="647700" y="1357900"/>
          <a:ext cx="10238474" cy="134531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11068">
                  <a:extLst>
                    <a:ext uri="{9D8B030D-6E8A-4147-A177-3AD203B41FA5}">
                      <a16:colId xmlns:a16="http://schemas.microsoft.com/office/drawing/2014/main" val="3406904079"/>
                    </a:ext>
                  </a:extLst>
                </a:gridCol>
                <a:gridCol w="3902949">
                  <a:extLst>
                    <a:ext uri="{9D8B030D-6E8A-4147-A177-3AD203B41FA5}">
                      <a16:colId xmlns:a16="http://schemas.microsoft.com/office/drawing/2014/main" val="522572285"/>
                    </a:ext>
                  </a:extLst>
                </a:gridCol>
                <a:gridCol w="1112155">
                  <a:extLst>
                    <a:ext uri="{9D8B030D-6E8A-4147-A177-3AD203B41FA5}">
                      <a16:colId xmlns:a16="http://schemas.microsoft.com/office/drawing/2014/main" val="1128329369"/>
                    </a:ext>
                  </a:extLst>
                </a:gridCol>
                <a:gridCol w="945075">
                  <a:extLst>
                    <a:ext uri="{9D8B030D-6E8A-4147-A177-3AD203B41FA5}">
                      <a16:colId xmlns:a16="http://schemas.microsoft.com/office/drawing/2014/main" val="1584888878"/>
                    </a:ext>
                  </a:extLst>
                </a:gridCol>
                <a:gridCol w="434441">
                  <a:extLst>
                    <a:ext uri="{9D8B030D-6E8A-4147-A177-3AD203B41FA5}">
                      <a16:colId xmlns:a16="http://schemas.microsoft.com/office/drawing/2014/main" val="3863086712"/>
                    </a:ext>
                  </a:extLst>
                </a:gridCol>
                <a:gridCol w="652857">
                  <a:extLst>
                    <a:ext uri="{9D8B030D-6E8A-4147-A177-3AD203B41FA5}">
                      <a16:colId xmlns:a16="http://schemas.microsoft.com/office/drawing/2014/main" val="852456964"/>
                    </a:ext>
                  </a:extLst>
                </a:gridCol>
                <a:gridCol w="652857">
                  <a:extLst>
                    <a:ext uri="{9D8B030D-6E8A-4147-A177-3AD203B41FA5}">
                      <a16:colId xmlns:a16="http://schemas.microsoft.com/office/drawing/2014/main" val="4269548696"/>
                    </a:ext>
                  </a:extLst>
                </a:gridCol>
                <a:gridCol w="1927072">
                  <a:extLst>
                    <a:ext uri="{9D8B030D-6E8A-4147-A177-3AD203B41FA5}">
                      <a16:colId xmlns:a16="http://schemas.microsoft.com/office/drawing/2014/main" val="1718835401"/>
                    </a:ext>
                  </a:extLst>
                </a:gridCol>
              </a:tblGrid>
              <a:tr h="35904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Target </a:t>
                      </a:r>
                      <a:r>
                        <a:rPr lang="en-GB" sz="1000" dirty="0"/>
                        <a:t>(dd/mm/</a:t>
                      </a:r>
                      <a:r>
                        <a:rPr lang="en-GB" sz="1000" dirty="0" err="1"/>
                        <a:t>yyyy</a:t>
                      </a:r>
                      <a:r>
                        <a:rPr lang="en-GB" sz="1000" dirty="0"/>
                        <a:t>)</a:t>
                      </a:r>
                      <a:endParaRPr lang="en-GB" sz="1100" dirty="0"/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1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477623767"/>
                  </a:ext>
                </a:extLst>
              </a:tr>
              <a:tr h="32073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990025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Immersive Audio for Split Rendering Scenarios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ISAR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3/3/2024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15%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br>
                        <a:rPr lang="en-US" sz="1100" dirty="0"/>
                      </a:br>
                      <a:r>
                        <a:rPr lang="en-US" altLang="en-US" sz="1100" dirty="0">
                          <a:cs typeface="Arial" panose="020B0604020202020204" pitchFamily="34" charset="0"/>
                          <a:hlinkClick r:id="rId2"/>
                        </a:rPr>
                        <a:t>SP-230167</a:t>
                      </a:r>
                      <a:endParaRPr lang="en-US" altLang="en-US" sz="1100" dirty="0"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860710606"/>
                  </a:ext>
                </a:extLst>
              </a:tr>
              <a:tr h="32073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1000015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5G-Advanced media profiles for messaging services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PROMISE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3/3/2024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chemeClr val="tx1"/>
                          </a:solidFill>
                        </a:rPr>
                        <a:t>15%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3" action="ppaction://hlinkfile"/>
                        </a:rPr>
                        <a:t>SP-230542</a:t>
                      </a:r>
                      <a:endParaRPr lang="en-US" sz="1100" b="0" u="none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5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825203558"/>
                  </a:ext>
                </a:extLst>
              </a:tr>
              <a:tr h="32073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1000018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5G Media Streaming Protocols Phase 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5GMS_Pro_Ph2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3/3/2024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chemeClr val="tx1"/>
                          </a:solidFill>
                        </a:rPr>
                        <a:t>25%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effectLst/>
                          <a:hlinkClick r:id="rId4"/>
                        </a:rPr>
                        <a:t>SP-230976</a:t>
                      </a:r>
                      <a:endParaRPr lang="en-US" sz="1100" b="0" u="none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5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800" dirty="0">
                        <a:effectLst/>
                        <a:highlight>
                          <a:srgbClr val="FFFF00"/>
                        </a:highlight>
                        <a:latin typeface="Calibri" panose="020F0502020204030204" pitchFamily="34" charset="0"/>
                        <a:ea typeface="PMingLiU" panose="02020500000000000000" pitchFamily="18" charset="-120"/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5652606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95952925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12A81A8-5C7E-4B5E-B955-EBF4BE0C60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200" dirty="0"/>
              <a:t>Immersive Real-time Communication for WebRTC (</a:t>
            </a:r>
            <a:r>
              <a:rPr lang="en-US" altLang="en-US" sz="3200" dirty="0" err="1"/>
              <a:t>iRTCW</a:t>
            </a:r>
            <a:r>
              <a:rPr lang="en-US" altLang="en-US" sz="3200" dirty="0"/>
              <a:t>)</a:t>
            </a:r>
            <a:endParaRPr lang="en-US" sz="3200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5F9F2AB-B13E-42E2-987D-E48C9A0EA9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1" y="2506226"/>
            <a:ext cx="11068050" cy="3869173"/>
          </a:xfrm>
        </p:spPr>
        <p:txBody>
          <a:bodyPr/>
          <a:lstStyle/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sz="1400" dirty="0">
                <a:cs typeface="Arial" pitchFamily="34" charset="0"/>
              </a:rPr>
              <a:t>Rapporteur: </a:t>
            </a:r>
            <a:r>
              <a:rPr lang="en-US" altLang="zh-CN" sz="1400" dirty="0">
                <a:cs typeface="Arial" pitchFamily="34" charset="0"/>
              </a:rPr>
              <a:t>Dr. Hakju Ryan Lee (Samsung) </a:t>
            </a:r>
            <a:r>
              <a:rPr lang="fi-FI" altLang="zh-CN" sz="1400" dirty="0">
                <a:cs typeface="Arial" pitchFamily="34" charset="0"/>
                <a:hlinkClick r:id="rId2"/>
              </a:rPr>
              <a:t>hakju00.lee@samsung.com</a:t>
            </a:r>
            <a:r>
              <a:rPr lang="fi-FI" altLang="zh-CN" sz="1400" dirty="0">
                <a:cs typeface="Arial" pitchFamily="34" charset="0"/>
              </a:rPr>
              <a:t> </a:t>
            </a:r>
            <a:endParaRPr lang="en-GB" sz="1400" b="1" u="sng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GB" sz="1400" b="1" u="sng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sz="1400" b="1" u="sng" dirty="0">
                <a:cs typeface="Arial" pitchFamily="34" charset="0"/>
              </a:rPr>
              <a:t>Progress since SA4#125</a:t>
            </a:r>
            <a:endParaRPr lang="en-GB" sz="1400" u="sng" dirty="0">
              <a:cs typeface="Arial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What happened during the </a:t>
            </a:r>
            <a:r>
              <a:rPr lang="en-US" altLang="zh-CN" sz="1200" dirty="0" err="1">
                <a:cs typeface="Arial" pitchFamily="34" charset="0"/>
              </a:rPr>
              <a:t>Adhoc</a:t>
            </a:r>
            <a:r>
              <a:rPr lang="en-US" altLang="zh-CN" sz="1200" dirty="0">
                <a:cs typeface="Arial" pitchFamily="34" charset="0"/>
              </a:rPr>
              <a:t> calls, i.e., which key issues &amp; documents were agreed?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Agreed to create a new TS for RTC media capabilities and profiles (26.xyz)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Skeleton of draft 26.xyz agreed as baseline (S4aR230120)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RTC-specific APIs with association to 5GMS discussed</a:t>
            </a: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Any recommendations based on the agreements?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solidFill>
                  <a:prstClr val="black"/>
                </a:solidFill>
                <a:cs typeface="Arial" pitchFamily="34" charset="0"/>
              </a:rPr>
              <a:t>To revise WID to add a new specification (26.xyz)</a:t>
            </a: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Plans for the meeting based on the input contributions that have been reviewed by the rapporteur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solidFill>
                  <a:prstClr val="black"/>
                </a:solidFill>
                <a:cs typeface="Arial" pitchFamily="34" charset="0"/>
              </a:rPr>
              <a:t>Confirm the list of RTC APIs : Configuration, Metric reporting, Dynamic policies, </a:t>
            </a:r>
            <a:r>
              <a:rPr lang="en-US" altLang="zh-CN" sz="1200" dirty="0" err="1">
                <a:solidFill>
                  <a:prstClr val="black"/>
                </a:solidFill>
                <a:cs typeface="Arial" pitchFamily="34" charset="0"/>
              </a:rPr>
              <a:t>etc</a:t>
            </a:r>
            <a:endParaRPr lang="en-US" altLang="zh-CN" sz="1200" dirty="0">
              <a:solidFill>
                <a:prstClr val="black"/>
              </a:solidFill>
              <a:cs typeface="Arial" pitchFamily="34" charset="0"/>
            </a:endParaRP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solidFill>
                  <a:prstClr val="black"/>
                </a:solidFill>
                <a:cs typeface="Arial" pitchFamily="34" charset="0"/>
              </a:rPr>
              <a:t>Update TS 26.510 (under 5GMS_Pro_Ph2) and TS 26.113 accordingly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solidFill>
                  <a:prstClr val="black"/>
                </a:solidFill>
                <a:cs typeface="Arial" pitchFamily="34" charset="0"/>
              </a:rPr>
              <a:t>Agree on TS 26.113 v1.0.0 to be presented to SA plenary for information</a:t>
            </a: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zh-CN" sz="1200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en-US" sz="1400" dirty="0">
              <a:cs typeface="Arial" panose="020B0604020202020204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US" altLang="zh-CN" sz="1400" dirty="0"/>
          </a:p>
          <a:p>
            <a:pPr marL="287338" indent="-287338">
              <a:buNone/>
            </a:pPr>
            <a:endParaRPr lang="fr-FR" sz="140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732737B-1E9A-43DD-BB3E-4E4A7A5B2971}"/>
              </a:ext>
            </a:extLst>
          </p:cNvPr>
          <p:cNvGraphicFramePr>
            <a:graphicFrameLocks noGrp="1"/>
          </p:cNvGraphicFramePr>
          <p:nvPr/>
        </p:nvGraphicFramePr>
        <p:xfrm>
          <a:off x="647700" y="1454150"/>
          <a:ext cx="10084901" cy="584080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1902">
                  <a:extLst>
                    <a:ext uri="{9D8B030D-6E8A-4147-A177-3AD203B41FA5}">
                      <a16:colId xmlns:a16="http://schemas.microsoft.com/office/drawing/2014/main" val="441522668"/>
                    </a:ext>
                  </a:extLst>
                </a:gridCol>
                <a:gridCol w="3844407">
                  <a:extLst>
                    <a:ext uri="{9D8B030D-6E8A-4147-A177-3AD203B41FA5}">
                      <a16:colId xmlns:a16="http://schemas.microsoft.com/office/drawing/2014/main" val="1130914024"/>
                    </a:ext>
                  </a:extLst>
                </a:gridCol>
                <a:gridCol w="1095473">
                  <a:extLst>
                    <a:ext uri="{9D8B030D-6E8A-4147-A177-3AD203B41FA5}">
                      <a16:colId xmlns:a16="http://schemas.microsoft.com/office/drawing/2014/main" val="2766435849"/>
                    </a:ext>
                  </a:extLst>
                </a:gridCol>
                <a:gridCol w="807092">
                  <a:extLst>
                    <a:ext uri="{9D8B030D-6E8A-4147-A177-3AD203B41FA5}">
                      <a16:colId xmlns:a16="http://schemas.microsoft.com/office/drawing/2014/main" val="1775448695"/>
                    </a:ext>
                  </a:extLst>
                </a:gridCol>
                <a:gridCol w="551732">
                  <a:extLst>
                    <a:ext uri="{9D8B030D-6E8A-4147-A177-3AD203B41FA5}">
                      <a16:colId xmlns:a16="http://schemas.microsoft.com/office/drawing/2014/main" val="2240696305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4150883248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2576211718"/>
                    </a:ext>
                  </a:extLst>
                </a:gridCol>
                <a:gridCol w="1898167">
                  <a:extLst>
                    <a:ext uri="{9D8B030D-6E8A-4147-A177-3AD203B41FA5}">
                      <a16:colId xmlns:a16="http://schemas.microsoft.com/office/drawing/2014/main" val="4127156547"/>
                    </a:ext>
                  </a:extLst>
                </a:gridCol>
              </a:tblGrid>
              <a:tr h="2968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(mm/</a:t>
                      </a:r>
                      <a:r>
                        <a:rPr lang="en-GB" sz="1000" dirty="0" err="1"/>
                        <a:t>yyyy</a:t>
                      </a:r>
                      <a:r>
                        <a:rPr lang="en-GB" sz="1000" dirty="0"/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792782679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950014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Immersive Real-time Communication for WebRTC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 err="1"/>
                        <a:t>iRTCW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3/3/2024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chemeClr val="tx1"/>
                          </a:solidFill>
                        </a:rPr>
                        <a:t>50%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dirty="0">
                          <a:solidFill>
                            <a:srgbClr val="FF0000"/>
                          </a:solidFill>
                          <a:hlinkClick r:id="rId3"/>
                        </a:rPr>
                        <a:t>SP-230977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5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81032108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81175724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12A81A8-5C7E-4B5E-B955-EBF4BE0C60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200" dirty="0"/>
              <a:t>Media Capabilities for Augmented Reality (</a:t>
            </a:r>
            <a:r>
              <a:rPr lang="en-US" altLang="en-US" sz="3200" dirty="0" err="1"/>
              <a:t>MeCAR</a:t>
            </a:r>
            <a:r>
              <a:rPr lang="en-US" altLang="en-US" sz="3200" dirty="0"/>
              <a:t>)</a:t>
            </a:r>
            <a:endParaRPr lang="en-US" sz="3200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5F9F2AB-B13E-42E2-987D-E48C9A0EA9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4703" y="2544728"/>
            <a:ext cx="11068050" cy="3778688"/>
          </a:xfrm>
        </p:spPr>
        <p:txBody>
          <a:bodyPr/>
          <a:lstStyle/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Rapporteur: Emmanuel Thomas, Xiaomi, </a:t>
            </a:r>
            <a:r>
              <a:rPr lang="en-US" altLang="zh-CN" sz="1200" dirty="0">
                <a:cs typeface="Arial" pitchFamily="34" charset="0"/>
                <a:hlinkClick r:id="rId2"/>
              </a:rPr>
              <a:t>thomase@xiaomi.com</a:t>
            </a:r>
            <a:r>
              <a:rPr lang="en-US" altLang="zh-CN" sz="1200" dirty="0">
                <a:cs typeface="Arial" pitchFamily="34" charset="0"/>
              </a:rPr>
              <a:t> 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GB" sz="1200" b="1" u="sng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sz="1400" b="1" u="sng" dirty="0">
                <a:cs typeface="Arial" pitchFamily="34" charset="0"/>
              </a:rPr>
              <a:t>Progress since SA4#125</a:t>
            </a:r>
            <a:endParaRPr lang="en-GB" sz="1400" u="sng" dirty="0">
              <a:cs typeface="Arial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What happened during the </a:t>
            </a:r>
            <a:r>
              <a:rPr lang="en-US" altLang="zh-CN" sz="1200" dirty="0" err="1">
                <a:cs typeface="Arial" pitchFamily="34" charset="0"/>
              </a:rPr>
              <a:t>Adhoc</a:t>
            </a:r>
            <a:r>
              <a:rPr lang="en-US" altLang="zh-CN" sz="1200" dirty="0">
                <a:cs typeface="Arial" pitchFamily="34" charset="0"/>
              </a:rPr>
              <a:t> calls, i.e., which key issues &amp; documents were agreed?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One input </a:t>
            </a:r>
            <a:r>
              <a:rPr lang="en-US" altLang="zh-CN" sz="1200">
                <a:cs typeface="Arial" pitchFamily="34" charset="0"/>
              </a:rPr>
              <a:t>received on latency </a:t>
            </a:r>
            <a:r>
              <a:rPr lang="en-US" altLang="zh-CN" sz="1200" dirty="0">
                <a:cs typeface="Arial" pitchFamily="34" charset="0"/>
              </a:rPr>
              <a:t>metrics and revised to S4-231795. 	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No agreement made.</a:t>
            </a: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Any recommendations based on the agreements?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solidFill>
                  <a:prstClr val="black"/>
                </a:solidFill>
                <a:cs typeface="Arial" pitchFamily="34" charset="0"/>
              </a:rPr>
              <a:t>None</a:t>
            </a: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Plans for the meeting based on the input contributions that have been reviewed by the rapporteur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solidFill>
                  <a:prstClr val="black"/>
                </a:solidFill>
                <a:cs typeface="Arial" pitchFamily="34" charset="0"/>
              </a:rPr>
              <a:t>Produce TS 26.119 v1.0 by handling in priority input contributions on:</a:t>
            </a:r>
          </a:p>
          <a:p>
            <a:pPr marL="1087438" lvl="2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solidFill>
                  <a:prstClr val="black"/>
                </a:solidFill>
                <a:cs typeface="Arial" pitchFamily="34" charset="0"/>
              </a:rPr>
              <a:t>media capabilities definitions (audio, video and scene)</a:t>
            </a:r>
          </a:p>
          <a:p>
            <a:pPr marL="1087438" lvl="2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solidFill>
                  <a:prstClr val="black"/>
                </a:solidFill>
                <a:cs typeface="Arial" pitchFamily="34" charset="0"/>
              </a:rPr>
              <a:t>device categories definitions and capabilities support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solidFill>
                  <a:prstClr val="black"/>
                </a:solidFill>
                <a:cs typeface="Arial" pitchFamily="34" charset="0"/>
              </a:rPr>
              <a:t>Update the Permanent Document as needed based on other input contributions.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solidFill>
                  <a:prstClr val="black"/>
                </a:solidFill>
                <a:cs typeface="Arial" pitchFamily="34" charset="0"/>
              </a:rPr>
              <a:t>Review S4-231859 “</a:t>
            </a:r>
            <a:r>
              <a:rPr lang="en-US" altLang="zh-CN" sz="1200" dirty="0" err="1">
                <a:solidFill>
                  <a:prstClr val="black"/>
                </a:solidFill>
                <a:cs typeface="Arial" pitchFamily="34" charset="0"/>
              </a:rPr>
              <a:t>MeCAR</a:t>
            </a:r>
            <a:r>
              <a:rPr lang="en-US" altLang="zh-CN" sz="1200" dirty="0">
                <a:solidFill>
                  <a:prstClr val="black"/>
                </a:solidFill>
                <a:cs typeface="Arial" pitchFamily="34" charset="0"/>
              </a:rPr>
              <a:t> status overview” to discuss next steps related to other </a:t>
            </a:r>
            <a:r>
              <a:rPr lang="en-US" altLang="zh-CN" sz="1200" dirty="0" err="1">
                <a:solidFill>
                  <a:prstClr val="black"/>
                </a:solidFill>
                <a:cs typeface="Arial" pitchFamily="34" charset="0"/>
              </a:rPr>
              <a:t>MeCAR’s</a:t>
            </a:r>
            <a:r>
              <a:rPr lang="en-US" altLang="zh-CN" sz="1200" dirty="0">
                <a:solidFill>
                  <a:prstClr val="black"/>
                </a:solidFill>
                <a:cs typeface="Arial" pitchFamily="34" charset="0"/>
              </a:rPr>
              <a:t> output.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solidFill>
                  <a:prstClr val="black"/>
                </a:solidFill>
                <a:cs typeface="Arial" pitchFamily="34" charset="0"/>
              </a:rPr>
              <a:t>Coordinate with IBACS (1874), </a:t>
            </a:r>
            <a:r>
              <a:rPr lang="en-US" altLang="zh-CN" sz="1200" dirty="0" err="1">
                <a:solidFill>
                  <a:prstClr val="black"/>
                </a:solidFill>
                <a:cs typeface="Arial" pitchFamily="34" charset="0"/>
              </a:rPr>
              <a:t>iRTCW</a:t>
            </a:r>
            <a:r>
              <a:rPr lang="en-US" altLang="zh-CN" sz="1200" dirty="0">
                <a:solidFill>
                  <a:prstClr val="black"/>
                </a:solidFill>
                <a:cs typeface="Arial" pitchFamily="34" charset="0"/>
              </a:rPr>
              <a:t> (1839) and SR_MSE (1872) delegates on depth support in </a:t>
            </a:r>
            <a:r>
              <a:rPr lang="en-US" altLang="zh-CN" sz="1200" dirty="0" err="1">
                <a:solidFill>
                  <a:prstClr val="black"/>
                </a:solidFill>
                <a:cs typeface="Arial" pitchFamily="34" charset="0"/>
              </a:rPr>
              <a:t>MeCAR</a:t>
            </a:r>
            <a:r>
              <a:rPr lang="en-US" altLang="zh-CN" sz="1200" dirty="0">
                <a:solidFill>
                  <a:prstClr val="black"/>
                </a:solidFill>
                <a:cs typeface="Arial" pitchFamily="34" charset="0"/>
              </a:rPr>
              <a:t> (1860).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solidFill>
                  <a:prstClr val="black"/>
                </a:solidFill>
                <a:cs typeface="Arial" pitchFamily="34" charset="0"/>
              </a:rPr>
              <a:t>Coordinate with SR_MSE (1883) delegates on metadata definition (pose and action) in </a:t>
            </a:r>
            <a:r>
              <a:rPr lang="en-US" altLang="zh-CN" sz="1200" dirty="0" err="1">
                <a:solidFill>
                  <a:prstClr val="black"/>
                </a:solidFill>
                <a:cs typeface="Arial" pitchFamily="34" charset="0"/>
              </a:rPr>
              <a:t>MeCAR</a:t>
            </a:r>
            <a:r>
              <a:rPr lang="en-US" altLang="zh-CN" sz="1200" dirty="0">
                <a:solidFill>
                  <a:prstClr val="black"/>
                </a:solidFill>
                <a:cs typeface="Arial" pitchFamily="34" charset="0"/>
              </a:rPr>
              <a:t> (1861).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en-US" sz="1200" dirty="0">
              <a:cs typeface="Arial" panose="020B0604020202020204" pitchFamily="34" charset="0"/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BEAC98BB-FDC1-400D-9E72-70E2A5AAF867}"/>
              </a:ext>
            </a:extLst>
          </p:cNvPr>
          <p:cNvGraphicFramePr>
            <a:graphicFrameLocks noGrp="1"/>
          </p:cNvGraphicFramePr>
          <p:nvPr/>
        </p:nvGraphicFramePr>
        <p:xfrm>
          <a:off x="647700" y="1454150"/>
          <a:ext cx="10084901" cy="584080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1902">
                  <a:extLst>
                    <a:ext uri="{9D8B030D-6E8A-4147-A177-3AD203B41FA5}">
                      <a16:colId xmlns:a16="http://schemas.microsoft.com/office/drawing/2014/main" val="550149109"/>
                    </a:ext>
                  </a:extLst>
                </a:gridCol>
                <a:gridCol w="3844407">
                  <a:extLst>
                    <a:ext uri="{9D8B030D-6E8A-4147-A177-3AD203B41FA5}">
                      <a16:colId xmlns:a16="http://schemas.microsoft.com/office/drawing/2014/main" val="1536900663"/>
                    </a:ext>
                  </a:extLst>
                </a:gridCol>
                <a:gridCol w="1095473">
                  <a:extLst>
                    <a:ext uri="{9D8B030D-6E8A-4147-A177-3AD203B41FA5}">
                      <a16:colId xmlns:a16="http://schemas.microsoft.com/office/drawing/2014/main" val="480759500"/>
                    </a:ext>
                  </a:extLst>
                </a:gridCol>
                <a:gridCol w="807092">
                  <a:extLst>
                    <a:ext uri="{9D8B030D-6E8A-4147-A177-3AD203B41FA5}">
                      <a16:colId xmlns:a16="http://schemas.microsoft.com/office/drawing/2014/main" val="3119839870"/>
                    </a:ext>
                  </a:extLst>
                </a:gridCol>
                <a:gridCol w="551732">
                  <a:extLst>
                    <a:ext uri="{9D8B030D-6E8A-4147-A177-3AD203B41FA5}">
                      <a16:colId xmlns:a16="http://schemas.microsoft.com/office/drawing/2014/main" val="3279249167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2169031264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326073173"/>
                    </a:ext>
                  </a:extLst>
                </a:gridCol>
                <a:gridCol w="1898167">
                  <a:extLst>
                    <a:ext uri="{9D8B030D-6E8A-4147-A177-3AD203B41FA5}">
                      <a16:colId xmlns:a16="http://schemas.microsoft.com/office/drawing/2014/main" val="92828659"/>
                    </a:ext>
                  </a:extLst>
                </a:gridCol>
              </a:tblGrid>
              <a:tr h="2968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(mm/</a:t>
                      </a:r>
                      <a:r>
                        <a:rPr lang="en-GB" sz="1000" dirty="0" err="1"/>
                        <a:t>yyyy</a:t>
                      </a:r>
                      <a:r>
                        <a:rPr lang="en-GB" sz="1000" dirty="0"/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92955432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950015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Media Capabilities for Augmented Reality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 err="1"/>
                        <a:t>MeCAR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3/3/2024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chemeClr val="tx1"/>
                          </a:solidFill>
                        </a:rPr>
                        <a:t>65%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hlinkClick r:id="rId3"/>
                        </a:rPr>
                        <a:t>SP-220242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5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75396502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52707883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12A81A8-5C7E-4B5E-B955-EBF4BE0C60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200"/>
              <a:t>IMS-based </a:t>
            </a:r>
            <a:r>
              <a:rPr lang="en-US" altLang="en-US" sz="3200" dirty="0"/>
              <a:t>AR Conversational Services (IBACS)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5F9F2AB-B13E-42E2-987D-E48C9A0EA9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1" y="2120780"/>
            <a:ext cx="11068050" cy="4164135"/>
          </a:xfrm>
        </p:spPr>
        <p:txBody>
          <a:bodyPr/>
          <a:lstStyle/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fr-FR" altLang="zh-CN" sz="1600" dirty="0">
                <a:cs typeface="Arial" pitchFamily="34" charset="0"/>
              </a:rPr>
              <a:t>Rapporteur: Gunkel, Simon, KPN N.V., </a:t>
            </a:r>
            <a:r>
              <a:rPr lang="fr-FR" altLang="zh-CN" sz="1600" dirty="0">
                <a:cs typeface="Arial" pitchFamily="34" charset="0"/>
                <a:hlinkClick r:id="rId2"/>
              </a:rPr>
              <a:t>Simon.Gunkel@tno.nl</a:t>
            </a:r>
            <a:endParaRPr lang="fr-FR" altLang="zh-CN" sz="1600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GB" sz="600" b="1" u="sng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sz="1600" b="1" u="sng" dirty="0">
                <a:cs typeface="Arial" pitchFamily="34" charset="0"/>
              </a:rPr>
              <a:t>Progress since SA4#124</a:t>
            </a:r>
            <a:endParaRPr lang="en-GB" sz="1600" u="sng" dirty="0">
              <a:cs typeface="Arial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800" dirty="0">
                <a:cs typeface="Arial" pitchFamily="34" charset="0"/>
              </a:rPr>
              <a:t>What happened during the </a:t>
            </a:r>
            <a:r>
              <a:rPr lang="en-US" altLang="zh-CN" sz="1800" dirty="0" err="1">
                <a:cs typeface="Arial" pitchFamily="34" charset="0"/>
              </a:rPr>
              <a:t>Adhoc</a:t>
            </a:r>
            <a:r>
              <a:rPr lang="en-US" altLang="zh-CN" sz="1800" dirty="0">
                <a:cs typeface="Arial" pitchFamily="34" charset="0"/>
              </a:rPr>
              <a:t> calls, i.e., which key issues &amp; documents were agreed?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GB" altLang="zh-CN" sz="1600" dirty="0">
                <a:cs typeface="Arial" pitchFamily="34" charset="0"/>
              </a:rPr>
              <a:t>S4aR230099 &amp; S4aR230121 agreed into TS -&gt; 26264-021 (S4-231783)</a:t>
            </a:r>
            <a:endParaRPr lang="en-US" altLang="zh-CN" sz="1600" dirty="0">
              <a:cs typeface="Arial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800" dirty="0">
                <a:cs typeface="Arial" pitchFamily="34" charset="0"/>
              </a:rPr>
              <a:t>Any recommendations based on the agreements 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itchFamily="34" charset="0"/>
              </a:rPr>
              <a:t>No follow up actions from the </a:t>
            </a:r>
            <a:r>
              <a:rPr lang="en-US" altLang="zh-CN" sz="1600" dirty="0" err="1">
                <a:cs typeface="Arial" pitchFamily="34" charset="0"/>
              </a:rPr>
              <a:t>Adhoc</a:t>
            </a:r>
            <a:r>
              <a:rPr lang="en-US" altLang="zh-CN" sz="1600" dirty="0">
                <a:cs typeface="Arial" pitchFamily="34" charset="0"/>
              </a:rPr>
              <a:t> calls</a:t>
            </a: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800" dirty="0">
                <a:cs typeface="Arial" pitchFamily="34" charset="0"/>
              </a:rPr>
              <a:t>Plans for the meeting based on the input contributions that have been reviewed by the rapporteur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b="1" dirty="0">
                <a:cs typeface="Arial" pitchFamily="34" charset="0"/>
              </a:rPr>
              <a:t>Continue work on PD based on input documents:</a:t>
            </a:r>
          </a:p>
          <a:p>
            <a:pPr marL="1087438" lvl="2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GB" altLang="zh-CN" sz="1600" b="1" dirty="0">
                <a:cs typeface="Arial" pitchFamily="34" charset="0"/>
              </a:rPr>
              <a:t>S4-231728 </a:t>
            </a:r>
            <a:r>
              <a:rPr lang="en-GB" altLang="zh-CN" sz="1600" dirty="0">
                <a:cs typeface="Arial" pitchFamily="34" charset="0"/>
              </a:rPr>
              <a:t>transcoding &amp; network rendering (incl. call flows); </a:t>
            </a:r>
            <a:r>
              <a:rPr lang="en-GB" altLang="zh-CN" sz="1600" b="1" dirty="0">
                <a:cs typeface="Arial" pitchFamily="34" charset="0"/>
              </a:rPr>
              <a:t>S4-231744</a:t>
            </a:r>
            <a:r>
              <a:rPr lang="en-GB" altLang="zh-CN" sz="1600" dirty="0">
                <a:cs typeface="Arial" pitchFamily="34" charset="0"/>
              </a:rPr>
              <a:t> rendering call flow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GB" altLang="zh-CN" sz="1600" b="1" dirty="0">
                <a:cs typeface="Arial" pitchFamily="34" charset="0"/>
              </a:rPr>
              <a:t>Continue work on TS 26.264</a:t>
            </a:r>
          </a:p>
          <a:p>
            <a:pPr marL="1087438" lvl="2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GB" altLang="zh-CN" sz="1600" b="1" dirty="0">
                <a:cs typeface="Arial" pitchFamily="34" charset="0"/>
              </a:rPr>
              <a:t>S4-231627</a:t>
            </a:r>
            <a:r>
              <a:rPr lang="en-GB" altLang="zh-CN" sz="1600" dirty="0">
                <a:cs typeface="Arial" pitchFamily="34" charset="0"/>
              </a:rPr>
              <a:t> AR Call Flow / Data Transport; </a:t>
            </a:r>
            <a:r>
              <a:rPr lang="en-GB" altLang="zh-CN" sz="1600" b="1" dirty="0">
                <a:cs typeface="Arial" pitchFamily="34" charset="0"/>
              </a:rPr>
              <a:t>S4-231784</a:t>
            </a:r>
            <a:r>
              <a:rPr lang="en-GB" altLang="zh-CN" sz="1600" dirty="0">
                <a:cs typeface="Arial" pitchFamily="34" charset="0"/>
              </a:rPr>
              <a:t> AR-MTSI clients; </a:t>
            </a:r>
            <a:r>
              <a:rPr lang="en-GB" altLang="zh-CN" sz="1600" b="1" dirty="0">
                <a:cs typeface="Arial" pitchFamily="34" charset="0"/>
              </a:rPr>
              <a:t>S4-231785</a:t>
            </a:r>
            <a:r>
              <a:rPr lang="en-GB" altLang="zh-CN" sz="1600" dirty="0">
                <a:cs typeface="Arial" pitchFamily="34" charset="0"/>
              </a:rPr>
              <a:t> network media rendering; </a:t>
            </a:r>
            <a:r>
              <a:rPr lang="en-GB" altLang="zh-CN" sz="1600" b="1" dirty="0">
                <a:cs typeface="Arial" pitchFamily="34" charset="0"/>
              </a:rPr>
              <a:t>S4-231793</a:t>
            </a:r>
            <a:r>
              <a:rPr lang="en-GB" altLang="zh-CN" sz="1600" dirty="0">
                <a:cs typeface="Arial" pitchFamily="34" charset="0"/>
              </a:rPr>
              <a:t> AR IMS DC architecture; </a:t>
            </a:r>
            <a:r>
              <a:rPr lang="en-GB" altLang="zh-CN" sz="1600" b="1" dirty="0">
                <a:cs typeface="Arial" pitchFamily="34" charset="0"/>
              </a:rPr>
              <a:t>S4-231873</a:t>
            </a:r>
            <a:r>
              <a:rPr lang="en-GB" altLang="zh-CN" sz="1600" dirty="0">
                <a:cs typeface="Arial" pitchFamily="34" charset="0"/>
              </a:rPr>
              <a:t> MIV / </a:t>
            </a:r>
            <a:r>
              <a:rPr lang="en-GB" altLang="zh-CN" sz="1600" dirty="0" err="1">
                <a:cs typeface="Arial" pitchFamily="34" charset="0"/>
              </a:rPr>
              <a:t>MeCAR</a:t>
            </a:r>
            <a:r>
              <a:rPr lang="en-GB" altLang="zh-CN" sz="1600" dirty="0">
                <a:cs typeface="Arial" pitchFamily="34" charset="0"/>
              </a:rPr>
              <a:t>; </a:t>
            </a:r>
            <a:r>
              <a:rPr lang="en-GB" altLang="zh-CN" sz="1600" b="1" dirty="0">
                <a:cs typeface="Arial" pitchFamily="34" charset="0"/>
              </a:rPr>
              <a:t>S4-231874</a:t>
            </a:r>
            <a:r>
              <a:rPr lang="en-GB" altLang="zh-CN" sz="1600" dirty="0">
                <a:cs typeface="Arial" pitchFamily="34" charset="0"/>
              </a:rPr>
              <a:t> Texture and depth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GB" altLang="zh-CN" sz="1600" b="1" dirty="0">
                <a:cs typeface="Arial" pitchFamily="34" charset="0"/>
              </a:rPr>
              <a:t>Discuss clear way to completion</a:t>
            </a:r>
          </a:p>
          <a:p>
            <a:pPr marL="1087438" lvl="2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zh-CN" sz="600" b="1" dirty="0">
              <a:cs typeface="Arial" pitchFamily="34" charset="0"/>
            </a:endParaRPr>
          </a:p>
          <a:p>
            <a:pPr marL="1087438" lvl="2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zh-CN" sz="1000" dirty="0">
              <a:cs typeface="Arial" pitchFamily="34" charset="0"/>
            </a:endParaRP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zh-CN" sz="1000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en-US" sz="1300" dirty="0">
              <a:cs typeface="Arial" panose="020B0604020202020204" pitchFamily="34" charset="0"/>
            </a:endParaRPr>
          </a:p>
        </p:txBody>
      </p:sp>
      <p:sp>
        <p:nvSpPr>
          <p:cNvPr id="6" name="AutoShape 14">
            <a:extLst>
              <a:ext uri="{FF2B5EF4-FFF2-40B4-BE49-F238E27FC236}">
                <a16:creationId xmlns:a16="http://schemas.microsoft.com/office/drawing/2014/main" id="{27ADD89B-C84C-A77F-AC8D-2D4662A00D4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7401" y="6373813"/>
            <a:ext cx="8225367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0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E4597C1-74C2-5ACA-FA10-30BB22DB8781}"/>
              </a:ext>
            </a:extLst>
          </p:cNvPr>
          <p:cNvSpPr txBox="1"/>
          <p:nvPr/>
        </p:nvSpPr>
        <p:spPr>
          <a:xfrm>
            <a:off x="717551" y="6394450"/>
            <a:ext cx="5767916" cy="311150"/>
          </a:xfrm>
          <a:prstGeom prst="rect">
            <a:avLst/>
          </a:prstGeom>
          <a:noFill/>
        </p:spPr>
        <p:txBody>
          <a:bodyPr anchor="ctr">
            <a:normAutofit/>
          </a:bodyPr>
          <a:lstStyle/>
          <a:p>
            <a:pPr>
              <a:defRPr/>
            </a:pPr>
            <a:r>
              <a:rPr lang="en-GB" sz="1000" spc="300" dirty="0"/>
              <a:t>3GPP TSG SA4#12</a:t>
            </a:r>
            <a:r>
              <a:rPr lang="en-GB" spc="300" dirty="0"/>
              <a:t>6</a:t>
            </a:r>
            <a:r>
              <a:rPr lang="en-GB" sz="1000" spc="300" dirty="0"/>
              <a:t>, 14</a:t>
            </a:r>
            <a:r>
              <a:rPr lang="en-GB" spc="300" dirty="0"/>
              <a:t>-18</a:t>
            </a:r>
            <a:r>
              <a:rPr lang="en-GB" sz="1000" spc="300" dirty="0"/>
              <a:t> </a:t>
            </a:r>
            <a:r>
              <a:rPr lang="en-GB" spc="300" dirty="0"/>
              <a:t>November</a:t>
            </a:r>
            <a:r>
              <a:rPr lang="en-GB" sz="1000" spc="300" dirty="0"/>
              <a:t> 2023</a:t>
            </a:r>
            <a:endParaRPr lang="en-GB" sz="1000" spc="300" dirty="0">
              <a:solidFill>
                <a:schemeClr val="bg1"/>
              </a:solidFill>
            </a:endParaRP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0D486AF-E7B9-4AAD-C9B7-F97C49587F9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5340004"/>
              </p:ext>
            </p:extLst>
          </p:nvPr>
        </p:nvGraphicFramePr>
        <p:xfrm>
          <a:off x="647700" y="1454150"/>
          <a:ext cx="10084901" cy="584080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1902">
                  <a:extLst>
                    <a:ext uri="{9D8B030D-6E8A-4147-A177-3AD203B41FA5}">
                      <a16:colId xmlns:a16="http://schemas.microsoft.com/office/drawing/2014/main" val="2325900480"/>
                    </a:ext>
                  </a:extLst>
                </a:gridCol>
                <a:gridCol w="3844407">
                  <a:extLst>
                    <a:ext uri="{9D8B030D-6E8A-4147-A177-3AD203B41FA5}">
                      <a16:colId xmlns:a16="http://schemas.microsoft.com/office/drawing/2014/main" val="864763507"/>
                    </a:ext>
                  </a:extLst>
                </a:gridCol>
                <a:gridCol w="1095473">
                  <a:extLst>
                    <a:ext uri="{9D8B030D-6E8A-4147-A177-3AD203B41FA5}">
                      <a16:colId xmlns:a16="http://schemas.microsoft.com/office/drawing/2014/main" val="2264394372"/>
                    </a:ext>
                  </a:extLst>
                </a:gridCol>
                <a:gridCol w="807092">
                  <a:extLst>
                    <a:ext uri="{9D8B030D-6E8A-4147-A177-3AD203B41FA5}">
                      <a16:colId xmlns:a16="http://schemas.microsoft.com/office/drawing/2014/main" val="2844856645"/>
                    </a:ext>
                  </a:extLst>
                </a:gridCol>
                <a:gridCol w="551732">
                  <a:extLst>
                    <a:ext uri="{9D8B030D-6E8A-4147-A177-3AD203B41FA5}">
                      <a16:colId xmlns:a16="http://schemas.microsoft.com/office/drawing/2014/main" val="2427524909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3824706711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1327702428"/>
                    </a:ext>
                  </a:extLst>
                </a:gridCol>
                <a:gridCol w="1898167">
                  <a:extLst>
                    <a:ext uri="{9D8B030D-6E8A-4147-A177-3AD203B41FA5}">
                      <a16:colId xmlns:a16="http://schemas.microsoft.com/office/drawing/2014/main" val="1471894097"/>
                    </a:ext>
                  </a:extLst>
                </a:gridCol>
              </a:tblGrid>
              <a:tr h="2968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(mm/</a:t>
                      </a:r>
                      <a:r>
                        <a:rPr lang="en-GB" sz="1000" dirty="0" err="1"/>
                        <a:t>yyyy</a:t>
                      </a:r>
                      <a:r>
                        <a:rPr lang="en-GB" sz="1000" dirty="0"/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4120136194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960042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IMS-based AR Conversational Services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IBACS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3/3/2024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chemeClr val="tx1"/>
                          </a:solidFill>
                        </a:rPr>
                        <a:t>35%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hlinkClick r:id="rId3"/>
                        </a:rPr>
                        <a:t>SP-230165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5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67015777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94929734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12A81A8-5C7E-4B5E-B955-EBF4BE0C60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200" dirty="0"/>
              <a:t>Split Rendering Media Service Enabler (SR_MSE)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5F9F2AB-B13E-42E2-987D-E48C9A0EA9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1" y="2506227"/>
            <a:ext cx="11068050" cy="3778688"/>
          </a:xfrm>
        </p:spPr>
        <p:txBody>
          <a:bodyPr/>
          <a:lstStyle/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it-IT" altLang="zh-CN" sz="1400" dirty="0">
                <a:cs typeface="Arial" pitchFamily="34" charset="0"/>
              </a:rPr>
              <a:t>Rapporteur: Bouazizi, Imed, Qualcomm Incorporated, </a:t>
            </a:r>
            <a:r>
              <a:rPr lang="it-IT" altLang="zh-CN" sz="1400" dirty="0">
                <a:cs typeface="Arial" pitchFamily="34" charset="0"/>
                <a:hlinkClick r:id="rId2"/>
              </a:rPr>
              <a:t>bouazizi@qti.qualcomm.com</a:t>
            </a:r>
            <a:endParaRPr lang="it-IT" altLang="zh-CN" sz="1400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GB" sz="1400" b="1" u="sng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sz="1400" b="1" u="sng" dirty="0">
                <a:cs typeface="Arial" pitchFamily="34" charset="0"/>
              </a:rPr>
              <a:t>Progress since SA4#125</a:t>
            </a:r>
            <a:endParaRPr lang="en-GB" sz="1400" u="sng" dirty="0">
              <a:cs typeface="Arial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What happened during the </a:t>
            </a:r>
            <a:r>
              <a:rPr lang="en-US" altLang="zh-CN" sz="1200" dirty="0" err="1">
                <a:cs typeface="Arial" pitchFamily="34" charset="0"/>
              </a:rPr>
              <a:t>Adhoc</a:t>
            </a:r>
            <a:r>
              <a:rPr lang="en-US" altLang="zh-CN" sz="1200" dirty="0">
                <a:cs typeface="Arial" pitchFamily="34" charset="0"/>
              </a:rPr>
              <a:t> calls, i.e., which key issues &amp; documents were agreed?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…</a:t>
            </a: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Any recommendations based on the agreements?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solidFill>
                  <a:prstClr val="black"/>
                </a:solidFill>
                <a:cs typeface="Arial" pitchFamily="34" charset="0"/>
              </a:rPr>
              <a:t>…</a:t>
            </a: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Plans for the meeting based on the input contributions that have been reviewed by the rapporteur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solidFill>
                  <a:prstClr val="black"/>
                </a:solidFill>
                <a:cs typeface="Arial" pitchFamily="34" charset="0"/>
              </a:rPr>
              <a:t>…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zh-CN" sz="1400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en-US" sz="1300" dirty="0">
              <a:cs typeface="Arial" panose="020B0604020202020204" pitchFamily="34" charset="0"/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DF3DD5E4-3991-45FB-86B4-96F10E2216E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2322623"/>
              </p:ext>
            </p:extLst>
          </p:nvPr>
        </p:nvGraphicFramePr>
        <p:xfrm>
          <a:off x="647700" y="1454150"/>
          <a:ext cx="10084901" cy="584080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1902">
                  <a:extLst>
                    <a:ext uri="{9D8B030D-6E8A-4147-A177-3AD203B41FA5}">
                      <a16:colId xmlns:a16="http://schemas.microsoft.com/office/drawing/2014/main" val="3774318400"/>
                    </a:ext>
                  </a:extLst>
                </a:gridCol>
                <a:gridCol w="3844407">
                  <a:extLst>
                    <a:ext uri="{9D8B030D-6E8A-4147-A177-3AD203B41FA5}">
                      <a16:colId xmlns:a16="http://schemas.microsoft.com/office/drawing/2014/main" val="4223585199"/>
                    </a:ext>
                  </a:extLst>
                </a:gridCol>
                <a:gridCol w="1095473">
                  <a:extLst>
                    <a:ext uri="{9D8B030D-6E8A-4147-A177-3AD203B41FA5}">
                      <a16:colId xmlns:a16="http://schemas.microsoft.com/office/drawing/2014/main" val="3243789555"/>
                    </a:ext>
                  </a:extLst>
                </a:gridCol>
                <a:gridCol w="807092">
                  <a:extLst>
                    <a:ext uri="{9D8B030D-6E8A-4147-A177-3AD203B41FA5}">
                      <a16:colId xmlns:a16="http://schemas.microsoft.com/office/drawing/2014/main" val="846670347"/>
                    </a:ext>
                  </a:extLst>
                </a:gridCol>
                <a:gridCol w="551732">
                  <a:extLst>
                    <a:ext uri="{9D8B030D-6E8A-4147-A177-3AD203B41FA5}">
                      <a16:colId xmlns:a16="http://schemas.microsoft.com/office/drawing/2014/main" val="434790302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3073372978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561946174"/>
                    </a:ext>
                  </a:extLst>
                </a:gridCol>
                <a:gridCol w="1898167">
                  <a:extLst>
                    <a:ext uri="{9D8B030D-6E8A-4147-A177-3AD203B41FA5}">
                      <a16:colId xmlns:a16="http://schemas.microsoft.com/office/drawing/2014/main" val="3640305894"/>
                    </a:ext>
                  </a:extLst>
                </a:gridCol>
              </a:tblGrid>
              <a:tr h="2968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(mm/</a:t>
                      </a:r>
                      <a:r>
                        <a:rPr lang="en-GB" sz="1000" dirty="0" err="1"/>
                        <a:t>yyyy</a:t>
                      </a:r>
                      <a:r>
                        <a:rPr lang="en-GB" sz="1000" dirty="0"/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4239288155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960045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nb-NO" sz="1100" dirty="0"/>
                        <a:t>Split Rendering Media Service Enabler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SR_MSE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3/3/2024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chemeClr val="tx1"/>
                          </a:solidFill>
                        </a:rPr>
                        <a:t>50%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hlinkClick r:id="rId3"/>
                        </a:rPr>
                        <a:t>SP-220685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5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366385574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15607644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12A81A8-5C7E-4B5E-B955-EBF4BE0C60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Real Time Transport Protocol Configurations</a:t>
            </a:r>
            <a:r>
              <a:rPr lang="en-US" altLang="en-US" sz="3200" dirty="0"/>
              <a:t> (</a:t>
            </a:r>
            <a:r>
              <a:rPr lang="en-US" altLang="en-US" dirty="0"/>
              <a:t>5G_RTP</a:t>
            </a:r>
            <a:r>
              <a:rPr lang="en-US" altLang="en-US" sz="3200" dirty="0"/>
              <a:t>)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5F9F2AB-B13E-42E2-987D-E48C9A0EA9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0" y="2306358"/>
            <a:ext cx="11068050" cy="3937687"/>
          </a:xfrm>
        </p:spPr>
        <p:txBody>
          <a:bodyPr/>
          <a:lstStyle/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fr-FR" altLang="zh-CN" sz="1400" dirty="0">
                <a:cs typeface="Arial" pitchFamily="34" charset="0"/>
              </a:rPr>
              <a:t>Rapporteur: Igor Curcio, </a:t>
            </a:r>
            <a:r>
              <a:rPr lang="fr-FR" altLang="zh-CN" sz="1400" dirty="0" err="1">
                <a:cs typeface="Arial" pitchFamily="34" charset="0"/>
              </a:rPr>
              <a:t>igor.curcio@nokia.com</a:t>
            </a:r>
            <a:endParaRPr lang="fr-FR" altLang="zh-CN" sz="1400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GB" sz="1400" b="1" u="sng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sz="1400" b="1" u="sng" dirty="0">
                <a:cs typeface="Arial" pitchFamily="34" charset="0"/>
              </a:rPr>
              <a:t>Progress since SA4#125</a:t>
            </a:r>
            <a:endParaRPr lang="en-GB" sz="1400" u="sng" dirty="0">
              <a:cs typeface="Arial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What happened during the </a:t>
            </a:r>
            <a:r>
              <a:rPr lang="en-US" altLang="zh-CN" sz="1200" dirty="0" err="1">
                <a:cs typeface="Arial" pitchFamily="34" charset="0"/>
              </a:rPr>
              <a:t>Adhoc</a:t>
            </a:r>
            <a:r>
              <a:rPr lang="en-US" altLang="zh-CN" sz="1200" dirty="0">
                <a:cs typeface="Arial" pitchFamily="34" charset="0"/>
              </a:rPr>
              <a:t> calls, i.e., which key issues &amp; documents were agreed?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Agreed clarifications for PDU Set guidelines (about PSI)</a:t>
            </a: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Any recommendations based on the agreements?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solidFill>
                  <a:prstClr val="black"/>
                </a:solidFill>
                <a:cs typeface="Arial" pitchFamily="34" charset="0"/>
              </a:rPr>
              <a:t>Finalize the RTP HE for rendered pose which was first agreed and then noted.</a:t>
            </a: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Plans for the meeting based on the input contributions that have been reviewed by the rapporteur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solidFill>
                  <a:prstClr val="black"/>
                </a:solidFill>
                <a:cs typeface="Arial" pitchFamily="34" charset="0"/>
              </a:rPr>
              <a:t>Discuss 16 input contributions </a:t>
            </a:r>
          </a:p>
          <a:p>
            <a:pPr marL="1087438" lvl="2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50" dirty="0">
                <a:solidFill>
                  <a:prstClr val="black"/>
                </a:solidFill>
                <a:cs typeface="Arial" pitchFamily="34" charset="0"/>
              </a:rPr>
              <a:t>13 on PDU Sets</a:t>
            </a:r>
          </a:p>
          <a:p>
            <a:pPr marL="1087438" lvl="2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50" dirty="0">
                <a:solidFill>
                  <a:prstClr val="black"/>
                </a:solidFill>
                <a:cs typeface="Arial" pitchFamily="34" charset="0"/>
              </a:rPr>
              <a:t>1 on RTP HE for e2e delay measurement</a:t>
            </a:r>
          </a:p>
          <a:p>
            <a:pPr marL="1087438" lvl="2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50" dirty="0">
                <a:solidFill>
                  <a:prstClr val="black"/>
                </a:solidFill>
                <a:cs typeface="Arial" pitchFamily="34" charset="0"/>
              </a:rPr>
              <a:t>1 on RTCP XR feedback for </a:t>
            </a:r>
            <a:r>
              <a:rPr lang="en-US" altLang="zh-CN" sz="1050" dirty="0" err="1">
                <a:solidFill>
                  <a:prstClr val="black"/>
                </a:solidFill>
                <a:cs typeface="Arial" pitchFamily="34" charset="0"/>
              </a:rPr>
              <a:t>QoE</a:t>
            </a:r>
            <a:r>
              <a:rPr lang="en-US" altLang="zh-CN" sz="1050" dirty="0">
                <a:solidFill>
                  <a:prstClr val="black"/>
                </a:solidFill>
                <a:cs typeface="Arial" pitchFamily="34" charset="0"/>
              </a:rPr>
              <a:t> reporting</a:t>
            </a:r>
          </a:p>
          <a:p>
            <a:pPr marL="1087438" lvl="2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50" dirty="0">
                <a:solidFill>
                  <a:prstClr val="black"/>
                </a:solidFill>
                <a:cs typeface="Arial" pitchFamily="34" charset="0"/>
              </a:rPr>
              <a:t>1 TS 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80B4343C-926B-4B93-97AA-F7C3DC777FB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8079740"/>
              </p:ext>
            </p:extLst>
          </p:nvPr>
        </p:nvGraphicFramePr>
        <p:xfrm>
          <a:off x="647700" y="1454150"/>
          <a:ext cx="10084901" cy="584080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1902">
                  <a:extLst>
                    <a:ext uri="{9D8B030D-6E8A-4147-A177-3AD203B41FA5}">
                      <a16:colId xmlns:a16="http://schemas.microsoft.com/office/drawing/2014/main" val="2325900480"/>
                    </a:ext>
                  </a:extLst>
                </a:gridCol>
                <a:gridCol w="3844407">
                  <a:extLst>
                    <a:ext uri="{9D8B030D-6E8A-4147-A177-3AD203B41FA5}">
                      <a16:colId xmlns:a16="http://schemas.microsoft.com/office/drawing/2014/main" val="864763507"/>
                    </a:ext>
                  </a:extLst>
                </a:gridCol>
                <a:gridCol w="1095473">
                  <a:extLst>
                    <a:ext uri="{9D8B030D-6E8A-4147-A177-3AD203B41FA5}">
                      <a16:colId xmlns:a16="http://schemas.microsoft.com/office/drawing/2014/main" val="2264394372"/>
                    </a:ext>
                  </a:extLst>
                </a:gridCol>
                <a:gridCol w="807092">
                  <a:extLst>
                    <a:ext uri="{9D8B030D-6E8A-4147-A177-3AD203B41FA5}">
                      <a16:colId xmlns:a16="http://schemas.microsoft.com/office/drawing/2014/main" val="2844856645"/>
                    </a:ext>
                  </a:extLst>
                </a:gridCol>
                <a:gridCol w="551732">
                  <a:extLst>
                    <a:ext uri="{9D8B030D-6E8A-4147-A177-3AD203B41FA5}">
                      <a16:colId xmlns:a16="http://schemas.microsoft.com/office/drawing/2014/main" val="2427524909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3824706711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1327702428"/>
                    </a:ext>
                  </a:extLst>
                </a:gridCol>
                <a:gridCol w="1898167">
                  <a:extLst>
                    <a:ext uri="{9D8B030D-6E8A-4147-A177-3AD203B41FA5}">
                      <a16:colId xmlns:a16="http://schemas.microsoft.com/office/drawing/2014/main" val="1471894097"/>
                    </a:ext>
                  </a:extLst>
                </a:gridCol>
              </a:tblGrid>
              <a:tr h="2968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(mm/</a:t>
                      </a:r>
                      <a:r>
                        <a:rPr lang="en-GB" sz="1000" dirty="0" err="1"/>
                        <a:t>yyyy</a:t>
                      </a:r>
                      <a:r>
                        <a:rPr lang="en-GB" sz="1000" dirty="0"/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4120136194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960046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Real-time Transport Protocol Configurations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5G_RTP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3/3/2024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chemeClr val="tx1"/>
                          </a:solidFill>
                        </a:rPr>
                        <a:t>45%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dirty="0">
                          <a:solidFill>
                            <a:srgbClr val="FF0000"/>
                          </a:solidFill>
                          <a:hlinkClick r:id="rId2"/>
                        </a:rPr>
                        <a:t>SP-230541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5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670157772"/>
                  </a:ext>
                </a:extLst>
              </a:tr>
            </a:tbl>
          </a:graphicData>
        </a:graphic>
      </p:graphicFrame>
      <p:sp>
        <p:nvSpPr>
          <p:cNvPr id="6" name="AutoShape 14">
            <a:extLst>
              <a:ext uri="{FF2B5EF4-FFF2-40B4-BE49-F238E27FC236}">
                <a16:creationId xmlns:a16="http://schemas.microsoft.com/office/drawing/2014/main" id="{27ADD89B-C84C-A77F-AC8D-2D4662A00D4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7401" y="6373813"/>
            <a:ext cx="8225367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0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E4597C1-74C2-5ACA-FA10-30BB22DB8781}"/>
              </a:ext>
            </a:extLst>
          </p:cNvPr>
          <p:cNvSpPr txBox="1"/>
          <p:nvPr/>
        </p:nvSpPr>
        <p:spPr>
          <a:xfrm>
            <a:off x="717551" y="6394450"/>
            <a:ext cx="5767916" cy="311150"/>
          </a:xfrm>
          <a:prstGeom prst="rect">
            <a:avLst/>
          </a:prstGeom>
          <a:noFill/>
        </p:spPr>
        <p:txBody>
          <a:bodyPr anchor="ctr">
            <a:normAutofit/>
          </a:bodyPr>
          <a:lstStyle/>
          <a:p>
            <a:pPr>
              <a:defRPr/>
            </a:pPr>
            <a:r>
              <a:rPr lang="en-GB" sz="1000" spc="300" dirty="0"/>
              <a:t>3GPP TSG SA4#124, 22-26 May 2023</a:t>
            </a:r>
            <a:endParaRPr lang="en-GB" sz="1000" spc="3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8163692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814B433DB9B594885F4112FE4976328" ma:contentTypeVersion="13" ma:contentTypeDescription="Create a new document." ma:contentTypeScope="" ma:versionID="bfc5638d4f01580694a8c7f93567c8e7">
  <xsd:schema xmlns:xsd="http://www.w3.org/2001/XMLSchema" xmlns:xs="http://www.w3.org/2001/XMLSchema" xmlns:p="http://schemas.microsoft.com/office/2006/metadata/properties" xmlns:ns3="d36af664-2dfc-46e0-99b9-b4775a37cfc8" xmlns:ns4="7c28629c-29d3-4904-ae90-4b38e6ab8730" targetNamespace="http://schemas.microsoft.com/office/2006/metadata/properties" ma:root="true" ma:fieldsID="a12d0ce96aff54703c1e76432497b68e" ns3:_="" ns4:_="">
    <xsd:import namespace="d36af664-2dfc-46e0-99b9-b4775a37cfc8"/>
    <xsd:import namespace="7c28629c-29d3-4904-ae90-4b38e6ab8730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  <xsd:element ref="ns4:MediaServiceDateTaken" minOccurs="0"/>
                <xsd:element ref="ns4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36af664-2dfc-46e0-99b9-b4775a37cfc8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c28629c-29d3-4904-ae90-4b38e6ab873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9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BD02810A-A5B3-4801-94E4-10D646DD873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36af664-2dfc-46e0-99b9-b4775a37cfc8"/>
    <ds:schemaRef ds:uri="7c28629c-29d3-4904-ae90-4b38e6ab873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83A382C1-8D34-41E2-AE7D-C7A1F0A6CDFD}">
  <ds:schemaRefs>
    <ds:schemaRef ds:uri="http://purl.org/dc/terms/"/>
    <ds:schemaRef ds:uri="http://schemas.microsoft.com/office/2006/metadata/properties"/>
    <ds:schemaRef ds:uri="http://purl.org/dc/dcmitype/"/>
    <ds:schemaRef ds:uri="http://schemas.microsoft.com/office/2006/documentManagement/types"/>
    <ds:schemaRef ds:uri="7c28629c-29d3-4904-ae90-4b38e6ab8730"/>
    <ds:schemaRef ds:uri="http://schemas.microsoft.com/office/infopath/2007/PartnerControls"/>
    <ds:schemaRef ds:uri="http://purl.org/dc/elements/1.1/"/>
    <ds:schemaRef ds:uri="http://www.w3.org/XML/1998/namespace"/>
    <ds:schemaRef ds:uri="http://schemas.openxmlformats.org/package/2006/metadata/core-properties"/>
    <ds:schemaRef ds:uri="d36af664-2dfc-46e0-99b9-b4775a37cfc8"/>
  </ds:schemaRefs>
</ds:datastoreItem>
</file>

<file path=customXml/itemProps3.xml><?xml version="1.0" encoding="utf-8"?>
<ds:datastoreItem xmlns:ds="http://schemas.openxmlformats.org/officeDocument/2006/customXml" ds:itemID="{A116FCB1-8F34-4320-992F-FF9AB90D52D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94743</TotalTime>
  <Words>4719</Words>
  <Application>Microsoft Office PowerPoint</Application>
  <PresentationFormat>Widescreen</PresentationFormat>
  <Paragraphs>802</Paragraphs>
  <Slides>25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31" baseType="lpstr">
      <vt:lpstr>Arial</vt:lpstr>
      <vt:lpstr>Arial</vt:lpstr>
      <vt:lpstr>Arial </vt:lpstr>
      <vt:lpstr>Calibri</vt:lpstr>
      <vt:lpstr>Times New Roman</vt:lpstr>
      <vt:lpstr>Office Theme</vt:lpstr>
      <vt:lpstr>    SA4 Work and Study Items Status at the start of SA4#126    </vt:lpstr>
      <vt:lpstr>Outline</vt:lpstr>
      <vt:lpstr>Overview of work progress  Rel-18 Work Items – after SA#101 (1/2)</vt:lpstr>
      <vt:lpstr>Overview of work progress  Rel-18 Work Items – after SA#101 (2/2)</vt:lpstr>
      <vt:lpstr>Immersive Real-time Communication for WebRTC (iRTCW)</vt:lpstr>
      <vt:lpstr>Media Capabilities for Augmented Reality (MeCAR)</vt:lpstr>
      <vt:lpstr>IMS-based AR Conversational Services (IBACS)</vt:lpstr>
      <vt:lpstr>Split Rendering Media Service Enabler (SR_MSE)</vt:lpstr>
      <vt:lpstr>Real Time Transport Protocol Configurations (5G_RTP)</vt:lpstr>
      <vt:lpstr>Terminal Audio quality performance and Test methods for Immersive Audio Services (ATIAS)</vt:lpstr>
      <vt:lpstr>EVS Codec Extension for Immersive Voice and Audio Services (IVAS_Codec)</vt:lpstr>
      <vt:lpstr>Enhancements to UE Testing (eUET)</vt:lpstr>
      <vt:lpstr>Enhanced Multiparty RTT  (MP_RTT)</vt:lpstr>
      <vt:lpstr>Immersive Audio for Split Rendering Scenarios (ISAR)</vt:lpstr>
      <vt:lpstr>5G-Advanced media profiles for messaging services (PROMISE)</vt:lpstr>
      <vt:lpstr>5G Media Streaming Protocols Phase 2 (5GMS_Pro_Ph2)</vt:lpstr>
      <vt:lpstr>Overview of work progress  Study Items – after SA#101</vt:lpstr>
      <vt:lpstr>Feasibility Study on Artificial Intelligence (AI) and Machine Learning (ML) for Media (FS_AI4Media)</vt:lpstr>
      <vt:lpstr>Study on Media Streaming aspects of Network Slicing Phase 2 (FS_MS_NS_Ph2)</vt:lpstr>
      <vt:lpstr>Feasibility Study on the enhancements for immersive Real-time Communication for WebRTC (FS_eiRTCW)</vt:lpstr>
      <vt:lpstr>Feasibility Study on AR and MR QoE Metrics (FS_ARMRQoE)</vt:lpstr>
      <vt:lpstr>Study on Diverse audio Capturing system for End-user Devices (FS_DaCED)</vt:lpstr>
      <vt:lpstr>Feasibility Study on Film Grain synthesis (FS_FGS)</vt:lpstr>
      <vt:lpstr>Feasibility Study on new HEVC profiles and operating points (FS_HEVC_Profiles)</vt:lpstr>
      <vt:lpstr>Feasibility Study on Avatars for Real-Time Communication (FS_AVATAR)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Gabin, Frederic</cp:lastModifiedBy>
  <cp:revision>2957</cp:revision>
  <cp:lastPrinted>2016-09-13T11:31:59Z</cp:lastPrinted>
  <dcterms:created xsi:type="dcterms:W3CDTF">2008-08-30T09:32:10Z</dcterms:created>
  <dcterms:modified xsi:type="dcterms:W3CDTF">2023-11-13T14:42:49Z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UpdateProcess">
    <vt:lpwstr>End</vt:lpwstr>
  </property>
  <property fmtid="{D5CDD505-2E9C-101B-9397-08002B2CF9AE}" pid="3" name="ContentTypeId">
    <vt:lpwstr>0x0101004814B433DB9B594885F4112FE4976328</vt:lpwstr>
  </property>
</Properties>
</file>