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05" r:id="rId6"/>
    <p:sldId id="925" r:id="rId7"/>
    <p:sldId id="955" r:id="rId8"/>
    <p:sldId id="1013" r:id="rId9"/>
    <p:sldId id="1011" r:id="rId10"/>
    <p:sldId id="1017" r:id="rId11"/>
    <p:sldId id="1012" r:id="rId12"/>
    <p:sldId id="1010" r:id="rId13"/>
    <p:sldId id="1009" r:id="rId14"/>
    <p:sldId id="918" r:id="rId15"/>
    <p:sldId id="1015" r:id="rId16"/>
    <p:sldId id="1016" r:id="rId17"/>
    <p:sldId id="989" r:id="rId18"/>
    <p:sldId id="1008" r:id="rId19"/>
    <p:sldId id="926" r:id="rId20"/>
    <p:sldId id="1018" r:id="rId21"/>
    <p:sldId id="1006" r:id="rId22"/>
    <p:sldId id="1014" r:id="rId23"/>
    <p:sldId id="1007" r:id="rId24"/>
    <p:sldId id="1019" r:id="rId25"/>
    <p:sldId id="978" r:id="rId26"/>
    <p:sldId id="997" r:id="rId27"/>
    <p:sldId id="984" r:id="rId2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75" d="100"/>
          <a:sy n="75" d="100"/>
        </p:scale>
        <p:origin x="2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5/23/2023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5/23/2023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SA4#124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22-26 May 2024, Berlin, Germany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SP-230958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4.zip" TargetMode="External"/><Relationship Id="rId2" Type="http://schemas.openxmlformats.org/officeDocument/2006/relationships/hyperlink" Target="mailto:irajs@live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3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4_Berlin/Docs/S4-230853.zip" TargetMode="External"/><Relationship Id="rId3" Type="http://schemas.openxmlformats.org/officeDocument/2006/relationships/hyperlink" Target="https://www.3gpp.org/ftp/Information/WI_Sheet/SP-220240.zip" TargetMode="External"/><Relationship Id="rId7" Type="http://schemas.openxmlformats.org/officeDocument/2006/relationships/hyperlink" Target="https://www.3gpp.org/ftp/TSG_SA/WG4_CODEC/TSGS4_124_Berlin/Docs/S4-230847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4_Berlin/Docs/S4-230820.zip" TargetMode="External"/><Relationship Id="rId5" Type="http://schemas.openxmlformats.org/officeDocument/2006/relationships/hyperlink" Target="https://www.3gpp.org/ftp/TSG_SA/WG4_CODEC/TSGS4_124_Berlin/Docs/S4-230819.zip" TargetMode="External"/><Relationship Id="rId4" Type="http://schemas.openxmlformats.org/officeDocument/2006/relationships/hyperlink" Target="https://www.3gpp.org/ftp/TSG_SA/WG4_CODEC/TSGS4_124_Berlin/Docs/S4-230813.zip" TargetMode="External"/><Relationship Id="rId9" Type="http://schemas.openxmlformats.org/officeDocument/2006/relationships/hyperlink" Target="https://www.3gpp.org/ftp/TSG_SA/WG4_CODEC/TSGS4_124_Berlin/Docs/S4-230854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040.zip" TargetMode="External"/><Relationship Id="rId13" Type="http://schemas.openxmlformats.org/officeDocument/2006/relationships/hyperlink" Target="https://www.3gpp.org/ftp/TSG_SA/TSG_SA/TSGS_99_Rotterdam_2023-03/Docs/SP-230167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Information/WI_Sheet/SP-220613.zip" TargetMode="External"/><Relationship Id="rId12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85.zip" TargetMode="External"/><Relationship Id="rId11" Type="http://schemas.openxmlformats.org/officeDocument/2006/relationships/hyperlink" Target="https://www.3gpp.org/ftp/TSG_SA/TSG_SA/TSGS_99_Rotterdam_2023-03/Docs/SP-230164.zip" TargetMode="External"/><Relationship Id="rId5" Type="http://schemas.openxmlformats.org/officeDocument/2006/relationships/hyperlink" Target="https://www.3gpp.org/ftp/Information/WI_Sheet/SP-220672.zip" TargetMode="External"/><Relationship Id="rId10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08.zip" TargetMode="External"/><Relationship Id="rId14" Type="http://schemas.openxmlformats.org/officeDocument/2006/relationships/hyperlink" Target="https://www.3gpp.org/ftp/Information/WI_Sheet/SP-221033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4_Berlin/Docs/S4-230811.zip" TargetMode="External"/><Relationship Id="rId2" Type="http://schemas.openxmlformats.org/officeDocument/2006/relationships/hyperlink" Target="https://www.3gpp.org/ftp/TSG_SA/WG4_CODEC/3GPP_SA4_AHOC_MTGs/SA4_VIDEO/Docs/S4aV23002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20242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RTC/Docs/S4aR230078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99_Rotterdam_2023-03/Docs/SP-23016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2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SA4#124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and all SA4 WID</a:t>
            </a:r>
            <a:r>
              <a:rPr lang="en-US" altLang="en-US" sz="2000" dirty="0">
                <a:latin typeface="Arial" panose="020B0604020202020204" pitchFamily="34" charset="0"/>
              </a:rPr>
              <a:t>/</a:t>
            </a:r>
            <a:r>
              <a:rPr lang="en-US" altLang="en-US" sz="2000">
                <a:latin typeface="Arial" panose="020B0604020202020204" pitchFamily="34" charset="0"/>
              </a:rPr>
              <a:t>SID Rapporteurs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lvl="1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fr-FR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N/A (No </a:t>
            </a:r>
            <a:r>
              <a:rPr lang="fr-FR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telco</a:t>
            </a:r>
            <a:r>
              <a:rPr lang="fr-FR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working on PD based on contributions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S4-230882 (Xiaomi, spatial perception test)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S4-230910 (Nokia, direction of arrival)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S4-230911 (Nokia, lowest </a:t>
            </a:r>
            <a:r>
              <a:rPr lang="en-US" altLang="zh-CN" sz="1000" dirty="0" err="1">
                <a:cs typeface="Arial" pitchFamily="34" charset="0"/>
              </a:rPr>
              <a:t>freq</a:t>
            </a:r>
            <a:r>
              <a:rPr lang="en-US" altLang="zh-CN" sz="1000" dirty="0">
                <a:cs typeface="Arial" pitchFamily="34" charset="0"/>
              </a:rPr>
              <a:t>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S4-230917 (Dolby &amp; al, comments to ATIAS-1)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20374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757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</a:t>
            </a:r>
            <a:r>
              <a:rPr lang="en-GB" sz="1400" b="1" u="sng">
                <a:cs typeface="Arial" pitchFamily="34" charset="0"/>
              </a:rPr>
              <a:t>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Continued progress on Selection Test Plan (IVAS-8a) and Selection Processing Plan (IVAS-7a), together with a fix to Design Constraints (IVAS-4)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floating point to fixed point conversion by a 3</a:t>
            </a:r>
            <a:r>
              <a:rPr lang="en-US" altLang="zh-CN" sz="1000" baseline="30000" dirty="0">
                <a:cs typeface="Arial" pitchFamily="34" charset="0"/>
              </a:rPr>
              <a:t>rd</a:t>
            </a:r>
            <a:r>
              <a:rPr lang="en-US" altLang="zh-CN" sz="1000" dirty="0">
                <a:cs typeface="Arial" pitchFamily="34" charset="0"/>
              </a:rPr>
              <a:t> party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Legal framework (NDA) progressed to cover test samples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Follow Project Plan (IVAS-2) which reflects now the submission 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towards finalization of Selection Test Plan (IVAS-8a) and Selection Processing Plan (IVAS-7a) (note that completion is scheduled for SA4#124)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Selection Rules (IVAS-5) and Selection Deliverables (IVAS-6) appear completed (note that completion is scheduled for SA4#124)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887868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18705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S4-230941: Proposal </a:t>
            </a:r>
            <a:r>
              <a:rPr lang="en-US" altLang="zh-CN" sz="1000">
                <a:cs typeface="Arial" pitchFamily="34" charset="0"/>
              </a:rPr>
              <a:t>for implementation of </a:t>
            </a:r>
            <a:r>
              <a:rPr lang="en-US" altLang="zh-CN" sz="1000" dirty="0">
                <a:cs typeface="Arial" pitchFamily="34" charset="0"/>
              </a:rPr>
              <a:t>new JBM performance in TS 26.131/132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S4-230898: Discuss possible performance requirements for Handset UE, Handheld-/Desktop Hands-free UE based on test results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063576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22%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24547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5G Media Streaming Architecture Phase2 (5GMS_Ph2)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</a:t>
            </a:r>
            <a:r>
              <a:rPr lang="sv-SE" altLang="zh-CN" sz="1400" dirty="0">
                <a:cs typeface="Arial" pitchFamily="34" charset="0"/>
              </a:rPr>
              <a:t>Iraj Sodagar, Tencent, </a:t>
            </a:r>
            <a:r>
              <a:rPr lang="sv-SE" altLang="zh-CN" sz="1400" dirty="0">
                <a:cs typeface="Arial" pitchFamily="34" charset="0"/>
                <a:hlinkClick r:id="rId2"/>
              </a:rPr>
              <a:t>irajs@live.com</a:t>
            </a:r>
            <a:endParaRPr lang="sv-S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the discussion on these topics and progress the work toward completion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11 Contributions on the uplink, M3, feature description, dynamic policies/service operation point for low latency, multiple-manifests, data-collection, service URL, and network assistance on throughput prediction topics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06150"/>
              </p:ext>
            </p:extLst>
          </p:nvPr>
        </p:nvGraphicFramePr>
        <p:xfrm>
          <a:off x="647700" y="1454150"/>
          <a:ext cx="10099062" cy="6697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3295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rgbClr val="FF0000"/>
                          </a:solidFill>
                          <a:hlinkClick r:id="rId3"/>
                        </a:rPr>
                        <a:t>SP-230164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E2DEA50-3A82-2426-590C-7C85FE204F69}"/>
              </a:ext>
            </a:extLst>
          </p:cNvPr>
          <p:cNvGraphicFramePr>
            <a:graphicFrameLocks noGrp="1"/>
          </p:cNvGraphicFramePr>
          <p:nvPr/>
        </p:nvGraphicFramePr>
        <p:xfrm>
          <a:off x="982133" y="3624665"/>
          <a:ext cx="8128000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6900">
                  <a:extLst>
                    <a:ext uri="{9D8B030D-6E8A-4147-A177-3AD203B41FA5}">
                      <a16:colId xmlns:a16="http://schemas.microsoft.com/office/drawing/2014/main" val="986897712"/>
                    </a:ext>
                  </a:extLst>
                </a:gridCol>
                <a:gridCol w="6261100">
                  <a:extLst>
                    <a:ext uri="{9D8B030D-6E8A-4147-A177-3AD203B41FA5}">
                      <a16:colId xmlns:a16="http://schemas.microsoft.com/office/drawing/2014/main" val="4049781432"/>
                    </a:ext>
                  </a:extLst>
                </a:gridCol>
              </a:tblGrid>
              <a:tr h="230950">
                <a:tc>
                  <a:txBody>
                    <a:bodyPr/>
                    <a:lstStyle/>
                    <a:p>
                      <a:pPr marL="0" lvl="0" indent="-287338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SzPct val="100000"/>
                        <a:tabLst>
                          <a:tab pos="285750" algn="l"/>
                        </a:tabLst>
                        <a:defRPr/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 Feature description and ow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The endorsed CR in #123 meeting was updated with 4.0 subclauses on the general features description as the basis for further work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599769"/>
                  </a:ext>
                </a:extLst>
              </a:tr>
              <a:tr h="2461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Data collection for ANBR-based 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Not treated.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482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34134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</a:t>
            </a:r>
            <a:r>
              <a:rPr lang="en-GB" sz="1400" b="1" u="sng">
                <a:cs typeface="Arial" pitchFamily="34" charset="0"/>
              </a:rPr>
              <a:t>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architecture and call flow definitions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general requirements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Get the architecture and call flow for RTP solution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the PD for future work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18652"/>
              </p:ext>
            </p:extLst>
          </p:nvPr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4317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3 contributions to requirements TR received, discussed and noted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Focus on progressing draft requirements TR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Working on draft requirements TR based on contributions S4-230842, S4-230947, S4-230944/954,  </a:t>
            </a: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31712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Updates to draft TR 26.862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57018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011722"/>
              </p:ext>
            </p:extLst>
          </p:nvPr>
        </p:nvGraphicFramePr>
        <p:xfrm>
          <a:off x="643489" y="1271671"/>
          <a:ext cx="10084901" cy="319862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375518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Typical Traffic Characteristics for XR Services and other Media (</a:t>
            </a:r>
            <a:r>
              <a:rPr lang="en-US" sz="3200" dirty="0" err="1"/>
              <a:t>FS_XRTraffic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Thomas Stockhammer, </a:t>
            </a:r>
            <a:r>
              <a:rPr lang="es-E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s-E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</a:t>
            </a:r>
            <a:r>
              <a:rPr lang="en-GB" sz="1400" b="1" u="sng">
                <a:cs typeface="Arial" pitchFamily="34" charset="0"/>
              </a:rPr>
              <a:t>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One contribution was noted and is submitted in progressed form from this meeting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applicable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two input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Attempt completion of the work item, and if not possible Update the work plan in order to ensure that completion of the study item can happen during SA4#125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65DBD-CC5B-4794-B487-3BEC9785A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986505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792682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2697268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58303030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53274162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96635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48125164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660250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89448059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122708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1702781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BFED4D7-C5EB-B62C-FC1B-0D3D160D19CC}"/>
              </a:ext>
            </a:extLst>
          </p:cNvPr>
          <p:cNvGraphicFramePr>
            <a:graphicFrameLocks noGrp="1"/>
          </p:cNvGraphicFramePr>
          <p:nvPr/>
        </p:nvGraphicFramePr>
        <p:xfrm>
          <a:off x="1798182" y="5207329"/>
          <a:ext cx="7317943" cy="894080"/>
        </p:xfrm>
        <a:graphic>
          <a:graphicData uri="http://schemas.openxmlformats.org/drawingml/2006/table">
            <a:tbl>
              <a:tblPr/>
              <a:tblGrid>
                <a:gridCol w="695858">
                  <a:extLst>
                    <a:ext uri="{9D8B030D-6E8A-4147-A177-3AD203B41FA5}">
                      <a16:colId xmlns:a16="http://schemas.microsoft.com/office/drawing/2014/main" val="249766181"/>
                    </a:ext>
                  </a:extLst>
                </a:gridCol>
                <a:gridCol w="4957877">
                  <a:extLst>
                    <a:ext uri="{9D8B030D-6E8A-4147-A177-3AD203B41FA5}">
                      <a16:colId xmlns:a16="http://schemas.microsoft.com/office/drawing/2014/main" val="1357629256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8310808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FS_XRTraffic (Feasibility Study on Typical Traffic Characteristics for XR Services and other Media)</a:t>
                      </a:r>
                      <a:endParaRPr lang="en-US" sz="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6968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S4-230810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[FS_XRTraffic] Proposed Updates to TR 26.926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CDMA Technologies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483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S4-230812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[FS_XRTraffic] Proposed Updated Time Plan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099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S4-230821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[FS_XRTraffic] Proposed Updates to TR 26.925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Tech. Netherlands B.V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441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60047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Two contributions were discussed during the post #123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call, one on testbed architectures for evaluation framework</a:t>
            </a:r>
            <a:r>
              <a:rPr lang="en-GB" altLang="zh-CN" sz="1000" dirty="0">
                <a:cs typeface="Arial" pitchFamily="34" charset="0"/>
              </a:rPr>
              <a:t> (noted and to be revised @ #124), one on a model compression for NLP scenario which was agreed.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There was an initial discussion regarding a repository for the scripts and datasets required for the evaluation.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13 contributions in total, 7 related to evaluation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Plan for #124: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Introduce stable text on architectures and flows to TR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way forward regarding evaluation repository for scripts and datasets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tentative time/</a:t>
            </a:r>
            <a:r>
              <a:rPr lang="en-US" altLang="zh-CN" sz="1000" dirty="0" err="1">
                <a:cs typeface="Arial" pitchFamily="34" charset="0"/>
              </a:rPr>
              <a:t>workplan</a:t>
            </a:r>
            <a:r>
              <a:rPr lang="en-US" altLang="zh-CN" sz="1000" dirty="0">
                <a:cs typeface="Arial" pitchFamily="34" charset="0"/>
              </a:rPr>
              <a:t> for evaluation of scenarios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Consider separate PD and TR for documentation of evaluation (including possible update of WID)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84711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31535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Study on candidate solutions for agreed key #3 (network slice replacement)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study on new key issues in scope of TR 26.941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97504"/>
              </p:ext>
            </p:extLst>
          </p:nvPr>
        </p:nvGraphicFramePr>
        <p:xfrm>
          <a:off x="647700" y="1454150"/>
          <a:ext cx="10084901" cy="646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35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SA4#123-e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SA4#123-e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SA4#123-e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SA4#123-e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New Work and Study items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US" altLang="ja-JP" sz="1400" b="1" u="sng" dirty="0">
                <a:cs typeface="Arial" pitchFamily="34" charset="0"/>
              </a:rPr>
              <a:t>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following submitted contributions and update the Permanent Documen</a:t>
            </a:r>
            <a:r>
              <a:rPr lang="en-US" altLang="ja-JP" sz="1000" dirty="0">
                <a:cs typeface="Arial" pitchFamily="34" charset="0"/>
              </a:rPr>
              <a:t>t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High-level network model and target use cases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zh-CN" sz="1000" dirty="0">
                <a:cs typeface="Arial" pitchFamily="34" charset="0"/>
              </a:rPr>
              <a:t>(S4-230850)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Possible architecture for collaboration scenario#4 (S4-230851)</a:t>
            </a:r>
            <a:endParaRPr lang="fr-FR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420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7217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Smartly Tethering AR Glasses (</a:t>
            </a:r>
            <a:r>
              <a:rPr lang="en-US" altLang="en-US" sz="3200" dirty="0" err="1"/>
              <a:t>FS_SmarTAR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923"/>
            <a:ext cx="11068050" cy="3910991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Thomas Stockhammer, Qualcomm Incorporated, </a:t>
            </a:r>
            <a:r>
              <a:rPr lang="fi-FI" altLang="zh-CN" sz="1400" dirty="0">
                <a:cs typeface="Arial" pitchFamily="34" charset="0"/>
                <a:hlinkClick r:id="rId2"/>
              </a:rPr>
              <a:t>tsto@qti.qualcomm.com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One contribution was agreed during the AHG and implemented in the Editor's Updates: S4aI230094 - RTP header extension for in-band delay measurement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It is recommended to adopt the agreements by agreeing the following input document to SA4#123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input contributions that progress the key issues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Prepare TR26.806 to be sent for approval and complete study item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2C19F0A-D084-476B-A67F-502FA9E3B7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199445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983076281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4341850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2338642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71884885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8609839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3994163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82381101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08965084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3808258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994811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388D7E0-382F-29A4-7200-644DFE3A6661}"/>
              </a:ext>
            </a:extLst>
          </p:cNvPr>
          <p:cNvGraphicFramePr>
            <a:graphicFrameLocks noGrp="1"/>
          </p:cNvGraphicFramePr>
          <p:nvPr/>
        </p:nvGraphicFramePr>
        <p:xfrm>
          <a:off x="1776654" y="4621530"/>
          <a:ext cx="6854342" cy="1564640"/>
        </p:xfrm>
        <a:graphic>
          <a:graphicData uri="http://schemas.openxmlformats.org/drawingml/2006/table">
            <a:tbl>
              <a:tblPr/>
              <a:tblGrid>
                <a:gridCol w="699516">
                  <a:extLst>
                    <a:ext uri="{9D8B030D-6E8A-4147-A177-3AD203B41FA5}">
                      <a16:colId xmlns:a16="http://schemas.microsoft.com/office/drawing/2014/main" val="1556990381"/>
                    </a:ext>
                  </a:extLst>
                </a:gridCol>
                <a:gridCol w="4490618">
                  <a:extLst>
                    <a:ext uri="{9D8B030D-6E8A-4147-A177-3AD203B41FA5}">
                      <a16:colId xmlns:a16="http://schemas.microsoft.com/office/drawing/2014/main" val="3710567682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732273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8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FS_SmarTAR (Feasibility Study on Smartly Tethering AR Glasses)</a:t>
                      </a:r>
                      <a:endParaRPr lang="en-US" sz="8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966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4"/>
                        </a:rPr>
                        <a:t>S4-230813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Key Issue #5: Compute distribution across UE and network for tethered glasses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824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5"/>
                        </a:rPr>
                        <a:t>S4-230819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[FS_SmarTAR] Editor's Proposed Updates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Tech. Netherlands B.V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445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6"/>
                        </a:rPr>
                        <a:t>S4-230820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Proposed Finalization of TR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Tech. Netherlands B.V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034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7"/>
                        </a:rPr>
                        <a:t>S4-230847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[FS_SmarTAR] Methods for achieving desired end-to-end packet error rate and bit rate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Technologies Ireland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674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8"/>
                        </a:rPr>
                        <a:t>S4-230853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General corrections and editorial modifications 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Nokia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381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Arial" panose="020B0604020202020204" pitchFamily="34" charset="0"/>
                          <a:hlinkClick r:id="rId9"/>
                        </a:rPr>
                        <a:t>S4-230854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Call flows for standalone AR glasses-based device architecture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 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726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34937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the parameters that can be monitored  via the Observation Point 1.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relevant AR/MR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e.g. pose predication error, one-way delay, and device-related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Capture the agreements and update the TR 26.812.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675500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40543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No progress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n/a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74080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76626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New Work Item(s)</a:t>
            </a:r>
          </a:p>
        </p:txBody>
      </p:sp>
      <p:sp>
        <p:nvSpPr>
          <p:cNvPr id="36868" name="TextBox 1">
            <a:extLst>
              <a:ext uri="{FF2B5EF4-FFF2-40B4-BE49-F238E27FC236}">
                <a16:creationId xmlns:a16="http://schemas.microsoft.com/office/drawing/2014/main" id="{09E1CCF1-C944-4CB7-A0DC-1126FA16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863" y="6083300"/>
            <a:ext cx="35226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en-US" sz="800" dirty="0">
                <a:latin typeface="Arial" panose="020B0604020202020204" pitchFamily="34" charset="0"/>
              </a:rPr>
              <a:t>Note: Progress since last SA is shown with 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blue </a:t>
            </a:r>
            <a:r>
              <a:rPr lang="fi-FI" altLang="en-US" sz="800" dirty="0">
                <a:latin typeface="Arial" panose="020B0604020202020204" pitchFamily="34" charset="0"/>
              </a:rPr>
              <a:t>colour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.</a:t>
            </a:r>
            <a:endParaRPr lang="en-US" altLang="en-US" sz="8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4C38DC-C29D-45E8-AF35-89281BD7F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07267"/>
              </p:ext>
            </p:extLst>
          </p:nvPr>
        </p:nvGraphicFramePr>
        <p:xfrm>
          <a:off x="647700" y="1454150"/>
          <a:ext cx="10084901" cy="3508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311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309263"/>
              </p:ext>
            </p:extLst>
          </p:nvPr>
        </p:nvGraphicFramePr>
        <p:xfrm>
          <a:off x="647700" y="1243600"/>
          <a:ext cx="10238474" cy="49783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819383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560133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SP-220672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22%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rgbClr val="FF0000"/>
                          </a:solidFill>
                          <a:hlinkClick r:id="rId11"/>
                        </a:rPr>
                        <a:t>SP-230164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2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0204808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SP-221033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01204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Kyunghun Jung, Meta Ireland, kyunghun@meta.com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updated skeleton of TS 26.113 (S4aR230075) (telco #11, May 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video format conversion (S4aR230076) (telco #11, May 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S4aR230075 was revised to S4-230747 (with change history &amp; minor editorials)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PD (to be assigned), TP (749 → to be assigned) can be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SWAP update (802) can be revised and agreed into TS 26.113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TS (747 → to be assigned) and cover page (748) can be agreed and sent to SA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Video addition to TS (894) can be discussed and noted (to be discussed in the following telcos after revisions for, e.g., including simple descriptions of a pin-hole camera model and generic procedures for converting 2D to 3D, including rotation &amp; translation in clause 5.3.2.1, as an example of video pre-processing, and a description of measuring sizes using the </a:t>
            </a:r>
            <a:r>
              <a:rPr lang="en-US" altLang="zh-CN" sz="1000">
                <a:cs typeface="Arial" pitchFamily="34" charset="0"/>
              </a:rPr>
              <a:t>relationship of </a:t>
            </a:r>
            <a:r>
              <a:rPr lang="en-US" altLang="zh-CN" sz="1000" dirty="0">
                <a:cs typeface="Arial" pitchFamily="34" charset="0"/>
              </a:rPr>
              <a:t>physical distance and pixel number in clause </a:t>
            </a:r>
            <a:r>
              <a:rPr lang="en-US" altLang="zh-CN" sz="1000">
                <a:cs typeface="Arial" pitchFamily="34" charset="0"/>
              </a:rPr>
              <a:t>5.3.1 Measure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13212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6273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Rapporteur: Emmanuel Thomas, Xiaomi, thomase@xiaomi.com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Further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input on  MPEG-I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Video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Decoding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Interface for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MeCAR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S4aV230022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), clean-up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needed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for agreement.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dirty="0" err="1">
                <a:solidFill>
                  <a:srgbClr val="312E25"/>
                </a:solidFill>
                <a:latin typeface="arial" panose="020B0604020202020204" pitchFamily="34" charset="0"/>
              </a:rPr>
              <a:t>Revision</a:t>
            </a:r>
            <a:r>
              <a:rPr lang="fr-FR" sz="800" dirty="0">
                <a:solidFill>
                  <a:srgbClr val="312E25"/>
                </a:solidFill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submitted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as 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S4-230811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US" altLang="zh-CN" sz="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Examine V3C-related inputs and discuss way forward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related to V3C technologies.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the development of the Permanent Document with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, Metrics and other metadata.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Produce TS 26.119 v0.2.0 (first version with substance) based on draft specification </a:t>
            </a:r>
            <a:r>
              <a:rPr lang="en-US" altLang="zh-CN" sz="1000">
                <a:cs typeface="Arial" pitchFamily="34" charset="0"/>
              </a:rPr>
              <a:t>text input.</a:t>
            </a: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005668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7038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Gunkel, Simon, KPN N.V., </a:t>
            </a:r>
            <a:r>
              <a:rPr lang="fr-FR" altLang="zh-CN" sz="1400" dirty="0">
                <a:cs typeface="Arial" pitchFamily="34" charset="0"/>
                <a:hlinkClick r:id="rId2"/>
              </a:rPr>
              <a:t>Simon.Gunkel@tno.nl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Contribution </a:t>
            </a:r>
            <a:r>
              <a:rPr lang="de-DE" sz="10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S4aR230078</a:t>
            </a:r>
            <a:r>
              <a:rPr lang="en-US" altLang="zh-CN" sz="1000" dirty="0">
                <a:cs typeface="Arial" pitchFamily="34" charset="0"/>
              </a:rPr>
              <a:t> - </a:t>
            </a:r>
            <a:r>
              <a:rPr lang="en-GB" altLang="zh-CN" sz="1000" dirty="0">
                <a:cs typeface="Arial" pitchFamily="34" charset="0"/>
              </a:rPr>
              <a:t>[IBACS] UE Rendering Call Flow- NOTED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follow up actions from the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work on PD based on input documents: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S4-230832	3D model loading with MRF assistance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S4-230844	Proposed updates on AR communication architecture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S4-230845	UE centric procedures for AR communication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S4-230879	AR rendering on UE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S4-230909	update on Spatial description 5.1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S4-230951	Transcoding for AR Network Rendering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 and trigger process to propagate TS 26.264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 with other related work items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300977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51984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Generic architecture for Real-Time and AR/MR media (GA4RTAR)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</a:t>
            </a:r>
            <a:r>
              <a:rPr lang="fi-FI" altLang="zh-CN" sz="1400" dirty="0">
                <a:cs typeface="Arial" pitchFamily="34" charset="0"/>
              </a:rPr>
              <a:t>Hakju Ryan Lee,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agreement made: One input for update on CS3 call flow was noted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Alignment of terms/APIs with 5GMS, SR-MSE, and possibly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(cross-SWG issue)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Elaboration of call flows / procedures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Evaluation of readiness of TS 26.506 and next way forward beyond stage-2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5050FB-453A-46A7-9B7B-E6B0EA652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756783"/>
              </p:ext>
            </p:extLst>
          </p:nvPr>
        </p:nvGraphicFramePr>
        <p:xfrm>
          <a:off x="647700" y="1454150"/>
          <a:ext cx="10084901" cy="6697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29399903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6350916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28978665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99502182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566660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294692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335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9326923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1694244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76479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25138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contribution to specify the signaling protocol for split rendering session setup and management was discussed.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contribution describing issues with referencing 5GMS and 5G-RTC architecture and procedures was discussed.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More details to the signaling protocol are expected in #124.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general discussion on the GA4RTAR and 5GMS architectures should take place to clarify the baseline architecture and procedures for SR_MSE.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sz="1000" dirty="0">
                <a:cs typeface="Arial" pitchFamily="34" charset="0"/>
              </a:rPr>
              <a:t>Agree contribution on AF, User Plane, and Client APIs and functionality.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sz="1000" dirty="0">
                <a:cs typeface="Arial" pitchFamily="34" charset="0"/>
              </a:rPr>
              <a:t>Discuss and agree contributions on media formats and </a:t>
            </a:r>
            <a:r>
              <a:rPr lang="en-US" sz="1000" dirty="0" err="1">
                <a:cs typeface="Arial" pitchFamily="34" charset="0"/>
              </a:rPr>
              <a:t>requements</a:t>
            </a:r>
            <a:r>
              <a:rPr lang="en-US" sz="1000" dirty="0">
                <a:cs typeface="Arial" pitchFamily="34" charset="0"/>
              </a:rPr>
              <a:t>.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altLang="zh-CN" sz="1000" dirty="0">
                <a:cs typeface="Arial" pitchFamily="34" charset="0"/>
              </a:rPr>
              <a:t>Align with related work items.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24263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1370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SA4#123-e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1 conference call. A Contribution on “</a:t>
            </a:r>
            <a:r>
              <a:rPr lang="en-GB" altLang="zh-CN" sz="1100" dirty="0">
                <a:cs typeface="Arial" pitchFamily="34" charset="0"/>
              </a:rPr>
              <a:t>Reuse of RTP header extensions in multiple streams” was NOTED -&gt; No agreements.</a:t>
            </a:r>
            <a:endParaRPr lang="en-US" altLang="zh-CN" sz="11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Continue work mainly based on proposals about the RTP header extension work 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Fields for Data burst information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SDP signaling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Guidelines for marking PDU Set importance field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PDU Set Size semantics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Reuse of rendered pose in multiple streams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Pose information</a:t>
            </a: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TS 26.522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25005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297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94318</TotalTime>
  <Words>4074</Words>
  <Application>Microsoft Office PowerPoint</Application>
  <PresentationFormat>Widescreen</PresentationFormat>
  <Paragraphs>804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</vt:lpstr>
      <vt:lpstr>Arial </vt:lpstr>
      <vt:lpstr>Calibri</vt:lpstr>
      <vt:lpstr>Symbol</vt:lpstr>
      <vt:lpstr>Times New Roman</vt:lpstr>
      <vt:lpstr>Office Theme</vt:lpstr>
      <vt:lpstr>    SA4 Work and Study Items Status at the start of SA4#124    </vt:lpstr>
      <vt:lpstr>Outline</vt:lpstr>
      <vt:lpstr>Overview of work progress  Rel-18 Work Items</vt:lpstr>
      <vt:lpstr>Immersive Real-time Communication for WebRTC (iRTCW)</vt:lpstr>
      <vt:lpstr>Media Capabilities for Augmented Reality (MeCAR)</vt:lpstr>
      <vt:lpstr>IMS-based AR Conversational Services (IBACS)</vt:lpstr>
      <vt:lpstr>Generic architecture for Real-Time and AR/MR media (GA4RTAR)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5G Media Streaming Architecture Phase2 (5GMS_Ph2)</vt:lpstr>
      <vt:lpstr>Enhanced Multiparty RTT  (MP_RTT)</vt:lpstr>
      <vt:lpstr>Immersive Audio for Split Rendering Scenarios (ISAR)</vt:lpstr>
      <vt:lpstr>Overview of work progress  Study Items</vt:lpstr>
      <vt:lpstr>Feasibility Study on Typical Traffic Characteristics for XR Services and other Media (FS_XRTraffic)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Smartly Tethering AR Glasses (FS_SmarTAR)</vt:lpstr>
      <vt:lpstr>Feasibility Study on AR and MR QoE Metrics (FS_ARMRQoE)</vt:lpstr>
      <vt:lpstr>Study on Diverse audio Capturing system for End-user Devices (FS_DaCED)</vt:lpstr>
      <vt:lpstr>New Work Item(s)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2907</cp:revision>
  <cp:lastPrinted>2016-09-13T11:31:59Z</cp:lastPrinted>
  <dcterms:created xsi:type="dcterms:W3CDTF">2008-08-30T09:32:10Z</dcterms:created>
  <dcterms:modified xsi:type="dcterms:W3CDTF">2023-05-23T15:02:30Z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