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6" r:id="rId1"/>
  </p:sldMasterIdLst>
  <p:handoutMasterIdLst>
    <p:handoutMasterId r:id="rId16"/>
  </p:handoutMasterIdLst>
  <p:sldIdLst>
    <p:sldId id="319" r:id="rId2"/>
    <p:sldId id="338" r:id="rId3"/>
    <p:sldId id="334" r:id="rId4"/>
    <p:sldId id="336" r:id="rId5"/>
    <p:sldId id="345" r:id="rId6"/>
    <p:sldId id="340" r:id="rId7"/>
    <p:sldId id="346" r:id="rId8"/>
    <p:sldId id="341" r:id="rId9"/>
    <p:sldId id="349" r:id="rId10"/>
    <p:sldId id="350" r:id="rId11"/>
    <p:sldId id="342" r:id="rId12"/>
    <p:sldId id="343" r:id="rId13"/>
    <p:sldId id="344" r:id="rId14"/>
    <p:sldId id="348" r:id="rId1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08D73160-8B05-4194-B392-FD321B6B3189}">
          <p14:sldIdLst/>
        </p14:section>
        <p14:section name="배경" id="{BB2BE7E7-07F9-4290-83D3-0EAC6735EEC9}">
          <p14:sldIdLst>
            <p14:sldId id="319"/>
            <p14:sldId id="338"/>
            <p14:sldId id="334"/>
            <p14:sldId id="336"/>
            <p14:sldId id="345"/>
            <p14:sldId id="340"/>
            <p14:sldId id="346"/>
            <p14:sldId id="341"/>
            <p14:sldId id="349"/>
            <p14:sldId id="350"/>
            <p14:sldId id="342"/>
            <p14:sldId id="343"/>
            <p14:sldId id="344"/>
            <p14:sldId id="348"/>
          </p14:sldIdLst>
        </p14:section>
        <p14:section name="제목 없는 구역" id="{20EF0110-D116-495B-908E-2BB748B888E1}">
          <p14:sldIdLst/>
        </p14:section>
        <p14:section name="To be studied" id="{34EF0CD9-850D-4A6A-8822-6E58E45B1D13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0077C8"/>
    <a:srgbClr val="7FBBE3"/>
    <a:srgbClr val="66ADDE"/>
    <a:srgbClr val="FFFFFF"/>
    <a:srgbClr val="75B1D9"/>
    <a:srgbClr val="7FD8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68" autoAdjust="0"/>
    <p:restoredTop sz="94660"/>
  </p:normalViewPr>
  <p:slideViewPr>
    <p:cSldViewPr snapToGrid="0">
      <p:cViewPr varScale="1">
        <p:scale>
          <a:sx n="62" d="100"/>
          <a:sy n="62" d="100"/>
        </p:scale>
        <p:origin x="67" y="4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2976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EE3DF1AC-5847-49EE-841B-49420451F69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1A0FC944-AFA6-400B-BF90-B736D151A15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0B111A-4012-42EB-9091-7865D3B0EC96}" type="datetimeFigureOut">
              <a:rPr lang="ko-KR" altLang="en-US" smtClean="0"/>
              <a:t>2023-05-23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0EFFDF42-1515-48CB-BEDA-241E0DEEC88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EEFEE6B-657A-4A97-B67A-2348CED9953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E55112-5D3D-46BB-B728-3DDA1449726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6488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텍스트 개체 틀 11">
            <a:extLst>
              <a:ext uri="{FF2B5EF4-FFF2-40B4-BE49-F238E27FC236}">
                <a16:creationId xmlns:a16="http://schemas.microsoft.com/office/drawing/2014/main" id="{CBF995BB-DB3B-4300-A8DD-395090BB4FB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0027" y="1811456"/>
            <a:ext cx="7679267" cy="797654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ts val="5500"/>
              </a:lnSpc>
              <a:buNone/>
              <a:defRPr sz="4200" b="1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en-US" altLang="ko-KR" dirty="0"/>
              <a:t>Write Your Main Title</a:t>
            </a:r>
            <a:endParaRPr lang="ko-KR" altLang="en-US" dirty="0"/>
          </a:p>
        </p:txBody>
      </p:sp>
      <p:sp>
        <p:nvSpPr>
          <p:cNvPr id="16" name="부제목 2">
            <a:extLst>
              <a:ext uri="{FF2B5EF4-FFF2-40B4-BE49-F238E27FC236}">
                <a16:creationId xmlns:a16="http://schemas.microsoft.com/office/drawing/2014/main" id="{E3F325E8-AF5F-42F6-809A-826F957BD58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00027" y="2573161"/>
            <a:ext cx="7679267" cy="483787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>
            <a:lvl1pPr marL="0" indent="0">
              <a:buNone/>
              <a:defRPr lang="ko-KR" altLang="en-US" sz="2750" b="1" spc="0" baseline="0">
                <a:ln cmpd="sng">
                  <a:noFill/>
                </a:ln>
                <a:solidFill>
                  <a:schemeClr val="tx1"/>
                </a:solidFill>
                <a:latin typeface="+mj-ea"/>
                <a:ea typeface="+mj-ea"/>
                <a:cs typeface="+mj-cs"/>
              </a:defRPr>
            </a:lvl1pPr>
          </a:lstStyle>
          <a:p>
            <a:pPr marL="228600" lvl="0" indent="-228600" fontAlgn="t" latinLnBrk="0">
              <a:spcBef>
                <a:spcPct val="0"/>
              </a:spcBef>
            </a:pPr>
            <a:r>
              <a:rPr lang="en-US" altLang="ko-KR" dirty="0"/>
              <a:t>Subtitle here</a:t>
            </a:r>
          </a:p>
        </p:txBody>
      </p:sp>
      <p:sp>
        <p:nvSpPr>
          <p:cNvPr id="17" name="텍스트 개체 틀 21">
            <a:extLst>
              <a:ext uri="{FF2B5EF4-FFF2-40B4-BE49-F238E27FC236}">
                <a16:creationId xmlns:a16="http://schemas.microsoft.com/office/drawing/2014/main" id="{81447B86-4175-4467-8618-EDF090C0932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0027" y="4468815"/>
            <a:ext cx="5678685" cy="242634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3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ko-KR" dirty="0"/>
              <a:t>Organization / Name</a:t>
            </a:r>
            <a:endParaRPr lang="ko-KR" altLang="en-US" dirty="0"/>
          </a:p>
        </p:txBody>
      </p:sp>
      <p:sp>
        <p:nvSpPr>
          <p:cNvPr id="9" name="텍스트 개체 틀 21">
            <a:extLst>
              <a:ext uri="{FF2B5EF4-FFF2-40B4-BE49-F238E27FC236}">
                <a16:creationId xmlns:a16="http://schemas.microsoft.com/office/drawing/2014/main" id="{6929077D-4B3C-460C-A236-C2C2E5D89D4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00027" y="4786585"/>
            <a:ext cx="5678685" cy="242634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3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ko-KR" dirty="0"/>
              <a:t>Date</a:t>
            </a:r>
            <a:endParaRPr lang="ko-KR" altLang="en-US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CE084D69-7A97-4EFC-A5A1-DB8A2D286FD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1" y="0"/>
            <a:ext cx="121891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670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C33E599-A567-4B9A-BD8C-F7FC19BF8A1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366"/>
          <a:stretch/>
        </p:blipFill>
        <p:spPr>
          <a:xfrm>
            <a:off x="1411" y="0"/>
            <a:ext cx="4709139" cy="6858000"/>
          </a:xfrm>
          <a:prstGeom prst="rect">
            <a:avLst/>
          </a:prstGeom>
        </p:spPr>
      </p:pic>
      <p:sp>
        <p:nvSpPr>
          <p:cNvPr id="7" name="제목 1">
            <a:extLst>
              <a:ext uri="{FF2B5EF4-FFF2-40B4-BE49-F238E27FC236}">
                <a16:creationId xmlns:a16="http://schemas.microsoft.com/office/drawing/2014/main" id="{21221AC9-6EE4-47AD-815E-75C5EC4AD2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8744" y="1240851"/>
            <a:ext cx="3352377" cy="614011"/>
          </a:xfrm>
          <a:prstGeom prst="rect">
            <a:avLst/>
          </a:prstGeom>
        </p:spPr>
        <p:txBody>
          <a:bodyPr/>
          <a:lstStyle>
            <a:lvl1pPr>
              <a:defRPr sz="3700" b="1">
                <a:solidFill>
                  <a:schemeClr val="bg1"/>
                </a:solidFill>
              </a:defRPr>
            </a:lvl1pPr>
          </a:lstStyle>
          <a:p>
            <a:r>
              <a:rPr lang="en-US" altLang="ko-KR" dirty="0"/>
              <a:t>Contents</a:t>
            </a:r>
            <a:endParaRPr lang="ko-KR" alt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CA57330-07EE-4372-92D1-DB3026B7598E}"/>
              </a:ext>
            </a:extLst>
          </p:cNvPr>
          <p:cNvSpPr txBox="1"/>
          <p:nvPr userDrawn="1"/>
        </p:nvSpPr>
        <p:spPr>
          <a:xfrm>
            <a:off x="4005228" y="6630350"/>
            <a:ext cx="812984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700" b="1" i="0" u="none" strike="noStrike" kern="1200" cap="none" spc="0" normalizeH="0" baseline="0" noProof="0" dirty="0">
                <a:ln>
                  <a:noFill/>
                </a:ln>
                <a:solidFill>
                  <a:srgbClr val="A4A8A9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2022 Samsung Research. All rights reserved</a:t>
            </a:r>
          </a:p>
        </p:txBody>
      </p:sp>
      <p:sp>
        <p:nvSpPr>
          <p:cNvPr id="23" name="텍스트 개체 틀 14">
            <a:extLst>
              <a:ext uri="{FF2B5EF4-FFF2-40B4-BE49-F238E27FC236}">
                <a16:creationId xmlns:a16="http://schemas.microsoft.com/office/drawing/2014/main" id="{F69D5428-CC45-4B35-BEB7-6C27779C903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10550" y="1377569"/>
            <a:ext cx="6138961" cy="497840"/>
          </a:xfrm>
          <a:prstGeom prst="rect">
            <a:avLst/>
          </a:prstGeom>
        </p:spPr>
        <p:txBody>
          <a:bodyPr lIns="0"/>
          <a:lstStyle>
            <a:lvl1pPr marL="0" indent="0">
              <a:buFont typeface="Wingdings" panose="05000000000000000000" pitchFamily="2" charset="2"/>
              <a:buNone/>
              <a:defRPr sz="2750" b="1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en-US" altLang="ko-KR" dirty="0"/>
              <a:t>Insert your section title</a:t>
            </a:r>
            <a:endParaRPr lang="ko-KR" altLang="en-US" dirty="0"/>
          </a:p>
        </p:txBody>
      </p:sp>
      <p:sp>
        <p:nvSpPr>
          <p:cNvPr id="24" name="텍스트 개체 틀 14">
            <a:extLst>
              <a:ext uri="{FF2B5EF4-FFF2-40B4-BE49-F238E27FC236}">
                <a16:creationId xmlns:a16="http://schemas.microsoft.com/office/drawing/2014/main" id="{91E6AF4C-C407-47AB-A081-0676296957D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10549" y="2147755"/>
            <a:ext cx="6138961" cy="390399"/>
          </a:xfrm>
          <a:prstGeom prst="rect">
            <a:avLst/>
          </a:prstGeom>
        </p:spPr>
        <p:txBody>
          <a:bodyPr lIns="0"/>
          <a:lstStyle>
            <a:lvl1pPr marL="266700" indent="-266700">
              <a:buSzPct val="70000"/>
              <a:buFontTx/>
              <a:buBlip>
                <a:blip r:embed="rId3"/>
              </a:buBlip>
              <a:defRPr sz="2000" b="1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en-US" altLang="ko-KR" dirty="0"/>
              <a:t>Write text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07918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>
            <a:extLst>
              <a:ext uri="{FF2B5EF4-FFF2-40B4-BE49-F238E27FC236}">
                <a16:creationId xmlns:a16="http://schemas.microsoft.com/office/drawing/2014/main" id="{FF4880C6-6404-4EB5-A8E1-420836EF125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706"/>
          <a:stretch/>
        </p:blipFill>
        <p:spPr>
          <a:xfrm>
            <a:off x="1410" y="0"/>
            <a:ext cx="12189180" cy="843090"/>
          </a:xfrm>
          <a:prstGeom prst="rect">
            <a:avLst/>
          </a:prstGeom>
        </p:spPr>
      </p:pic>
      <p:sp>
        <p:nvSpPr>
          <p:cNvPr id="8" name="제목 1">
            <a:extLst>
              <a:ext uri="{FF2B5EF4-FFF2-40B4-BE49-F238E27FC236}">
                <a16:creationId xmlns:a16="http://schemas.microsoft.com/office/drawing/2014/main" id="{BC0FEF45-401D-4C29-8BB2-303E791AA2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70645" y="183196"/>
            <a:ext cx="7642860" cy="419449"/>
          </a:xfrm>
          <a:prstGeom prst="rect">
            <a:avLst/>
          </a:prstGeom>
        </p:spPr>
        <p:txBody>
          <a:bodyPr wrap="none" lIns="0" anchor="ctr"/>
          <a:lstStyle>
            <a:lvl1pPr>
              <a:defRPr sz="2200" b="1">
                <a:solidFill>
                  <a:schemeClr val="tx1"/>
                </a:solidFill>
              </a:defRPr>
            </a:lvl1pPr>
          </a:lstStyle>
          <a:p>
            <a:r>
              <a:rPr lang="en-US" altLang="ko-KR" dirty="0"/>
              <a:t>Insert your section title</a:t>
            </a:r>
            <a:endParaRPr lang="ko-KR" altLang="en-US" dirty="0"/>
          </a:p>
        </p:txBody>
      </p:sp>
      <p:sp>
        <p:nvSpPr>
          <p:cNvPr id="9" name="내용 개체 틀 2">
            <a:extLst>
              <a:ext uri="{FF2B5EF4-FFF2-40B4-BE49-F238E27FC236}">
                <a16:creationId xmlns:a16="http://schemas.microsoft.com/office/drawing/2014/main" id="{4609E6CE-400B-4FB0-8948-66DA60E8B404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530482" y="1737241"/>
            <a:ext cx="11131037" cy="4540620"/>
          </a:xfrm>
          <a:prstGeom prst="rect">
            <a:avLst/>
          </a:prstGeom>
        </p:spPr>
        <p:txBody>
          <a:bodyPr lIns="90000" rIns="90000"/>
          <a:lstStyle>
            <a:lvl1pPr marL="0" indent="0" latinLnBrk="0">
              <a:buFontTx/>
              <a:buNone/>
              <a:defRPr lang="ko-KR" altLang="en-US" sz="1600" spc="-30" baseline="0">
                <a:solidFill>
                  <a:schemeClr val="tx1"/>
                </a:solidFill>
              </a:defRPr>
            </a:lvl1pPr>
            <a:lvl2pPr>
              <a:defRPr lang="ko-KR" altLang="en-US" sz="200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ko-KR" altLang="en-US"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ko-KR" altLang="en-US" sz="160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ko-KR" altLang="en-US" sz="16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228600" lvl="0" indent="-228600"/>
            <a:r>
              <a:rPr lang="en-US" altLang="ko-KR" dirty="0"/>
              <a:t>Text</a:t>
            </a:r>
            <a:endParaRPr lang="ko-KR" altLang="en-US" dirty="0"/>
          </a:p>
        </p:txBody>
      </p:sp>
      <p:sp>
        <p:nvSpPr>
          <p:cNvPr id="7" name="텍스트 개체 틀 14">
            <a:extLst>
              <a:ext uri="{FF2B5EF4-FFF2-40B4-BE49-F238E27FC236}">
                <a16:creationId xmlns:a16="http://schemas.microsoft.com/office/drawing/2014/main" id="{487D0B86-9CCC-471B-9CE3-CB7625E3738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0482" y="1094967"/>
            <a:ext cx="11131037" cy="390399"/>
          </a:xfrm>
          <a:prstGeom prst="rect">
            <a:avLst/>
          </a:prstGeom>
        </p:spPr>
        <p:txBody>
          <a:bodyPr lIns="90000"/>
          <a:lstStyle>
            <a:lvl1pPr marL="361950" indent="-361950">
              <a:buSzPct val="70000"/>
              <a:buFontTx/>
              <a:buBlip>
                <a:blip r:embed="rId3"/>
              </a:buBlip>
              <a:defRPr sz="1800" b="1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en-US" altLang="ko-KR" dirty="0"/>
              <a:t>Write text here</a:t>
            </a:r>
            <a:endParaRPr lang="ko-KR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3F15442-DD5B-43A1-A7A3-2D29410286E5}"/>
              </a:ext>
            </a:extLst>
          </p:cNvPr>
          <p:cNvSpPr txBox="1"/>
          <p:nvPr userDrawn="1"/>
        </p:nvSpPr>
        <p:spPr>
          <a:xfrm>
            <a:off x="4005228" y="6630350"/>
            <a:ext cx="812984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700" b="1" i="0" u="none" strike="noStrike" kern="1200" cap="none" spc="0" normalizeH="0" baseline="0" noProof="0" dirty="0">
                <a:ln>
                  <a:noFill/>
                </a:ln>
                <a:solidFill>
                  <a:srgbClr val="A4A8A9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2022 Samsung Research.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28001281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18EB7AC7-F35B-4E51-ABDB-386EDD901D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706"/>
          <a:stretch/>
        </p:blipFill>
        <p:spPr>
          <a:xfrm>
            <a:off x="1410" y="0"/>
            <a:ext cx="12189180" cy="843090"/>
          </a:xfrm>
          <a:prstGeom prst="rect">
            <a:avLst/>
          </a:prstGeom>
        </p:spPr>
      </p:pic>
      <p:sp>
        <p:nvSpPr>
          <p:cNvPr id="19" name="내용 개체 틀 2">
            <a:extLst>
              <a:ext uri="{FF2B5EF4-FFF2-40B4-BE49-F238E27FC236}">
                <a16:creationId xmlns:a16="http://schemas.microsoft.com/office/drawing/2014/main" id="{49577DDD-5EB2-4131-9A02-F44FF5568DEC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530481" y="1737240"/>
            <a:ext cx="3534672" cy="3041794"/>
          </a:xfrm>
          <a:prstGeom prst="rect">
            <a:avLst/>
          </a:prstGeom>
          <a:ln w="9525">
            <a:solidFill>
              <a:srgbClr val="C4C4C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154800" tIns="126000" rIns="154800" bIns="126000"/>
          <a:lstStyle>
            <a:lvl1pPr marL="0" indent="0">
              <a:buNone/>
              <a:defRPr lang="ko-KR" altLang="en-US" sz="1600" spc="-30" baseline="0" dirty="0">
                <a:solidFill>
                  <a:srgbClr val="16314A"/>
                </a:solidFill>
              </a:defRPr>
            </a:lvl1pPr>
          </a:lstStyle>
          <a:p>
            <a:pPr marL="228600" lvl="0" indent="-228600" latinLnBrk="0"/>
            <a:r>
              <a:rPr lang="en-US" altLang="ko-KR" dirty="0"/>
              <a:t>Text</a:t>
            </a:r>
            <a:endParaRPr lang="ko-KR" altLang="en-US" dirty="0"/>
          </a:p>
        </p:txBody>
      </p:sp>
      <p:sp>
        <p:nvSpPr>
          <p:cNvPr id="20" name="내용 개체 틀 2">
            <a:extLst>
              <a:ext uri="{FF2B5EF4-FFF2-40B4-BE49-F238E27FC236}">
                <a16:creationId xmlns:a16="http://schemas.microsoft.com/office/drawing/2014/main" id="{A13DEB8E-D532-4EB9-98B3-11E88807DC0A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4328665" y="1737240"/>
            <a:ext cx="3534672" cy="3041794"/>
          </a:xfrm>
          <a:prstGeom prst="rect">
            <a:avLst/>
          </a:prstGeom>
          <a:ln w="9525">
            <a:solidFill>
              <a:srgbClr val="C4C4C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154800" tIns="126000" rIns="154800" bIns="126000"/>
          <a:lstStyle>
            <a:lvl1pPr marL="0" indent="0">
              <a:buNone/>
              <a:defRPr lang="ko-KR" altLang="en-US" sz="1600" spc="-30" baseline="0" dirty="0">
                <a:solidFill>
                  <a:srgbClr val="16314A"/>
                </a:solidFill>
              </a:defRPr>
            </a:lvl1pPr>
          </a:lstStyle>
          <a:p>
            <a:pPr marL="228600" lvl="0" indent="-228600" latinLnBrk="0"/>
            <a:r>
              <a:rPr lang="en-US" altLang="ko-KR" dirty="0"/>
              <a:t>Text</a:t>
            </a:r>
            <a:endParaRPr lang="ko-KR" altLang="en-US" dirty="0"/>
          </a:p>
        </p:txBody>
      </p:sp>
      <p:sp>
        <p:nvSpPr>
          <p:cNvPr id="21" name="내용 개체 틀 2">
            <a:extLst>
              <a:ext uri="{FF2B5EF4-FFF2-40B4-BE49-F238E27FC236}">
                <a16:creationId xmlns:a16="http://schemas.microsoft.com/office/drawing/2014/main" id="{A2D412B3-6828-43F3-BC43-A0CC88A1907D}"/>
              </a:ext>
            </a:extLst>
          </p:cNvPr>
          <p:cNvSpPr>
            <a:spLocks noGrp="1"/>
          </p:cNvSpPr>
          <p:nvPr>
            <p:ph idx="18" hasCustomPrompt="1"/>
          </p:nvPr>
        </p:nvSpPr>
        <p:spPr>
          <a:xfrm>
            <a:off x="8126849" y="1737240"/>
            <a:ext cx="3534672" cy="3041794"/>
          </a:xfrm>
          <a:prstGeom prst="rect">
            <a:avLst/>
          </a:prstGeom>
          <a:ln w="9525">
            <a:solidFill>
              <a:srgbClr val="C4C4C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154800" tIns="126000" rIns="154800" bIns="126000"/>
          <a:lstStyle>
            <a:lvl1pPr marL="0" indent="0">
              <a:buNone/>
              <a:defRPr lang="ko-KR" altLang="en-US" sz="1600" spc="-30" baseline="0" dirty="0">
                <a:solidFill>
                  <a:srgbClr val="16314A"/>
                </a:solidFill>
              </a:defRPr>
            </a:lvl1pPr>
          </a:lstStyle>
          <a:p>
            <a:pPr marL="228600" lvl="0" indent="-228600" latinLnBrk="0"/>
            <a:r>
              <a:rPr lang="en-US" altLang="ko-KR" dirty="0"/>
              <a:t>Text</a:t>
            </a:r>
            <a:endParaRPr lang="ko-KR" altLang="en-US" dirty="0"/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D9B574D4-E962-4820-95F9-BAA98317CF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70645" y="183196"/>
            <a:ext cx="7642860" cy="419449"/>
          </a:xfrm>
          <a:prstGeom prst="rect">
            <a:avLst/>
          </a:prstGeom>
        </p:spPr>
        <p:txBody>
          <a:bodyPr wrap="none" lIns="0" anchor="ctr"/>
          <a:lstStyle>
            <a:lvl1pPr>
              <a:defRPr sz="2200" b="1">
                <a:solidFill>
                  <a:schemeClr val="tx1"/>
                </a:solidFill>
              </a:defRPr>
            </a:lvl1pPr>
          </a:lstStyle>
          <a:p>
            <a:r>
              <a:rPr lang="en-US" altLang="ko-KR" dirty="0"/>
              <a:t>Insert your section title</a:t>
            </a:r>
            <a:endParaRPr lang="ko-KR" altLang="en-US" dirty="0"/>
          </a:p>
        </p:txBody>
      </p:sp>
      <p:sp>
        <p:nvSpPr>
          <p:cNvPr id="17" name="텍스트 개체 틀 14">
            <a:extLst>
              <a:ext uri="{FF2B5EF4-FFF2-40B4-BE49-F238E27FC236}">
                <a16:creationId xmlns:a16="http://schemas.microsoft.com/office/drawing/2014/main" id="{0644F6BC-171B-4893-9FB6-2674283B8E9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0482" y="1094967"/>
            <a:ext cx="11131037" cy="390399"/>
          </a:xfrm>
          <a:prstGeom prst="rect">
            <a:avLst/>
          </a:prstGeom>
        </p:spPr>
        <p:txBody>
          <a:bodyPr lIns="90000"/>
          <a:lstStyle>
            <a:lvl1pPr marL="361950" indent="-361950">
              <a:buSzPct val="70000"/>
              <a:buFontTx/>
              <a:buBlip>
                <a:blip r:embed="rId3"/>
              </a:buBlip>
              <a:defRPr sz="2750" b="1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en-US" altLang="ko-KR" dirty="0"/>
              <a:t>Write text here</a:t>
            </a:r>
            <a:endParaRPr lang="ko-KR" alt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295D9C-58A9-43E0-928A-D353276B5BA9}"/>
              </a:ext>
            </a:extLst>
          </p:cNvPr>
          <p:cNvSpPr txBox="1"/>
          <p:nvPr userDrawn="1"/>
        </p:nvSpPr>
        <p:spPr>
          <a:xfrm>
            <a:off x="4005228" y="6630350"/>
            <a:ext cx="812984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700" b="1" i="0" u="none" strike="noStrike" kern="1200" cap="none" spc="0" normalizeH="0" baseline="0" noProof="0" dirty="0">
                <a:ln>
                  <a:noFill/>
                </a:ln>
                <a:solidFill>
                  <a:srgbClr val="A4A8A9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2022 Samsung Research.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5481869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그림 18">
            <a:extLst>
              <a:ext uri="{FF2B5EF4-FFF2-40B4-BE49-F238E27FC236}">
                <a16:creationId xmlns:a16="http://schemas.microsoft.com/office/drawing/2014/main" id="{139FB738-FC46-4ACF-9DE1-972AB1FA32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706"/>
          <a:stretch/>
        </p:blipFill>
        <p:spPr>
          <a:xfrm>
            <a:off x="1410" y="0"/>
            <a:ext cx="12189180" cy="843090"/>
          </a:xfrm>
          <a:prstGeom prst="rect">
            <a:avLst/>
          </a:prstGeom>
        </p:spPr>
      </p:pic>
      <p:sp>
        <p:nvSpPr>
          <p:cNvPr id="12" name="제목 1">
            <a:extLst>
              <a:ext uri="{FF2B5EF4-FFF2-40B4-BE49-F238E27FC236}">
                <a16:creationId xmlns:a16="http://schemas.microsoft.com/office/drawing/2014/main" id="{BD241103-0B02-4A8A-A61A-37BA64777D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70645" y="183196"/>
            <a:ext cx="7642860" cy="419449"/>
          </a:xfrm>
          <a:prstGeom prst="rect">
            <a:avLst/>
          </a:prstGeom>
        </p:spPr>
        <p:txBody>
          <a:bodyPr wrap="none" lIns="0" anchor="ctr"/>
          <a:lstStyle>
            <a:lvl1pPr>
              <a:defRPr sz="2200" b="1">
                <a:solidFill>
                  <a:schemeClr val="tx1"/>
                </a:solidFill>
              </a:defRPr>
            </a:lvl1pPr>
          </a:lstStyle>
          <a:p>
            <a:r>
              <a:rPr lang="en-US" altLang="ko-KR" dirty="0"/>
              <a:t>Insert your section title</a:t>
            </a:r>
            <a:endParaRPr lang="ko-KR" altLang="en-US" dirty="0"/>
          </a:p>
        </p:txBody>
      </p:sp>
      <p:sp>
        <p:nvSpPr>
          <p:cNvPr id="17" name="텍스트 개체 틀 14">
            <a:extLst>
              <a:ext uri="{FF2B5EF4-FFF2-40B4-BE49-F238E27FC236}">
                <a16:creationId xmlns:a16="http://schemas.microsoft.com/office/drawing/2014/main" id="{8F527F82-2016-40B9-89D4-FCEA778624A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0482" y="1094967"/>
            <a:ext cx="11131037" cy="390399"/>
          </a:xfrm>
          <a:prstGeom prst="rect">
            <a:avLst/>
          </a:prstGeom>
        </p:spPr>
        <p:txBody>
          <a:bodyPr lIns="90000"/>
          <a:lstStyle>
            <a:lvl1pPr marL="361950" indent="-361950">
              <a:buSzPct val="70000"/>
              <a:buFontTx/>
              <a:buBlip>
                <a:blip r:embed="rId3"/>
              </a:buBlip>
              <a:defRPr sz="2750" b="1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en-US" altLang="ko-KR" dirty="0"/>
              <a:t>Write text here</a:t>
            </a:r>
            <a:endParaRPr lang="ko-KR" alt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9F43FFB-57F9-4D54-88CC-A5E91218F776}"/>
              </a:ext>
            </a:extLst>
          </p:cNvPr>
          <p:cNvSpPr txBox="1"/>
          <p:nvPr userDrawn="1"/>
        </p:nvSpPr>
        <p:spPr>
          <a:xfrm>
            <a:off x="4005228" y="6630350"/>
            <a:ext cx="812984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700" b="1" i="0" u="none" strike="noStrike" kern="1200" cap="none" spc="0" normalizeH="0" baseline="0" noProof="0" dirty="0">
                <a:ln>
                  <a:noFill/>
                </a:ln>
                <a:solidFill>
                  <a:srgbClr val="A4A8A9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2022 Samsung Research. All rights reserved</a:t>
            </a:r>
          </a:p>
        </p:txBody>
      </p:sp>
      <p:sp>
        <p:nvSpPr>
          <p:cNvPr id="10" name="텍스트 개체 틀 8">
            <a:extLst>
              <a:ext uri="{FF2B5EF4-FFF2-40B4-BE49-F238E27FC236}">
                <a16:creationId xmlns:a16="http://schemas.microsoft.com/office/drawing/2014/main" id="{95B85723-EF01-4A86-B2F0-F58E06BE509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30481" y="1737615"/>
            <a:ext cx="5414913" cy="40114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9DC3E6"/>
          </a:solidFill>
          <a:ln w="3175">
            <a:solidFill>
              <a:srgbClr val="9DC3E6"/>
            </a:solidFill>
          </a:ln>
        </p:spPr>
        <p:txBody>
          <a:bodyPr anchor="ctr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ko-KR" dirty="0"/>
              <a:t>Text</a:t>
            </a:r>
            <a:endParaRPr lang="ko-KR" altLang="en-US" dirty="0"/>
          </a:p>
        </p:txBody>
      </p:sp>
      <p:sp>
        <p:nvSpPr>
          <p:cNvPr id="11" name="내용 개체 틀 2">
            <a:extLst>
              <a:ext uri="{FF2B5EF4-FFF2-40B4-BE49-F238E27FC236}">
                <a16:creationId xmlns:a16="http://schemas.microsoft.com/office/drawing/2014/main" id="{BAFA01C5-69F6-4DE3-8BA8-8F57AE315E8B}"/>
              </a:ext>
            </a:extLst>
          </p:cNvPr>
          <p:cNvSpPr>
            <a:spLocks noGrp="1"/>
          </p:cNvSpPr>
          <p:nvPr>
            <p:ph idx="25" hasCustomPrompt="1"/>
          </p:nvPr>
        </p:nvSpPr>
        <p:spPr>
          <a:xfrm>
            <a:off x="530480" y="2138755"/>
            <a:ext cx="5414913" cy="1334140"/>
          </a:xfrm>
          <a:prstGeom prst="rect">
            <a:avLst/>
          </a:prstGeom>
          <a:ln w="9525">
            <a:solidFill>
              <a:srgbClr val="C4C4C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154800" tIns="126000" rIns="154800" bIns="126000"/>
          <a:lstStyle>
            <a:lvl1pPr marL="0" indent="0">
              <a:buNone/>
              <a:defRPr lang="ko-KR" altLang="en-US" sz="1600" spc="-30" baseline="0" dirty="0">
                <a:solidFill>
                  <a:srgbClr val="16314A"/>
                </a:solidFill>
              </a:defRPr>
            </a:lvl1pPr>
          </a:lstStyle>
          <a:p>
            <a:pPr marL="228600" lvl="0" indent="-228600" latinLnBrk="0"/>
            <a:r>
              <a:rPr lang="en-US" altLang="ko-KR" dirty="0"/>
              <a:t>Text</a:t>
            </a:r>
          </a:p>
          <a:p>
            <a:pPr marL="228600" lvl="0" indent="-228600" latinLnBrk="0"/>
            <a:endParaRPr lang="ko-KR" altLang="en-US" dirty="0"/>
          </a:p>
        </p:txBody>
      </p:sp>
      <p:sp>
        <p:nvSpPr>
          <p:cNvPr id="13" name="텍스트 개체 틀 8">
            <a:extLst>
              <a:ext uri="{FF2B5EF4-FFF2-40B4-BE49-F238E27FC236}">
                <a16:creationId xmlns:a16="http://schemas.microsoft.com/office/drawing/2014/main" id="{F0C82801-9A83-43AF-BE09-20EDE49EFEA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46612" y="1737615"/>
            <a:ext cx="5414913" cy="40114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9DC3E6"/>
          </a:solidFill>
          <a:ln w="3175">
            <a:solidFill>
              <a:srgbClr val="9DC3E6"/>
            </a:solidFill>
          </a:ln>
        </p:spPr>
        <p:txBody>
          <a:bodyPr anchor="ctr"/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ko-KR" dirty="0"/>
              <a:t>Text</a:t>
            </a:r>
            <a:endParaRPr lang="ko-KR" altLang="en-US" dirty="0"/>
          </a:p>
        </p:txBody>
      </p:sp>
      <p:sp>
        <p:nvSpPr>
          <p:cNvPr id="14" name="내용 개체 틀 2">
            <a:extLst>
              <a:ext uri="{FF2B5EF4-FFF2-40B4-BE49-F238E27FC236}">
                <a16:creationId xmlns:a16="http://schemas.microsoft.com/office/drawing/2014/main" id="{FAC7C105-6770-431B-98B5-254D86E44E9C}"/>
              </a:ext>
            </a:extLst>
          </p:cNvPr>
          <p:cNvSpPr>
            <a:spLocks noGrp="1"/>
          </p:cNvSpPr>
          <p:nvPr>
            <p:ph idx="27" hasCustomPrompt="1"/>
          </p:nvPr>
        </p:nvSpPr>
        <p:spPr>
          <a:xfrm>
            <a:off x="6246610" y="2138755"/>
            <a:ext cx="5414913" cy="1334140"/>
          </a:xfrm>
          <a:prstGeom prst="rect">
            <a:avLst/>
          </a:prstGeom>
          <a:ln w="9525">
            <a:solidFill>
              <a:srgbClr val="C4C4C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154800" tIns="126000" rIns="154800" bIns="126000"/>
          <a:lstStyle>
            <a:lvl1pPr marL="0" indent="0">
              <a:buNone/>
              <a:defRPr lang="ko-KR" altLang="en-US" sz="1600" spc="-30" baseline="0" dirty="0">
                <a:solidFill>
                  <a:srgbClr val="16314A"/>
                </a:solidFill>
              </a:defRPr>
            </a:lvl1pPr>
          </a:lstStyle>
          <a:p>
            <a:pPr marL="228600" lvl="0" indent="-228600" latinLnBrk="0"/>
            <a:r>
              <a:rPr lang="en-US" altLang="ko-KR" dirty="0"/>
              <a:t>Text</a:t>
            </a:r>
          </a:p>
          <a:p>
            <a:pPr marL="228600" lvl="0" indent="-228600" latinLnBrk="0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406764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래픽 4">
            <a:extLst>
              <a:ext uri="{FF2B5EF4-FFF2-40B4-BE49-F238E27FC236}">
                <a16:creationId xmlns:a16="http://schemas.microsoft.com/office/drawing/2014/main" id="{B5002C24-ECD7-4701-9C39-E446899BF3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/>
          </a:blip>
          <a:stretch>
            <a:fillRect/>
          </a:stretch>
        </p:blipFill>
        <p:spPr>
          <a:xfrm>
            <a:off x="363536" y="274322"/>
            <a:ext cx="2857867" cy="226097"/>
          </a:xfrm>
          <a:prstGeom prst="rect">
            <a:avLst/>
          </a:prstGeom>
        </p:spPr>
      </p:pic>
      <p:sp>
        <p:nvSpPr>
          <p:cNvPr id="4" name="텍스트 개체 틀 11">
            <a:extLst>
              <a:ext uri="{FF2B5EF4-FFF2-40B4-BE49-F238E27FC236}">
                <a16:creationId xmlns:a16="http://schemas.microsoft.com/office/drawing/2014/main" id="{05EB962F-6ED0-4BD7-8862-0D2F2A489C3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0027" y="2381981"/>
            <a:ext cx="7679267" cy="797654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ts val="5500"/>
              </a:lnSpc>
              <a:buNone/>
              <a:defRPr sz="4400" b="1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en-US" altLang="ko-KR" dirty="0"/>
              <a:t>Thank you</a:t>
            </a:r>
            <a:endParaRPr lang="ko-KR" altLang="en-US" dirty="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18C1B041-F182-4F0E-A174-B704E551ABC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86" y="-9000"/>
            <a:ext cx="12221172" cy="68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6687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ody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CAC576FC-1B99-4A6C-84D0-D4F20679C1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5"/>
          <a:stretch/>
        </p:blipFill>
        <p:spPr>
          <a:xfrm>
            <a:off x="1" y="67"/>
            <a:ext cx="900503" cy="761937"/>
          </a:xfrm>
          <a:prstGeom prst="rect">
            <a:avLst/>
          </a:prstGeom>
        </p:spPr>
      </p:pic>
      <p:sp>
        <p:nvSpPr>
          <p:cNvPr id="4" name="텍스트 개체 틀 2">
            <a:extLst>
              <a:ext uri="{FF2B5EF4-FFF2-40B4-BE49-F238E27FC236}">
                <a16:creationId xmlns:a16="http://schemas.microsoft.com/office/drawing/2014/main" id="{51BA2FC4-C4AB-45F9-8A35-3935296DF12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457200" y="993221"/>
            <a:ext cx="11277600" cy="5382181"/>
          </a:xfrm>
          <a:prstGeom prst="rect">
            <a:avLst/>
          </a:prstGeom>
        </p:spPr>
        <p:txBody>
          <a:bodyPr wrap="square" lIns="54000" rIns="54000">
            <a:noAutofit/>
          </a:bodyPr>
          <a:lstStyle>
            <a:lvl1pPr marL="200025" indent="-200025" latinLnBrk="0">
              <a:lnSpc>
                <a:spcPct val="100000"/>
              </a:lnSpc>
              <a:spcBef>
                <a:spcPts val="900"/>
              </a:spcBef>
              <a:buClr>
                <a:srgbClr val="0077C8"/>
              </a:buClr>
              <a:buFont typeface="Wingdings" panose="05000000000000000000" pitchFamily="2" charset="2"/>
              <a:buChar char="§"/>
              <a:defRPr sz="1800" b="0" spc="-38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0075" indent="-257175">
              <a:spcBef>
                <a:spcPts val="900"/>
              </a:spcBef>
              <a:buFont typeface="Arial" panose="020B0604020202020204" pitchFamily="34" charset="0"/>
              <a:buChar char="•"/>
              <a:defRPr sz="165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00113" indent="-214313">
              <a:spcBef>
                <a:spcPts val="900"/>
              </a:spcBef>
              <a:buFont typeface="Wingdings" panose="05000000000000000000" pitchFamily="2" charset="2"/>
              <a:buChar char="ü"/>
              <a:defRPr sz="15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 dirty="0"/>
              <a:t>Write text here</a:t>
            </a:r>
          </a:p>
          <a:p>
            <a:pPr lvl="1"/>
            <a:r>
              <a:rPr lang="en-US" altLang="ko-KR" dirty="0" err="1"/>
              <a:t>dddd</a:t>
            </a:r>
            <a:endParaRPr lang="en-US" altLang="ko-KR" dirty="0"/>
          </a:p>
          <a:p>
            <a:pPr lvl="2"/>
            <a:r>
              <a:rPr lang="en-US" altLang="ko-KR" dirty="0" err="1"/>
              <a:t>dddd</a:t>
            </a:r>
            <a:endParaRPr lang="ko-KR" altLang="en-US" dirty="0"/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ABCDF5D2-F8F5-4AB4-B857-2912EC5CA9DA}"/>
              </a:ext>
            </a:extLst>
          </p:cNvPr>
          <p:cNvCxnSpPr>
            <a:cxnSpLocks/>
          </p:cNvCxnSpPr>
          <p:nvPr userDrawn="1"/>
        </p:nvCxnSpPr>
        <p:spPr>
          <a:xfrm>
            <a:off x="0" y="762002"/>
            <a:ext cx="1219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제목 1">
            <a:extLst>
              <a:ext uri="{FF2B5EF4-FFF2-40B4-BE49-F238E27FC236}">
                <a16:creationId xmlns:a16="http://schemas.microsoft.com/office/drawing/2014/main" id="{8A476B20-F6D9-4B1E-9F71-D2B663CD450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3902" y="220862"/>
            <a:ext cx="9105900" cy="462434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Autofit/>
          </a:bodyPr>
          <a:lstStyle>
            <a:lvl1pPr latinLnBrk="0">
              <a:defRPr lang="ko-KR" altLang="en-US" sz="2400" b="1" spc="-38" baseline="0" dirty="0">
                <a:solidFill>
                  <a:srgbClr val="0077C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fontAlgn="t" latinLnBrk="0">
              <a:spcAft>
                <a:spcPts val="0"/>
              </a:spcAft>
              <a:buClrTx/>
              <a:buSzTx/>
              <a:buFontTx/>
              <a:tabLst/>
            </a:pPr>
            <a:r>
              <a:rPr lang="en-US" altLang="ko-KR" dirty="0"/>
              <a:t>Insert your section 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74504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0436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ngppapp/CreateTdoc.aspx?mode=view&amp;contributionId=1400097" TargetMode="External"/><Relationship Id="rId3" Type="http://schemas.openxmlformats.org/officeDocument/2006/relationships/hyperlink" Target="https://www.3gpp.org/ftp/TSG_SA/WG4_CODEC/TSGS4_122_Athens/Docs/S4-230126.zip" TargetMode="External"/><Relationship Id="rId7" Type="http://schemas.openxmlformats.org/officeDocument/2006/relationships/hyperlink" Target="https://www.3gpp.org/ftp/TSG_SA/WG4_CODEC/TSGS4_122_Athens/Docs/S4-230183.zip" TargetMode="External"/><Relationship Id="rId2" Type="http://schemas.openxmlformats.org/officeDocument/2006/relationships/hyperlink" Target="https://www.3gpp.org/ftp/TSG_SA/WG4_CODEC/TSGS4_122_Athens/Docs/S4-230031.zip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portal.3gpp.org/ngppapp/CreateTdoc.aspx?mode=view&amp;contributionId=1400098" TargetMode="External"/><Relationship Id="rId5" Type="http://schemas.openxmlformats.org/officeDocument/2006/relationships/hyperlink" Target="https://www.3gpp.org/ftp/TSG_SA/WG4_CODEC/TSGS4_122_Athens/Docs/S4-230182.zip" TargetMode="External"/><Relationship Id="rId10" Type="http://schemas.openxmlformats.org/officeDocument/2006/relationships/hyperlink" Target="https://www.3gpp.org/ftp/TSG_SA/WG4_CODEC/TSGS4_122_Athens/Docs/S4-230071.zip" TargetMode="External"/><Relationship Id="rId4" Type="http://schemas.openxmlformats.org/officeDocument/2006/relationships/hyperlink" Target="https://www.3gpp.org/ftp/TSG_SA/WG4_CODEC/TSGS4_122_Athens/Docs/S4-230138.zip" TargetMode="External"/><Relationship Id="rId9" Type="http://schemas.openxmlformats.org/officeDocument/2006/relationships/hyperlink" Target="https://www.3gpp.org/ftp/TSG_SA/WG4_CODEC/TSGS4_122_Athens/Docs/S4-230303.zip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>
          <a:xfrm>
            <a:off x="600027" y="1811456"/>
            <a:ext cx="9199581" cy="797654"/>
          </a:xfrm>
        </p:spPr>
        <p:txBody>
          <a:bodyPr/>
          <a:lstStyle/>
          <a:p>
            <a:r>
              <a:rPr lang="en-US" altLang="ko-KR" dirty="0"/>
              <a:t>Useful Practices of Rapporteur</a:t>
            </a:r>
            <a:endParaRPr lang="ko-KR" alt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600027" y="2598561"/>
            <a:ext cx="7679267" cy="483787"/>
          </a:xfrm>
        </p:spPr>
        <p:txBody>
          <a:bodyPr/>
          <a:lstStyle/>
          <a:p>
            <a:r>
              <a:rPr lang="en-US" altLang="ko-KR" dirty="0" smtClean="0"/>
              <a:t>From my struggling practices…</a:t>
            </a:r>
            <a:endParaRPr lang="ko-KR" alt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600027" y="4468815"/>
            <a:ext cx="6126740" cy="242634"/>
          </a:xfrm>
        </p:spPr>
        <p:txBody>
          <a:bodyPr/>
          <a:lstStyle/>
          <a:p>
            <a:r>
              <a:rPr lang="en-US" altLang="ko-KR" sz="1800" dirty="0"/>
              <a:t>SA4#124: Berlin, Germany, 1300 CEST, May 24, 2023</a:t>
            </a:r>
            <a:endParaRPr lang="ko-KR" altLang="en-US" sz="18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1692165" y="4835445"/>
            <a:ext cx="4607567" cy="242634"/>
          </a:xfrm>
        </p:spPr>
        <p:txBody>
          <a:bodyPr/>
          <a:lstStyle/>
          <a:p>
            <a:r>
              <a:rPr lang="en-US" altLang="ko-KR" sz="1800" dirty="0"/>
              <a:t>Hakju Ryan Lee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667523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723901" y="220862"/>
            <a:ext cx="10410263" cy="462434"/>
          </a:xfrm>
        </p:spPr>
        <p:txBody>
          <a:bodyPr/>
          <a:lstStyle/>
          <a:p>
            <a:r>
              <a:rPr lang="en-US" altLang="ko-KR" dirty="0" smtClean="0"/>
              <a:t>Style per SWG chair for </a:t>
            </a:r>
            <a:r>
              <a:rPr lang="en-US" altLang="ko-KR" dirty="0" err="1" smtClean="0"/>
              <a:t>TDoc</a:t>
            </a:r>
            <a:r>
              <a:rPr lang="en-US" altLang="ko-KR" dirty="0" smtClean="0"/>
              <a:t> transfer sheet (Snapshot)</a:t>
            </a:r>
            <a:endParaRPr lang="ko-KR" alt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1646255"/>
              </p:ext>
            </p:extLst>
          </p:nvPr>
        </p:nvGraphicFramePr>
        <p:xfrm>
          <a:off x="1340223" y="1100797"/>
          <a:ext cx="5686425" cy="1019937"/>
        </p:xfrm>
        <a:graphic>
          <a:graphicData uri="http://schemas.openxmlformats.org/drawingml/2006/table">
            <a:tbl>
              <a:tblPr firstRow="1" firstCol="1" bandRow="1"/>
              <a:tblGrid>
                <a:gridCol w="800100">
                  <a:extLst>
                    <a:ext uri="{9D8B030D-6E8A-4147-A177-3AD203B41FA5}">
                      <a16:colId xmlns:a16="http://schemas.microsoft.com/office/drawing/2014/main" val="2826270262"/>
                    </a:ext>
                  </a:extLst>
                </a:gridCol>
                <a:gridCol w="2143125">
                  <a:extLst>
                    <a:ext uri="{9D8B030D-6E8A-4147-A177-3AD203B41FA5}">
                      <a16:colId xmlns:a16="http://schemas.microsoft.com/office/drawing/2014/main" val="798928711"/>
                    </a:ext>
                  </a:extLst>
                </a:gridCol>
                <a:gridCol w="1257300">
                  <a:extLst>
                    <a:ext uri="{9D8B030D-6E8A-4147-A177-3AD203B41FA5}">
                      <a16:colId xmlns:a16="http://schemas.microsoft.com/office/drawing/2014/main" val="2805322964"/>
                    </a:ext>
                  </a:extLst>
                </a:gridCol>
                <a:gridCol w="542925">
                  <a:extLst>
                    <a:ext uri="{9D8B030D-6E8A-4147-A177-3AD203B41FA5}">
                      <a16:colId xmlns:a16="http://schemas.microsoft.com/office/drawing/2014/main" val="1959389833"/>
                    </a:ext>
                  </a:extLst>
                </a:gridCol>
                <a:gridCol w="942975">
                  <a:extLst>
                    <a:ext uri="{9D8B030D-6E8A-4147-A177-3AD203B41FA5}">
                      <a16:colId xmlns:a16="http://schemas.microsoft.com/office/drawing/2014/main" val="2011348327"/>
                    </a:ext>
                  </a:extLst>
                </a:gridCol>
              </a:tblGrid>
              <a:tr h="3143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900"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 </a:t>
                      </a:r>
                      <a:endParaRPr lang="ko-KR" sz="1100">
                        <a:effectLst/>
                        <a:latin typeface="Calibri" panose="020F0502020204030204" pitchFamily="34" charset="0"/>
                        <a:ea typeface="바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6675" marR="666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9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 </a:t>
                      </a:r>
                      <a:endParaRPr lang="ko-KR" sz="1100">
                        <a:effectLst/>
                        <a:latin typeface="Calibri" panose="020F0502020204030204" pitchFamily="34" charset="0"/>
                        <a:ea typeface="바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6675" marR="666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9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Source(s)</a:t>
                      </a: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 </a:t>
                      </a:r>
                      <a:endParaRPr lang="ko-KR" sz="1100">
                        <a:effectLst/>
                        <a:latin typeface="Calibri" panose="020F0502020204030204" pitchFamily="34" charset="0"/>
                        <a:ea typeface="바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6675" marR="666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o-KR" sz="9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Agenda Item(s)</a:t>
                      </a: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 </a:t>
                      </a:r>
                      <a:endParaRPr lang="ko-KR" sz="1100">
                        <a:effectLst/>
                        <a:latin typeface="Calibri" panose="020F0502020204030204" pitchFamily="34" charset="0"/>
                        <a:ea typeface="바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6675" marR="666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Status  </a:t>
                      </a:r>
                      <a:endParaRPr lang="ko-KR" sz="1100">
                        <a:effectLst/>
                        <a:latin typeface="Calibri" panose="020F0502020204030204" pitchFamily="34" charset="0"/>
                        <a:ea typeface="바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6675" marR="666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5304402"/>
                  </a:ext>
                </a:extLst>
              </a:tr>
              <a:tr h="3143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800" b="1" u="sng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S4-230031</a:t>
                      </a:r>
                      <a:endParaRPr lang="ko-KR" sz="1100">
                        <a:effectLst/>
                        <a:latin typeface="Calibri" panose="020F0502020204030204" pitchFamily="34" charset="0"/>
                        <a:ea typeface="바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6675" marR="666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Proposal for IVAS Permanent Document IVAS-5: Selection Rules for Selection Phase v.0.0.1</a:t>
                      </a:r>
                      <a:endParaRPr lang="ko-KR" sz="1100" dirty="0">
                        <a:effectLst/>
                        <a:latin typeface="Calibri" panose="020F0502020204030204" pitchFamily="34" charset="0"/>
                        <a:ea typeface="바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6675" marR="666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QUALCOMM JAPAN LLC.</a:t>
                      </a:r>
                      <a:endParaRPr lang="ko-KR" sz="1100">
                        <a:effectLst/>
                        <a:latin typeface="Calibri" panose="020F0502020204030204" pitchFamily="34" charset="0"/>
                        <a:ea typeface="바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6675" marR="666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7.5, 14.2</a:t>
                      </a:r>
                      <a:endParaRPr lang="ko-KR" sz="1100">
                        <a:effectLst/>
                        <a:latin typeface="Calibri" panose="020F0502020204030204" pitchFamily="34" charset="0"/>
                        <a:ea typeface="바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6675" marR="666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Agreed</a:t>
                      </a:r>
                      <a:endParaRPr lang="ko-KR" sz="1100">
                        <a:effectLst/>
                        <a:latin typeface="Calibri" panose="020F0502020204030204" pitchFamily="34" charset="0"/>
                        <a:ea typeface="바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6675" marR="666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4224185"/>
                  </a:ext>
                </a:extLst>
              </a:tr>
              <a:tr h="3143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800" b="1" u="sng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hlinkClick r:id="rId3"/>
                        </a:rPr>
                        <a:t>S4-230126</a:t>
                      </a:r>
                      <a:endParaRPr lang="ko-KR" sz="1100">
                        <a:effectLst/>
                        <a:latin typeface="Calibri" panose="020F0502020204030204" pitchFamily="34" charset="0"/>
                        <a:ea typeface="바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6675" marR="666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Correction of a saturation issue in the AMR-WB fixed-point codec</a:t>
                      </a:r>
                      <a:endParaRPr lang="ko-KR" sz="1100">
                        <a:effectLst/>
                        <a:latin typeface="Calibri" panose="020F0502020204030204" pitchFamily="34" charset="0"/>
                        <a:ea typeface="바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6675" marR="666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VoiceAge Corporation, Qualcomm Incorporated</a:t>
                      </a:r>
                      <a:endParaRPr lang="ko-KR" sz="1100">
                        <a:effectLst/>
                        <a:latin typeface="Calibri" panose="020F0502020204030204" pitchFamily="34" charset="0"/>
                        <a:ea typeface="바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6675" marR="666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7.3</a:t>
                      </a:r>
                      <a:endParaRPr lang="ko-KR" sz="1100">
                        <a:effectLst/>
                        <a:latin typeface="Calibri" panose="020F0502020204030204" pitchFamily="34" charset="0"/>
                        <a:ea typeface="바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6675" marR="666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Agreed</a:t>
                      </a:r>
                      <a:endParaRPr lang="ko-KR" sz="1100" dirty="0">
                        <a:effectLst/>
                        <a:latin typeface="Calibri" panose="020F0502020204030204" pitchFamily="34" charset="0"/>
                        <a:ea typeface="바탕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6675" marR="666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2533680"/>
                  </a:ext>
                </a:extLst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0945172"/>
              </p:ext>
            </p:extLst>
          </p:nvPr>
        </p:nvGraphicFramePr>
        <p:xfrm>
          <a:off x="1340223" y="2546036"/>
          <a:ext cx="8648700" cy="851916"/>
        </p:xfrm>
        <a:graphic>
          <a:graphicData uri="http://schemas.openxmlformats.org/drawingml/2006/table">
            <a:tbl>
              <a:tblPr firstRow="1" firstCol="1" bandRow="1"/>
              <a:tblGrid>
                <a:gridCol w="648335">
                  <a:extLst>
                    <a:ext uri="{9D8B030D-6E8A-4147-A177-3AD203B41FA5}">
                      <a16:colId xmlns:a16="http://schemas.microsoft.com/office/drawing/2014/main" val="847779863"/>
                    </a:ext>
                  </a:extLst>
                </a:gridCol>
                <a:gridCol w="2696210">
                  <a:extLst>
                    <a:ext uri="{9D8B030D-6E8A-4147-A177-3AD203B41FA5}">
                      <a16:colId xmlns:a16="http://schemas.microsoft.com/office/drawing/2014/main" val="19833379"/>
                    </a:ext>
                  </a:extLst>
                </a:gridCol>
                <a:gridCol w="976630">
                  <a:extLst>
                    <a:ext uri="{9D8B030D-6E8A-4147-A177-3AD203B41FA5}">
                      <a16:colId xmlns:a16="http://schemas.microsoft.com/office/drawing/2014/main" val="1059135911"/>
                    </a:ext>
                  </a:extLst>
                </a:gridCol>
                <a:gridCol w="634365">
                  <a:extLst>
                    <a:ext uri="{9D8B030D-6E8A-4147-A177-3AD203B41FA5}">
                      <a16:colId xmlns:a16="http://schemas.microsoft.com/office/drawing/2014/main" val="1934780333"/>
                    </a:ext>
                  </a:extLst>
                </a:gridCol>
                <a:gridCol w="646430">
                  <a:extLst>
                    <a:ext uri="{9D8B030D-6E8A-4147-A177-3AD203B41FA5}">
                      <a16:colId xmlns:a16="http://schemas.microsoft.com/office/drawing/2014/main" val="3023287098"/>
                    </a:ext>
                  </a:extLst>
                </a:gridCol>
                <a:gridCol w="1042670">
                  <a:extLst>
                    <a:ext uri="{9D8B030D-6E8A-4147-A177-3AD203B41FA5}">
                      <a16:colId xmlns:a16="http://schemas.microsoft.com/office/drawing/2014/main" val="2389645419"/>
                    </a:ext>
                  </a:extLst>
                </a:gridCol>
                <a:gridCol w="1027430">
                  <a:extLst>
                    <a:ext uri="{9D8B030D-6E8A-4147-A177-3AD203B41FA5}">
                      <a16:colId xmlns:a16="http://schemas.microsoft.com/office/drawing/2014/main" val="3496683650"/>
                    </a:ext>
                  </a:extLst>
                </a:gridCol>
                <a:gridCol w="976630">
                  <a:extLst>
                    <a:ext uri="{9D8B030D-6E8A-4147-A177-3AD203B41FA5}">
                      <a16:colId xmlns:a16="http://schemas.microsoft.com/office/drawing/2014/main" val="650702861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TDoc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Title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Source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Type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For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Agenda item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TDoc Status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Revised to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4261682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S4-230280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[5MBP3] General Updates and Corrections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Qualcomm incorporated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CR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Agreement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8.5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 u="sng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endorsed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5330223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 u="sng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hlinkClick r:id="rId4"/>
                        </a:rPr>
                        <a:t>S4-230138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[SR_MSE] Split Rendering Configuration Information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Qualcomm Korea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discussion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8.6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 u="sng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agreed</a:t>
                      </a:r>
                      <a:endParaRPr lang="ko-KR" sz="110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ko-KR" sz="1100" dirty="0"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5376164"/>
                  </a:ext>
                </a:extLst>
              </a:tr>
            </a:tbl>
          </a:graphicData>
        </a:graphic>
      </p:graphicFrame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4544988"/>
              </p:ext>
            </p:extLst>
          </p:nvPr>
        </p:nvGraphicFramePr>
        <p:xfrm>
          <a:off x="1340223" y="3698660"/>
          <a:ext cx="6556375" cy="820420"/>
        </p:xfrm>
        <a:graphic>
          <a:graphicData uri="http://schemas.openxmlformats.org/drawingml/2006/table">
            <a:tbl>
              <a:tblPr firstRow="1" firstCol="1" bandRow="1"/>
              <a:tblGrid>
                <a:gridCol w="674370">
                  <a:extLst>
                    <a:ext uri="{9D8B030D-6E8A-4147-A177-3AD203B41FA5}">
                      <a16:colId xmlns:a16="http://schemas.microsoft.com/office/drawing/2014/main" val="3803923878"/>
                    </a:ext>
                  </a:extLst>
                </a:gridCol>
                <a:gridCol w="2022475">
                  <a:extLst>
                    <a:ext uri="{9D8B030D-6E8A-4147-A177-3AD203B41FA5}">
                      <a16:colId xmlns:a16="http://schemas.microsoft.com/office/drawing/2014/main" val="3442180213"/>
                    </a:ext>
                  </a:extLst>
                </a:gridCol>
                <a:gridCol w="979805">
                  <a:extLst>
                    <a:ext uri="{9D8B030D-6E8A-4147-A177-3AD203B41FA5}">
                      <a16:colId xmlns:a16="http://schemas.microsoft.com/office/drawing/2014/main" val="132714420"/>
                    </a:ext>
                  </a:extLst>
                </a:gridCol>
                <a:gridCol w="622300">
                  <a:extLst>
                    <a:ext uri="{9D8B030D-6E8A-4147-A177-3AD203B41FA5}">
                      <a16:colId xmlns:a16="http://schemas.microsoft.com/office/drawing/2014/main" val="2339401846"/>
                    </a:ext>
                  </a:extLst>
                </a:gridCol>
                <a:gridCol w="556895">
                  <a:extLst>
                    <a:ext uri="{9D8B030D-6E8A-4147-A177-3AD203B41FA5}">
                      <a16:colId xmlns:a16="http://schemas.microsoft.com/office/drawing/2014/main" val="3280096103"/>
                    </a:ext>
                  </a:extLst>
                </a:gridCol>
                <a:gridCol w="735965">
                  <a:extLst>
                    <a:ext uri="{9D8B030D-6E8A-4147-A177-3AD203B41FA5}">
                      <a16:colId xmlns:a16="http://schemas.microsoft.com/office/drawing/2014/main" val="3038507755"/>
                    </a:ext>
                  </a:extLst>
                </a:gridCol>
                <a:gridCol w="964565">
                  <a:extLst>
                    <a:ext uri="{9D8B030D-6E8A-4147-A177-3AD203B41FA5}">
                      <a16:colId xmlns:a16="http://schemas.microsoft.com/office/drawing/2014/main" val="3992111112"/>
                    </a:ext>
                  </a:extLst>
                </a:gridCol>
              </a:tblGrid>
              <a:tr h="1651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TDoc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Title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Source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Type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SWG Agenda Item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TDoc Status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Is revision of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7960024"/>
                  </a:ext>
                </a:extLst>
              </a:tr>
              <a:tr h="1651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b="1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hlinkClick r:id="rId5"/>
                        </a:rPr>
                        <a:t>S4-230182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Discussion for restructuring FS_eiRTCW PD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NTT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discussion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10.10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b="1" u="sng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agreed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b="1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hlinkClick r:id="rId6"/>
                        </a:rPr>
                        <a:t>S4aR230039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9556090"/>
                  </a:ext>
                </a:extLst>
              </a:tr>
              <a:tr h="1651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b="1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hlinkClick r:id="rId7"/>
                        </a:rPr>
                        <a:t>S4-230183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FS_eiRTCW Permanent Document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NTT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other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10.10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b="1" u="sng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agreed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b="1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hlinkClick r:id="rId8"/>
                        </a:rPr>
                        <a:t>S4aR230038</a:t>
                      </a:r>
                      <a:endParaRPr lang="ko-KR" sz="12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1197254"/>
                  </a:ext>
                </a:extLst>
              </a:tr>
            </a:tbl>
          </a:graphicData>
        </a:graphic>
      </p:graphicFrame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6030350"/>
              </p:ext>
            </p:extLst>
          </p:nvPr>
        </p:nvGraphicFramePr>
        <p:xfrm>
          <a:off x="1340223" y="4928259"/>
          <a:ext cx="9535160" cy="1219200"/>
        </p:xfrm>
        <a:graphic>
          <a:graphicData uri="http://schemas.openxmlformats.org/drawingml/2006/table">
            <a:tbl>
              <a:tblPr firstRow="1" firstCol="1" bandRow="1"/>
              <a:tblGrid>
                <a:gridCol w="810260">
                  <a:extLst>
                    <a:ext uri="{9D8B030D-6E8A-4147-A177-3AD203B41FA5}">
                      <a16:colId xmlns:a16="http://schemas.microsoft.com/office/drawing/2014/main" val="1198543211"/>
                    </a:ext>
                  </a:extLst>
                </a:gridCol>
                <a:gridCol w="3735070">
                  <a:extLst>
                    <a:ext uri="{9D8B030D-6E8A-4147-A177-3AD203B41FA5}">
                      <a16:colId xmlns:a16="http://schemas.microsoft.com/office/drawing/2014/main" val="2654407990"/>
                    </a:ext>
                  </a:extLst>
                </a:gridCol>
                <a:gridCol w="1979930">
                  <a:extLst>
                    <a:ext uri="{9D8B030D-6E8A-4147-A177-3AD203B41FA5}">
                      <a16:colId xmlns:a16="http://schemas.microsoft.com/office/drawing/2014/main" val="1588380143"/>
                    </a:ext>
                  </a:extLst>
                </a:gridCol>
                <a:gridCol w="630555">
                  <a:extLst>
                    <a:ext uri="{9D8B030D-6E8A-4147-A177-3AD203B41FA5}">
                      <a16:colId xmlns:a16="http://schemas.microsoft.com/office/drawing/2014/main" val="3088664519"/>
                    </a:ext>
                  </a:extLst>
                </a:gridCol>
                <a:gridCol w="579120">
                  <a:extLst>
                    <a:ext uri="{9D8B030D-6E8A-4147-A177-3AD203B41FA5}">
                      <a16:colId xmlns:a16="http://schemas.microsoft.com/office/drawing/2014/main" val="3801973831"/>
                    </a:ext>
                  </a:extLst>
                </a:gridCol>
                <a:gridCol w="809625">
                  <a:extLst>
                    <a:ext uri="{9D8B030D-6E8A-4147-A177-3AD203B41FA5}">
                      <a16:colId xmlns:a16="http://schemas.microsoft.com/office/drawing/2014/main" val="152854657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val="3709025769"/>
                    </a:ext>
                  </a:extLst>
                </a:gridCol>
              </a:tblGrid>
              <a:tr h="104775">
                <a:tc>
                  <a:txBody>
                    <a:bodyPr/>
                    <a:lstStyle/>
                    <a:p>
                      <a:pPr marL="36195" marR="36195"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Tdoc number</a:t>
                      </a:r>
                      <a:endParaRPr lang="ko-KR" sz="1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Title</a:t>
                      </a:r>
                      <a:endParaRPr lang="ko-KR" sz="1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Source</a:t>
                      </a:r>
                      <a:endParaRPr lang="ko-KR" sz="1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SWG Agenda Item</a:t>
                      </a:r>
                      <a:endParaRPr lang="ko-KR" sz="1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Replaced by</a:t>
                      </a:r>
                      <a:endParaRPr lang="ko-KR" sz="1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SWG Status</a:t>
                      </a:r>
                      <a:endParaRPr lang="ko-KR" sz="1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 algn="ctr">
                        <a:lnSpc>
                          <a:spcPts val="12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SA4 A.I. for Tdocs presented at SA4 plenary*</a:t>
                      </a:r>
                      <a:endParaRPr lang="ko-KR" sz="1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2567552"/>
                  </a:ext>
                </a:extLst>
              </a:tr>
              <a:tr h="23114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n-US" sz="1000" u="sng" kern="1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  <a:hlinkClick r:id="rId9"/>
                        </a:rPr>
                        <a:t>S4-230303</a:t>
                      </a:r>
                      <a:endParaRPr lang="ko-KR" sz="1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Reference Fixes and Clarifications</a:t>
                      </a:r>
                      <a:endParaRPr lang="ko-KR" sz="1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Fraunhofer HHI, Tencent, Qualcomm incorporated</a:t>
                      </a:r>
                      <a:endParaRPr lang="ko-KR" sz="1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n-GB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9.7</a:t>
                      </a:r>
                      <a:endParaRPr lang="ko-KR" sz="1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n-US" sz="11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 </a:t>
                      </a:r>
                      <a:endParaRPr lang="ko-KR" sz="1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agreed</a:t>
                      </a:r>
                      <a:endParaRPr lang="ko-KR" sz="1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14.13</a:t>
                      </a:r>
                      <a:endParaRPr lang="ko-KR" sz="1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445419"/>
                  </a:ext>
                </a:extLst>
              </a:tr>
              <a:tr h="23114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n-US" sz="1100" i="1" u="none" strike="noStrike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  <a:hlinkClick r:id="rId10"/>
                        </a:rPr>
                        <a:t>S4-230071</a:t>
                      </a:r>
                      <a:endParaRPr lang="ko-KR" sz="1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CR to TR 26.928 Add Clarification of the difference between Immersion and Presence</a:t>
                      </a:r>
                      <a:endParaRPr lang="ko-KR" sz="1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China Mobile Com. Corporation</a:t>
                      </a:r>
                      <a:endParaRPr lang="ko-KR" sz="1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9.4</a:t>
                      </a:r>
                      <a:endParaRPr lang="ko-KR" sz="1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n-US" sz="11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S4-230356</a:t>
                      </a:r>
                      <a:endParaRPr lang="ko-KR" sz="11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revised</a:t>
                      </a:r>
                      <a:endParaRPr lang="ko-KR" sz="1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60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 </a:t>
                      </a:r>
                      <a:endParaRPr lang="ko-KR" sz="1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8273225"/>
                  </a:ext>
                </a:extLst>
              </a:tr>
            </a:tbl>
          </a:graphicData>
        </a:graphic>
      </p:graphicFrame>
      <p:sp>
        <p:nvSpPr>
          <p:cNvPr id="12" name="직사각형 11"/>
          <p:cNvSpPr/>
          <p:nvPr/>
        </p:nvSpPr>
        <p:spPr>
          <a:xfrm>
            <a:off x="7661647" y="785891"/>
            <a:ext cx="40968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i="1" dirty="0" smtClean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* May vary depending on </a:t>
            </a:r>
            <a:r>
              <a:rPr lang="en-US" altLang="ko-KR" i="1" dirty="0" err="1" smtClean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Tdoc</a:t>
            </a:r>
            <a:r>
              <a:rPr lang="en-US" altLang="ko-KR" i="1" dirty="0" smtClean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disposition</a:t>
            </a:r>
            <a:endParaRPr lang="ko-KR" altLang="en-US" dirty="0"/>
          </a:p>
        </p:txBody>
      </p:sp>
      <p:sp>
        <p:nvSpPr>
          <p:cNvPr id="14" name="직사각형 13"/>
          <p:cNvSpPr/>
          <p:nvPr/>
        </p:nvSpPr>
        <p:spPr>
          <a:xfrm>
            <a:off x="245903" y="1370386"/>
            <a:ext cx="814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spc="-38" dirty="0" smtClean="0">
                <a:latin typeface="Arial" panose="020B0604020202020204" pitchFamily="34" charset="0"/>
                <a:cs typeface="Arial" panose="020B0604020202020204" pitchFamily="34" charset="0"/>
              </a:rPr>
              <a:t>Audio</a:t>
            </a:r>
            <a:endParaRPr lang="ko-KR" altLang="en-US" sz="1400" dirty="0"/>
          </a:p>
        </p:txBody>
      </p:sp>
      <p:sp>
        <p:nvSpPr>
          <p:cNvPr id="15" name="직사각형 14"/>
          <p:cNvSpPr/>
          <p:nvPr/>
        </p:nvSpPr>
        <p:spPr>
          <a:xfrm>
            <a:off x="311562" y="2733540"/>
            <a:ext cx="6830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spc="-38" dirty="0" smtClean="0">
                <a:latin typeface="Arial" panose="020B0604020202020204" pitchFamily="34" charset="0"/>
                <a:cs typeface="Arial" panose="020B0604020202020204" pitchFamily="34" charset="0"/>
              </a:rPr>
              <a:t>MBS</a:t>
            </a:r>
            <a:endParaRPr lang="ko-KR" altLang="en-US" sz="1400" dirty="0"/>
          </a:p>
        </p:txBody>
      </p:sp>
      <p:sp>
        <p:nvSpPr>
          <p:cNvPr id="16" name="직사각형 15"/>
          <p:cNvSpPr/>
          <p:nvPr/>
        </p:nvSpPr>
        <p:spPr>
          <a:xfrm>
            <a:off x="330798" y="3870416"/>
            <a:ext cx="6445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spc="-38" dirty="0" smtClean="0">
                <a:latin typeface="Arial" panose="020B0604020202020204" pitchFamily="34" charset="0"/>
                <a:cs typeface="Arial" panose="020B0604020202020204" pitchFamily="34" charset="0"/>
              </a:rPr>
              <a:t>RTC</a:t>
            </a:r>
            <a:endParaRPr lang="ko-KR" altLang="en-US" sz="1400" dirty="0"/>
          </a:p>
        </p:txBody>
      </p:sp>
      <p:sp>
        <p:nvSpPr>
          <p:cNvPr id="17" name="직사각형 16"/>
          <p:cNvSpPr/>
          <p:nvPr/>
        </p:nvSpPr>
        <p:spPr>
          <a:xfrm>
            <a:off x="260810" y="5322707"/>
            <a:ext cx="7845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spc="-38" dirty="0" smtClean="0"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  <a:endParaRPr lang="ko-KR" altLang="en-US" sz="1400" dirty="0"/>
          </a:p>
        </p:txBody>
      </p:sp>
      <p:sp>
        <p:nvSpPr>
          <p:cNvPr id="18" name="직사각형 17"/>
          <p:cNvSpPr/>
          <p:nvPr/>
        </p:nvSpPr>
        <p:spPr>
          <a:xfrm>
            <a:off x="8465809" y="1520266"/>
            <a:ext cx="248850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i="1" dirty="0" smtClean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Don’t forget Hyperlink</a:t>
            </a:r>
            <a:endParaRPr lang="ko-KR" altLang="en-US" sz="2000" dirty="0">
              <a:solidFill>
                <a:srgbClr val="00B050"/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9679642" y="4130767"/>
            <a:ext cx="24432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000" i="1" dirty="0" smtClean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Specific to Video SWG</a:t>
            </a:r>
            <a:endParaRPr lang="ko-KR" altLang="en-US" sz="2000" dirty="0">
              <a:solidFill>
                <a:srgbClr val="00B050"/>
              </a:solidFill>
            </a:endParaRPr>
          </a:p>
        </p:txBody>
      </p:sp>
      <p:cxnSp>
        <p:nvCxnSpPr>
          <p:cNvPr id="21" name="직선 화살표 연결선 20"/>
          <p:cNvCxnSpPr/>
          <p:nvPr/>
        </p:nvCxnSpPr>
        <p:spPr>
          <a:xfrm flipH="1">
            <a:off x="9399494" y="1920376"/>
            <a:ext cx="134471" cy="6256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화살표 연결선 22"/>
          <p:cNvCxnSpPr/>
          <p:nvPr/>
        </p:nvCxnSpPr>
        <p:spPr>
          <a:xfrm flipH="1">
            <a:off x="7678993" y="1920376"/>
            <a:ext cx="1854972" cy="22103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화살표 연결선 24"/>
          <p:cNvCxnSpPr>
            <a:stCxn id="19" idx="2"/>
          </p:cNvCxnSpPr>
          <p:nvPr/>
        </p:nvCxnSpPr>
        <p:spPr>
          <a:xfrm flipH="1">
            <a:off x="10555941" y="4530877"/>
            <a:ext cx="345350" cy="3973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7249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rPr lang="en-US" altLang="ko-KR" sz="2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Refer to TR 21.801</a:t>
            </a:r>
            <a:r>
              <a:rPr lang="en-US" altLang="ko-KR" sz="2400" i="1" dirty="0">
                <a:latin typeface="Calibri" panose="020F0502020204030204" pitchFamily="34" charset="0"/>
                <a:cs typeface="Calibri" panose="020F0502020204030204" pitchFamily="34" charset="0"/>
              </a:rPr>
              <a:t>, “Specification drafting </a:t>
            </a:r>
            <a:r>
              <a:rPr lang="en-US" altLang="ko-KR" sz="2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rules”</a:t>
            </a:r>
            <a:endParaRPr lang="en-US" altLang="ko-KR" sz="2400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ko-KR" sz="1400" i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ko-KR" sz="2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Some points which are mistakable, noticeable, and remarkable</a:t>
            </a:r>
            <a:endParaRPr lang="en-US" altLang="ko-KR" sz="2400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en-US" altLang="ko-KR" sz="225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“</a:t>
            </a:r>
            <a:r>
              <a:rPr lang="en-US" altLang="ko-KR" sz="2250" i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Subclause</a:t>
            </a:r>
            <a:r>
              <a:rPr lang="en-US" altLang="ko-KR" sz="225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” </a:t>
            </a:r>
            <a:r>
              <a:rPr lang="en-US" altLang="ko-KR" sz="2250" i="1"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altLang="ko-KR" sz="2250" i="1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unnecessary to use the term "</a:t>
            </a:r>
            <a:r>
              <a:rPr lang="en-US" altLang="ko-KR" sz="2250" i="1" dirty="0" err="1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subclause</a:t>
            </a:r>
            <a:r>
              <a:rPr lang="en-US" altLang="ko-KR" sz="2250" i="1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"</a:t>
            </a:r>
            <a:r>
              <a:rPr lang="en-US" altLang="ko-KR" sz="2250" i="1" dirty="0">
                <a:latin typeface="Calibri" panose="020F0502020204030204" pitchFamily="34" charset="0"/>
                <a:cs typeface="Calibri" panose="020F0502020204030204" pitchFamily="34" charset="0"/>
              </a:rPr>
              <a:t> unless using the term "clause" would be </a:t>
            </a:r>
            <a:r>
              <a:rPr lang="en-US" altLang="ko-KR" sz="225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ambiguous (</a:t>
            </a:r>
            <a:r>
              <a:rPr lang="en-US" altLang="ko-KR" sz="2250" i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e.g</a:t>
            </a:r>
            <a:r>
              <a:rPr lang="en-US" altLang="ko-KR" sz="225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,. Case of hanging paragraph in older version of TS/TR)</a:t>
            </a:r>
          </a:p>
          <a:p>
            <a:pPr lvl="1"/>
            <a:r>
              <a:rPr lang="en-US" altLang="ko-KR" sz="2250" i="1" dirty="0" smtClean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 not use automatic numbering or bullets</a:t>
            </a:r>
            <a:r>
              <a:rPr lang="en-US" altLang="ko-KR" sz="225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: Most boring handwork for rapporteur!</a:t>
            </a:r>
          </a:p>
          <a:p>
            <a:pPr lvl="1"/>
            <a:r>
              <a:rPr lang="en-US" altLang="ko-KR" sz="225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Check if all figures are visible </a:t>
            </a:r>
            <a:r>
              <a:rPr lang="en-US" altLang="ko-KR" sz="2250" i="1" dirty="0" smtClean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draft view mode</a:t>
            </a:r>
          </a:p>
          <a:p>
            <a:pPr lvl="1"/>
            <a:r>
              <a:rPr lang="en-US" altLang="ko-KR" sz="225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Do not forget update on “Change History”</a:t>
            </a:r>
            <a:endParaRPr lang="en-US" altLang="ko-KR" sz="2250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en-US" altLang="ko-KR" sz="225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Following docs shall not be referenced;</a:t>
            </a:r>
          </a:p>
          <a:p>
            <a:pPr lvl="2"/>
            <a:r>
              <a:rPr lang="en-US" altLang="ko-KR" sz="21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Contributions </a:t>
            </a:r>
            <a:r>
              <a:rPr lang="en-US" altLang="ko-KR" sz="2100" i="1" dirty="0">
                <a:latin typeface="Calibri" panose="020F0502020204030204" pitchFamily="34" charset="0"/>
                <a:cs typeface="Calibri" panose="020F0502020204030204" pitchFamily="34" charset="0"/>
              </a:rPr>
              <a:t>to meetings ("</a:t>
            </a:r>
            <a:r>
              <a:rPr lang="en-US" altLang="ko-KR" sz="2100" i="1" dirty="0" err="1">
                <a:latin typeface="Calibri" panose="020F0502020204030204" pitchFamily="34" charset="0"/>
                <a:cs typeface="Calibri" panose="020F0502020204030204" pitchFamily="34" charset="0"/>
              </a:rPr>
              <a:t>TDocs</a:t>
            </a:r>
            <a:r>
              <a:rPr lang="en-US" altLang="ko-KR" sz="2100" i="1" dirty="0">
                <a:latin typeface="Calibri" panose="020F0502020204030204" pitchFamily="34" charset="0"/>
                <a:cs typeface="Calibri" panose="020F0502020204030204" pitchFamily="34" charset="0"/>
              </a:rPr>
              <a:t>");</a:t>
            </a:r>
          </a:p>
          <a:p>
            <a:pPr lvl="2"/>
            <a:r>
              <a:rPr lang="en-US" altLang="ko-KR" sz="21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Reports </a:t>
            </a:r>
            <a:r>
              <a:rPr lang="en-US" altLang="ko-KR" sz="2100" i="1" dirty="0">
                <a:latin typeface="Calibri" panose="020F0502020204030204" pitchFamily="34" charset="0"/>
                <a:cs typeface="Calibri" panose="020F0502020204030204" pitchFamily="34" charset="0"/>
              </a:rPr>
              <a:t>of </a:t>
            </a:r>
            <a:r>
              <a:rPr lang="en-US" altLang="ko-KR" sz="21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meetings</a:t>
            </a:r>
            <a:endParaRPr lang="en-US" altLang="ko-KR" sz="21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Editing draft TS/TR</a:t>
            </a:r>
            <a:endParaRPr lang="ko-KR" altLang="en-US" dirty="0"/>
          </a:p>
        </p:txBody>
      </p:sp>
      <p:sp>
        <p:nvSpPr>
          <p:cNvPr id="4" name="Pentagon 3"/>
          <p:cNvSpPr/>
          <p:nvPr/>
        </p:nvSpPr>
        <p:spPr>
          <a:xfrm>
            <a:off x="5015122" y="115314"/>
            <a:ext cx="908729" cy="558800"/>
          </a:xfrm>
          <a:prstGeom prst="homePlat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/>
              <a:t>WID</a:t>
            </a:r>
          </a:p>
        </p:txBody>
      </p:sp>
      <p:sp>
        <p:nvSpPr>
          <p:cNvPr id="5" name="Chevron 4">
            <a:extLst>
              <a:ext uri="{FF2B5EF4-FFF2-40B4-BE49-F238E27FC236}">
                <a16:creationId xmlns:a16="http://schemas.microsoft.com/office/drawing/2014/main" id="{AB68887F-B1B8-42A1-ABA1-EB9E8E0F38ED}"/>
              </a:ext>
            </a:extLst>
          </p:cNvPr>
          <p:cNvSpPr/>
          <p:nvPr/>
        </p:nvSpPr>
        <p:spPr>
          <a:xfrm>
            <a:off x="5708483" y="115314"/>
            <a:ext cx="1119336" cy="558800"/>
          </a:xfrm>
          <a:prstGeom prst="chevro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ko-KR" sz="1000" b="1" dirty="0"/>
              <a:t>Prepare</a:t>
            </a:r>
          </a:p>
          <a:p>
            <a:pPr algn="ctr"/>
            <a:r>
              <a:rPr lang="en-US" altLang="ko-KR" sz="1000" b="1" dirty="0"/>
              <a:t>Meeting</a:t>
            </a:r>
          </a:p>
        </p:txBody>
      </p:sp>
      <p:sp>
        <p:nvSpPr>
          <p:cNvPr id="6" name="Chevron 5">
            <a:extLst>
              <a:ext uri="{FF2B5EF4-FFF2-40B4-BE49-F238E27FC236}">
                <a16:creationId xmlns:a16="http://schemas.microsoft.com/office/drawing/2014/main" id="{3AE9BC94-53CF-4593-83C6-A7F1472B0CBB}"/>
              </a:ext>
            </a:extLst>
          </p:cNvPr>
          <p:cNvSpPr/>
          <p:nvPr/>
        </p:nvSpPr>
        <p:spPr>
          <a:xfrm>
            <a:off x="6617212" y="124496"/>
            <a:ext cx="1119336" cy="558800"/>
          </a:xfrm>
          <a:prstGeom prst="chevro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US" altLang="ko-KR" sz="1050" b="1" dirty="0"/>
              <a:t>SWG</a:t>
            </a:r>
          </a:p>
          <a:p>
            <a:pPr algn="ctr"/>
            <a:r>
              <a:rPr lang="en-US" altLang="ko-KR" sz="1050" b="1" dirty="0"/>
              <a:t>Session</a:t>
            </a:r>
            <a:endParaRPr lang="ko-KR" altLang="en-US" sz="1050" b="1" dirty="0"/>
          </a:p>
        </p:txBody>
      </p:sp>
      <p:sp>
        <p:nvSpPr>
          <p:cNvPr id="7" name="Chevron 5">
            <a:extLst>
              <a:ext uri="{FF2B5EF4-FFF2-40B4-BE49-F238E27FC236}">
                <a16:creationId xmlns:a16="http://schemas.microsoft.com/office/drawing/2014/main" id="{8A35D16C-967A-44FC-9D6D-9FBD2BDE6744}"/>
              </a:ext>
            </a:extLst>
          </p:cNvPr>
          <p:cNvSpPr/>
          <p:nvPr/>
        </p:nvSpPr>
        <p:spPr>
          <a:xfrm>
            <a:off x="7535809" y="124496"/>
            <a:ext cx="1119336" cy="558800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US" altLang="ko-KR" sz="1050" b="1" dirty="0"/>
              <a:t>Spec</a:t>
            </a:r>
          </a:p>
          <a:p>
            <a:pPr algn="ctr"/>
            <a:r>
              <a:rPr lang="en-US" altLang="ko-KR" sz="1050" b="1" dirty="0"/>
              <a:t>Editing</a:t>
            </a:r>
            <a:endParaRPr lang="ko-KR" altLang="en-US" sz="1050" b="1" dirty="0"/>
          </a:p>
        </p:txBody>
      </p:sp>
      <p:grpSp>
        <p:nvGrpSpPr>
          <p:cNvPr id="17" name="그룹 16"/>
          <p:cNvGrpSpPr/>
          <p:nvPr/>
        </p:nvGrpSpPr>
        <p:grpSpPr>
          <a:xfrm>
            <a:off x="6899489" y="3555304"/>
            <a:ext cx="5081839" cy="1200150"/>
            <a:chOff x="6899489" y="3644510"/>
            <a:chExt cx="5081839" cy="1200150"/>
          </a:xfrm>
        </p:grpSpPr>
        <p:pic>
          <p:nvPicPr>
            <p:cNvPr id="12" name="그림 11"/>
            <p:cNvPicPr>
              <a:picLocks noChangeAspect="1"/>
            </p:cNvPicPr>
            <p:nvPr/>
          </p:nvPicPr>
          <p:blipFill rotWithShape="1">
            <a:blip r:embed="rId2"/>
            <a:srcRect r="50044"/>
            <a:stretch/>
          </p:blipFill>
          <p:spPr>
            <a:xfrm>
              <a:off x="6899489" y="3644510"/>
              <a:ext cx="5081839" cy="1200150"/>
            </a:xfrm>
            <a:prstGeom prst="rect">
              <a:avLst/>
            </a:prstGeom>
          </p:spPr>
        </p:pic>
        <p:sp>
          <p:nvSpPr>
            <p:cNvPr id="13" name="직사각형 12"/>
            <p:cNvSpPr/>
            <p:nvPr/>
          </p:nvSpPr>
          <p:spPr>
            <a:xfrm>
              <a:off x="10972800" y="3889248"/>
              <a:ext cx="390144" cy="219456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7900404" y="4309872"/>
              <a:ext cx="530363" cy="219456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16" name="직선 화살표 연결선 15"/>
            <p:cNvCxnSpPr>
              <a:stCxn id="13" idx="1"/>
            </p:cNvCxnSpPr>
            <p:nvPr/>
          </p:nvCxnSpPr>
          <p:spPr>
            <a:xfrm flipH="1">
              <a:off x="8497824" y="3998976"/>
              <a:ext cx="2474976" cy="377952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9" name="그룹 8"/>
          <p:cNvGrpSpPr/>
          <p:nvPr/>
        </p:nvGrpSpPr>
        <p:grpSpPr>
          <a:xfrm>
            <a:off x="4259766" y="5229320"/>
            <a:ext cx="7721562" cy="1512287"/>
            <a:chOff x="4259766" y="5229320"/>
            <a:chExt cx="7721562" cy="1512287"/>
          </a:xfrm>
        </p:grpSpPr>
        <p:sp>
          <p:nvSpPr>
            <p:cNvPr id="19" name="순서도: 수행의 시작/종료 18"/>
            <p:cNvSpPr/>
            <p:nvPr/>
          </p:nvSpPr>
          <p:spPr>
            <a:xfrm>
              <a:off x="4259766" y="5229320"/>
              <a:ext cx="2493440" cy="741534"/>
            </a:xfrm>
            <a:prstGeom prst="flowChartTerminator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모서리가 둥근 직사각형 17"/>
            <p:cNvSpPr/>
            <p:nvPr/>
          </p:nvSpPr>
          <p:spPr>
            <a:xfrm>
              <a:off x="4259766" y="5548427"/>
              <a:ext cx="7721562" cy="1193180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altLang="ko-KR" sz="1600" dirty="0">
                  <a:solidFill>
                    <a:schemeClr val="accent6">
                      <a:lumMod val="75000"/>
                    </a:schemeClr>
                  </a:solidFill>
                </a:rPr>
                <a:t>The term "</a:t>
              </a:r>
              <a:r>
                <a:rPr lang="en-GB" altLang="ko-KR" sz="1600" dirty="0" err="1">
                  <a:solidFill>
                    <a:schemeClr val="accent6">
                      <a:lumMod val="75000"/>
                    </a:schemeClr>
                  </a:solidFill>
                </a:rPr>
                <a:t>TDoc</a:t>
              </a:r>
              <a:r>
                <a:rPr lang="en-GB" altLang="ko-KR" sz="1600" dirty="0">
                  <a:solidFill>
                    <a:schemeClr val="accent6">
                      <a:lumMod val="75000"/>
                    </a:schemeClr>
                  </a:solidFill>
                </a:rPr>
                <a:t>" is an </a:t>
              </a:r>
              <a:r>
                <a:rPr lang="en-GB" altLang="ko-KR" sz="1600" dirty="0" smtClean="0">
                  <a:solidFill>
                    <a:schemeClr val="accent6">
                      <a:lumMod val="75000"/>
                    </a:schemeClr>
                  </a:solidFill>
                </a:rPr>
                <a:t>abbreviation </a:t>
              </a:r>
              <a:r>
                <a:rPr lang="en-GB" altLang="ko-KR" sz="1600" dirty="0">
                  <a:solidFill>
                    <a:schemeClr val="accent6">
                      <a:lumMod val="75000"/>
                    </a:schemeClr>
                  </a:solidFill>
                </a:rPr>
                <a:t>of "Temporary Document" and is a legacy of when such documents were prepared in paper form. Temporary Documents were not intended to be retained after the end of the meeting at which they were discussed</a:t>
              </a:r>
              <a:endParaRPr lang="ko-KR" altLang="en-US" sz="16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" name="직사각형 7"/>
            <p:cNvSpPr/>
            <p:nvPr/>
          </p:nvSpPr>
          <p:spPr>
            <a:xfrm>
              <a:off x="4578182" y="5250859"/>
              <a:ext cx="180498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b="1" i="1" dirty="0" smtClean="0">
                  <a:solidFill>
                    <a:schemeClr val="accent6">
                      <a:lumMod val="7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Believe it or not?</a:t>
              </a:r>
              <a:endParaRPr lang="ko-KR" altLang="en-US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pic>
        <p:nvPicPr>
          <p:cNvPr id="10" name="그림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6766" y="1015283"/>
            <a:ext cx="3344562" cy="1258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184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2"/>
          </p:nvPr>
        </p:nvSpPr>
        <p:spPr>
          <a:xfrm>
            <a:off x="457200" y="993221"/>
            <a:ext cx="7078609" cy="5382181"/>
          </a:xfrm>
        </p:spPr>
        <p:txBody>
          <a:bodyPr/>
          <a:lstStyle/>
          <a:p>
            <a:r>
              <a:rPr lang="en-US" altLang="ko-KR" sz="2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Be concise and clear</a:t>
            </a:r>
            <a:endParaRPr lang="en-US" altLang="ko-KR" sz="2400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ko-KR" sz="2400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ko-KR" sz="2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Tip for Presentation of Draft TS/TR: </a:t>
            </a:r>
          </a:p>
          <a:p>
            <a:pPr lvl="1"/>
            <a:r>
              <a:rPr lang="en-US" altLang="ko-KR" sz="20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Call clause number first, enabling chair to scroll to the right place</a:t>
            </a:r>
          </a:p>
          <a:p>
            <a:pPr lvl="1"/>
            <a:r>
              <a:rPr lang="en-US" altLang="ko-KR" sz="20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Identify whether it is proposed;</a:t>
            </a:r>
          </a:p>
          <a:p>
            <a:pPr lvl="2"/>
            <a:r>
              <a:rPr lang="en-US" altLang="ko-KR" sz="1850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ko-KR" sz="185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as a basis for further works</a:t>
            </a:r>
          </a:p>
          <a:p>
            <a:pPr lvl="2"/>
            <a:r>
              <a:rPr lang="en-US" altLang="ko-KR" sz="1850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ko-KR" sz="185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to be presented in SA for information (60%↑)</a:t>
            </a:r>
          </a:p>
          <a:p>
            <a:pPr lvl="2"/>
            <a:r>
              <a:rPr lang="en-US" altLang="ko-KR" sz="1850" i="1" dirty="0">
                <a:latin typeface="Calibri" panose="020F0502020204030204" pitchFamily="34" charset="0"/>
                <a:cs typeface="Calibri" panose="020F0502020204030204" pitchFamily="34" charset="0"/>
              </a:rPr>
              <a:t>to be presented in SA for </a:t>
            </a:r>
            <a:r>
              <a:rPr lang="en-US" altLang="ko-KR" sz="185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approval (80</a:t>
            </a:r>
            <a:r>
              <a:rPr lang="en-US" altLang="ko-KR" sz="1850" i="1" dirty="0">
                <a:latin typeface="Calibri" panose="020F0502020204030204" pitchFamily="34" charset="0"/>
                <a:cs typeface="Calibri" panose="020F0502020204030204" pitchFamily="34" charset="0"/>
              </a:rPr>
              <a:t>%↑)</a:t>
            </a:r>
          </a:p>
          <a:p>
            <a:pPr lvl="2"/>
            <a:endParaRPr lang="en-US" altLang="ko-KR" sz="1850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ko-KR" sz="2400" i="1" dirty="0">
                <a:latin typeface="Calibri" panose="020F0502020204030204" pitchFamily="34" charset="0"/>
                <a:cs typeface="Calibri" panose="020F0502020204030204" pitchFamily="34" charset="0"/>
              </a:rPr>
              <a:t>Presentation of updated Time </a:t>
            </a:r>
            <a:r>
              <a:rPr lang="en-US" altLang="ko-KR" sz="2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Plan</a:t>
            </a:r>
          </a:p>
          <a:p>
            <a:pPr lvl="1"/>
            <a:r>
              <a:rPr lang="en-US" altLang="ko-KR" sz="2000" i="1" dirty="0">
                <a:latin typeface="Calibri" panose="020F0502020204030204" pitchFamily="34" charset="0"/>
                <a:cs typeface="Calibri" panose="020F0502020204030204" pitchFamily="34" charset="0"/>
              </a:rPr>
              <a:t>Focused on telco time and change of completion </a:t>
            </a:r>
            <a:r>
              <a:rPr lang="en-US" altLang="ko-KR" sz="20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date</a:t>
            </a:r>
          </a:p>
          <a:p>
            <a:pPr lvl="1"/>
            <a:endParaRPr lang="en-US" altLang="ko-KR" sz="1800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ko-KR" sz="2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Prepare progress ratio (from xx % to </a:t>
            </a:r>
            <a:r>
              <a:rPr lang="en-US" altLang="ko-KR" sz="2400" i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yy</a:t>
            </a:r>
            <a:r>
              <a:rPr lang="en-US" altLang="ko-KR" sz="2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%)</a:t>
            </a:r>
          </a:p>
          <a:p>
            <a:pPr lvl="1"/>
            <a:endParaRPr lang="en-US" altLang="ko-KR" sz="2250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endParaRPr lang="ko-KR" altLang="en-US" sz="195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At closing plenary</a:t>
            </a:r>
            <a:endParaRPr lang="ko-KR" altLang="en-US" dirty="0"/>
          </a:p>
        </p:txBody>
      </p:sp>
      <p:sp>
        <p:nvSpPr>
          <p:cNvPr id="4" name="Pentagon 3"/>
          <p:cNvSpPr/>
          <p:nvPr/>
        </p:nvSpPr>
        <p:spPr>
          <a:xfrm>
            <a:off x="5015122" y="115314"/>
            <a:ext cx="908729" cy="558800"/>
          </a:xfrm>
          <a:prstGeom prst="homePlat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/>
              <a:t>WID</a:t>
            </a:r>
          </a:p>
        </p:txBody>
      </p:sp>
      <p:sp>
        <p:nvSpPr>
          <p:cNvPr id="5" name="Chevron 4">
            <a:extLst>
              <a:ext uri="{FF2B5EF4-FFF2-40B4-BE49-F238E27FC236}">
                <a16:creationId xmlns:a16="http://schemas.microsoft.com/office/drawing/2014/main" id="{AB68887F-B1B8-42A1-ABA1-EB9E8E0F38ED}"/>
              </a:ext>
            </a:extLst>
          </p:cNvPr>
          <p:cNvSpPr/>
          <p:nvPr/>
        </p:nvSpPr>
        <p:spPr>
          <a:xfrm>
            <a:off x="5708483" y="115314"/>
            <a:ext cx="1119336" cy="558800"/>
          </a:xfrm>
          <a:prstGeom prst="chevro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ko-KR" sz="1000" b="1" dirty="0"/>
              <a:t>Prepare</a:t>
            </a:r>
          </a:p>
          <a:p>
            <a:pPr algn="ctr"/>
            <a:r>
              <a:rPr lang="en-US" altLang="ko-KR" sz="1000" b="1" dirty="0"/>
              <a:t>Meeting</a:t>
            </a:r>
          </a:p>
        </p:txBody>
      </p:sp>
      <p:sp>
        <p:nvSpPr>
          <p:cNvPr id="6" name="Chevron 5">
            <a:extLst>
              <a:ext uri="{FF2B5EF4-FFF2-40B4-BE49-F238E27FC236}">
                <a16:creationId xmlns:a16="http://schemas.microsoft.com/office/drawing/2014/main" id="{3AE9BC94-53CF-4593-83C6-A7F1472B0CBB}"/>
              </a:ext>
            </a:extLst>
          </p:cNvPr>
          <p:cNvSpPr/>
          <p:nvPr/>
        </p:nvSpPr>
        <p:spPr>
          <a:xfrm>
            <a:off x="6617212" y="124496"/>
            <a:ext cx="1119336" cy="558800"/>
          </a:xfrm>
          <a:prstGeom prst="chevro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US" altLang="ko-KR" sz="1050" b="1" dirty="0"/>
              <a:t>SWG</a:t>
            </a:r>
          </a:p>
          <a:p>
            <a:pPr algn="ctr"/>
            <a:r>
              <a:rPr lang="en-US" altLang="ko-KR" sz="1050" b="1" dirty="0"/>
              <a:t>Session</a:t>
            </a:r>
            <a:endParaRPr lang="ko-KR" altLang="en-US" sz="1050" b="1" dirty="0"/>
          </a:p>
        </p:txBody>
      </p:sp>
      <p:sp>
        <p:nvSpPr>
          <p:cNvPr id="7" name="Chevron 5">
            <a:extLst>
              <a:ext uri="{FF2B5EF4-FFF2-40B4-BE49-F238E27FC236}">
                <a16:creationId xmlns:a16="http://schemas.microsoft.com/office/drawing/2014/main" id="{8A35D16C-967A-44FC-9D6D-9FBD2BDE6744}"/>
              </a:ext>
            </a:extLst>
          </p:cNvPr>
          <p:cNvSpPr/>
          <p:nvPr/>
        </p:nvSpPr>
        <p:spPr>
          <a:xfrm>
            <a:off x="7535809" y="124496"/>
            <a:ext cx="1119336" cy="558800"/>
          </a:xfrm>
          <a:prstGeom prst="chevro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US" altLang="ko-KR" sz="1050" b="1" dirty="0"/>
              <a:t>Spec</a:t>
            </a:r>
          </a:p>
          <a:p>
            <a:pPr algn="ctr"/>
            <a:r>
              <a:rPr lang="en-US" altLang="ko-KR" sz="1050" b="1" dirty="0"/>
              <a:t>Editing</a:t>
            </a:r>
            <a:endParaRPr lang="ko-KR" altLang="en-US" sz="1050" b="1" dirty="0"/>
          </a:p>
        </p:txBody>
      </p:sp>
      <p:sp>
        <p:nvSpPr>
          <p:cNvPr id="8" name="Chevron 5">
            <a:extLst>
              <a:ext uri="{FF2B5EF4-FFF2-40B4-BE49-F238E27FC236}">
                <a16:creationId xmlns:a16="http://schemas.microsoft.com/office/drawing/2014/main" id="{C6C11868-6372-47B1-9F4E-F36C2B3109DA}"/>
              </a:ext>
            </a:extLst>
          </p:cNvPr>
          <p:cNvSpPr/>
          <p:nvPr/>
        </p:nvSpPr>
        <p:spPr>
          <a:xfrm>
            <a:off x="8454406" y="115314"/>
            <a:ext cx="1119336" cy="558800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US" altLang="ko-KR" sz="1050" b="1" dirty="0"/>
              <a:t>Closing</a:t>
            </a:r>
          </a:p>
          <a:p>
            <a:pPr algn="ctr"/>
            <a:r>
              <a:rPr lang="en-US" altLang="ko-KR" sz="1050" b="1" dirty="0"/>
              <a:t>Plenary</a:t>
            </a:r>
            <a:endParaRPr lang="ko-KR" altLang="en-US" sz="1050" b="1" dirty="0"/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930594" y="2139643"/>
            <a:ext cx="3735656" cy="2801742"/>
          </a:xfrm>
          <a:prstGeom prst="rect">
            <a:avLst/>
          </a:prstGeom>
        </p:spPr>
      </p:pic>
      <p:sp>
        <p:nvSpPr>
          <p:cNvPr id="12" name="직사각형 11"/>
          <p:cNvSpPr/>
          <p:nvPr/>
        </p:nvSpPr>
        <p:spPr>
          <a:xfrm>
            <a:off x="8246844" y="1103300"/>
            <a:ext cx="31031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Memo for plenary presentation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17648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rPr lang="en-US" altLang="ko-KR" sz="2400" i="1" dirty="0">
                <a:latin typeface="Calibri" panose="020F0502020204030204" pitchFamily="34" charset="0"/>
                <a:cs typeface="Calibri" panose="020F0502020204030204" pitchFamily="34" charset="0"/>
              </a:rPr>
              <a:t>Version </a:t>
            </a:r>
            <a:r>
              <a:rPr lang="en-US" altLang="ko-KR" sz="2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managements</a:t>
            </a:r>
          </a:p>
          <a:p>
            <a:pPr marL="0" indent="0">
              <a:buNone/>
            </a:pPr>
            <a:r>
              <a:rPr lang="en-US" altLang="ko-KR" sz="2800" i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altLang="ko-KR" sz="2800" i="1" dirty="0" smtClean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Version X.Y.Z</a:t>
            </a:r>
          </a:p>
          <a:p>
            <a:pPr lvl="1"/>
            <a:r>
              <a:rPr lang="en-US" altLang="ko-KR" sz="225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X (major) : managed by MCC</a:t>
            </a:r>
          </a:p>
          <a:p>
            <a:pPr lvl="2"/>
            <a:r>
              <a:rPr lang="en-US" altLang="ko-KR" sz="2100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ko-KR" sz="21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0: Immature draft,	1: at least 60% complete, 	2: at least 80% complete</a:t>
            </a:r>
          </a:p>
          <a:p>
            <a:pPr lvl="2"/>
            <a:r>
              <a:rPr lang="en-US" altLang="ko-KR" sz="2100" i="1" dirty="0">
                <a:latin typeface="Calibri" panose="020F0502020204030204" pitchFamily="34" charset="0"/>
                <a:cs typeface="Calibri" panose="020F0502020204030204" pitchFamily="34" charset="0"/>
              </a:rPr>
              <a:t> Once under change control, </a:t>
            </a:r>
            <a:r>
              <a:rPr lang="en-US" altLang="ko-KR" sz="21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it indicates </a:t>
            </a:r>
            <a:r>
              <a:rPr lang="en-US" altLang="ko-KR" sz="2100" i="1" dirty="0">
                <a:latin typeface="Calibri" panose="020F0502020204030204" pitchFamily="34" charset="0"/>
                <a:cs typeface="Calibri" panose="020F0502020204030204" pitchFamily="34" charset="0"/>
              </a:rPr>
              <a:t>the Release to which the spec </a:t>
            </a:r>
            <a:r>
              <a:rPr lang="en-US" altLang="ko-KR" sz="21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applies (e.g., v2.0.0 </a:t>
            </a:r>
            <a:r>
              <a:rPr lang="en-US" altLang="ko-KR" sz="2100" i="1" dirty="0" smtClean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v18.0.0)</a:t>
            </a:r>
            <a:endParaRPr lang="en-US" altLang="ko-KR" sz="2100" i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en-US" altLang="ko-KR" sz="2250" i="1" dirty="0" smtClean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 (technical) </a:t>
            </a:r>
            <a:r>
              <a:rPr lang="en-US" altLang="ko-KR" sz="2250" i="1" dirty="0">
                <a:latin typeface="Calibri" panose="020F0502020204030204" pitchFamily="34" charset="0"/>
                <a:cs typeface="Calibri" panose="020F0502020204030204" pitchFamily="34" charset="0"/>
              </a:rPr>
              <a:t>: incremented each time a </a:t>
            </a:r>
            <a:r>
              <a:rPr lang="en-US" altLang="ko-KR" sz="2250" i="1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technical change </a:t>
            </a:r>
            <a:r>
              <a:rPr lang="en-US" altLang="ko-KR" sz="2250" i="1" dirty="0">
                <a:latin typeface="Calibri" panose="020F0502020204030204" pitchFamily="34" charset="0"/>
                <a:cs typeface="Calibri" panose="020F0502020204030204" pitchFamily="34" charset="0"/>
              </a:rPr>
              <a:t>is made to the </a:t>
            </a:r>
            <a:r>
              <a:rPr lang="en-US" altLang="ko-KR" sz="225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spec</a:t>
            </a:r>
            <a:r>
              <a:rPr lang="en-US" altLang="ko-KR" sz="2250" i="1" dirty="0">
                <a:latin typeface="Calibri" panose="020F0502020204030204" pitchFamily="34" charset="0"/>
                <a:cs typeface="Calibri" panose="020F0502020204030204" pitchFamily="34" charset="0"/>
              </a:rPr>
              <a:t>. Once under change control, such changes shall only occur when the TSG approves one or more </a:t>
            </a:r>
            <a:r>
              <a:rPr lang="en-US" altLang="ko-KR" sz="225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CRs</a:t>
            </a:r>
          </a:p>
          <a:p>
            <a:pPr lvl="1"/>
            <a:r>
              <a:rPr lang="en-US" altLang="ko-KR" sz="2250" i="1" dirty="0" smtClean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 (editorial) </a:t>
            </a:r>
            <a:r>
              <a:rPr lang="en-US" altLang="ko-KR" sz="2250" i="1" dirty="0">
                <a:latin typeface="Calibri" panose="020F0502020204030204" pitchFamily="34" charset="0"/>
                <a:cs typeface="Calibri" panose="020F0502020204030204" pitchFamily="34" charset="0"/>
              </a:rPr>
              <a:t>: incremented when </a:t>
            </a:r>
            <a:r>
              <a:rPr lang="en-US" altLang="ko-KR" sz="225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only </a:t>
            </a:r>
            <a:r>
              <a:rPr lang="en-US" altLang="ko-KR" sz="2250" i="1" dirty="0" smtClean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editorial / non-technical change</a:t>
            </a:r>
            <a:r>
              <a:rPr lang="en-US" altLang="ko-KR" sz="225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is incorporated </a:t>
            </a:r>
          </a:p>
          <a:p>
            <a:pPr lvl="1"/>
            <a:endParaRPr lang="en-US" altLang="ko-KR" sz="800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ko-KR" sz="2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Once under change control, rapporteur’s role in </a:t>
            </a:r>
            <a:r>
              <a:rPr lang="en-US" altLang="ko-KR" sz="2400" i="1" dirty="0">
                <a:latin typeface="Calibri" panose="020F0502020204030204" pitchFamily="34" charset="0"/>
                <a:cs typeface="Calibri" panose="020F0502020204030204" pitchFamily="34" charset="0"/>
              </a:rPr>
              <a:t>co-operation with MCC, </a:t>
            </a:r>
            <a:r>
              <a:rPr lang="en-US" altLang="ko-KR" sz="2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is to</a:t>
            </a:r>
            <a:r>
              <a:rPr lang="en-US" altLang="ko-KR" sz="2400" i="1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lvl="1"/>
            <a:r>
              <a:rPr lang="en-US" altLang="ko-KR" sz="225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Review </a:t>
            </a:r>
            <a:r>
              <a:rPr lang="en-US" altLang="ko-KR" sz="2250" i="1" dirty="0">
                <a:latin typeface="Calibri" panose="020F0502020204030204" pitchFamily="34" charset="0"/>
                <a:cs typeface="Calibri" panose="020F0502020204030204" pitchFamily="34" charset="0"/>
              </a:rPr>
              <a:t>all CRs to the specification prior to agreement in the Working Group. </a:t>
            </a:r>
          </a:p>
          <a:p>
            <a:pPr lvl="1"/>
            <a:r>
              <a:rPr lang="en-US" altLang="ko-KR" sz="225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Oversee </a:t>
            </a:r>
            <a:r>
              <a:rPr lang="en-US" altLang="ko-KR" sz="2250" i="1" dirty="0">
                <a:latin typeface="Calibri" panose="020F0502020204030204" pitchFamily="34" charset="0"/>
                <a:cs typeface="Calibri" panose="020F0502020204030204" pitchFamily="34" charset="0"/>
              </a:rPr>
              <a:t>the technical quality of the specification.</a:t>
            </a:r>
          </a:p>
          <a:p>
            <a:pPr lvl="1"/>
            <a:r>
              <a:rPr lang="en-US" altLang="ko-KR" sz="225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Serve </a:t>
            </a:r>
            <a:r>
              <a:rPr lang="en-US" altLang="ko-KR" sz="2250" i="1" dirty="0">
                <a:latin typeface="Calibri" panose="020F0502020204030204" pitchFamily="34" charset="0"/>
                <a:cs typeface="Calibri" panose="020F0502020204030204" pitchFamily="34" charset="0"/>
              </a:rPr>
              <a:t>as focal point for technical questions</a:t>
            </a:r>
            <a:r>
              <a:rPr lang="en-US" altLang="ko-KR" sz="225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ko-KR" altLang="en-US" sz="24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Toward WID </a:t>
            </a:r>
            <a:r>
              <a:rPr lang="en-US" altLang="ko-KR" dirty="0"/>
              <a:t>completion</a:t>
            </a:r>
            <a:endParaRPr lang="ko-KR" altLang="en-US" dirty="0"/>
          </a:p>
        </p:txBody>
      </p:sp>
      <p:sp>
        <p:nvSpPr>
          <p:cNvPr id="4" name="Pentagon 3"/>
          <p:cNvSpPr/>
          <p:nvPr/>
        </p:nvSpPr>
        <p:spPr>
          <a:xfrm>
            <a:off x="5015122" y="115314"/>
            <a:ext cx="908729" cy="558800"/>
          </a:xfrm>
          <a:prstGeom prst="homePlat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/>
              <a:t>WID</a:t>
            </a:r>
          </a:p>
        </p:txBody>
      </p:sp>
      <p:sp>
        <p:nvSpPr>
          <p:cNvPr id="5" name="Chevron 4">
            <a:extLst>
              <a:ext uri="{FF2B5EF4-FFF2-40B4-BE49-F238E27FC236}">
                <a16:creationId xmlns:a16="http://schemas.microsoft.com/office/drawing/2014/main" id="{AB68887F-B1B8-42A1-ABA1-EB9E8E0F38ED}"/>
              </a:ext>
            </a:extLst>
          </p:cNvPr>
          <p:cNvSpPr/>
          <p:nvPr/>
        </p:nvSpPr>
        <p:spPr>
          <a:xfrm>
            <a:off x="5708483" y="115314"/>
            <a:ext cx="1119336" cy="558800"/>
          </a:xfrm>
          <a:prstGeom prst="chevro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ko-KR" sz="1000" b="1" dirty="0"/>
              <a:t>Prepare</a:t>
            </a:r>
          </a:p>
          <a:p>
            <a:pPr algn="ctr"/>
            <a:r>
              <a:rPr lang="en-US" altLang="ko-KR" sz="1000" b="1" dirty="0"/>
              <a:t>Meeting</a:t>
            </a:r>
          </a:p>
        </p:txBody>
      </p:sp>
      <p:sp>
        <p:nvSpPr>
          <p:cNvPr id="6" name="Chevron 5">
            <a:extLst>
              <a:ext uri="{FF2B5EF4-FFF2-40B4-BE49-F238E27FC236}">
                <a16:creationId xmlns:a16="http://schemas.microsoft.com/office/drawing/2014/main" id="{3AE9BC94-53CF-4593-83C6-A7F1472B0CBB}"/>
              </a:ext>
            </a:extLst>
          </p:cNvPr>
          <p:cNvSpPr/>
          <p:nvPr/>
        </p:nvSpPr>
        <p:spPr>
          <a:xfrm>
            <a:off x="6617212" y="124496"/>
            <a:ext cx="1119336" cy="558800"/>
          </a:xfrm>
          <a:prstGeom prst="chevro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US" altLang="ko-KR" sz="1050" b="1" dirty="0"/>
              <a:t>SWG</a:t>
            </a:r>
          </a:p>
          <a:p>
            <a:pPr algn="ctr"/>
            <a:r>
              <a:rPr lang="en-US" altLang="ko-KR" sz="1050" b="1" dirty="0"/>
              <a:t>Session</a:t>
            </a:r>
            <a:endParaRPr lang="ko-KR" altLang="en-US" sz="1050" b="1" dirty="0"/>
          </a:p>
        </p:txBody>
      </p:sp>
      <p:sp>
        <p:nvSpPr>
          <p:cNvPr id="7" name="Chevron 5">
            <a:extLst>
              <a:ext uri="{FF2B5EF4-FFF2-40B4-BE49-F238E27FC236}">
                <a16:creationId xmlns:a16="http://schemas.microsoft.com/office/drawing/2014/main" id="{8A35D16C-967A-44FC-9D6D-9FBD2BDE6744}"/>
              </a:ext>
            </a:extLst>
          </p:cNvPr>
          <p:cNvSpPr/>
          <p:nvPr/>
        </p:nvSpPr>
        <p:spPr>
          <a:xfrm>
            <a:off x="7535809" y="124496"/>
            <a:ext cx="1119336" cy="558800"/>
          </a:xfrm>
          <a:prstGeom prst="chevro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US" altLang="ko-KR" sz="1050" b="1" dirty="0"/>
              <a:t>Spec</a:t>
            </a:r>
          </a:p>
          <a:p>
            <a:pPr algn="ctr"/>
            <a:r>
              <a:rPr lang="en-US" altLang="ko-KR" sz="1050" b="1" dirty="0"/>
              <a:t>Editing</a:t>
            </a:r>
            <a:endParaRPr lang="ko-KR" altLang="en-US" sz="1050" b="1" dirty="0"/>
          </a:p>
        </p:txBody>
      </p:sp>
      <p:sp>
        <p:nvSpPr>
          <p:cNvPr id="8" name="Chevron 5">
            <a:extLst>
              <a:ext uri="{FF2B5EF4-FFF2-40B4-BE49-F238E27FC236}">
                <a16:creationId xmlns:a16="http://schemas.microsoft.com/office/drawing/2014/main" id="{C6C11868-6372-47B1-9F4E-F36C2B3109DA}"/>
              </a:ext>
            </a:extLst>
          </p:cNvPr>
          <p:cNvSpPr/>
          <p:nvPr/>
        </p:nvSpPr>
        <p:spPr>
          <a:xfrm>
            <a:off x="8454406" y="115314"/>
            <a:ext cx="1119336" cy="558800"/>
          </a:xfrm>
          <a:prstGeom prst="chevro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US" altLang="ko-KR" sz="1050" b="1" dirty="0"/>
              <a:t>Closing</a:t>
            </a:r>
          </a:p>
          <a:p>
            <a:pPr algn="ctr"/>
            <a:r>
              <a:rPr lang="en-US" altLang="ko-KR" sz="1050" b="1" dirty="0"/>
              <a:t>Plenary</a:t>
            </a:r>
            <a:endParaRPr lang="ko-KR" altLang="en-US" sz="1050" b="1" dirty="0"/>
          </a:p>
        </p:txBody>
      </p:sp>
      <p:grpSp>
        <p:nvGrpSpPr>
          <p:cNvPr id="10" name="Group 7">
            <a:extLst>
              <a:ext uri="{FF2B5EF4-FFF2-40B4-BE49-F238E27FC236}">
                <a16:creationId xmlns:a16="http://schemas.microsoft.com/office/drawing/2014/main" id="{B64C0DE0-6539-4D8C-A845-3EF8E0B9540A}"/>
              </a:ext>
            </a:extLst>
          </p:cNvPr>
          <p:cNvGrpSpPr/>
          <p:nvPr/>
        </p:nvGrpSpPr>
        <p:grpSpPr>
          <a:xfrm>
            <a:off x="9989418" y="115314"/>
            <a:ext cx="1307355" cy="558800"/>
            <a:chOff x="9677398" y="3276600"/>
            <a:chExt cx="2128573" cy="641350"/>
          </a:xfrm>
        </p:grpSpPr>
        <p:sp>
          <p:nvSpPr>
            <p:cNvPr id="11" name="Chevron 8">
              <a:extLst>
                <a:ext uri="{FF2B5EF4-FFF2-40B4-BE49-F238E27FC236}">
                  <a16:creationId xmlns:a16="http://schemas.microsoft.com/office/drawing/2014/main" id="{0A7C834A-771B-4E2C-ABEB-5955CBC3CCE8}"/>
                </a:ext>
              </a:extLst>
            </p:cNvPr>
            <p:cNvSpPr/>
            <p:nvPr/>
          </p:nvSpPr>
          <p:spPr>
            <a:xfrm>
              <a:off x="9677398" y="3276600"/>
              <a:ext cx="2120902" cy="641350"/>
            </a:xfrm>
            <a:prstGeom prst="chevron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ko-KR" sz="1100" b="1" dirty="0"/>
                <a:t>WID</a:t>
              </a:r>
            </a:p>
            <a:p>
              <a:pPr algn="ctr"/>
              <a:r>
                <a:rPr lang="en-US" altLang="ko-KR" sz="1100" b="1" dirty="0"/>
                <a:t>Complete</a:t>
              </a:r>
              <a:endParaRPr lang="ko-KR" altLang="en-US" sz="1100" b="1" dirty="0"/>
            </a:p>
          </p:txBody>
        </p:sp>
        <p:sp>
          <p:nvSpPr>
            <p:cNvPr id="12" name="Rectangle 9">
              <a:extLst>
                <a:ext uri="{FF2B5EF4-FFF2-40B4-BE49-F238E27FC236}">
                  <a16:creationId xmlns:a16="http://schemas.microsoft.com/office/drawing/2014/main" id="{6B61177E-185B-4F88-9AD0-FD416C4D69A6}"/>
                </a:ext>
              </a:extLst>
            </p:cNvPr>
            <p:cNvSpPr/>
            <p:nvPr/>
          </p:nvSpPr>
          <p:spPr>
            <a:xfrm>
              <a:off x="11428145" y="3276600"/>
              <a:ext cx="377826" cy="6413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100"/>
            </a:p>
          </p:txBody>
        </p:sp>
      </p:grpSp>
    </p:spTree>
    <p:extLst>
      <p:ext uri="{BB962C8B-B14F-4D97-AF65-F5344CB8AC3E}">
        <p14:creationId xmlns:p14="http://schemas.microsoft.com/office/powerpoint/2010/main" val="220232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E1B1459-E343-4E9F-914C-18A4F2164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824" y="1263711"/>
            <a:ext cx="3352377" cy="614011"/>
          </a:xfrm>
        </p:spPr>
        <p:txBody>
          <a:bodyPr/>
          <a:lstStyle/>
          <a:p>
            <a:r>
              <a:rPr lang="en-US" altLang="ko-KR" dirty="0" smtClean="0"/>
              <a:t>Last words..</a:t>
            </a:r>
            <a:endParaRPr lang="ko-KR" altLang="en-US" dirty="0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5783" y="863519"/>
            <a:ext cx="7257326" cy="5534770"/>
          </a:xfrm>
          <a:prstGeom prst="rect">
            <a:avLst/>
          </a:prstGeom>
        </p:spPr>
      </p:pic>
      <p:sp>
        <p:nvSpPr>
          <p:cNvPr id="4" name="직사각형 3"/>
          <p:cNvSpPr/>
          <p:nvPr/>
        </p:nvSpPr>
        <p:spPr>
          <a:xfrm>
            <a:off x="2800601" y="2783676"/>
            <a:ext cx="2013885" cy="2246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i="1" spc="-38" dirty="0" smtClean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Rapporteurs:</a:t>
            </a:r>
          </a:p>
          <a:p>
            <a:r>
              <a:rPr lang="en-US" altLang="ko-KR" sz="2800" b="1" i="1" spc="-38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Work item</a:t>
            </a:r>
          </a:p>
          <a:p>
            <a:r>
              <a:rPr lang="en-US" altLang="ko-KR" sz="2800" b="1" i="1" spc="-38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Session </a:t>
            </a:r>
          </a:p>
          <a:p>
            <a:r>
              <a:rPr lang="en-US" altLang="ko-KR" sz="2800" b="1" i="1" spc="-38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Handlers</a:t>
            </a:r>
          </a:p>
          <a:p>
            <a:r>
              <a:rPr lang="en-US" altLang="ko-KR" sz="2800" b="1" i="1" spc="-38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(WSH)</a:t>
            </a:r>
            <a:endParaRPr lang="ko-KR" altLang="en-US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7574424" y="786657"/>
            <a:ext cx="298056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2800" i="1" spc="-38" dirty="0" smtClean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Chairs:</a:t>
            </a:r>
          </a:p>
          <a:p>
            <a:r>
              <a:rPr lang="en-US" altLang="ko-KR" sz="2800" i="1" spc="-38" dirty="0" smtClean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WG/SWG </a:t>
            </a:r>
            <a:r>
              <a:rPr lang="en-US" altLang="ko-KR" sz="2800" i="1" spc="-38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operators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36188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E1B1459-E343-4E9F-914C-18A4F2164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824" y="1263711"/>
            <a:ext cx="3352377" cy="614011"/>
          </a:xfrm>
        </p:spPr>
        <p:txBody>
          <a:bodyPr/>
          <a:lstStyle/>
          <a:p>
            <a:r>
              <a:rPr lang="en-US" altLang="ko-KR" dirty="0"/>
              <a:t>This session</a:t>
            </a:r>
            <a:endParaRPr lang="ko-KR" altLang="en-US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32926940-AEB1-4031-A809-F013756B3B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4" y="2623184"/>
            <a:ext cx="6235065" cy="3741039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981FA21A-01EF-478D-84E7-DADD8807B3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8538"/>
          <a:stretch/>
        </p:blipFill>
        <p:spPr>
          <a:xfrm>
            <a:off x="659949" y="2683953"/>
            <a:ext cx="4883601" cy="3202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9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rPr lang="en-US" altLang="ko-KR" dirty="0"/>
              <a:t>Rapporteur shall act as the </a:t>
            </a:r>
            <a:r>
              <a:rPr lang="en-US" altLang="ko-KR" b="1" dirty="0">
                <a:solidFill>
                  <a:srgbClr val="FF0000"/>
                </a:solidFill>
              </a:rPr>
              <a:t>prime contact point on technical matters and for information on progress </a:t>
            </a:r>
            <a:r>
              <a:rPr lang="en-US" altLang="ko-KR" dirty="0"/>
              <a:t>throughout the drafting phases. (3GPP Working Procedures, Article 39)</a:t>
            </a:r>
          </a:p>
          <a:p>
            <a:pPr marL="0" indent="0">
              <a:buNone/>
            </a:pPr>
            <a:r>
              <a:rPr lang="en-GB" altLang="ko-KR" dirty="0"/>
              <a:t>1) Serve as Editor (following the guidance of the WG) until the specification is placed under change control.</a:t>
            </a:r>
            <a:endParaRPr lang="ko-KR" altLang="ko-KR" dirty="0"/>
          </a:p>
          <a:p>
            <a:pPr marL="0" indent="0">
              <a:buNone/>
            </a:pPr>
            <a:r>
              <a:rPr lang="en-GB" altLang="ko-KR" dirty="0"/>
              <a:t>2) Deliver a clean specification to the MCC for editorial clean-up before submission for TSG approval to come under change control.</a:t>
            </a:r>
            <a:endParaRPr lang="en-US" altLang="ko-KR" dirty="0"/>
          </a:p>
          <a:p>
            <a:endParaRPr lang="ko-KR" altLang="en-US" dirty="0"/>
          </a:p>
        </p:txBody>
      </p:sp>
      <p:sp>
        <p:nvSpPr>
          <p:cNvPr id="4" name="Pentagon 3"/>
          <p:cNvSpPr/>
          <p:nvPr/>
        </p:nvSpPr>
        <p:spPr>
          <a:xfrm>
            <a:off x="393702" y="3276600"/>
            <a:ext cx="1479550" cy="641350"/>
          </a:xfrm>
          <a:prstGeom prst="homePlat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/>
              <a:t>WID</a:t>
            </a:r>
          </a:p>
          <a:p>
            <a:pPr algn="ctr"/>
            <a:r>
              <a:rPr lang="en-US" altLang="ko-KR" sz="1400" b="1" dirty="0"/>
              <a:t>Creation</a:t>
            </a:r>
            <a:endParaRPr lang="ko-KR" altLang="en-US" sz="1400" b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Rapporteur’s life</a:t>
            </a:r>
            <a:endParaRPr lang="ko-KR" altLang="en-US" dirty="0"/>
          </a:p>
        </p:txBody>
      </p:sp>
      <p:sp>
        <p:nvSpPr>
          <p:cNvPr id="5" name="Chevron 4"/>
          <p:cNvSpPr/>
          <p:nvPr/>
        </p:nvSpPr>
        <p:spPr>
          <a:xfrm>
            <a:off x="1739900" y="3276600"/>
            <a:ext cx="1822450" cy="641350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/>
              <a:t>Meeting</a:t>
            </a:r>
          </a:p>
          <a:p>
            <a:pPr algn="ctr"/>
            <a:r>
              <a:rPr lang="en-US" altLang="ko-KR" sz="1400" b="1" dirty="0"/>
              <a:t>Preparation</a:t>
            </a:r>
            <a:endParaRPr lang="ko-KR" altLang="en-US" sz="1400" b="1" dirty="0"/>
          </a:p>
        </p:txBody>
      </p:sp>
      <p:sp>
        <p:nvSpPr>
          <p:cNvPr id="6" name="Chevron 5"/>
          <p:cNvSpPr/>
          <p:nvPr/>
        </p:nvSpPr>
        <p:spPr>
          <a:xfrm>
            <a:off x="3416298" y="3276600"/>
            <a:ext cx="1822450" cy="641350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US" altLang="ko-KR" sz="1300" b="1" dirty="0"/>
              <a:t>SWG Session</a:t>
            </a:r>
          </a:p>
          <a:p>
            <a:pPr algn="ctr"/>
            <a:r>
              <a:rPr lang="en-US" altLang="ko-KR" sz="1300" b="1" dirty="0"/>
              <a:t>Operation</a:t>
            </a:r>
            <a:endParaRPr lang="ko-KR" altLang="en-US" sz="1300" b="1" dirty="0"/>
          </a:p>
        </p:txBody>
      </p:sp>
      <p:sp>
        <p:nvSpPr>
          <p:cNvPr id="7" name="Chevron 6"/>
          <p:cNvSpPr/>
          <p:nvPr/>
        </p:nvSpPr>
        <p:spPr>
          <a:xfrm>
            <a:off x="5105396" y="3276600"/>
            <a:ext cx="1822450" cy="641350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/>
              <a:t>Editing</a:t>
            </a:r>
          </a:p>
          <a:p>
            <a:pPr algn="ctr"/>
            <a:r>
              <a:rPr lang="en-US" altLang="ko-KR" sz="1400" b="1" i="1" dirty="0"/>
              <a:t>draft </a:t>
            </a:r>
            <a:r>
              <a:rPr lang="en-US" altLang="ko-KR" sz="1400" b="1" dirty="0"/>
              <a:t>TS/TR</a:t>
            </a:r>
            <a:endParaRPr lang="ko-KR" altLang="en-US" sz="1400" b="1" dirty="0"/>
          </a:p>
        </p:txBody>
      </p:sp>
      <p:grpSp>
        <p:nvGrpSpPr>
          <p:cNvPr id="13" name="Group 12"/>
          <p:cNvGrpSpPr/>
          <p:nvPr/>
        </p:nvGrpSpPr>
        <p:grpSpPr>
          <a:xfrm>
            <a:off x="8896348" y="3276600"/>
            <a:ext cx="2184402" cy="641350"/>
            <a:chOff x="9677398" y="3276600"/>
            <a:chExt cx="2184402" cy="641350"/>
          </a:xfrm>
        </p:grpSpPr>
        <p:sp>
          <p:nvSpPr>
            <p:cNvPr id="11" name="Chevron 10"/>
            <p:cNvSpPr/>
            <p:nvPr/>
          </p:nvSpPr>
          <p:spPr>
            <a:xfrm>
              <a:off x="9677398" y="3276600"/>
              <a:ext cx="2120902" cy="641350"/>
            </a:xfrm>
            <a:prstGeom prst="chevron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ko-KR" sz="1300" b="1" dirty="0"/>
                <a:t>Delivery of </a:t>
              </a:r>
              <a:r>
                <a:rPr lang="en-US" altLang="ko-KR" sz="1300" b="1" i="1" dirty="0"/>
                <a:t>draft</a:t>
              </a:r>
            </a:p>
            <a:p>
              <a:pPr algn="ctr"/>
              <a:r>
                <a:rPr lang="en-US" altLang="ko-KR" sz="1300" b="1" dirty="0"/>
                <a:t>TS/TR for TSG approval</a:t>
              </a:r>
              <a:endParaRPr lang="ko-KR" altLang="en-US" sz="1300" b="1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1483975" y="3276600"/>
              <a:ext cx="377825" cy="6413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8619068" y="3335864"/>
            <a:ext cx="356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…</a:t>
            </a:r>
            <a:endParaRPr lang="ko-KR" altLang="en-US" dirty="0"/>
          </a:p>
        </p:txBody>
      </p:sp>
      <p:sp>
        <p:nvSpPr>
          <p:cNvPr id="18" name="Pentagon 17"/>
          <p:cNvSpPr/>
          <p:nvPr/>
        </p:nvSpPr>
        <p:spPr>
          <a:xfrm>
            <a:off x="10819933" y="3276600"/>
            <a:ext cx="1124417" cy="641350"/>
          </a:xfrm>
          <a:prstGeom prst="homePlate">
            <a:avLst/>
          </a:prstGeom>
          <a:solidFill>
            <a:schemeClr val="accent2">
              <a:lumMod val="60000"/>
              <a:lumOff val="40000"/>
            </a:schemeClr>
          </a:solidFill>
          <a:ln w="381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i="1" dirty="0"/>
              <a:t>…. and</a:t>
            </a:r>
          </a:p>
          <a:p>
            <a:pPr algn="ctr"/>
            <a:r>
              <a:rPr lang="en-US" altLang="ko-KR" sz="1400" b="1" i="1" dirty="0"/>
              <a:t>More</a:t>
            </a:r>
            <a:endParaRPr lang="ko-KR" altLang="en-US" sz="1400" b="1" i="1" dirty="0"/>
          </a:p>
        </p:txBody>
      </p:sp>
      <p:sp>
        <p:nvSpPr>
          <p:cNvPr id="20" name="Line Callout 1 (No Border) 19"/>
          <p:cNvSpPr/>
          <p:nvPr/>
        </p:nvSpPr>
        <p:spPr>
          <a:xfrm>
            <a:off x="393702" y="4838700"/>
            <a:ext cx="1289050" cy="1422400"/>
          </a:xfrm>
          <a:prstGeom prst="callout1">
            <a:avLst>
              <a:gd name="adj1" fmla="val -6697"/>
              <a:gd name="adj2" fmla="val 45362"/>
              <a:gd name="adj3" fmla="val -54018"/>
              <a:gd name="adj4" fmla="val 44918"/>
            </a:avLst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200" dirty="0">
                <a:solidFill>
                  <a:schemeClr val="tx1"/>
                </a:solidFill>
              </a:rPr>
              <a:t>Draft WID &amp; collect more than 4 supporters for TSG approval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1" name="Line Callout 1 (No Border) 20"/>
          <p:cNvSpPr/>
          <p:nvPr/>
        </p:nvSpPr>
        <p:spPr>
          <a:xfrm>
            <a:off x="1866902" y="4838700"/>
            <a:ext cx="1289050" cy="1422400"/>
          </a:xfrm>
          <a:prstGeom prst="callout1">
            <a:avLst>
              <a:gd name="adj1" fmla="val -8929"/>
              <a:gd name="adj2" fmla="val 45362"/>
              <a:gd name="adj3" fmla="val -54018"/>
              <a:gd name="adj4" fmla="val 44918"/>
            </a:avLst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200" dirty="0">
                <a:solidFill>
                  <a:schemeClr val="tx1"/>
                </a:solidFill>
              </a:rPr>
              <a:t>Review all inputs before meeting starts &amp; identify any (contentious) issues</a:t>
            </a:r>
            <a:endParaRPr lang="ko-KR" altLang="en-US" sz="1200" dirty="0">
              <a:solidFill>
                <a:schemeClr val="tx1"/>
              </a:solidFill>
            </a:endParaRPr>
          </a:p>
        </p:txBody>
      </p:sp>
      <p:sp>
        <p:nvSpPr>
          <p:cNvPr id="22" name="Line Callout 1 (No Border) 21"/>
          <p:cNvSpPr/>
          <p:nvPr/>
        </p:nvSpPr>
        <p:spPr>
          <a:xfrm>
            <a:off x="3606802" y="4838700"/>
            <a:ext cx="1289050" cy="1422400"/>
          </a:xfrm>
          <a:prstGeom prst="callout1">
            <a:avLst>
              <a:gd name="adj1" fmla="val -8929"/>
              <a:gd name="adj2" fmla="val 45362"/>
              <a:gd name="adj3" fmla="val -54018"/>
              <a:gd name="adj4" fmla="val 44918"/>
            </a:avLst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200" dirty="0">
                <a:solidFill>
                  <a:schemeClr val="tx1"/>
                </a:solidFill>
              </a:rPr>
              <a:t>Propose the most efficient way &amp; help SWG chair to handle session</a:t>
            </a:r>
            <a:r>
              <a:rPr lang="ko-KR" altLang="en-US" sz="1200" dirty="0">
                <a:solidFill>
                  <a:schemeClr val="tx1"/>
                </a:solidFill>
              </a:rPr>
              <a:t> </a:t>
            </a:r>
            <a:r>
              <a:rPr lang="en-US" altLang="ko-KR" sz="1200" dirty="0">
                <a:solidFill>
                  <a:schemeClr val="tx1"/>
                </a:solidFill>
              </a:rPr>
              <a:t>successfully</a:t>
            </a:r>
          </a:p>
        </p:txBody>
      </p:sp>
      <p:sp>
        <p:nvSpPr>
          <p:cNvPr id="23" name="Line Callout 1 (No Border) 22"/>
          <p:cNvSpPr/>
          <p:nvPr/>
        </p:nvSpPr>
        <p:spPr>
          <a:xfrm>
            <a:off x="5451475" y="4838700"/>
            <a:ext cx="1289050" cy="1422400"/>
          </a:xfrm>
          <a:prstGeom prst="callout1">
            <a:avLst>
              <a:gd name="adj1" fmla="val -8929"/>
              <a:gd name="adj2" fmla="val 45362"/>
              <a:gd name="adj3" fmla="val -54018"/>
              <a:gd name="adj4" fmla="val 44918"/>
            </a:avLst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200" dirty="0">
                <a:solidFill>
                  <a:schemeClr val="tx1"/>
                </a:solidFill>
              </a:rPr>
              <a:t>Implement all the agreements &amp; increase spec version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1695450" y="2921000"/>
            <a:ext cx="6908794" cy="3340100"/>
            <a:chOff x="1695450" y="2921000"/>
            <a:chExt cx="6908794" cy="3340100"/>
          </a:xfrm>
        </p:grpSpPr>
        <p:sp>
          <p:nvSpPr>
            <p:cNvPr id="8" name="Chevron 7"/>
            <p:cNvSpPr/>
            <p:nvPr/>
          </p:nvSpPr>
          <p:spPr>
            <a:xfrm>
              <a:off x="6781794" y="3276600"/>
              <a:ext cx="1822450" cy="641350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300" b="1" dirty="0"/>
                <a:t>Report to</a:t>
              </a:r>
            </a:p>
            <a:p>
              <a:pPr algn="ctr"/>
              <a:r>
                <a:rPr lang="en-US" altLang="ko-KR" sz="1300" b="1" dirty="0"/>
                <a:t>SA4 </a:t>
              </a:r>
              <a:r>
                <a:rPr lang="en-US" altLang="ko-KR" sz="1300" b="1" dirty="0" err="1"/>
                <a:t>planery</a:t>
              </a:r>
              <a:endParaRPr lang="ko-KR" altLang="en-US" sz="1300" b="1" dirty="0"/>
            </a:p>
          </p:txBody>
        </p:sp>
        <p:cxnSp>
          <p:nvCxnSpPr>
            <p:cNvPr id="16" name="Straight Arrow Connector 15"/>
            <p:cNvCxnSpPr/>
            <p:nvPr/>
          </p:nvCxnSpPr>
          <p:spPr>
            <a:xfrm>
              <a:off x="1695450" y="3073400"/>
              <a:ext cx="6838950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3932999" y="2921000"/>
              <a:ext cx="2363852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ko-KR" sz="1400" b="1" dirty="0"/>
                <a:t>One regular SA4 meeting</a:t>
              </a:r>
              <a:endParaRPr lang="ko-KR" altLang="en-US" sz="1400" b="1" dirty="0"/>
            </a:p>
          </p:txBody>
        </p:sp>
        <p:sp>
          <p:nvSpPr>
            <p:cNvPr id="24" name="Line Callout 1 (No Border) 23"/>
            <p:cNvSpPr/>
            <p:nvPr/>
          </p:nvSpPr>
          <p:spPr>
            <a:xfrm>
              <a:off x="7096125" y="4838700"/>
              <a:ext cx="1289050" cy="1422400"/>
            </a:xfrm>
            <a:prstGeom prst="callout1">
              <a:avLst>
                <a:gd name="adj1" fmla="val -8929"/>
                <a:gd name="adj2" fmla="val 45362"/>
                <a:gd name="adj3" fmla="val -54018"/>
                <a:gd name="adj4" fmla="val 44918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sz="1200" dirty="0">
                  <a:solidFill>
                    <a:schemeClr val="tx1"/>
                  </a:solidFill>
                </a:rPr>
                <a:t>Present output documents concisely &amp; ask any necessary actions</a:t>
              </a:r>
            </a:p>
          </p:txBody>
        </p:sp>
      </p:grpSp>
      <p:sp>
        <p:nvSpPr>
          <p:cNvPr id="26" name="Line Callout 1 (No Border) 25"/>
          <p:cNvSpPr/>
          <p:nvPr/>
        </p:nvSpPr>
        <p:spPr>
          <a:xfrm>
            <a:off x="8768881" y="4838193"/>
            <a:ext cx="1727669" cy="1422400"/>
          </a:xfrm>
          <a:prstGeom prst="callout1">
            <a:avLst>
              <a:gd name="adj1" fmla="val -8929"/>
              <a:gd name="adj2" fmla="val 45362"/>
              <a:gd name="adj3" fmla="val -54018"/>
              <a:gd name="adj4" fmla="val 44918"/>
            </a:avLst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200" dirty="0">
                <a:solidFill>
                  <a:schemeClr val="tx1"/>
                </a:solidFill>
              </a:rPr>
              <a:t>Approved by TSG,</a:t>
            </a:r>
          </a:p>
          <a:p>
            <a:pPr marL="171450" indent="-171450">
              <a:buFontTx/>
              <a:buChar char="-"/>
            </a:pPr>
            <a:r>
              <a:rPr lang="en-US" altLang="ko-KR" sz="1200" dirty="0">
                <a:solidFill>
                  <a:schemeClr val="tx1"/>
                </a:solidFill>
              </a:rPr>
              <a:t>Spec is under change control</a:t>
            </a:r>
          </a:p>
          <a:p>
            <a:pPr marL="171450" indent="-171450">
              <a:buFontTx/>
              <a:buChar char="-"/>
            </a:pPr>
            <a:r>
              <a:rPr lang="en-US" altLang="ko-KR" sz="1200" strike="sngStrike" dirty="0">
                <a:solidFill>
                  <a:schemeClr val="tx1"/>
                </a:solidFill>
              </a:rPr>
              <a:t>draft </a:t>
            </a:r>
            <a:r>
              <a:rPr lang="en-US" altLang="ko-KR" sz="1200" dirty="0">
                <a:solidFill>
                  <a:schemeClr val="tx1"/>
                </a:solidFill>
              </a:rPr>
              <a:t>TS/TR, </a:t>
            </a:r>
            <a:r>
              <a:rPr lang="en-US" altLang="ko-KR" sz="1200" dirty="0" err="1">
                <a:solidFill>
                  <a:schemeClr val="tx1"/>
                </a:solidFill>
              </a:rPr>
              <a:t>pCR</a:t>
            </a:r>
            <a:r>
              <a:rPr lang="en-US" altLang="ko-KR" sz="1200" dirty="0">
                <a:solidFill>
                  <a:schemeClr val="tx1"/>
                </a:solidFill>
              </a:rPr>
              <a:t> </a:t>
            </a:r>
            <a:r>
              <a:rPr lang="en-US" altLang="ko-KR" sz="1200" dirty="0">
                <a:solidFill>
                  <a:schemeClr val="tx1"/>
                </a:solidFill>
                <a:sym typeface="Wingdings" panose="05000000000000000000" pitchFamily="2" charset="2"/>
              </a:rPr>
              <a:t> CR</a:t>
            </a:r>
          </a:p>
          <a:p>
            <a:pPr marL="171450" indent="-171450">
              <a:buFontTx/>
              <a:buChar char="-"/>
            </a:pPr>
            <a:r>
              <a:rPr lang="en-US" altLang="ko-KR" sz="1200" dirty="0">
                <a:solidFill>
                  <a:schemeClr val="tx1"/>
                </a:solidFill>
              </a:rPr>
              <a:t>Version managed by MCC</a:t>
            </a:r>
          </a:p>
        </p:txBody>
      </p:sp>
      <p:sp>
        <p:nvSpPr>
          <p:cNvPr id="27" name="Line Callout 1 (No Border) 26"/>
          <p:cNvSpPr/>
          <p:nvPr/>
        </p:nvSpPr>
        <p:spPr>
          <a:xfrm>
            <a:off x="10702925" y="4838193"/>
            <a:ext cx="1095373" cy="1422400"/>
          </a:xfrm>
          <a:prstGeom prst="callout1">
            <a:avLst>
              <a:gd name="adj1" fmla="val -8929"/>
              <a:gd name="adj2" fmla="val 45362"/>
              <a:gd name="adj3" fmla="val -54018"/>
              <a:gd name="adj4" fmla="val 44918"/>
            </a:avLst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200" dirty="0">
                <a:solidFill>
                  <a:schemeClr val="tx1"/>
                </a:solidFill>
              </a:rPr>
              <a:t>Monitor / review CRs in co-operation with MCC</a:t>
            </a:r>
          </a:p>
          <a:p>
            <a:endParaRPr lang="en-US" altLang="ko-KR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7780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4" grpId="0"/>
      <p:bldP spid="18" grpId="0" animBg="1"/>
      <p:bldP spid="20" grpId="0" animBg="1"/>
      <p:bldP spid="21" grpId="0" animBg="1"/>
      <p:bldP spid="22" grpId="0" animBg="1"/>
      <p:bldP spid="23" grpId="0" animBg="1"/>
      <p:bldP spid="26" grpId="0" animBg="1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2"/>
          </p:nvPr>
        </p:nvSpPr>
        <p:spPr>
          <a:xfrm>
            <a:off x="457200" y="993221"/>
            <a:ext cx="11430000" cy="5382181"/>
          </a:xfrm>
        </p:spPr>
        <p:txBody>
          <a:bodyPr/>
          <a:lstStyle/>
          <a:p>
            <a:r>
              <a:rPr lang="en-US" altLang="ko-KR" sz="2400" b="1" i="1" dirty="0">
                <a:latin typeface="Calibri" panose="020F0502020204030204" pitchFamily="34" charset="0"/>
                <a:cs typeface="Calibri" panose="020F0502020204030204" pitchFamily="34" charset="0"/>
              </a:rPr>
              <a:t>Guidelines on WIDs names and </a:t>
            </a:r>
            <a:r>
              <a:rPr lang="en-US" altLang="ko-KR" sz="2400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acronyms </a:t>
            </a:r>
            <a:r>
              <a:rPr lang="en-US" altLang="ko-KR" sz="16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[</a:t>
            </a:r>
            <a:r>
              <a:rPr lang="en-US" altLang="ko-KR" sz="1600" i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TDoCs</a:t>
            </a:r>
            <a:r>
              <a:rPr lang="en-US" altLang="ko-KR" sz="16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SP-220968/CP-222223/RP-222548</a:t>
            </a:r>
            <a:r>
              <a:rPr lang="en-US" altLang="ko-KR" sz="1600" i="1" dirty="0">
                <a:latin typeface="Calibri" panose="020F0502020204030204" pitchFamily="34" charset="0"/>
                <a:cs typeface="Calibri" panose="020F0502020204030204" pitchFamily="34" charset="0"/>
              </a:rPr>
              <a:t>]</a:t>
            </a:r>
            <a:endParaRPr lang="en-US" altLang="ko-KR" sz="24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en-US" altLang="ko-KR" sz="225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Provides clear </a:t>
            </a:r>
            <a:r>
              <a:rPr lang="en-US" altLang="ko-KR" sz="2250" i="1" dirty="0">
                <a:latin typeface="Calibri" panose="020F0502020204030204" pitchFamily="34" charset="0"/>
                <a:cs typeface="Calibri" panose="020F0502020204030204" pitchFamily="34" charset="0"/>
              </a:rPr>
              <a:t>references for future items</a:t>
            </a:r>
          </a:p>
          <a:p>
            <a:pPr lvl="1"/>
            <a:endParaRPr lang="en-US" altLang="ko-KR" sz="2250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ko-KR" sz="2400" i="1" dirty="0">
                <a:latin typeface="Calibri" panose="020F0502020204030204" pitchFamily="34" charset="0"/>
                <a:cs typeface="Calibri" panose="020F0502020204030204" pitchFamily="34" charset="0"/>
              </a:rPr>
              <a:t>General principles</a:t>
            </a:r>
          </a:p>
          <a:p>
            <a:pPr lvl="1"/>
            <a:r>
              <a:rPr lang="en-US" altLang="ko-KR" sz="2250" i="1" dirty="0">
                <a:latin typeface="Calibri" panose="020F0502020204030204" pitchFamily="34" charset="0"/>
                <a:cs typeface="Calibri" panose="020F0502020204030204" pitchFamily="34" charset="0"/>
              </a:rPr>
              <a:t>Simplicity: </a:t>
            </a:r>
            <a:r>
              <a:rPr lang="en-US" altLang="ko-KR" sz="2250" i="1" dirty="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Generic words should be avoided </a:t>
            </a:r>
            <a:r>
              <a:rPr lang="en-US" altLang="ko-KR" sz="2250" i="1" dirty="0">
                <a:latin typeface="Calibri" panose="020F0502020204030204" pitchFamily="34" charset="0"/>
                <a:cs typeface="Calibri" panose="020F0502020204030204" pitchFamily="34" charset="0"/>
              </a:rPr>
              <a:t>(e.g., “System enhancements to support xxx” or “Support for additional capability for xxx”)</a:t>
            </a:r>
          </a:p>
          <a:p>
            <a:pPr lvl="1"/>
            <a:r>
              <a:rPr lang="en-US" altLang="ko-KR" sz="2250" i="1" dirty="0">
                <a:latin typeface="Calibri" panose="020F0502020204030204" pitchFamily="34" charset="0"/>
                <a:cs typeface="Calibri" panose="020F0502020204030204" pitchFamily="34" charset="0"/>
              </a:rPr>
              <a:t>Generation: </a:t>
            </a:r>
            <a:r>
              <a:rPr lang="en-US" altLang="ko-KR" sz="2250" i="1" dirty="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only when radio technologies specific </a:t>
            </a:r>
            <a:r>
              <a:rPr lang="en-US" altLang="ko-KR" sz="2250" i="1" dirty="0">
                <a:latin typeface="Calibri" panose="020F0502020204030204" pitchFamily="34" charset="0"/>
                <a:cs typeface="Calibri" panose="020F0502020204030204" pitchFamily="34" charset="0"/>
              </a:rPr>
              <a:t>(e.g., NR, LTE/E-UTRA, but not “5G”, “4G”)</a:t>
            </a:r>
          </a:p>
          <a:p>
            <a:pPr lvl="1"/>
            <a:r>
              <a:rPr lang="en-US" altLang="ko-KR" sz="2250" i="1" dirty="0">
                <a:latin typeface="Calibri" panose="020F0502020204030204" pitchFamily="34" charset="0"/>
                <a:cs typeface="Calibri" panose="020F0502020204030204" pitchFamily="34" charset="0"/>
              </a:rPr>
              <a:t>Enhancements: For enhancements of a Feature from a previous Release, </a:t>
            </a:r>
            <a:r>
              <a:rPr lang="en-US" altLang="ko-KR" sz="2250" i="1" dirty="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prefer using “Phase n” and “_</a:t>
            </a:r>
            <a:r>
              <a:rPr lang="en-US" altLang="ko-KR" sz="2250" i="1" dirty="0" err="1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Phn</a:t>
            </a:r>
            <a:r>
              <a:rPr lang="en-US" altLang="ko-KR" sz="2250" i="1" dirty="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”. </a:t>
            </a:r>
            <a:r>
              <a:rPr lang="en-US" altLang="ko-KR" sz="2250" i="1" dirty="0">
                <a:latin typeface="Calibri" panose="020F0502020204030204" pitchFamily="34" charset="0"/>
                <a:cs typeface="Calibri" panose="020F0502020204030204" pitchFamily="34" charset="0"/>
              </a:rPr>
              <a:t>(avoid “enhancement/improvement” or “e”)</a:t>
            </a:r>
          </a:p>
          <a:p>
            <a:pPr lvl="1"/>
            <a:r>
              <a:rPr lang="en-US" altLang="ko-KR" sz="2250" i="1" dirty="0">
                <a:latin typeface="Calibri" panose="020F0502020204030204" pitchFamily="34" charset="0"/>
                <a:cs typeface="Calibri" panose="020F0502020204030204" pitchFamily="34" charset="0"/>
              </a:rPr>
              <a:t>Acronyms: </a:t>
            </a:r>
            <a:r>
              <a:rPr lang="en-US" altLang="ko-KR" sz="2250" i="1" dirty="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prefer “easy to pronounce” and “meaningful”</a:t>
            </a:r>
          </a:p>
          <a:p>
            <a:pPr lvl="2"/>
            <a:r>
              <a:rPr lang="en-US" altLang="ko-KR" sz="2100" i="1" dirty="0">
                <a:latin typeface="Calibri" panose="020F0502020204030204" pitchFamily="34" charset="0"/>
                <a:cs typeface="Calibri" panose="020F0502020204030204" pitchFamily="34" charset="0"/>
              </a:rPr>
              <a:t>FS_5GSTAR, </a:t>
            </a:r>
            <a:r>
              <a:rPr lang="en-US" altLang="ko-KR" sz="2100" i="1" dirty="0" err="1">
                <a:latin typeface="Calibri" panose="020F0502020204030204" pitchFamily="34" charset="0"/>
                <a:cs typeface="Calibri" panose="020F0502020204030204" pitchFamily="34" charset="0"/>
              </a:rPr>
              <a:t>MeCAR</a:t>
            </a:r>
            <a:r>
              <a:rPr lang="en-US" altLang="ko-KR" sz="2100" i="1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ko-KR" sz="21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5GMS </a:t>
            </a:r>
            <a:endParaRPr lang="en-US" altLang="ko-KR" sz="2100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2"/>
            <a:r>
              <a:rPr lang="en-US" altLang="ko-KR" sz="2100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ko-KR" sz="21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GA4RTAR ?</a:t>
            </a:r>
            <a:endParaRPr lang="ko-KR" altLang="en-US" sz="21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Approval of WID</a:t>
            </a:r>
            <a:endParaRPr lang="ko-KR" altLang="en-US" dirty="0"/>
          </a:p>
        </p:txBody>
      </p:sp>
      <p:sp>
        <p:nvSpPr>
          <p:cNvPr id="4" name="Pentagon 3"/>
          <p:cNvSpPr/>
          <p:nvPr/>
        </p:nvSpPr>
        <p:spPr>
          <a:xfrm>
            <a:off x="5015122" y="106132"/>
            <a:ext cx="908729" cy="558800"/>
          </a:xfrm>
          <a:prstGeom prst="homePlat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/>
              <a:t>WID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9647" y="452079"/>
            <a:ext cx="3550847" cy="200322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810806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2"/>
          </p:nvPr>
        </p:nvSpPr>
        <p:spPr>
          <a:xfrm>
            <a:off x="457200" y="993221"/>
            <a:ext cx="11430000" cy="5382181"/>
          </a:xfrm>
        </p:spPr>
        <p:txBody>
          <a:bodyPr/>
          <a:lstStyle/>
          <a:p>
            <a:r>
              <a:rPr lang="en-US" altLang="ko-KR" sz="2400" i="1" dirty="0">
                <a:latin typeface="Calibri" panose="020F0502020204030204" pitchFamily="34" charset="0"/>
                <a:cs typeface="Calibri" panose="020F0502020204030204" pitchFamily="34" charset="0"/>
              </a:rPr>
              <a:t>General principles (continued)</a:t>
            </a:r>
          </a:p>
          <a:p>
            <a:pPr lvl="1"/>
            <a:r>
              <a:rPr lang="en-US" altLang="ko-KR" sz="2250" i="1" dirty="0">
                <a:latin typeface="Calibri" panose="020F0502020204030204" pitchFamily="34" charset="0"/>
                <a:cs typeface="Calibri" panose="020F0502020204030204" pitchFamily="34" charset="0"/>
              </a:rPr>
              <a:t>Consistency: </a:t>
            </a:r>
            <a:r>
              <a:rPr lang="en-US" altLang="ko-KR" sz="2250" i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group of letters commonly known for a topic shall not be used for a different meaning</a:t>
            </a:r>
          </a:p>
          <a:p>
            <a:pPr lvl="2"/>
            <a:r>
              <a:rPr lang="en-US" altLang="ko-KR" sz="2100" i="1" dirty="0">
                <a:latin typeface="Calibri" panose="020F0502020204030204" pitchFamily="34" charset="0"/>
                <a:cs typeface="Calibri" panose="020F0502020204030204" pitchFamily="34" charset="0"/>
              </a:rPr>
              <a:t> MP_RTT (Real-Time Text) vs. RTT (Radio Transmission Technology, TR21.905)</a:t>
            </a:r>
          </a:p>
          <a:p>
            <a:pPr lvl="1"/>
            <a:r>
              <a:rPr lang="en-US" altLang="ko-KR" sz="2250" i="1" dirty="0">
                <a:latin typeface="Calibri" panose="020F0502020204030204" pitchFamily="34" charset="0"/>
                <a:cs typeface="Calibri" panose="020F0502020204030204" pitchFamily="34" charset="0"/>
              </a:rPr>
              <a:t>Study: </a:t>
            </a:r>
            <a:r>
              <a:rPr lang="en-US" altLang="ko-KR" sz="2250" i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 shall begin with "Study of " and the Acronym shall begin with "FS_"</a:t>
            </a:r>
          </a:p>
          <a:p>
            <a:pPr lvl="1"/>
            <a:r>
              <a:rPr lang="en-US" altLang="ko-KR" sz="2250" i="1" dirty="0">
                <a:latin typeface="Calibri" panose="020F0502020204030204" pitchFamily="34" charset="0"/>
                <a:cs typeface="Calibri" panose="020F0502020204030204" pitchFamily="34" charset="0"/>
              </a:rPr>
              <a:t>Others: </a:t>
            </a:r>
            <a:r>
              <a:rPr lang="en-US" altLang="ko-KR" sz="2250" i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WID Name shall NOT start by “New WID/SID on” nor “Updated WID/SID on”</a:t>
            </a:r>
          </a:p>
          <a:p>
            <a:pPr lvl="2"/>
            <a:r>
              <a:rPr lang="en-US" altLang="ko-KR" sz="2100" i="1" dirty="0">
                <a:latin typeface="Calibri" panose="020F0502020204030204" pitchFamily="34" charset="0"/>
                <a:cs typeface="Calibri" panose="020F0502020204030204" pitchFamily="34" charset="0"/>
              </a:rPr>
              <a:t> Note that the use of "New/Updated WID/SID on" is good practice in the </a:t>
            </a:r>
            <a:r>
              <a:rPr lang="en-US" altLang="ko-KR" sz="2100" i="1" dirty="0" err="1">
                <a:latin typeface="Calibri" panose="020F0502020204030204" pitchFamily="34" charset="0"/>
                <a:cs typeface="Calibri" panose="020F0502020204030204" pitchFamily="34" charset="0"/>
              </a:rPr>
              <a:t>tdoc</a:t>
            </a:r>
            <a:r>
              <a:rPr lang="en-US" altLang="ko-KR" sz="2100" i="1" dirty="0">
                <a:latin typeface="Calibri" panose="020F0502020204030204" pitchFamily="34" charset="0"/>
                <a:cs typeface="Calibri" panose="020F0502020204030204" pitchFamily="34" charset="0"/>
              </a:rPr>
              <a:t> title, but not in the WID title</a:t>
            </a:r>
            <a:endParaRPr lang="ko-KR" altLang="en-US" sz="21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Approval of WID</a:t>
            </a:r>
            <a:endParaRPr lang="ko-KR" altLang="en-US" dirty="0"/>
          </a:p>
        </p:txBody>
      </p:sp>
      <p:sp>
        <p:nvSpPr>
          <p:cNvPr id="4" name="Pentagon 3"/>
          <p:cNvSpPr/>
          <p:nvPr/>
        </p:nvSpPr>
        <p:spPr>
          <a:xfrm>
            <a:off x="5015122" y="106132"/>
            <a:ext cx="908729" cy="558800"/>
          </a:xfrm>
          <a:prstGeom prst="homePlat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/>
              <a:t>WID</a:t>
            </a:r>
          </a:p>
        </p:txBody>
      </p:sp>
      <p:grpSp>
        <p:nvGrpSpPr>
          <p:cNvPr id="8" name="그룹 7"/>
          <p:cNvGrpSpPr/>
          <p:nvPr/>
        </p:nvGrpSpPr>
        <p:grpSpPr>
          <a:xfrm>
            <a:off x="2918010" y="4078942"/>
            <a:ext cx="5499849" cy="2606385"/>
            <a:chOff x="2918010" y="4078942"/>
            <a:chExt cx="5499849" cy="2606385"/>
          </a:xfrm>
        </p:grpSpPr>
        <p:pic>
          <p:nvPicPr>
            <p:cNvPr id="5" name="그림 4"/>
            <p:cNvPicPr>
              <a:picLocks noChangeAspect="1"/>
            </p:cNvPicPr>
            <p:nvPr/>
          </p:nvPicPr>
          <p:blipFill rotWithShape="1">
            <a:blip r:embed="rId2"/>
            <a:srcRect t="21337"/>
            <a:stretch/>
          </p:blipFill>
          <p:spPr>
            <a:xfrm>
              <a:off x="2918010" y="4078942"/>
              <a:ext cx="5499849" cy="260638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6" name="직사각형 5"/>
            <p:cNvSpPr/>
            <p:nvPr/>
          </p:nvSpPr>
          <p:spPr>
            <a:xfrm>
              <a:off x="3052482" y="4078942"/>
              <a:ext cx="5096436" cy="345140"/>
            </a:xfrm>
            <a:prstGeom prst="rect">
              <a:avLst/>
            </a:prstGeom>
            <a:solidFill>
              <a:srgbClr val="FFFF00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직사각형 6"/>
            <p:cNvSpPr/>
            <p:nvPr/>
          </p:nvSpPr>
          <p:spPr>
            <a:xfrm>
              <a:off x="3052482" y="5481919"/>
              <a:ext cx="5096436" cy="345140"/>
            </a:xfrm>
            <a:prstGeom prst="rect">
              <a:avLst/>
            </a:prstGeom>
            <a:solidFill>
              <a:srgbClr val="FFFF00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38009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altLang="ko-KR" sz="2400" i="1" dirty="0" smtClean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“Once </a:t>
            </a:r>
            <a:r>
              <a:rPr lang="en-US" altLang="ko-KR" sz="2400" i="1" dirty="0" smtClean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after submission </a:t>
            </a:r>
            <a:r>
              <a:rPr lang="en-US" altLang="ko-KR" sz="2400" i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deadline </a:t>
            </a:r>
            <a:r>
              <a:rPr lang="en-US" altLang="ko-KR" sz="2400" i="1" dirty="0" smtClean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 over, your meeting is now </a:t>
            </a:r>
            <a:r>
              <a:rPr lang="en-US" altLang="ko-KR" sz="2400" i="1" dirty="0" smtClean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started”</a:t>
            </a:r>
            <a:endParaRPr lang="en-US" altLang="ko-KR" sz="2400" i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ko-KR" sz="2400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ko-KR" sz="2400" i="1" dirty="0">
                <a:latin typeface="Calibri" panose="020F0502020204030204" pitchFamily="34" charset="0"/>
                <a:cs typeface="Calibri" panose="020F0502020204030204" pitchFamily="34" charset="0"/>
              </a:rPr>
              <a:t>To-do list (</a:t>
            </a:r>
            <a:r>
              <a:rPr lang="en-US" altLang="ko-KR" sz="2400" i="1" dirty="0" err="1">
                <a:latin typeface="Calibri" panose="020F0502020204030204" pitchFamily="34" charset="0"/>
                <a:cs typeface="Calibri" panose="020F0502020204030204" pitchFamily="34" charset="0"/>
              </a:rPr>
              <a:t>Wed~Fri</a:t>
            </a:r>
            <a:r>
              <a:rPr lang="en-US" altLang="ko-KR" sz="2400" i="1" dirty="0">
                <a:latin typeface="Calibri" panose="020F0502020204030204" pitchFamily="34" charset="0"/>
                <a:cs typeface="Calibri" panose="020F0502020204030204" pitchFamily="34" charset="0"/>
              </a:rPr>
              <a:t> before meeting week)</a:t>
            </a:r>
          </a:p>
          <a:p>
            <a:pPr lvl="1"/>
            <a:r>
              <a:rPr lang="en-US" altLang="ko-KR" sz="2250" i="1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Review all inputs </a:t>
            </a:r>
            <a:r>
              <a:rPr lang="en-US" altLang="ko-KR" sz="2250" i="1" dirty="0">
                <a:latin typeface="Calibri" panose="020F0502020204030204" pitchFamily="34" charset="0"/>
                <a:cs typeface="Calibri" panose="020F0502020204030204" pitchFamily="34" charset="0"/>
              </a:rPr>
              <a:t>assigned to the session (+ possibly those in the relevant items)</a:t>
            </a:r>
          </a:p>
          <a:p>
            <a:pPr lvl="1"/>
            <a:r>
              <a:rPr lang="en-US" altLang="ko-KR" sz="225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Identify the relationship between input </a:t>
            </a:r>
            <a:r>
              <a:rPr lang="en-US" altLang="ko-KR" sz="2250" i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Tdocs</a:t>
            </a:r>
            <a:r>
              <a:rPr lang="en-US" altLang="ko-KR" sz="225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ko-KR" sz="2250" i="1" dirty="0" smtClean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Prepare the </a:t>
            </a:r>
            <a:r>
              <a:rPr lang="en-US" altLang="ko-KR" sz="2250" i="1" dirty="0" smtClean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proposed order of presentations</a:t>
            </a:r>
          </a:p>
          <a:p>
            <a:pPr lvl="1"/>
            <a:r>
              <a:rPr lang="en-US" altLang="ko-KR" sz="2250" i="1" dirty="0" smtClean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Categorize non-controversial &amp; controversial inputs. If possible, imagine potential comments / objections (based on the past experiences)</a:t>
            </a:r>
          </a:p>
          <a:p>
            <a:pPr lvl="1"/>
            <a:r>
              <a:rPr lang="en-US" altLang="ko-KR" sz="2250" i="1" dirty="0" smtClean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Expect </a:t>
            </a:r>
            <a:r>
              <a:rPr lang="en-US" altLang="ko-KR" sz="2250" i="1" dirty="0" smtClean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potential outcomes </a:t>
            </a:r>
            <a:r>
              <a:rPr lang="en-US" altLang="ko-KR" sz="2250" i="1" dirty="0" smtClean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from SWG session (incl. offline)</a:t>
            </a:r>
          </a:p>
          <a:p>
            <a:pPr lvl="1"/>
            <a:r>
              <a:rPr lang="en-US" altLang="ko-KR" sz="2250" i="1" dirty="0" smtClean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Do not put off discussion until SWG session. </a:t>
            </a:r>
            <a:r>
              <a:rPr lang="en-US" altLang="ko-KR" sz="2250" i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Off</a:t>
            </a:r>
            <a:r>
              <a:rPr lang="en-US" altLang="ko-KR" sz="2250" i="1" dirty="0" smtClean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line has already taken </a:t>
            </a:r>
            <a:r>
              <a:rPr lang="en-US" altLang="ko-KR" sz="2250" i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off</a:t>
            </a:r>
          </a:p>
          <a:p>
            <a:pPr lvl="1"/>
            <a:r>
              <a:rPr lang="en-US" altLang="ko-KR" sz="2250" i="1" dirty="0" smtClean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Be familiar with </a:t>
            </a:r>
            <a:r>
              <a:rPr lang="en-US" altLang="ko-KR" sz="2250" i="1" dirty="0" err="1" smtClean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TDocs</a:t>
            </a:r>
            <a:r>
              <a:rPr lang="en-US" altLang="ko-KR" sz="2250" i="1" dirty="0" smtClean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number and source company. </a:t>
            </a:r>
          </a:p>
          <a:p>
            <a:pPr lvl="2"/>
            <a:r>
              <a:rPr lang="en-US" altLang="ko-KR" sz="2100" i="1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altLang="ko-KR" sz="2100" i="1" dirty="0" smtClean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SWG chair handles 40+ inputs vs Each work/study item around 10 inputs (normally)</a:t>
            </a:r>
          </a:p>
          <a:p>
            <a:pPr lvl="1"/>
            <a:endParaRPr lang="ko-KR" altLang="en-US" sz="225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Meeting preparation</a:t>
            </a:r>
            <a:endParaRPr lang="ko-KR" altLang="en-US" dirty="0"/>
          </a:p>
        </p:txBody>
      </p:sp>
      <p:sp>
        <p:nvSpPr>
          <p:cNvPr id="4" name="Pentagon 3"/>
          <p:cNvSpPr/>
          <p:nvPr/>
        </p:nvSpPr>
        <p:spPr>
          <a:xfrm>
            <a:off x="5015122" y="115314"/>
            <a:ext cx="908729" cy="558800"/>
          </a:xfrm>
          <a:prstGeom prst="homePlat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/>
              <a:t>WID</a:t>
            </a:r>
          </a:p>
        </p:txBody>
      </p:sp>
      <p:sp>
        <p:nvSpPr>
          <p:cNvPr id="5" name="Chevron 4">
            <a:extLst>
              <a:ext uri="{FF2B5EF4-FFF2-40B4-BE49-F238E27FC236}">
                <a16:creationId xmlns:a16="http://schemas.microsoft.com/office/drawing/2014/main" id="{AB68887F-B1B8-42A1-ABA1-EB9E8E0F38ED}"/>
              </a:ext>
            </a:extLst>
          </p:cNvPr>
          <p:cNvSpPr/>
          <p:nvPr/>
        </p:nvSpPr>
        <p:spPr>
          <a:xfrm>
            <a:off x="5708483" y="115314"/>
            <a:ext cx="1119336" cy="558800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ko-KR" sz="1000" b="1" dirty="0"/>
              <a:t>Prepare</a:t>
            </a:r>
          </a:p>
          <a:p>
            <a:pPr algn="ctr"/>
            <a:r>
              <a:rPr lang="en-US" altLang="ko-KR" sz="1000" b="1" dirty="0"/>
              <a:t>Meeting</a:t>
            </a:r>
          </a:p>
        </p:txBody>
      </p:sp>
    </p:spTree>
    <p:extLst>
      <p:ext uri="{BB962C8B-B14F-4D97-AF65-F5344CB8AC3E}">
        <p14:creationId xmlns:p14="http://schemas.microsoft.com/office/powerpoint/2010/main" val="494702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rPr lang="en-US" altLang="ko-KR" sz="2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Practices in Athens Meeting</a:t>
            </a:r>
            <a:endParaRPr lang="en-US" altLang="ko-KR" sz="2400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ko-KR" sz="2100" i="1" dirty="0" smtClean="0">
              <a:latin typeface="Calibri" panose="020F0502020204030204" pitchFamily="34" charset="0"/>
              <a:cs typeface="Calibri" panose="020F0502020204030204" pitchFamily="34" charset="0"/>
              <a:sym typeface="Wingdings" panose="05000000000000000000" pitchFamily="2" charset="2"/>
            </a:endParaRPr>
          </a:p>
          <a:p>
            <a:pPr lvl="1"/>
            <a:endParaRPr lang="ko-KR" altLang="en-US" sz="225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Meeting preparation</a:t>
            </a:r>
            <a:endParaRPr lang="ko-KR" altLang="en-US" dirty="0"/>
          </a:p>
        </p:txBody>
      </p:sp>
      <p:sp>
        <p:nvSpPr>
          <p:cNvPr id="4" name="Pentagon 3"/>
          <p:cNvSpPr/>
          <p:nvPr/>
        </p:nvSpPr>
        <p:spPr>
          <a:xfrm>
            <a:off x="5015122" y="115314"/>
            <a:ext cx="908729" cy="558800"/>
          </a:xfrm>
          <a:prstGeom prst="homePlat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/>
              <a:t>WID</a:t>
            </a:r>
          </a:p>
        </p:txBody>
      </p:sp>
      <p:sp>
        <p:nvSpPr>
          <p:cNvPr id="5" name="Chevron 4">
            <a:extLst>
              <a:ext uri="{FF2B5EF4-FFF2-40B4-BE49-F238E27FC236}">
                <a16:creationId xmlns:a16="http://schemas.microsoft.com/office/drawing/2014/main" id="{AB68887F-B1B8-42A1-ABA1-EB9E8E0F38ED}"/>
              </a:ext>
            </a:extLst>
          </p:cNvPr>
          <p:cNvSpPr/>
          <p:nvPr/>
        </p:nvSpPr>
        <p:spPr>
          <a:xfrm>
            <a:off x="5708483" y="115314"/>
            <a:ext cx="1119336" cy="558800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ko-KR" sz="1000" b="1" dirty="0"/>
              <a:t>Prepare</a:t>
            </a:r>
          </a:p>
          <a:p>
            <a:pPr algn="ctr"/>
            <a:r>
              <a:rPr lang="en-US" altLang="ko-KR" sz="1000" b="1" dirty="0"/>
              <a:t>Meeting</a:t>
            </a: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54524" y="2241484"/>
            <a:ext cx="3845964" cy="2884473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7646" y="1401852"/>
            <a:ext cx="3915224" cy="2198923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9074" y="3890948"/>
            <a:ext cx="3912369" cy="2210346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sp>
        <p:nvSpPr>
          <p:cNvPr id="9" name="직사각형 8"/>
          <p:cNvSpPr/>
          <p:nvPr/>
        </p:nvSpPr>
        <p:spPr>
          <a:xfrm>
            <a:off x="5426110" y="923194"/>
            <a:ext cx="26782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Slides for offline discussion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892448" y="5731962"/>
            <a:ext cx="27701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Memos during RTC Sessions</a:t>
            </a:r>
            <a:endParaRPr lang="ko-KR" altLang="en-US" dirty="0"/>
          </a:p>
        </p:txBody>
      </p:sp>
      <p:cxnSp>
        <p:nvCxnSpPr>
          <p:cNvPr id="12" name="직선 연결선 11"/>
          <p:cNvCxnSpPr/>
          <p:nvPr/>
        </p:nvCxnSpPr>
        <p:spPr>
          <a:xfrm>
            <a:off x="9277165" y="976544"/>
            <a:ext cx="0" cy="5424256"/>
          </a:xfrm>
          <a:prstGeom prst="line">
            <a:avLst/>
          </a:prstGeom>
          <a:ln w="1270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/>
        </p:nvSpPr>
        <p:spPr>
          <a:xfrm>
            <a:off x="9188389" y="1287262"/>
            <a:ext cx="195309" cy="204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9524979" y="1066189"/>
            <a:ext cx="22012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i="1" dirty="0">
                <a:latin typeface="Calibri" panose="020F0502020204030204" pitchFamily="34" charset="0"/>
                <a:cs typeface="Calibri" panose="020F0502020204030204" pitchFamily="34" charset="0"/>
              </a:rPr>
              <a:t>2/14 (Tue) </a:t>
            </a:r>
            <a:endParaRPr lang="en-US" altLang="ko-KR" i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ko-KR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: Submission </a:t>
            </a:r>
            <a:r>
              <a:rPr lang="en-US" altLang="ko-KR" i="1" dirty="0">
                <a:latin typeface="Calibri" panose="020F0502020204030204" pitchFamily="34" charset="0"/>
                <a:cs typeface="Calibri" panose="020F0502020204030204" pitchFamily="34" charset="0"/>
              </a:rPr>
              <a:t>deadline</a:t>
            </a:r>
          </a:p>
        </p:txBody>
      </p:sp>
      <p:sp>
        <p:nvSpPr>
          <p:cNvPr id="15" name="타원 14"/>
          <p:cNvSpPr/>
          <p:nvPr/>
        </p:nvSpPr>
        <p:spPr>
          <a:xfrm>
            <a:off x="9188389" y="2096610"/>
            <a:ext cx="195309" cy="204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9524979" y="1875537"/>
            <a:ext cx="26752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2/16 </a:t>
            </a:r>
            <a:r>
              <a:rPr lang="en-US" altLang="ko-KR" i="1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altLang="ko-KR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Thu) </a:t>
            </a:r>
          </a:p>
          <a:p>
            <a:r>
              <a:rPr lang="en-US" altLang="ko-KR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: Sent to source companies</a:t>
            </a:r>
            <a:endParaRPr lang="en-US" altLang="ko-KR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타원 16"/>
          <p:cNvSpPr/>
          <p:nvPr/>
        </p:nvSpPr>
        <p:spPr>
          <a:xfrm>
            <a:off x="9188389" y="3324564"/>
            <a:ext cx="195309" cy="204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/>
          <p:cNvSpPr/>
          <p:nvPr/>
        </p:nvSpPr>
        <p:spPr>
          <a:xfrm>
            <a:off x="9524979" y="3103491"/>
            <a:ext cx="24018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2/21 (Tue, lunch break) </a:t>
            </a:r>
          </a:p>
          <a:p>
            <a:r>
              <a:rPr lang="en-US" altLang="ko-KR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: 1</a:t>
            </a:r>
            <a:r>
              <a:rPr lang="en-US" altLang="ko-KR" i="1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st</a:t>
            </a:r>
            <a:r>
              <a:rPr lang="en-US" altLang="ko-KR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offline</a:t>
            </a:r>
            <a:endParaRPr lang="en-US" altLang="ko-KR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타원 18"/>
          <p:cNvSpPr/>
          <p:nvPr/>
        </p:nvSpPr>
        <p:spPr>
          <a:xfrm>
            <a:off x="9188389" y="4059749"/>
            <a:ext cx="195309" cy="204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9524979" y="3838676"/>
            <a:ext cx="19060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2/21 (Tue) </a:t>
            </a:r>
          </a:p>
          <a:p>
            <a:r>
              <a:rPr lang="en-US" altLang="ko-KR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: GA4RTAR Session</a:t>
            </a:r>
            <a:endParaRPr lang="en-US" altLang="ko-KR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타원 20"/>
          <p:cNvSpPr/>
          <p:nvPr/>
        </p:nvSpPr>
        <p:spPr>
          <a:xfrm>
            <a:off x="9188389" y="4773591"/>
            <a:ext cx="195309" cy="204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9524979" y="4552518"/>
            <a:ext cx="12975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2/22 (Wed) </a:t>
            </a:r>
          </a:p>
          <a:p>
            <a:r>
              <a:rPr lang="en-US" altLang="ko-KR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: 2</a:t>
            </a:r>
            <a:r>
              <a:rPr lang="en-US" altLang="ko-KR" i="1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nd</a:t>
            </a:r>
            <a:r>
              <a:rPr lang="en-US" altLang="ko-KR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offline</a:t>
            </a:r>
            <a:endParaRPr lang="en-US" altLang="ko-KR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9188389" y="5508776"/>
            <a:ext cx="195309" cy="204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9524979" y="5287703"/>
            <a:ext cx="21632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2/23 (Thu, Wash-up) </a:t>
            </a:r>
          </a:p>
          <a:p>
            <a:r>
              <a:rPr lang="en-US" altLang="ko-KR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: Agreed as merged</a:t>
            </a:r>
            <a:endParaRPr lang="en-US" altLang="ko-KR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25" name="직선 연결선 24"/>
          <p:cNvCxnSpPr/>
          <p:nvPr/>
        </p:nvCxnSpPr>
        <p:spPr>
          <a:xfrm>
            <a:off x="9136602" y="3000653"/>
            <a:ext cx="0" cy="3401628"/>
          </a:xfrm>
          <a:prstGeom prst="line">
            <a:avLst/>
          </a:prstGeom>
          <a:ln w="1270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직선 화살표 연결선 29"/>
          <p:cNvCxnSpPr>
            <a:stCxn id="15" idx="2"/>
            <a:endCxn id="7" idx="3"/>
          </p:cNvCxnSpPr>
          <p:nvPr/>
        </p:nvCxnSpPr>
        <p:spPr>
          <a:xfrm flipH="1">
            <a:off x="8722870" y="2198704"/>
            <a:ext cx="465519" cy="302610"/>
          </a:xfrm>
          <a:prstGeom prst="straightConnector1">
            <a:avLst/>
          </a:prstGeom>
          <a:ln w="28575">
            <a:solidFill>
              <a:schemeClr val="accent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직사각형 30"/>
          <p:cNvSpPr/>
          <p:nvPr/>
        </p:nvSpPr>
        <p:spPr>
          <a:xfrm>
            <a:off x="8896056" y="2666648"/>
            <a:ext cx="15819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i="1" dirty="0" smtClean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SA4#122 starts</a:t>
            </a:r>
            <a:endParaRPr lang="en-US" altLang="ko-KR" i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558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rPr lang="en-US" altLang="ko-KR" sz="2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The most expensive resources. Do not spend to non-essential issues.</a:t>
            </a:r>
          </a:p>
          <a:p>
            <a:pPr marL="0" indent="0" algn="ctr">
              <a:buNone/>
            </a:pPr>
            <a:r>
              <a:rPr lang="en-US" altLang="ko-KR" sz="3200" i="1" dirty="0" smtClean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“War against Waste”</a:t>
            </a:r>
          </a:p>
          <a:p>
            <a:r>
              <a:rPr lang="en-US" altLang="ko-KR" sz="2400" i="1" dirty="0" smtClean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During (regular) Session (around 1~2 hours)</a:t>
            </a:r>
          </a:p>
          <a:p>
            <a:pPr lvl="1"/>
            <a:r>
              <a:rPr lang="en-US" altLang="ko-KR" sz="2250" i="1" dirty="0" smtClean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SWG chair operating session resources + Rapporteur tuning technical discussion</a:t>
            </a:r>
          </a:p>
          <a:p>
            <a:pPr lvl="1"/>
            <a:r>
              <a:rPr lang="en-US" altLang="ko-KR" sz="2250" i="1" dirty="0" smtClean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Lead the discussion not to be distracted. Keep focused on the proposal first</a:t>
            </a:r>
          </a:p>
          <a:p>
            <a:pPr lvl="1"/>
            <a:endParaRPr lang="en-US" altLang="ko-KR" sz="2250" i="1" dirty="0" smtClean="0">
              <a:latin typeface="Calibri" panose="020F0502020204030204" pitchFamily="34" charset="0"/>
              <a:cs typeface="Calibri" panose="020F0502020204030204" pitchFamily="34" charset="0"/>
              <a:sym typeface="Wingdings" panose="05000000000000000000" pitchFamily="2" charset="2"/>
            </a:endParaRPr>
          </a:p>
          <a:p>
            <a:pPr lvl="1"/>
            <a:endParaRPr lang="en-US" altLang="ko-KR" sz="2250" i="1" dirty="0">
              <a:latin typeface="Calibri" panose="020F0502020204030204" pitchFamily="34" charset="0"/>
              <a:cs typeface="Calibri" panose="020F0502020204030204" pitchFamily="34" charset="0"/>
              <a:sym typeface="Wingdings" panose="05000000000000000000" pitchFamily="2" charset="2"/>
            </a:endParaRPr>
          </a:p>
          <a:p>
            <a:pPr lvl="1"/>
            <a:endParaRPr lang="en-US" altLang="ko-KR" sz="2250" i="1" dirty="0" smtClean="0">
              <a:latin typeface="Calibri" panose="020F0502020204030204" pitchFamily="34" charset="0"/>
              <a:cs typeface="Calibri" panose="020F0502020204030204" pitchFamily="34" charset="0"/>
              <a:sym typeface="Wingdings" panose="05000000000000000000" pitchFamily="2" charset="2"/>
            </a:endParaRPr>
          </a:p>
          <a:p>
            <a:pPr lvl="1"/>
            <a:endParaRPr lang="en-US" altLang="ko-KR" sz="2250" i="1" dirty="0">
              <a:latin typeface="Calibri" panose="020F0502020204030204" pitchFamily="34" charset="0"/>
              <a:cs typeface="Calibri" panose="020F0502020204030204" pitchFamily="34" charset="0"/>
              <a:sym typeface="Wingdings" panose="05000000000000000000" pitchFamily="2" charset="2"/>
            </a:endParaRPr>
          </a:p>
          <a:p>
            <a:pPr lvl="1"/>
            <a:endParaRPr lang="en-US" altLang="ko-KR" sz="2250" i="1" dirty="0" smtClean="0">
              <a:latin typeface="Calibri" panose="020F0502020204030204" pitchFamily="34" charset="0"/>
              <a:cs typeface="Calibri" panose="020F0502020204030204" pitchFamily="34" charset="0"/>
              <a:sym typeface="Wingdings" panose="05000000000000000000" pitchFamily="2" charset="2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During Sessions</a:t>
            </a:r>
            <a:endParaRPr lang="ko-KR" altLang="en-US" dirty="0"/>
          </a:p>
        </p:txBody>
      </p:sp>
      <p:sp>
        <p:nvSpPr>
          <p:cNvPr id="4" name="Pentagon 3"/>
          <p:cNvSpPr/>
          <p:nvPr/>
        </p:nvSpPr>
        <p:spPr>
          <a:xfrm>
            <a:off x="5015122" y="115314"/>
            <a:ext cx="908729" cy="558800"/>
          </a:xfrm>
          <a:prstGeom prst="homePlat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/>
              <a:t>WID</a:t>
            </a:r>
          </a:p>
        </p:txBody>
      </p:sp>
      <p:sp>
        <p:nvSpPr>
          <p:cNvPr id="5" name="Chevron 4">
            <a:extLst>
              <a:ext uri="{FF2B5EF4-FFF2-40B4-BE49-F238E27FC236}">
                <a16:creationId xmlns:a16="http://schemas.microsoft.com/office/drawing/2014/main" id="{AB68887F-B1B8-42A1-ABA1-EB9E8E0F38ED}"/>
              </a:ext>
            </a:extLst>
          </p:cNvPr>
          <p:cNvSpPr/>
          <p:nvPr/>
        </p:nvSpPr>
        <p:spPr>
          <a:xfrm>
            <a:off x="5708483" y="115314"/>
            <a:ext cx="1119336" cy="558800"/>
          </a:xfrm>
          <a:prstGeom prst="chevro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ko-KR" sz="1000" b="1" dirty="0"/>
              <a:t>Prepare</a:t>
            </a:r>
          </a:p>
          <a:p>
            <a:pPr algn="ctr"/>
            <a:r>
              <a:rPr lang="en-US" altLang="ko-KR" sz="1000" b="1" dirty="0"/>
              <a:t>Meeting</a:t>
            </a:r>
          </a:p>
        </p:txBody>
      </p:sp>
      <p:sp>
        <p:nvSpPr>
          <p:cNvPr id="6" name="Chevron 5">
            <a:extLst>
              <a:ext uri="{FF2B5EF4-FFF2-40B4-BE49-F238E27FC236}">
                <a16:creationId xmlns:a16="http://schemas.microsoft.com/office/drawing/2014/main" id="{3AE9BC94-53CF-4593-83C6-A7F1472B0CBB}"/>
              </a:ext>
            </a:extLst>
          </p:cNvPr>
          <p:cNvSpPr/>
          <p:nvPr/>
        </p:nvSpPr>
        <p:spPr>
          <a:xfrm>
            <a:off x="6617212" y="124496"/>
            <a:ext cx="1119336" cy="558800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US" altLang="ko-KR" sz="1050" b="1" dirty="0"/>
              <a:t>SWG</a:t>
            </a:r>
          </a:p>
          <a:p>
            <a:pPr algn="ctr"/>
            <a:r>
              <a:rPr lang="en-US" altLang="ko-KR" sz="1050" b="1" dirty="0"/>
              <a:t>Session</a:t>
            </a:r>
            <a:endParaRPr lang="ko-KR" altLang="en-US" sz="1050" b="1" dirty="0"/>
          </a:p>
        </p:txBody>
      </p:sp>
      <p:grpSp>
        <p:nvGrpSpPr>
          <p:cNvPr id="9" name="그룹 8"/>
          <p:cNvGrpSpPr/>
          <p:nvPr/>
        </p:nvGrpSpPr>
        <p:grpSpPr>
          <a:xfrm>
            <a:off x="2523566" y="3417793"/>
            <a:ext cx="5283602" cy="3370302"/>
            <a:chOff x="2523566" y="3417793"/>
            <a:chExt cx="5283602" cy="3370302"/>
          </a:xfrm>
        </p:grpSpPr>
        <p:pic>
          <p:nvPicPr>
            <p:cNvPr id="8" name="그림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23566" y="3603811"/>
              <a:ext cx="3613295" cy="299826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0" name="TextBox 9"/>
            <p:cNvSpPr txBox="1"/>
            <p:nvPr/>
          </p:nvSpPr>
          <p:spPr>
            <a:xfrm>
              <a:off x="3505369" y="6080209"/>
              <a:ext cx="3503075" cy="70788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altLang="ko-KR" sz="2000" dirty="0" smtClean="0"/>
                <a:t>2. Proposal:</a:t>
              </a:r>
            </a:p>
            <a:p>
              <a:r>
                <a:rPr lang="en-US" altLang="ko-KR" sz="2000" dirty="0" smtClean="0"/>
                <a:t>Add a reference to WI#2 PD</a:t>
              </a:r>
              <a:endParaRPr lang="ko-KR" altLang="en-US" sz="2000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941156" y="3417793"/>
              <a:ext cx="4866012" cy="70788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altLang="ko-KR" sz="2000" dirty="0" smtClean="0"/>
                <a:t>1. Introduction:</a:t>
              </a:r>
            </a:p>
            <a:p>
              <a:r>
                <a:rPr lang="en-US" altLang="ko-KR" sz="2000" dirty="0" smtClean="0"/>
                <a:t>Following text implemented in WI#1 PD</a:t>
              </a:r>
              <a:endParaRPr lang="ko-KR" altLang="en-US" sz="2000" dirty="0"/>
            </a:p>
          </p:txBody>
        </p:sp>
      </p:grpSp>
      <p:sp>
        <p:nvSpPr>
          <p:cNvPr id="12" name="모서리가 둥근 사각형 설명선 11"/>
          <p:cNvSpPr/>
          <p:nvPr/>
        </p:nvSpPr>
        <p:spPr>
          <a:xfrm>
            <a:off x="6504856" y="4435604"/>
            <a:ext cx="1643828" cy="436815"/>
          </a:xfrm>
          <a:prstGeom prst="wedgeRoundRectCallout">
            <a:avLst>
              <a:gd name="adj1" fmla="val -65825"/>
              <a:gd name="adj2" fmla="val -5226"/>
              <a:gd name="adj3" fmla="val 166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What is it?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3" name="모서리가 둥근 사각형 설명선 12"/>
          <p:cNvSpPr/>
          <p:nvPr/>
        </p:nvSpPr>
        <p:spPr>
          <a:xfrm>
            <a:off x="6504856" y="4968688"/>
            <a:ext cx="1643828" cy="436815"/>
          </a:xfrm>
          <a:prstGeom prst="wedgeRoundRectCallout">
            <a:avLst>
              <a:gd name="adj1" fmla="val -65825"/>
              <a:gd name="adj2" fmla="val -5226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Why?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7289942" y="5476542"/>
            <a:ext cx="3561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/>
              <a:t>…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39402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2"/>
          </p:nvPr>
        </p:nvSpPr>
        <p:spPr/>
        <p:txBody>
          <a:bodyPr/>
          <a:lstStyle/>
          <a:p>
            <a:r>
              <a:rPr lang="en-US" altLang="ko-KR" sz="2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The most expensive resources. Do not spend to non-essential issues.</a:t>
            </a:r>
          </a:p>
          <a:p>
            <a:pPr marL="0" indent="0" algn="ctr">
              <a:buNone/>
            </a:pPr>
            <a:r>
              <a:rPr lang="en-US" altLang="ko-KR" sz="3200" i="1" dirty="0" smtClean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“War against Waste”</a:t>
            </a:r>
          </a:p>
          <a:p>
            <a:pPr lvl="0"/>
            <a:r>
              <a:rPr lang="en-US" altLang="ko-KR" sz="2400" i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During (regular) Session </a:t>
            </a:r>
            <a:r>
              <a:rPr lang="en-US" altLang="ko-KR" sz="2400" i="1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(continued..)</a:t>
            </a:r>
            <a:endParaRPr lang="en-US" altLang="ko-KR" sz="2400" i="1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  <a:sym typeface="Wingdings" panose="05000000000000000000" pitchFamily="2" charset="2"/>
            </a:endParaRPr>
          </a:p>
          <a:p>
            <a:pPr lvl="1"/>
            <a:r>
              <a:rPr lang="en-US" altLang="ko-KR" sz="2250" i="1" dirty="0" smtClean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Be </a:t>
            </a:r>
            <a:r>
              <a:rPr lang="en-US" altLang="ko-KR" sz="2250" i="1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prepared </a:t>
            </a:r>
            <a:r>
              <a:rPr lang="en-US" altLang="ko-KR" sz="2250" i="1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to provide various alternatives </a:t>
            </a:r>
            <a:r>
              <a:rPr lang="en-US" altLang="ko-KR" sz="2250" i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with impartiality </a:t>
            </a:r>
            <a:r>
              <a:rPr lang="en-US" altLang="ko-KR" sz="2250" i="1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(e.g., putting into PD, moving into TS within a bracket, agreeing as baseline without implementing, and so on.. )</a:t>
            </a:r>
          </a:p>
          <a:p>
            <a:pPr lvl="1"/>
            <a:r>
              <a:rPr lang="en-US" altLang="ko-KR" sz="2250" i="1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If</a:t>
            </a:r>
            <a:r>
              <a:rPr lang="ko-KR" altLang="en-US" sz="2250" i="1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altLang="ko-KR" sz="2250" i="1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not agreeable, make it clear </a:t>
            </a:r>
            <a:r>
              <a:rPr lang="en-US" altLang="ko-KR" sz="2250" i="1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what should be updated in next revision</a:t>
            </a:r>
          </a:p>
          <a:p>
            <a:r>
              <a:rPr lang="en-US" altLang="ko-KR" sz="2400" i="1" dirty="0" smtClean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During Wash-up session (less than 30 min per each item)</a:t>
            </a:r>
            <a:endParaRPr lang="en-US" altLang="ko-KR" sz="2400" i="1" dirty="0">
              <a:latin typeface="Calibri" panose="020F0502020204030204" pitchFamily="34" charset="0"/>
              <a:cs typeface="Calibri" panose="020F0502020204030204" pitchFamily="34" charset="0"/>
              <a:sym typeface="Wingdings" panose="05000000000000000000" pitchFamily="2" charset="2"/>
            </a:endParaRPr>
          </a:p>
          <a:p>
            <a:pPr lvl="1"/>
            <a:r>
              <a:rPr lang="en-US" altLang="ko-KR" sz="225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Ask the permission of </a:t>
            </a:r>
            <a:r>
              <a:rPr lang="en-US" altLang="ko-KR" sz="2250" i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Tdoc</a:t>
            </a:r>
            <a:r>
              <a:rPr lang="en-US" altLang="ko-KR" sz="225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reservation with following information (</a:t>
            </a:r>
            <a:r>
              <a:rPr lang="en-US" altLang="ko-KR" sz="2250" i="1" dirty="0" smtClean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email preferred</a:t>
            </a:r>
            <a:r>
              <a:rPr lang="en-US" altLang="ko-KR" sz="225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lvl="2"/>
            <a:r>
              <a:rPr lang="en-US" altLang="ko-KR" sz="21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Title, Source, Agenda Item, Is revision of, Revised to, etc. (following to </a:t>
            </a:r>
            <a:r>
              <a:rPr lang="en-US" altLang="ko-KR" sz="2100" i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TDoc_List</a:t>
            </a:r>
            <a:r>
              <a:rPr lang="en-US" altLang="ko-KR" sz="21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sheet)</a:t>
            </a:r>
          </a:p>
          <a:p>
            <a:pPr lvl="2"/>
            <a:r>
              <a:rPr lang="en-US" altLang="ko-KR" sz="2100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ko-KR" sz="21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May vary depending on SWG chair’s style (see next page)</a:t>
            </a:r>
          </a:p>
          <a:p>
            <a:pPr lvl="1"/>
            <a:r>
              <a:rPr lang="en-US" altLang="ko-KR" sz="2100" i="1" dirty="0" smtClean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Prepare two versions of draft TS/TR (or PD)</a:t>
            </a:r>
            <a:r>
              <a:rPr lang="en-US" altLang="ko-KR" sz="21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: with or without implementation of unresolved </a:t>
            </a:r>
            <a:r>
              <a:rPr lang="en-US" altLang="ko-KR" sz="2100" i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Tdocs</a:t>
            </a:r>
            <a:endParaRPr lang="en-US" altLang="ko-KR" sz="2100" i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2"/>
            <a:r>
              <a:rPr lang="en-US" altLang="ko-KR" sz="21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Enables quick update of output docs and presentation in SWG level right after all resolved</a:t>
            </a:r>
            <a:endParaRPr lang="ko-KR" altLang="en-US" sz="21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During Sessions</a:t>
            </a:r>
            <a:endParaRPr lang="ko-KR" altLang="en-US" dirty="0"/>
          </a:p>
        </p:txBody>
      </p:sp>
      <p:sp>
        <p:nvSpPr>
          <p:cNvPr id="4" name="Pentagon 3"/>
          <p:cNvSpPr/>
          <p:nvPr/>
        </p:nvSpPr>
        <p:spPr>
          <a:xfrm>
            <a:off x="5015122" y="115314"/>
            <a:ext cx="908729" cy="558800"/>
          </a:xfrm>
          <a:prstGeom prst="homePlat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/>
              <a:t>WID</a:t>
            </a:r>
          </a:p>
        </p:txBody>
      </p:sp>
      <p:sp>
        <p:nvSpPr>
          <p:cNvPr id="5" name="Chevron 4">
            <a:extLst>
              <a:ext uri="{FF2B5EF4-FFF2-40B4-BE49-F238E27FC236}">
                <a16:creationId xmlns:a16="http://schemas.microsoft.com/office/drawing/2014/main" id="{AB68887F-B1B8-42A1-ABA1-EB9E8E0F38ED}"/>
              </a:ext>
            </a:extLst>
          </p:cNvPr>
          <p:cNvSpPr/>
          <p:nvPr/>
        </p:nvSpPr>
        <p:spPr>
          <a:xfrm>
            <a:off x="5708483" y="115314"/>
            <a:ext cx="1119336" cy="558800"/>
          </a:xfrm>
          <a:prstGeom prst="chevro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ko-KR" sz="1000" b="1" dirty="0"/>
              <a:t>Prepare</a:t>
            </a:r>
          </a:p>
          <a:p>
            <a:pPr algn="ctr"/>
            <a:r>
              <a:rPr lang="en-US" altLang="ko-KR" sz="1000" b="1" dirty="0"/>
              <a:t>Meeting</a:t>
            </a:r>
          </a:p>
        </p:txBody>
      </p:sp>
      <p:sp>
        <p:nvSpPr>
          <p:cNvPr id="6" name="Chevron 5">
            <a:extLst>
              <a:ext uri="{FF2B5EF4-FFF2-40B4-BE49-F238E27FC236}">
                <a16:creationId xmlns:a16="http://schemas.microsoft.com/office/drawing/2014/main" id="{3AE9BC94-53CF-4593-83C6-A7F1472B0CBB}"/>
              </a:ext>
            </a:extLst>
          </p:cNvPr>
          <p:cNvSpPr/>
          <p:nvPr/>
        </p:nvSpPr>
        <p:spPr>
          <a:xfrm>
            <a:off x="6617212" y="124496"/>
            <a:ext cx="1119336" cy="558800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US" altLang="ko-KR" sz="1050" b="1" dirty="0"/>
              <a:t>SWG</a:t>
            </a:r>
          </a:p>
          <a:p>
            <a:pPr algn="ctr"/>
            <a:r>
              <a:rPr lang="en-US" altLang="ko-KR" sz="1050" b="1" dirty="0"/>
              <a:t>Session</a:t>
            </a:r>
            <a:endParaRPr lang="ko-KR" altLang="en-US" sz="1050" b="1" dirty="0"/>
          </a:p>
        </p:txBody>
      </p:sp>
    </p:spTree>
    <p:extLst>
      <p:ext uri="{BB962C8B-B14F-4D97-AF65-F5344CB8AC3E}">
        <p14:creationId xmlns:p14="http://schemas.microsoft.com/office/powerpoint/2010/main" val="728498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1557</Words>
  <Application>Microsoft Office PowerPoint</Application>
  <PresentationFormat>와이드스크린</PresentationFormat>
  <Paragraphs>292</Paragraphs>
  <Slides>14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14</vt:i4>
      </vt:variant>
    </vt:vector>
  </HeadingPairs>
  <TitlesOfParts>
    <vt:vector size="21" baseType="lpstr">
      <vt:lpstr>맑은 고딕</vt:lpstr>
      <vt:lpstr>바탕</vt:lpstr>
      <vt:lpstr>Arial</vt:lpstr>
      <vt:lpstr>Calibri</vt:lpstr>
      <vt:lpstr>Times New Roman</vt:lpstr>
      <vt:lpstr>Wingdings</vt:lpstr>
      <vt:lpstr>1_Office 테마</vt:lpstr>
      <vt:lpstr>PowerPoint 프레젠테이션</vt:lpstr>
      <vt:lpstr>This session</vt:lpstr>
      <vt:lpstr>Rapporteur’s life</vt:lpstr>
      <vt:lpstr>Approval of WID</vt:lpstr>
      <vt:lpstr>Approval of WID</vt:lpstr>
      <vt:lpstr>Meeting preparation</vt:lpstr>
      <vt:lpstr>Meeting preparation</vt:lpstr>
      <vt:lpstr>During Sessions</vt:lpstr>
      <vt:lpstr>During Sessions</vt:lpstr>
      <vt:lpstr>Style per SWG chair for TDoc transfer sheet (Snapshot)</vt:lpstr>
      <vt:lpstr>Editing draft TS/TR</vt:lpstr>
      <vt:lpstr>At closing plenary</vt:lpstr>
      <vt:lpstr>Toward WID completion</vt:lpstr>
      <vt:lpstr>Last words..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2021-02-04T02:05:11Z</dcterms:created>
  <dcterms:modified xsi:type="dcterms:W3CDTF">2023-05-24T05:15:43Z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