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05" r:id="rId6"/>
    <p:sldId id="1135" r:id="rId7"/>
    <p:sldId id="1133" r:id="rId8"/>
    <p:sldId id="1136" r:id="rId9"/>
    <p:sldId id="1137" r:id="rId10"/>
    <p:sldId id="711" r:id="rId11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99" d="100"/>
          <a:sy n="99" d="100"/>
        </p:scale>
        <p:origin x="108" y="14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5/16/2023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5/16/2023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SA4#124</a:t>
            </a:r>
            <a:br>
              <a:rPr lang="sv-SE" altLang="en-US" sz="1200" b="1" dirty="0">
                <a:latin typeface="Arial "/>
              </a:rPr>
            </a:br>
            <a:r>
              <a:rPr lang="sv-SE" altLang="en-US" sz="1200" b="1" dirty="0">
                <a:latin typeface="Arial "/>
              </a:rPr>
              <a:t>Berlin, Germany, </a:t>
            </a:r>
            <a:r>
              <a:rPr lang="en-US" altLang="en-US" sz="1200" b="1" dirty="0">
                <a:latin typeface="Arial "/>
              </a:rPr>
              <a:t>22-26 May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S4-230792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82813" y="1671639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WG input to SA Workshop on Rel-19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8613" y="3454400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6.2)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Rel-19 Workshop Plan </a:t>
            </a:r>
            <a:br>
              <a:rPr lang="en-US" altLang="en-US" b="1" dirty="0"/>
            </a:br>
            <a:r>
              <a:rPr lang="en-US" altLang="en-US" b="1" dirty="0"/>
              <a:t>(endorsed in SP-230383)</a:t>
            </a:r>
            <a:endParaRPr lang="en-GB" altLang="en-US" b="1" dirty="0"/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will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held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F2F in Taipei. Workshop will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take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SA#100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dedicated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on June-13 (Tue) and June-14 (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Wed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524002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15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96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552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02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17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4957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93263" y="2039940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50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580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5492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5538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26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7" y="5337177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701802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675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8138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40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1701802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1550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2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1563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27" y="1701802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738" y="1701802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465" y="1716090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063" y="2386015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425" y="2386015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4686302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7389815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1804990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2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527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2" y="1804990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5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7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740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3540" y="1825627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1804990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4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09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9883777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565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338" y="2424115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90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7377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33902" y="4040190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3630615" y="3517902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3159127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4249740" y="3794127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6665913" y="4349752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13" y="2859090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0738" y="2852740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1719265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822452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89188" y="1935165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2427290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725" y="5630865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28802" y="1935165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844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577977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365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897" y="1554480"/>
            <a:ext cx="9596055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E30DB-01FD-B59C-95EA-94B28F5C7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SA4 typical F2F schedule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31B881C-F4C9-6F40-826A-04F127F3E2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8031204"/>
              </p:ext>
            </p:extLst>
          </p:nvPr>
        </p:nvGraphicFramePr>
        <p:xfrm>
          <a:off x="506601" y="1444638"/>
          <a:ext cx="10715363" cy="4946042"/>
        </p:xfrm>
        <a:graphic>
          <a:graphicData uri="http://schemas.openxmlformats.org/drawingml/2006/table">
            <a:tbl>
              <a:tblPr/>
              <a:tblGrid>
                <a:gridCol w="976988">
                  <a:extLst>
                    <a:ext uri="{9D8B030D-6E8A-4147-A177-3AD203B41FA5}">
                      <a16:colId xmlns:a16="http://schemas.microsoft.com/office/drawing/2014/main" val="340755859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412183057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657805619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172762389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71399287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892722317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29371221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775298572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510250746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07882419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30698766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4259183906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79922423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526005957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39456991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844685221"/>
                    </a:ext>
                  </a:extLst>
                </a:gridCol>
              </a:tblGrid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 S4-230745</a:t>
                      </a:r>
                    </a:p>
                  </a:txBody>
                  <a:tcPr marL="6323" marR="6323" marT="63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meeting schedule for SA4#124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67876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TSG SA4#124</a:t>
                      </a:r>
                    </a:p>
                  </a:txBody>
                  <a:tcPr marL="6323" marR="6323" marT="63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 This schedule is INDICATIVE only! The actual schedule depends on progress during the meeting and may change!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59144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22-26 May 2023</a:t>
                      </a:r>
                    </a:p>
                  </a:txBody>
                  <a:tcPr marL="6323" marR="6323" marT="63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55900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Monday May 22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Tuesday May 23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Wednesday May 24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Thursday May 25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Friday May 26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691677"/>
                  </a:ext>
                </a:extLst>
              </a:tr>
              <a:tr h="347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room / local time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63537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0800 - 0830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 starts at 0800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24443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0830 - 0900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05066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0900 - 0930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9:00 - Start of SA4 Plenary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1-6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40589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0930 - 1000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7566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1000 - 1030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15786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1030 - 1100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79667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1100 - 1130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1-6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0778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1130 - 1200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283359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1200 - 1230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38108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1230 - 1300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734754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1300 - 1330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Rapporteur's good practice session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648750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1330 - 1400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25482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1400 - 1430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97066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1430 - 1500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532576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1500 - 1530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88761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1530 - 1600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570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1600 - 1630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MBS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MBS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839079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1630 - 1700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480080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1700 - 1730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56164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1730 - 1800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943925"/>
                  </a:ext>
                </a:extLst>
              </a:tr>
              <a:tr h="20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1800 - 1830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celebration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73959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1830 - 1900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84494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1900 - 1930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35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34104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 err="1"/>
              <a:t>Assumptions</a:t>
            </a:r>
            <a:r>
              <a:rPr lang="de-DE" altLang="de-DE" b="1" dirty="0"/>
              <a:t> </a:t>
            </a:r>
            <a:r>
              <a:rPr lang="de-DE" altLang="de-DE" b="1" dirty="0" err="1"/>
              <a:t>for</a:t>
            </a:r>
            <a:r>
              <a:rPr lang="de-DE" altLang="de-DE" b="1" dirty="0"/>
              <a:t> SA4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9015" y="1158536"/>
            <a:ext cx="9729729" cy="5171243"/>
          </a:xfrm>
        </p:spPr>
        <p:txBody>
          <a:bodyPr/>
          <a:lstStyle/>
          <a:p>
            <a:r>
              <a:rPr lang="en-US" sz="1400" dirty="0"/>
              <a:t>Following the SA2 example</a:t>
            </a:r>
          </a:p>
          <a:p>
            <a:r>
              <a:rPr lang="en-US" sz="1400" dirty="0"/>
              <a:t>5 ordinary meeting per year: 3 x F2F and 2 x e-meetings (TU count based on F2F schedule only) -&gt; 8 meetings in Rel-19 (TSG#103 to TSG#106)</a:t>
            </a:r>
          </a:p>
          <a:p>
            <a:r>
              <a:rPr lang="en-US" sz="1400" dirty="0"/>
              <a:t>Neither SA4 “Plenary” nor SWG Washup sessions counted as TUs </a:t>
            </a:r>
          </a:p>
          <a:p>
            <a:r>
              <a:rPr lang="en-US" sz="1400" dirty="0"/>
              <a:t>SWG AH Telcos between meetings are not counted for TUs</a:t>
            </a:r>
          </a:p>
          <a:p>
            <a:r>
              <a:rPr lang="en-US" sz="1400" dirty="0"/>
              <a:t>1 Session = 1.5- or 2-hours time window </a:t>
            </a:r>
          </a:p>
          <a:p>
            <a:r>
              <a:rPr lang="en-US" sz="1400" dirty="0"/>
              <a:t>Max 3 parallel tracks per session</a:t>
            </a:r>
          </a:p>
          <a:p>
            <a:r>
              <a:rPr lang="en-US" sz="1400" dirty="0"/>
              <a:t>Max 4 sessions per meeting day </a:t>
            </a:r>
          </a:p>
          <a:p>
            <a:r>
              <a:rPr lang="en-US" sz="1400" dirty="0"/>
              <a:t>1 Stream = 1 TU (Time Unit)</a:t>
            </a:r>
          </a:p>
          <a:p>
            <a:r>
              <a:rPr lang="en-US" sz="1400" dirty="0"/>
              <a:t>1 TU is time (i.e., 1.5 or 2 hours) spent to discuss/handle technical contributions. </a:t>
            </a:r>
          </a:p>
          <a:p>
            <a:r>
              <a:rPr lang="en-US" sz="1400" dirty="0"/>
              <a:t>Revisions/Drafting/offline conference call are not counted for the TU estimates. </a:t>
            </a:r>
          </a:p>
          <a:p>
            <a:r>
              <a:rPr lang="en-US" sz="1400" dirty="0"/>
              <a:t>Each meeting has 27 TUs</a:t>
            </a:r>
          </a:p>
          <a:p>
            <a:r>
              <a:rPr lang="en-US" sz="1400" dirty="0"/>
              <a:t>Can History teach us something ?</a:t>
            </a:r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Caution:</a:t>
            </a:r>
          </a:p>
          <a:p>
            <a:pPr lvl="1"/>
            <a:r>
              <a:rPr lang="en-US" sz="1200" dirty="0"/>
              <a:t>Length of release</a:t>
            </a:r>
          </a:p>
          <a:p>
            <a:pPr lvl="1"/>
            <a:r>
              <a:rPr lang="en-US" sz="1200" dirty="0"/>
              <a:t>How substantial is each WI/SI (e.g., major updates of terminal acoustics in Rel-8 / 10 / 12, EVS in Rel-12, )</a:t>
            </a:r>
          </a:p>
          <a:p>
            <a:pPr lvl="1"/>
            <a:r>
              <a:rPr lang="en-US" sz="1200" dirty="0"/>
              <a:t>SI independent from Releases, counted in release where TR is completed! </a:t>
            </a:r>
          </a:p>
          <a:p>
            <a:pPr lvl="2"/>
            <a:r>
              <a:rPr lang="en-US" sz="1000" dirty="0"/>
              <a:t>Example: EVS study phase started in Rel-8 but counted as Rel-10!</a:t>
            </a:r>
          </a:p>
          <a:p>
            <a:pPr lvl="1"/>
            <a:endParaRPr lang="en-US" sz="14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457200" lvl="1" indent="0" eaLnBrk="1" hangingPunct="1">
              <a:buNone/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F5F970-09CB-D77D-3091-72BE8C2B7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515" y="4348013"/>
            <a:ext cx="59817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52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WG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9015" y="1158536"/>
            <a:ext cx="9729729" cy="5171243"/>
          </a:xfrm>
        </p:spPr>
        <p:txBody>
          <a:bodyPr/>
          <a:lstStyle/>
          <a:p>
            <a:pPr lvl="0"/>
            <a:r>
              <a:rPr lang="en-US" sz="2000" dirty="0"/>
              <a:t>SA WG to provides the data on the available WG capacity including following information </a:t>
            </a:r>
          </a:p>
          <a:p>
            <a:pPr lvl="1"/>
            <a:r>
              <a:rPr lang="en-US" sz="1600" dirty="0"/>
              <a:t>The Max number of TUs available for Rel-19 SIs/WIs = </a:t>
            </a:r>
            <a:r>
              <a:rPr lang="en-US" sz="1600" dirty="0">
                <a:highlight>
                  <a:srgbClr val="FFFF00"/>
                </a:highlight>
              </a:rPr>
              <a:t>216 (8 meetings x 27 TUs)</a:t>
            </a:r>
          </a:p>
          <a:p>
            <a:pPr lvl="1"/>
            <a:r>
              <a:rPr lang="en-US" sz="1600" dirty="0"/>
              <a:t>The recommended maximum number of Rel-19 SIs/Wis: </a:t>
            </a:r>
            <a:r>
              <a:rPr lang="en-US" altLang="fr-FR" sz="1600" dirty="0">
                <a:cs typeface="Arial" panose="020B0604020202020204" pitchFamily="34" charset="0"/>
              </a:rPr>
              <a:t>SA4 can execute up to 16 concurrent SIs/WIs in addition to maintenance work, 4 per SWG. </a:t>
            </a:r>
            <a:r>
              <a:rPr lang="en-US" altLang="fr-FR" sz="1600" dirty="0">
                <a:highlight>
                  <a:srgbClr val="FFFF00"/>
                </a:highlight>
                <a:cs typeface="Arial" panose="020B0604020202020204" pitchFamily="34" charset="0"/>
              </a:rPr>
              <a:t>Max 16 WI/SI overall in Rel-19 as a good target?</a:t>
            </a:r>
            <a:endParaRPr lang="en-US" sz="1600" dirty="0">
              <a:highlight>
                <a:srgbClr val="FFFF00"/>
              </a:highlight>
            </a:endParaRPr>
          </a:p>
          <a:p>
            <a:pPr lvl="1"/>
            <a:r>
              <a:rPr lang="en-US" sz="1600" dirty="0"/>
              <a:t>The maximum number of TUs available for any SI/WI (</a:t>
            </a:r>
            <a:r>
              <a:rPr lang="en-US" altLang="zh-CN" sz="1600" dirty="0"/>
              <a:t>not for each study SI/WI individually): </a:t>
            </a:r>
          </a:p>
          <a:p>
            <a:pPr lvl="2"/>
            <a:r>
              <a:rPr lang="en-US" altLang="zh-CN" sz="1200" dirty="0">
                <a:highlight>
                  <a:srgbClr val="FFFF00"/>
                </a:highlight>
              </a:rPr>
              <a:t>Average would be 216/16 = 13.5 TUs</a:t>
            </a:r>
          </a:p>
          <a:p>
            <a:pPr lvl="2"/>
            <a:r>
              <a:rPr lang="en-US" altLang="zh-CN" sz="1200" dirty="0">
                <a:highlight>
                  <a:srgbClr val="FFFF00"/>
                </a:highlight>
              </a:rPr>
              <a:t>Unsure what the max should be or if it’s a useful indicator. Could it be one SI/WI in a SWG over the entire release? E.g. Audio SWG has 11 TUs per meeting these days, so that leads to 88TUs over Rel-19.</a:t>
            </a:r>
          </a:p>
          <a:p>
            <a:pPr lvl="2"/>
            <a:endParaRPr lang="en-US" sz="8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810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94163</TotalTime>
  <Words>1246</Words>
  <Application>Microsoft Office PowerPoint</Application>
  <PresentationFormat>Widescreen</PresentationFormat>
  <Paragraphs>260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Montserrat</vt:lpstr>
      <vt:lpstr>Times New Roman</vt:lpstr>
      <vt:lpstr>Office Theme</vt:lpstr>
      <vt:lpstr>    SA4 WG input to SA Workshop on Rel-19    </vt:lpstr>
      <vt:lpstr>Rel-19 Workshop Plan  (endorsed in SP-230383)</vt:lpstr>
      <vt:lpstr>Rel-19 Timeline</vt:lpstr>
      <vt:lpstr>Release 19 timeline - text version</vt:lpstr>
      <vt:lpstr>SA4 typical F2F schedule</vt:lpstr>
      <vt:lpstr>Assumptions for SA4</vt:lpstr>
      <vt:lpstr>WG Input to Rel-19 Workshop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2858</cp:revision>
  <cp:lastPrinted>2016-09-13T11:31:59Z</cp:lastPrinted>
  <dcterms:created xsi:type="dcterms:W3CDTF">2008-08-30T09:32:10Z</dcterms:created>
  <dcterms:modified xsi:type="dcterms:W3CDTF">2023-05-16T21:30:22Z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