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7"/>
  </p:sldMasterIdLst>
  <p:notesMasterIdLst>
    <p:notesMasterId r:id="rId19"/>
  </p:notesMasterIdLst>
  <p:sldIdLst>
    <p:sldId id="2147472975" r:id="rId8"/>
    <p:sldId id="270" r:id="rId9"/>
    <p:sldId id="2147472972" r:id="rId10"/>
    <p:sldId id="2147472956" r:id="rId11"/>
    <p:sldId id="2147472957" r:id="rId12"/>
    <p:sldId id="2147472973" r:id="rId13"/>
    <p:sldId id="2147472974" r:id="rId14"/>
    <p:sldId id="2147472976" r:id="rId15"/>
    <p:sldId id="2134806805" r:id="rId16"/>
    <p:sldId id="2134806799" r:id="rId17"/>
    <p:sldId id="21474729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CBC38F-20FA-2577-FA90-75485C4D2C26}" name="Héctor Caltenco" initials="HC" userId="S::hector.caltenco@ericsson.com::b15bfd75-4ceb-403b-93ae-2512caa03b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82072F-2FAF-4818-BCAB-C51C439CE828}" v="24" dt="2022-11-08T11:22:22.038"/>
    <p1510:client id="{9027B977-AF07-40B7-867F-7F04638CB56E}" v="672" dt="2022-11-08T16:47:52.683"/>
    <p1510:client id="{AB2D103D-0D81-4996-9B2B-DB51C3CDC42E}" v="41" vWet="47" dt="2022-11-08T13:24:14.632"/>
    <p1510:client id="{CB8D83C4-F9BD-461F-952E-B272EAA9E43C}" v="41" vWet="43" dt="2022-11-08T14:41:26.0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6" d="100"/>
          <a:sy n="156" d="100"/>
        </p:scale>
        <p:origin x="444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uricio Aracena" userId="9052e773-66d3-4da3-a049-5acfea301b02" providerId="ADAL" clId="{83A551B7-1EB2-4CC3-890E-C7B89ACB2898}"/>
    <pc:docChg chg="custSel modSld">
      <pc:chgData name="Mauricio Aracena" userId="9052e773-66d3-4da3-a049-5acfea301b02" providerId="ADAL" clId="{83A551B7-1EB2-4CC3-890E-C7B89ACB2898}" dt="2022-11-08T17:35:51.087" v="85" actId="20577"/>
      <pc:docMkLst>
        <pc:docMk/>
      </pc:docMkLst>
      <pc:sldChg chg="addSp modSp mod">
        <pc:chgData name="Mauricio Aracena" userId="9052e773-66d3-4da3-a049-5acfea301b02" providerId="ADAL" clId="{83A551B7-1EB2-4CC3-890E-C7B89ACB2898}" dt="2022-11-08T17:20:28.623" v="44" actId="14100"/>
        <pc:sldMkLst>
          <pc:docMk/>
          <pc:sldMk cId="1148842940" sldId="2147472976"/>
        </pc:sldMkLst>
        <pc:spChg chg="add mod">
          <ac:chgData name="Mauricio Aracena" userId="9052e773-66d3-4da3-a049-5acfea301b02" providerId="ADAL" clId="{83A551B7-1EB2-4CC3-890E-C7B89ACB2898}" dt="2022-11-08T17:20:28.623" v="44" actId="14100"/>
          <ac:spMkLst>
            <pc:docMk/>
            <pc:sldMk cId="1148842940" sldId="2147472976"/>
            <ac:spMk id="2" creationId="{BCADD046-A948-4C44-AE54-D4E58D339DE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8AE4D-0BC6-B749-A91C-B88F4AD905E4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84ED6-9E9A-D044-BD01-6291671367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03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84ED6-9E9A-D044-BD01-6291671367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70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84ED6-9E9A-D044-BD01-6291671367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439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84ED6-9E9A-D044-BD01-62916713675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47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84ED6-9E9A-D044-BD01-62916713675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075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684ED6-9E9A-D044-BD01-62916713675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953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3695205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6142111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6507803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245613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1900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014533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970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83323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4437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943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944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Title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492919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5853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088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319314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45332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15072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01810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Eri.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58874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26416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06072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7989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9123523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7198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8959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2076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63630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14463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66637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16765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87147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06964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622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page </a:t>
            </a:r>
            <a:br>
              <a:rPr lang="en-US"/>
            </a:br>
            <a:r>
              <a:rPr lang="en-US"/>
              <a:t>Ericsson Hilda Light 80pt, max 3-lines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389803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88263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1088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134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560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55430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59964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6978610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5167373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3266512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6043271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6189838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ags" Target="../tags/tag1.xml"/><Relationship Id="rId50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4.emf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image" Target="../media/image3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0A02A9C-589F-419B-B329-CB7635B265B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7"/>
            </p:custDataLst>
            <p:extLst>
              <p:ext uri="{D42A27DB-BD31-4B8C-83A1-F6EECF244321}">
                <p14:modId xmlns:p14="http://schemas.microsoft.com/office/powerpoint/2010/main" val="359985169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9" imgW="395" imgH="394" progId="TCLayout.ActiveDocument.1">
                  <p:embed/>
                </p:oleObj>
              </mc:Choice>
              <mc:Fallback>
                <p:oleObj name="think-cell Slide" r:id="rId49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40A02A9C-589F-419B-B329-CB7635B265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E9CC89A7-AAE3-4EBA-B0AC-93C5A10E2341}"/>
              </a:ext>
            </a:extLst>
          </p:cNvPr>
          <p:cNvSpPr/>
          <p:nvPr userDrawn="1">
            <p:custDataLst>
              <p:tags r:id="rId48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l">
              <a:spcBef>
                <a:spcPts val="800"/>
              </a:spcBef>
              <a:buFontTx/>
              <a:buNone/>
            </a:pPr>
            <a:endParaRPr lang="en-US" sz="4000" b="0" i="0" baseline="0" err="1">
              <a:solidFill>
                <a:schemeClr val="bg1"/>
              </a:solidFill>
              <a:latin typeface="Ericsson Hilda Light" panose="00000400000000000000" pitchFamily="2" charset="0"/>
              <a:ea typeface="+mj-ea"/>
              <a:cs typeface="+mj-cs"/>
              <a:sym typeface="Ericsson Hilda Light" panose="00000400000000000000" pitchFamily="2" charset="0"/>
            </a:endParaRP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0bca5fea-d5d6-43d2-af8f-4a397ae6a9ab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575" y="65436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40391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6.xml"/><Relationship Id="rId1" Type="http://schemas.openxmlformats.org/officeDocument/2006/relationships/customXml" Target="../../customXml/item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6_series/26.928/26928-h00.zip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B844E-25BB-8D9A-889B-999D7E1C0A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476250"/>
            <a:ext cx="8983357" cy="3457575"/>
          </a:xfrm>
        </p:spPr>
        <p:txBody>
          <a:bodyPr wrap="square" anchor="t">
            <a:normAutofit fontScale="90000"/>
          </a:bodyPr>
          <a:lstStyle/>
          <a:p>
            <a:r>
              <a:rPr lang="en-US" sz="7200"/>
              <a:t>Proposal to use </a:t>
            </a:r>
            <a:r>
              <a:rPr lang="en-US" sz="7200" err="1"/>
              <a:t>OpenXR</a:t>
            </a:r>
            <a:r>
              <a:rPr lang="en-US" sz="7200"/>
              <a:t> framework to define 5G network APIs via “</a:t>
            </a:r>
            <a:r>
              <a:rPr lang="en-US" sz="7200" err="1"/>
              <a:t>OpenXR</a:t>
            </a:r>
            <a:r>
              <a:rPr lang="en-US" sz="7200"/>
              <a:t> Extensions”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3A7B7EE-AAC8-1B0B-8412-A35369CF38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5472113" cy="2087563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Ericsson LM</a:t>
            </a:r>
          </a:p>
        </p:txBody>
      </p:sp>
    </p:spTree>
    <p:extLst>
      <p:ext uri="{BB962C8B-B14F-4D97-AF65-F5344CB8AC3E}">
        <p14:creationId xmlns:p14="http://schemas.microsoft.com/office/powerpoint/2010/main" val="127479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>
            <a:extLst>
              <a:ext uri="{FF2B5EF4-FFF2-40B4-BE49-F238E27FC236}">
                <a16:creationId xmlns:a16="http://schemas.microsoft.com/office/drawing/2014/main" id="{3E8B62A5-B934-44A3-8BEE-E8382F52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64" y="3199371"/>
            <a:ext cx="61150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B379DF-42DE-4D53-AA4E-45BB7339A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1474683" cy="1081088"/>
          </a:xfrm>
        </p:spPr>
        <p:txBody>
          <a:bodyPr/>
          <a:lstStyle/>
          <a:p>
            <a:r>
              <a:rPr lang="en-US"/>
              <a:t>Example </a:t>
            </a:r>
            <a:r>
              <a:rPr lang="en-US" err="1"/>
              <a:t>OpenXR</a:t>
            </a:r>
            <a:r>
              <a:rPr lang="en-US"/>
              <a:t> mapping to 3GPP Split Rendering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0D1B0-5594-42B5-B403-7A064A77336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323864"/>
            <a:ext cx="8353426" cy="439261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29A74A-3B77-48D3-A07D-8E415ED9A6EB}"/>
              </a:ext>
            </a:extLst>
          </p:cNvPr>
          <p:cNvSpPr/>
          <p:nvPr/>
        </p:nvSpPr>
        <p:spPr>
          <a:xfrm>
            <a:off x="6100918" y="3289773"/>
            <a:ext cx="1716306" cy="27845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Open XR API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3496EC-518F-4A40-9350-F5C52F07A0DE}"/>
              </a:ext>
            </a:extLst>
          </p:cNvPr>
          <p:cNvSpPr/>
          <p:nvPr/>
        </p:nvSpPr>
        <p:spPr>
          <a:xfrm rot="16200000">
            <a:off x="3858952" y="3703267"/>
            <a:ext cx="1105444" cy="278453"/>
          </a:xfrm>
          <a:prstGeom prst="rect">
            <a:avLst/>
          </a:prstGeom>
          <a:solidFill>
            <a:srgbClr val="7030A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Open XR API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A02911-B4D1-48C4-881A-B0BE85BC05FC}"/>
              </a:ext>
            </a:extLst>
          </p:cNvPr>
          <p:cNvSpPr/>
          <p:nvPr/>
        </p:nvSpPr>
        <p:spPr>
          <a:xfrm>
            <a:off x="2927764" y="4395217"/>
            <a:ext cx="1671130" cy="278453"/>
          </a:xfrm>
          <a:prstGeom prst="rect">
            <a:avLst/>
          </a:prstGeom>
          <a:solidFill>
            <a:srgbClr val="7030A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Open XR API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2CCE7E-AC0A-48D4-89D8-3D8E6FB38FE7}"/>
              </a:ext>
            </a:extLst>
          </p:cNvPr>
          <p:cNvSpPr/>
          <p:nvPr/>
        </p:nvSpPr>
        <p:spPr>
          <a:xfrm rot="16200000">
            <a:off x="5557398" y="4528210"/>
            <a:ext cx="2076645" cy="299885"/>
          </a:xfrm>
          <a:prstGeom prst="rect">
            <a:avLst/>
          </a:prstGeom>
          <a:solidFill>
            <a:schemeClr val="accent6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err="1"/>
              <a:t>OpenXR</a:t>
            </a:r>
            <a:r>
              <a:rPr lang="en-US" sz="800"/>
              <a:t> Network plugin Interface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717ED4-DB42-4A48-87D1-B0871270B63C}"/>
              </a:ext>
            </a:extLst>
          </p:cNvPr>
          <p:cNvSpPr/>
          <p:nvPr/>
        </p:nvSpPr>
        <p:spPr>
          <a:xfrm rot="16200000">
            <a:off x="4284480" y="3559704"/>
            <a:ext cx="972348" cy="432484"/>
          </a:xfrm>
          <a:prstGeom prst="rect">
            <a:avLst/>
          </a:prstGeom>
          <a:solidFill>
            <a:schemeClr val="accent6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err="1"/>
              <a:t>OpenXR</a:t>
            </a:r>
            <a:r>
              <a:rPr lang="en-US" sz="800"/>
              <a:t> Network plugin Interface EXT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BAED8B7-6EB4-44A4-9F5F-2F01B2D3A323}"/>
              </a:ext>
            </a:extLst>
          </p:cNvPr>
          <p:cNvSpPr/>
          <p:nvPr/>
        </p:nvSpPr>
        <p:spPr>
          <a:xfrm rot="16200000">
            <a:off x="4270149" y="5126275"/>
            <a:ext cx="1022872" cy="432481"/>
          </a:xfrm>
          <a:prstGeom prst="rect">
            <a:avLst/>
          </a:prstGeom>
          <a:solidFill>
            <a:schemeClr val="accent6">
              <a:lumMod val="75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err="1"/>
              <a:t>OpenXR</a:t>
            </a:r>
            <a:r>
              <a:rPr lang="en-US" sz="800"/>
              <a:t> Network plugin Interface EXT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1DE373-FE3C-4CDF-B9C0-90D2832D8F43}"/>
              </a:ext>
            </a:extLst>
          </p:cNvPr>
          <p:cNvSpPr/>
          <p:nvPr/>
        </p:nvSpPr>
        <p:spPr>
          <a:xfrm>
            <a:off x="5879913" y="2214880"/>
            <a:ext cx="3457127" cy="3764280"/>
          </a:xfrm>
          <a:prstGeom prst="rect">
            <a:avLst/>
          </a:prstGeom>
          <a:noFill/>
          <a:ln w="38100">
            <a:solidFill>
              <a:schemeClr val="accent1">
                <a:shade val="50000"/>
                <a:alpha val="53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Device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D0ADB9-9C31-43E0-878A-DBECCAC11D22}"/>
              </a:ext>
            </a:extLst>
          </p:cNvPr>
          <p:cNvSpPr/>
          <p:nvPr/>
        </p:nvSpPr>
        <p:spPr>
          <a:xfrm>
            <a:off x="1782276" y="3144726"/>
            <a:ext cx="3457127" cy="2834434"/>
          </a:xfrm>
          <a:prstGeom prst="rect">
            <a:avLst/>
          </a:prstGeom>
          <a:noFill/>
          <a:ln w="38100">
            <a:solidFill>
              <a:schemeClr val="accent1">
                <a:shade val="50000"/>
                <a:alpha val="53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Cloud / Server</a:t>
            </a: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285DC3-BA20-4FA2-8792-503203EF4067}"/>
              </a:ext>
            </a:extLst>
          </p:cNvPr>
          <p:cNvCxnSpPr>
            <a:cxnSpLocks/>
            <a:stCxn id="13" idx="2"/>
          </p:cNvCxnSpPr>
          <p:nvPr/>
        </p:nvCxnSpPr>
        <p:spPr bwMode="auto">
          <a:xfrm>
            <a:off x="4986896" y="3775946"/>
            <a:ext cx="1458881" cy="1"/>
          </a:xfrm>
          <a:prstGeom prst="line">
            <a:avLst/>
          </a:prstGeom>
          <a:ln w="412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F2705CD-A9DB-4214-93AD-684E7537720E}"/>
              </a:ext>
            </a:extLst>
          </p:cNvPr>
          <p:cNvCxnSpPr/>
          <p:nvPr/>
        </p:nvCxnSpPr>
        <p:spPr bwMode="auto">
          <a:xfrm flipV="1">
            <a:off x="4982411" y="5595093"/>
            <a:ext cx="1458881" cy="1"/>
          </a:xfrm>
          <a:prstGeom prst="line">
            <a:avLst/>
          </a:prstGeom>
          <a:ln w="41275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9A7F5CA0-7944-422D-9733-F3068ADD50D4}"/>
              </a:ext>
            </a:extLst>
          </p:cNvPr>
          <p:cNvSpPr/>
          <p:nvPr/>
        </p:nvSpPr>
        <p:spPr bwMode="auto">
          <a:xfrm>
            <a:off x="1208783" y="2882892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B6C42AC-1816-406F-AF38-8C92B0AD9102}"/>
              </a:ext>
            </a:extLst>
          </p:cNvPr>
          <p:cNvSpPr/>
          <p:nvPr/>
        </p:nvSpPr>
        <p:spPr bwMode="auto">
          <a:xfrm>
            <a:off x="1208783" y="3525829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082AB05-BD5E-4627-BB99-158956685AD0}"/>
              </a:ext>
            </a:extLst>
          </p:cNvPr>
          <p:cNvSpPr/>
          <p:nvPr/>
        </p:nvSpPr>
        <p:spPr bwMode="auto">
          <a:xfrm>
            <a:off x="6096000" y="2662245"/>
            <a:ext cx="2333625" cy="52366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Thin client front-end</a:t>
            </a:r>
          </a:p>
        </p:txBody>
      </p:sp>
    </p:spTree>
    <p:extLst>
      <p:ext uri="{BB962C8B-B14F-4D97-AF65-F5344CB8AC3E}">
        <p14:creationId xmlns:p14="http://schemas.microsoft.com/office/powerpoint/2010/main" val="2789535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0029378D-C795-52B4-1F51-382BE43263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07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Disclosure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The intention of this presentation is to propose to that 3GPP should use open APIs and use </a:t>
            </a:r>
            <a:r>
              <a:rPr lang="en-US" err="1"/>
              <a:t>OpenXR</a:t>
            </a:r>
            <a:r>
              <a:rPr lang="en-US"/>
              <a:t> framework to define 5G network APIs via “</a:t>
            </a:r>
            <a:r>
              <a:rPr lang="en-US" err="1"/>
              <a:t>OpenXR</a:t>
            </a:r>
            <a:r>
              <a:rPr lang="en-US"/>
              <a:t> Extensions”.</a:t>
            </a:r>
          </a:p>
          <a:p>
            <a:endParaRPr lang="en-US"/>
          </a:p>
          <a:p>
            <a:r>
              <a:rPr lang="en-US"/>
              <a:t>The current presentation serves as basis to explain how to link </a:t>
            </a:r>
            <a:r>
              <a:rPr lang="en-US" err="1"/>
              <a:t>OpenXR</a:t>
            </a:r>
            <a:r>
              <a:rPr lang="en-US"/>
              <a:t> and 3GPP XR work</a:t>
            </a:r>
          </a:p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E582F-39B5-4F10-8CE6-A8526E1F4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</a:t>
            </a:r>
            <a:r>
              <a:rPr lang="en-US" err="1"/>
              <a:t>OpenXR</a:t>
            </a:r>
            <a:r>
              <a:rPr lang="en-US"/>
              <a:t> Cloud / 5G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FE271-2809-4CEC-AD99-DB9994FCB7F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Device offload</a:t>
            </a:r>
          </a:p>
          <a:p>
            <a:pPr lvl="1"/>
            <a:r>
              <a:rPr lang="en-US" dirty="0"/>
              <a:t>Reduce battery consumption</a:t>
            </a:r>
          </a:p>
          <a:p>
            <a:pPr lvl="1"/>
            <a:r>
              <a:rPr lang="en-US" dirty="0"/>
              <a:t>Lighter  and smaller form factor</a:t>
            </a:r>
          </a:p>
          <a:p>
            <a:pPr lvl="1"/>
            <a:r>
              <a:rPr lang="en-US" dirty="0"/>
              <a:t>GPU/CPU performance is not bounded to device performance</a:t>
            </a:r>
          </a:p>
          <a:p>
            <a:endParaRPr lang="en-US" dirty="0"/>
          </a:p>
          <a:p>
            <a:r>
              <a:rPr lang="en-US" dirty="0"/>
              <a:t>Collaborative applications with different devices</a:t>
            </a:r>
          </a:p>
          <a:p>
            <a:pPr lvl="1"/>
            <a:r>
              <a:rPr lang="en-US" dirty="0"/>
              <a:t>Sharing same scene and environment information</a:t>
            </a:r>
          </a:p>
          <a:p>
            <a:pPr lvl="1"/>
            <a:r>
              <a:rPr lang="en-US" dirty="0"/>
              <a:t>Same application with multiple clients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B7BB50-652A-4062-9B43-3DE6B2D8F0E3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lvl="1"/>
            <a:r>
              <a:rPr lang="en-US" dirty="0"/>
              <a:t>Use cases</a:t>
            </a:r>
          </a:p>
          <a:p>
            <a:pPr lvl="2"/>
            <a:r>
              <a:rPr lang="en-US" dirty="0"/>
              <a:t>Use your desktop GPU</a:t>
            </a:r>
          </a:p>
          <a:p>
            <a:pPr lvl="2"/>
            <a:r>
              <a:rPr lang="en-US" dirty="0"/>
              <a:t>Location based XR experiences – Local cloud</a:t>
            </a:r>
          </a:p>
          <a:p>
            <a:pPr lvl="2"/>
            <a:r>
              <a:rPr lang="en-US" dirty="0"/>
              <a:t>Applications running on public clouds</a:t>
            </a:r>
          </a:p>
          <a:p>
            <a:pPr lvl="2"/>
            <a:r>
              <a:rPr lang="en-US" dirty="0"/>
              <a:t>Full mobility with 5G and cloud</a:t>
            </a:r>
          </a:p>
          <a:p>
            <a:pPr lvl="2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D9FEB9-D931-4515-A7D5-11C0F0BD2D38}"/>
              </a:ext>
            </a:extLst>
          </p:cNvPr>
          <p:cNvSpPr/>
          <p:nvPr/>
        </p:nvSpPr>
        <p:spPr>
          <a:xfrm rot="20119295">
            <a:off x="11568005" y="2661244"/>
            <a:ext cx="43954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F3577A-358D-4AE0-8D51-3E30665A5A79}"/>
              </a:ext>
            </a:extLst>
          </p:cNvPr>
          <p:cNvSpPr/>
          <p:nvPr/>
        </p:nvSpPr>
        <p:spPr>
          <a:xfrm rot="20119295">
            <a:off x="10681672" y="3077115"/>
            <a:ext cx="43954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DD3D6D-E16A-42CA-BDEE-4D31BA82BE8F}"/>
              </a:ext>
            </a:extLst>
          </p:cNvPr>
          <p:cNvSpPr/>
          <p:nvPr/>
        </p:nvSpPr>
        <p:spPr>
          <a:xfrm rot="20119295">
            <a:off x="10122370" y="3505299"/>
            <a:ext cx="439544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5G</a:t>
            </a:r>
          </a:p>
        </p:txBody>
      </p:sp>
    </p:spTree>
    <p:extLst>
      <p:ext uri="{BB962C8B-B14F-4D97-AF65-F5344CB8AC3E}">
        <p14:creationId xmlns:p14="http://schemas.microsoft.com/office/powerpoint/2010/main" val="3971128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CB204-B6BC-613A-5C67-81ADF9324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OpenXR</a:t>
            </a:r>
            <a:r>
              <a:rPr lang="en-US"/>
              <a:t> (as today)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35EE28-1F5B-5B28-F3AF-D3A8DC7F0B46}"/>
              </a:ext>
            </a:extLst>
          </p:cNvPr>
          <p:cNvSpPr txBox="1"/>
          <p:nvPr/>
        </p:nvSpPr>
        <p:spPr>
          <a:xfrm>
            <a:off x="8201572" y="172604"/>
            <a:ext cx="2660488" cy="342502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Who ships the box:</a:t>
            </a:r>
          </a:p>
        </p:txBody>
      </p:sp>
      <p:pic>
        <p:nvPicPr>
          <p:cNvPr id="45" name="Picture 44" descr="Diagram&#10;&#10;Description automatically generated">
            <a:extLst>
              <a:ext uri="{FF2B5EF4-FFF2-40B4-BE49-F238E27FC236}">
                <a16:creationId xmlns:a16="http://schemas.microsoft.com/office/drawing/2014/main" id="{29CFBF6B-CEEB-4504-8065-F2D36A59B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73" y="2725708"/>
            <a:ext cx="4330101" cy="3167159"/>
          </a:xfrm>
          <a:prstGeom prst="rect">
            <a:avLst/>
          </a:prstGeom>
        </p:spPr>
      </p:pic>
      <p:sp>
        <p:nvSpPr>
          <p:cNvPr id="70" name="Rectangle 69">
            <a:extLst>
              <a:ext uri="{FF2B5EF4-FFF2-40B4-BE49-F238E27FC236}">
                <a16:creationId xmlns:a16="http://schemas.microsoft.com/office/drawing/2014/main" id="{50B59BE6-9ADB-4ABC-CD09-41B335599B38}"/>
              </a:ext>
            </a:extLst>
          </p:cNvPr>
          <p:cNvSpPr/>
          <p:nvPr/>
        </p:nvSpPr>
        <p:spPr bwMode="auto">
          <a:xfrm>
            <a:off x="7071021" y="2757073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995753E-EEAB-55DC-6104-9587E98F69F3}"/>
              </a:ext>
            </a:extLst>
          </p:cNvPr>
          <p:cNvSpPr/>
          <p:nvPr/>
        </p:nvSpPr>
        <p:spPr bwMode="auto">
          <a:xfrm>
            <a:off x="7071021" y="3400010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4F219972-7044-9AC7-8634-676F030AE273}"/>
              </a:ext>
            </a:extLst>
          </p:cNvPr>
          <p:cNvCxnSpPr>
            <a:cxnSpLocks/>
          </p:cNvCxnSpPr>
          <p:nvPr/>
        </p:nvCxnSpPr>
        <p:spPr bwMode="auto">
          <a:xfrm>
            <a:off x="9189927" y="3615151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BBCE6573-C410-0D86-0E2F-11C886A7E7EF}"/>
              </a:ext>
            </a:extLst>
          </p:cNvPr>
          <p:cNvCxnSpPr>
            <a:cxnSpLocks/>
          </p:cNvCxnSpPr>
          <p:nvPr/>
        </p:nvCxnSpPr>
        <p:spPr bwMode="auto">
          <a:xfrm flipH="1">
            <a:off x="9193060" y="3925956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7BDB546C-8F98-F03C-0C87-94F9DDE6EE8F}"/>
              </a:ext>
            </a:extLst>
          </p:cNvPr>
          <p:cNvCxnSpPr>
            <a:cxnSpLocks/>
          </p:cNvCxnSpPr>
          <p:nvPr/>
        </p:nvCxnSpPr>
        <p:spPr bwMode="auto">
          <a:xfrm flipV="1">
            <a:off x="7354792" y="3210339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224D3C16-9C5A-DA65-E345-4349E17C35F1}"/>
              </a:ext>
            </a:extLst>
          </p:cNvPr>
          <p:cNvCxnSpPr>
            <a:cxnSpLocks/>
          </p:cNvCxnSpPr>
          <p:nvPr/>
        </p:nvCxnSpPr>
        <p:spPr bwMode="auto">
          <a:xfrm>
            <a:off x="8928487" y="3210339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B7BE9D78-132D-8BB6-E08D-E803F42D441C}"/>
              </a:ext>
            </a:extLst>
          </p:cNvPr>
          <p:cNvSpPr/>
          <p:nvPr/>
        </p:nvSpPr>
        <p:spPr bwMode="auto">
          <a:xfrm>
            <a:off x="9543763" y="3500955"/>
            <a:ext cx="837593" cy="60628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Vulcan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42E193DB-A98F-02DA-CC5B-52A633BB8993}"/>
              </a:ext>
            </a:extLst>
          </p:cNvPr>
          <p:cNvSpPr/>
          <p:nvPr/>
        </p:nvSpPr>
        <p:spPr bwMode="auto">
          <a:xfrm>
            <a:off x="10565277" y="3500955"/>
            <a:ext cx="837593" cy="6062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GPU</a:t>
            </a:r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13EF56E5-2883-FCBC-FBAC-2FE553418576}"/>
              </a:ext>
            </a:extLst>
          </p:cNvPr>
          <p:cNvCxnSpPr>
            <a:cxnSpLocks/>
          </p:cNvCxnSpPr>
          <p:nvPr/>
        </p:nvCxnSpPr>
        <p:spPr bwMode="auto">
          <a:xfrm>
            <a:off x="10295839" y="3606303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89C16A67-B573-61B1-338F-6B050CB87015}"/>
              </a:ext>
            </a:extLst>
          </p:cNvPr>
          <p:cNvCxnSpPr>
            <a:cxnSpLocks/>
          </p:cNvCxnSpPr>
          <p:nvPr/>
        </p:nvCxnSpPr>
        <p:spPr bwMode="auto">
          <a:xfrm flipH="1">
            <a:off x="10298972" y="3917108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0" name="Rectangle 79">
            <a:extLst>
              <a:ext uri="{FF2B5EF4-FFF2-40B4-BE49-F238E27FC236}">
                <a16:creationId xmlns:a16="http://schemas.microsoft.com/office/drawing/2014/main" id="{8BDB66BB-2A44-44E3-BFC8-7E6C692757DC}"/>
              </a:ext>
            </a:extLst>
          </p:cNvPr>
          <p:cNvSpPr/>
          <p:nvPr/>
        </p:nvSpPr>
        <p:spPr bwMode="auto">
          <a:xfrm>
            <a:off x="7715561" y="4918115"/>
            <a:ext cx="3131630" cy="7718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B719C1F5-E7B3-7C84-1DFA-0895432E9ACD}"/>
              </a:ext>
            </a:extLst>
          </p:cNvPr>
          <p:cNvSpPr/>
          <p:nvPr/>
        </p:nvSpPr>
        <p:spPr bwMode="auto">
          <a:xfrm>
            <a:off x="821292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Sensors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E11315D-75DE-A125-94E6-01EC4BECC4D6}"/>
              </a:ext>
            </a:extLst>
          </p:cNvPr>
          <p:cNvSpPr/>
          <p:nvPr/>
        </p:nvSpPr>
        <p:spPr bwMode="auto">
          <a:xfrm>
            <a:off x="934598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Control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AA7FC61-2BF7-7541-4E58-F043DC3404FF}"/>
              </a:ext>
            </a:extLst>
          </p:cNvPr>
          <p:cNvSpPr/>
          <p:nvPr/>
        </p:nvSpPr>
        <p:spPr bwMode="auto">
          <a:xfrm>
            <a:off x="1047904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Display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34E21510-9CCB-B82B-92D0-18E6884D3722}"/>
              </a:ext>
            </a:extLst>
          </p:cNvPr>
          <p:cNvSpPr/>
          <p:nvPr/>
        </p:nvSpPr>
        <p:spPr bwMode="auto">
          <a:xfrm>
            <a:off x="707986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Camera</a:t>
            </a: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C16B7155-788A-13A7-3ACF-1B196556E7CC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1169" y="569543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6C92CC51-3FF8-F085-D6F5-BBD75F6B7501}"/>
              </a:ext>
            </a:extLst>
          </p:cNvPr>
          <p:cNvCxnSpPr>
            <a:cxnSpLocks/>
          </p:cNvCxnSpPr>
          <p:nvPr/>
        </p:nvCxnSpPr>
        <p:spPr bwMode="auto">
          <a:xfrm flipV="1">
            <a:off x="7956830" y="56932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BB85E58B-5505-CA87-AF0C-61FE57216307}"/>
              </a:ext>
            </a:extLst>
          </p:cNvPr>
          <p:cNvCxnSpPr>
            <a:cxnSpLocks/>
          </p:cNvCxnSpPr>
          <p:nvPr/>
        </p:nvCxnSpPr>
        <p:spPr bwMode="auto">
          <a:xfrm>
            <a:off x="10702369" y="56932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 87">
            <a:extLst>
              <a:ext uri="{FF2B5EF4-FFF2-40B4-BE49-F238E27FC236}">
                <a16:creationId xmlns:a16="http://schemas.microsoft.com/office/drawing/2014/main" id="{6D79C8FB-8453-C20E-7394-F104067D6054}"/>
              </a:ext>
            </a:extLst>
          </p:cNvPr>
          <p:cNvSpPr/>
          <p:nvPr/>
        </p:nvSpPr>
        <p:spPr bwMode="auto">
          <a:xfrm>
            <a:off x="7079860" y="4336073"/>
            <a:ext cx="4403032" cy="36774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D2EAE2C-B54A-2377-BFCB-1A084F6D7DDF}"/>
              </a:ext>
            </a:extLst>
          </p:cNvPr>
          <p:cNvSpPr/>
          <p:nvPr/>
        </p:nvSpPr>
        <p:spPr bwMode="auto">
          <a:xfrm>
            <a:off x="10959628" y="4420313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5D426F99-7302-7D93-6587-F058F93D23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828310" y="5687002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1DB457B2-F45E-1EB3-1CD7-A07AEB1C0492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9550" y="4621908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2282D574-211B-9F01-A35F-B4F0E87FCDB7}"/>
              </a:ext>
            </a:extLst>
          </p:cNvPr>
          <p:cNvCxnSpPr>
            <a:cxnSpLocks/>
          </p:cNvCxnSpPr>
          <p:nvPr/>
        </p:nvCxnSpPr>
        <p:spPr bwMode="auto">
          <a:xfrm>
            <a:off x="9653081" y="4614929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D88221B6-C820-E57C-0A4A-8E4A8C7D3879}"/>
              </a:ext>
            </a:extLst>
          </p:cNvPr>
          <p:cNvCxnSpPr>
            <a:cxnSpLocks/>
          </p:cNvCxnSpPr>
          <p:nvPr/>
        </p:nvCxnSpPr>
        <p:spPr bwMode="auto">
          <a:xfrm flipV="1">
            <a:off x="7366470" y="4142887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8661DE5A-D0F2-86D1-CDAE-9066E8D52F94}"/>
              </a:ext>
            </a:extLst>
          </p:cNvPr>
          <p:cNvCxnSpPr>
            <a:cxnSpLocks/>
          </p:cNvCxnSpPr>
          <p:nvPr/>
        </p:nvCxnSpPr>
        <p:spPr bwMode="auto">
          <a:xfrm>
            <a:off x="8940165" y="4142887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6" name="Group 95">
            <a:extLst>
              <a:ext uri="{FF2B5EF4-FFF2-40B4-BE49-F238E27FC236}">
                <a16:creationId xmlns:a16="http://schemas.microsoft.com/office/drawing/2014/main" id="{A03BCA55-5105-A5E9-FC9C-4D05DF7E57FD}"/>
              </a:ext>
            </a:extLst>
          </p:cNvPr>
          <p:cNvGrpSpPr/>
          <p:nvPr/>
        </p:nvGrpSpPr>
        <p:grpSpPr>
          <a:xfrm>
            <a:off x="10379393" y="217128"/>
            <a:ext cx="1242374" cy="1811711"/>
            <a:chOff x="10470201" y="546201"/>
            <a:chExt cx="1242374" cy="1811711"/>
          </a:xfrm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6334B173-A642-72A4-D45D-D1746933DEF7}"/>
                </a:ext>
              </a:extLst>
            </p:cNvPr>
            <p:cNvSpPr/>
            <p:nvPr/>
          </p:nvSpPr>
          <p:spPr bwMode="auto">
            <a:xfrm>
              <a:off x="10470201" y="546201"/>
              <a:ext cx="1242374" cy="20397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200">
                  <a:solidFill>
                    <a:schemeClr val="bg1"/>
                  </a:solidFill>
                  <a:latin typeface="+mn-lt"/>
                </a:rPr>
                <a:t>App developer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6BD2234F-D82D-170B-6006-0897CCA29E51}"/>
                </a:ext>
              </a:extLst>
            </p:cNvPr>
            <p:cNvSpPr/>
            <p:nvPr/>
          </p:nvSpPr>
          <p:spPr bwMode="auto">
            <a:xfrm>
              <a:off x="10470201" y="811275"/>
              <a:ext cx="1242374" cy="20397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engine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2C033109-D564-8375-9CFF-1B589E9DCADD}"/>
                </a:ext>
              </a:extLst>
            </p:cNvPr>
            <p:cNvSpPr/>
            <p:nvPr/>
          </p:nvSpPr>
          <p:spPr bwMode="auto">
            <a:xfrm>
              <a:off x="10470201" y="1082266"/>
              <a:ext cx="1242374" cy="20397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Vulcan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3E362412-FF06-8BD5-2A05-03553EA665F6}"/>
                </a:ext>
              </a:extLst>
            </p:cNvPr>
            <p:cNvSpPr/>
            <p:nvPr/>
          </p:nvSpPr>
          <p:spPr bwMode="auto">
            <a:xfrm>
              <a:off x="10470201" y="1353257"/>
              <a:ext cx="1242374" cy="20397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err="1">
                  <a:solidFill>
                    <a:schemeClr val="bg1"/>
                  </a:solidFill>
                  <a:latin typeface="+mn-lt"/>
                </a:rPr>
                <a:t>OpenXR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7B11A3D6-F84C-770F-31A9-5B85529CBF00}"/>
                </a:ext>
              </a:extLst>
            </p:cNvPr>
            <p:cNvSpPr/>
            <p:nvPr/>
          </p:nvSpPr>
          <p:spPr bwMode="auto">
            <a:xfrm>
              <a:off x="10470201" y="1620050"/>
              <a:ext cx="1242374" cy="2039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runtime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6043FA2-9F57-AF64-06DF-73CF4FF7BE61}"/>
                </a:ext>
              </a:extLst>
            </p:cNvPr>
            <p:cNvSpPr/>
            <p:nvPr/>
          </p:nvSpPr>
          <p:spPr bwMode="auto">
            <a:xfrm>
              <a:off x="10470201" y="1886995"/>
              <a:ext cx="1242374" cy="203972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HW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769FA56D-74C2-1463-8A87-6866FB9C4B1C}"/>
                </a:ext>
              </a:extLst>
            </p:cNvPr>
            <p:cNvSpPr/>
            <p:nvPr/>
          </p:nvSpPr>
          <p:spPr bwMode="auto">
            <a:xfrm>
              <a:off x="10470201" y="2153940"/>
              <a:ext cx="1242374" cy="20397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</a:rPr>
                <a:t>Network 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15E9FF7A-520E-6B38-7B55-F45CF1F34029}"/>
              </a:ext>
            </a:extLst>
          </p:cNvPr>
          <p:cNvSpPr txBox="1"/>
          <p:nvPr/>
        </p:nvSpPr>
        <p:spPr>
          <a:xfrm>
            <a:off x="7404798" y="6448415"/>
            <a:ext cx="2849504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Device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372A5B0-819A-427C-B658-5F1CF056F7EB}"/>
              </a:ext>
            </a:extLst>
          </p:cNvPr>
          <p:cNvSpPr/>
          <p:nvPr/>
        </p:nvSpPr>
        <p:spPr bwMode="auto">
          <a:xfrm>
            <a:off x="6885996" y="6491298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</p:spTree>
    <p:extLst>
      <p:ext uri="{BB962C8B-B14F-4D97-AF65-F5344CB8AC3E}">
        <p14:creationId xmlns:p14="http://schemas.microsoft.com/office/powerpoint/2010/main" val="3240745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972E19-3008-60D4-69A1-2CCC0B3A2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Baseline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57283-6FAA-E45A-0366-4D01A747AB4D}"/>
              </a:ext>
            </a:extLst>
          </p:cNvPr>
          <p:cNvSpPr/>
          <p:nvPr/>
        </p:nvSpPr>
        <p:spPr bwMode="auto">
          <a:xfrm>
            <a:off x="6882714" y="2207584"/>
            <a:ext cx="478018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Device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E4EAE-75B9-593F-B21C-C14AA0D0F432}"/>
              </a:ext>
            </a:extLst>
          </p:cNvPr>
          <p:cNvSpPr/>
          <p:nvPr/>
        </p:nvSpPr>
        <p:spPr bwMode="auto">
          <a:xfrm>
            <a:off x="717947" y="2240372"/>
            <a:ext cx="478018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Cloud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7DA7DB7-6E48-33D3-3C43-F0C496D6E40D}"/>
              </a:ext>
            </a:extLst>
          </p:cNvPr>
          <p:cNvSpPr txBox="1"/>
          <p:nvPr/>
        </p:nvSpPr>
        <p:spPr>
          <a:xfrm>
            <a:off x="997528" y="1430459"/>
            <a:ext cx="6622472" cy="647724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vert="horz" wrap="square" lIns="72000" tIns="36000" rIns="72000" bIns="36000" rtlCol="0" anchor="t">
            <a:noAutofit/>
          </a:bodyPr>
          <a:lstStyle/>
          <a:p>
            <a:pPr marL="180000" marR="0" indent="-18000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●"/>
              <a:tabLst/>
            </a:pPr>
            <a:r>
              <a:rPr kumimoji="0" lang="en-US" sz="16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Baseline: Everything on the device (not considering network gaming/cooperative use cases)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E143422-FA33-60D9-2108-6B899EFD9663}"/>
              </a:ext>
            </a:extLst>
          </p:cNvPr>
          <p:cNvSpPr/>
          <p:nvPr/>
        </p:nvSpPr>
        <p:spPr bwMode="auto">
          <a:xfrm>
            <a:off x="7071021" y="2757073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7D4E8F5-5B3E-8636-420D-CCA3C0B27543}"/>
              </a:ext>
            </a:extLst>
          </p:cNvPr>
          <p:cNvSpPr/>
          <p:nvPr/>
        </p:nvSpPr>
        <p:spPr bwMode="auto">
          <a:xfrm>
            <a:off x="7071021" y="3400010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54F773B-6A47-7781-5D7C-4D4BC8AFE2F4}"/>
              </a:ext>
            </a:extLst>
          </p:cNvPr>
          <p:cNvCxnSpPr>
            <a:cxnSpLocks/>
          </p:cNvCxnSpPr>
          <p:nvPr/>
        </p:nvCxnSpPr>
        <p:spPr bwMode="auto">
          <a:xfrm>
            <a:off x="9189927" y="3615151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A055C7E3-6905-5222-B648-3095F00D2E33}"/>
              </a:ext>
            </a:extLst>
          </p:cNvPr>
          <p:cNvCxnSpPr>
            <a:cxnSpLocks/>
          </p:cNvCxnSpPr>
          <p:nvPr/>
        </p:nvCxnSpPr>
        <p:spPr bwMode="auto">
          <a:xfrm flipH="1">
            <a:off x="9193060" y="3925956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79C2FE04-C591-FB53-34D5-0A9FE2C7E4AF}"/>
              </a:ext>
            </a:extLst>
          </p:cNvPr>
          <p:cNvCxnSpPr>
            <a:cxnSpLocks/>
          </p:cNvCxnSpPr>
          <p:nvPr/>
        </p:nvCxnSpPr>
        <p:spPr bwMode="auto">
          <a:xfrm flipV="1">
            <a:off x="7354792" y="3210339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8F785EB3-32C3-3DBA-1B64-196EB36B8E5B}"/>
              </a:ext>
            </a:extLst>
          </p:cNvPr>
          <p:cNvCxnSpPr>
            <a:cxnSpLocks/>
          </p:cNvCxnSpPr>
          <p:nvPr/>
        </p:nvCxnSpPr>
        <p:spPr bwMode="auto">
          <a:xfrm>
            <a:off x="8928487" y="3210339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6F91304E-C4AF-5A55-7A0F-2D26689D5DA8}"/>
              </a:ext>
            </a:extLst>
          </p:cNvPr>
          <p:cNvSpPr/>
          <p:nvPr/>
        </p:nvSpPr>
        <p:spPr bwMode="auto">
          <a:xfrm>
            <a:off x="9543763" y="3500955"/>
            <a:ext cx="837593" cy="60628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Vulcan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CF872B7-A249-AA3E-42E7-51920668B6D8}"/>
              </a:ext>
            </a:extLst>
          </p:cNvPr>
          <p:cNvSpPr/>
          <p:nvPr/>
        </p:nvSpPr>
        <p:spPr bwMode="auto">
          <a:xfrm>
            <a:off x="10565277" y="3500955"/>
            <a:ext cx="837593" cy="6062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GPU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A1F07EF0-6128-9D25-1BC2-5D3E39A77A89}"/>
              </a:ext>
            </a:extLst>
          </p:cNvPr>
          <p:cNvCxnSpPr>
            <a:cxnSpLocks/>
          </p:cNvCxnSpPr>
          <p:nvPr/>
        </p:nvCxnSpPr>
        <p:spPr bwMode="auto">
          <a:xfrm>
            <a:off x="10295839" y="3606303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4657499E-E674-885D-A858-AA59A6142270}"/>
              </a:ext>
            </a:extLst>
          </p:cNvPr>
          <p:cNvCxnSpPr>
            <a:cxnSpLocks/>
          </p:cNvCxnSpPr>
          <p:nvPr/>
        </p:nvCxnSpPr>
        <p:spPr bwMode="auto">
          <a:xfrm flipH="1">
            <a:off x="10298972" y="3917108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F7421DF6-FE80-4469-AC44-66ADDC6A5631}"/>
              </a:ext>
            </a:extLst>
          </p:cNvPr>
          <p:cNvSpPr/>
          <p:nvPr/>
        </p:nvSpPr>
        <p:spPr bwMode="auto">
          <a:xfrm>
            <a:off x="7715561" y="4918115"/>
            <a:ext cx="3131630" cy="7718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1416CCB-C23A-C5B2-50C5-320844368ABC}"/>
              </a:ext>
            </a:extLst>
          </p:cNvPr>
          <p:cNvSpPr/>
          <p:nvPr/>
        </p:nvSpPr>
        <p:spPr bwMode="auto">
          <a:xfrm>
            <a:off x="821292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Sensors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CB419442-0849-B89A-6F29-360AFD3902C6}"/>
              </a:ext>
            </a:extLst>
          </p:cNvPr>
          <p:cNvSpPr/>
          <p:nvPr/>
        </p:nvSpPr>
        <p:spPr bwMode="auto">
          <a:xfrm>
            <a:off x="934598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Control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F999963-EF94-817D-22B9-9D848E2085FC}"/>
              </a:ext>
            </a:extLst>
          </p:cNvPr>
          <p:cNvSpPr/>
          <p:nvPr/>
        </p:nvSpPr>
        <p:spPr bwMode="auto">
          <a:xfrm>
            <a:off x="1047904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Display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5043F17-5365-85F7-C687-B6291F0EE140}"/>
              </a:ext>
            </a:extLst>
          </p:cNvPr>
          <p:cNvSpPr/>
          <p:nvPr/>
        </p:nvSpPr>
        <p:spPr bwMode="auto">
          <a:xfrm>
            <a:off x="7079860" y="5931825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Camera</a:t>
            </a:r>
          </a:p>
        </p:txBody>
      </p: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6DBD52B7-A363-995C-0EA6-748747BE04F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1169" y="569543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18587422-5D00-BB77-CE13-3D6AC045D20B}"/>
              </a:ext>
            </a:extLst>
          </p:cNvPr>
          <p:cNvCxnSpPr>
            <a:cxnSpLocks/>
          </p:cNvCxnSpPr>
          <p:nvPr/>
        </p:nvCxnSpPr>
        <p:spPr bwMode="auto">
          <a:xfrm flipV="1">
            <a:off x="7956830" y="56932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4F87C338-4B39-4450-FB3F-8E820B7E9434}"/>
              </a:ext>
            </a:extLst>
          </p:cNvPr>
          <p:cNvCxnSpPr>
            <a:cxnSpLocks/>
          </p:cNvCxnSpPr>
          <p:nvPr/>
        </p:nvCxnSpPr>
        <p:spPr bwMode="auto">
          <a:xfrm>
            <a:off x="10702369" y="56932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4C84B115-4F6E-CADC-53BE-AD455E39A07F}"/>
              </a:ext>
            </a:extLst>
          </p:cNvPr>
          <p:cNvSpPr/>
          <p:nvPr/>
        </p:nvSpPr>
        <p:spPr bwMode="auto">
          <a:xfrm>
            <a:off x="7079860" y="4336073"/>
            <a:ext cx="4403032" cy="36774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E8F00021-1D28-1ED7-2C57-4B73333B3EB2}"/>
              </a:ext>
            </a:extLst>
          </p:cNvPr>
          <p:cNvSpPr/>
          <p:nvPr/>
        </p:nvSpPr>
        <p:spPr bwMode="auto">
          <a:xfrm>
            <a:off x="10403284" y="4420312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6006BDB-2849-4BD9-D62A-F500CB5F671E}"/>
              </a:ext>
            </a:extLst>
          </p:cNvPr>
          <p:cNvSpPr/>
          <p:nvPr/>
        </p:nvSpPr>
        <p:spPr bwMode="auto">
          <a:xfrm>
            <a:off x="10959628" y="4420313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B64C6750-5ED9-81D6-695E-5C6BBFC3DE2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28310" y="5687002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35D3C4B6-8B29-5414-3862-CDE49A95B7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829550" y="4621908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6D507074-215B-A853-43AD-92E50C7AE263}"/>
              </a:ext>
            </a:extLst>
          </p:cNvPr>
          <p:cNvCxnSpPr>
            <a:cxnSpLocks/>
          </p:cNvCxnSpPr>
          <p:nvPr/>
        </p:nvCxnSpPr>
        <p:spPr bwMode="auto">
          <a:xfrm>
            <a:off x="9653081" y="4614929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6D136036-240A-6531-6615-A82382A3030E}"/>
              </a:ext>
            </a:extLst>
          </p:cNvPr>
          <p:cNvCxnSpPr>
            <a:cxnSpLocks/>
          </p:cNvCxnSpPr>
          <p:nvPr/>
        </p:nvCxnSpPr>
        <p:spPr bwMode="auto">
          <a:xfrm flipV="1">
            <a:off x="7366470" y="4142887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2735F581-1E2C-1831-B342-07FFEE1A2560}"/>
              </a:ext>
            </a:extLst>
          </p:cNvPr>
          <p:cNvCxnSpPr>
            <a:cxnSpLocks/>
          </p:cNvCxnSpPr>
          <p:nvPr/>
        </p:nvCxnSpPr>
        <p:spPr bwMode="auto">
          <a:xfrm>
            <a:off x="8940165" y="4142887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369FE1E-95B7-7966-8064-6B23742C33B4}"/>
              </a:ext>
            </a:extLst>
          </p:cNvPr>
          <p:cNvGrpSpPr/>
          <p:nvPr/>
        </p:nvGrpSpPr>
        <p:grpSpPr>
          <a:xfrm>
            <a:off x="10379393" y="217128"/>
            <a:ext cx="1242374" cy="1811711"/>
            <a:chOff x="10470201" y="546201"/>
            <a:chExt cx="1242374" cy="1811711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2E123F18-B995-BBBE-A601-760F3EF1046C}"/>
                </a:ext>
              </a:extLst>
            </p:cNvPr>
            <p:cNvSpPr/>
            <p:nvPr/>
          </p:nvSpPr>
          <p:spPr bwMode="auto">
            <a:xfrm>
              <a:off x="10470201" y="546201"/>
              <a:ext cx="1242374" cy="20397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200">
                  <a:solidFill>
                    <a:schemeClr val="bg1"/>
                  </a:solidFill>
                  <a:latin typeface="+mn-lt"/>
                </a:rPr>
                <a:t>App developer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B56B5E76-15CC-8E1D-C7FE-A9E7DFC8072E}"/>
                </a:ext>
              </a:extLst>
            </p:cNvPr>
            <p:cNvSpPr/>
            <p:nvPr/>
          </p:nvSpPr>
          <p:spPr bwMode="auto">
            <a:xfrm>
              <a:off x="10470201" y="811275"/>
              <a:ext cx="1242374" cy="20397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engine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60EEB42-E8CD-3667-C503-DDF0E6F6337C}"/>
                </a:ext>
              </a:extLst>
            </p:cNvPr>
            <p:cNvSpPr/>
            <p:nvPr/>
          </p:nvSpPr>
          <p:spPr bwMode="auto">
            <a:xfrm>
              <a:off x="10470201" y="1082266"/>
              <a:ext cx="1242374" cy="20397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Vulcan</a:t>
              </a:r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D6A85418-0528-1A83-C9E9-BF3C401FCD57}"/>
                </a:ext>
              </a:extLst>
            </p:cNvPr>
            <p:cNvSpPr/>
            <p:nvPr/>
          </p:nvSpPr>
          <p:spPr bwMode="auto">
            <a:xfrm>
              <a:off x="10470201" y="1353257"/>
              <a:ext cx="1242374" cy="20397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err="1">
                  <a:solidFill>
                    <a:schemeClr val="bg1"/>
                  </a:solidFill>
                  <a:latin typeface="+mn-lt"/>
                </a:rPr>
                <a:t>OpenXR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084535AE-26BE-C794-00AE-8490B7D6C917}"/>
                </a:ext>
              </a:extLst>
            </p:cNvPr>
            <p:cNvSpPr/>
            <p:nvPr/>
          </p:nvSpPr>
          <p:spPr bwMode="auto">
            <a:xfrm>
              <a:off x="10470201" y="1620050"/>
              <a:ext cx="1242374" cy="2039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runtime</a:t>
              </a: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B3657508-E626-5211-EBBD-649B07127826}"/>
                </a:ext>
              </a:extLst>
            </p:cNvPr>
            <p:cNvSpPr/>
            <p:nvPr/>
          </p:nvSpPr>
          <p:spPr bwMode="auto">
            <a:xfrm>
              <a:off x="10470201" y="1886995"/>
              <a:ext cx="1242374" cy="203972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HW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0C5C675-6658-309C-EF80-531DBDD7A649}"/>
                </a:ext>
              </a:extLst>
            </p:cNvPr>
            <p:cNvSpPr/>
            <p:nvPr/>
          </p:nvSpPr>
          <p:spPr bwMode="auto">
            <a:xfrm>
              <a:off x="10470201" y="2153940"/>
              <a:ext cx="1242374" cy="20397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</a:rPr>
                <a:t>Network 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82E272BF-10BD-D1A9-A4E9-F40C44D42E5E}"/>
              </a:ext>
            </a:extLst>
          </p:cNvPr>
          <p:cNvSpPr txBox="1"/>
          <p:nvPr/>
        </p:nvSpPr>
        <p:spPr>
          <a:xfrm>
            <a:off x="7404798" y="6448415"/>
            <a:ext cx="2849504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Device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C093191B-B2AA-DA76-D974-5BCFC18D6CEC}"/>
              </a:ext>
            </a:extLst>
          </p:cNvPr>
          <p:cNvSpPr/>
          <p:nvPr/>
        </p:nvSpPr>
        <p:spPr bwMode="auto">
          <a:xfrm>
            <a:off x="6885996" y="6491298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42" name="Speech Bubble: Rectangle 41">
            <a:extLst>
              <a:ext uri="{FF2B5EF4-FFF2-40B4-BE49-F238E27FC236}">
                <a16:creationId xmlns:a16="http://schemas.microsoft.com/office/drawing/2014/main" id="{AE8AD424-79C2-4DFB-8C89-B772BEDE6158}"/>
              </a:ext>
            </a:extLst>
          </p:cNvPr>
          <p:cNvSpPr/>
          <p:nvPr/>
        </p:nvSpPr>
        <p:spPr bwMode="auto">
          <a:xfrm>
            <a:off x="3720824" y="5887691"/>
            <a:ext cx="2173642" cy="635430"/>
          </a:xfrm>
          <a:prstGeom prst="wedgeRectCallout">
            <a:avLst>
              <a:gd name="adj1" fmla="val 132986"/>
              <a:gd name="adj2" fmla="val -135567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100" err="1">
                <a:solidFill>
                  <a:schemeClr val="bg1"/>
                </a:solidFill>
              </a:rPr>
              <a:t>OpenXR</a:t>
            </a:r>
            <a:r>
              <a:rPr lang="en-US" sz="1100">
                <a:solidFill>
                  <a:schemeClr val="bg1"/>
                </a:solidFill>
              </a:rPr>
              <a:t> Framework deals mainly with XR runtime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1100">
                <a:solidFill>
                  <a:schemeClr val="bg1"/>
                </a:solidFill>
              </a:rPr>
              <a:t>It is a subset of </a:t>
            </a:r>
            <a:r>
              <a:rPr lang="en-US" sz="1100" err="1">
                <a:solidFill>
                  <a:schemeClr val="bg1"/>
                </a:solidFill>
                <a:latin typeface="+mn-lt"/>
              </a:rPr>
              <a:t>MeCAR</a:t>
            </a:r>
            <a:endParaRPr lang="en-US" sz="110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589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56CC7341-C0B3-7298-61D3-AEF8A7EA77C5}"/>
              </a:ext>
            </a:extLst>
          </p:cNvPr>
          <p:cNvSpPr/>
          <p:nvPr/>
        </p:nvSpPr>
        <p:spPr bwMode="auto">
          <a:xfrm>
            <a:off x="7868950" y="4884127"/>
            <a:ext cx="3131630" cy="7718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 </a:t>
            </a:r>
          </a:p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(device side)</a:t>
            </a:r>
            <a:r>
              <a:rPr lang="en-US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972E19-3008-60D4-69A1-2CCC0B3A2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OpenXR</a:t>
            </a:r>
            <a:r>
              <a:rPr lang="en-US"/>
              <a:t> Cloud support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57283-6FAA-E45A-0366-4D01A747AB4D}"/>
              </a:ext>
            </a:extLst>
          </p:cNvPr>
          <p:cNvSpPr/>
          <p:nvPr/>
        </p:nvSpPr>
        <p:spPr bwMode="auto">
          <a:xfrm>
            <a:off x="6882714" y="2207584"/>
            <a:ext cx="487792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Device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6005F1-4286-3711-D701-C3A0CCCAFF7B}"/>
              </a:ext>
            </a:extLst>
          </p:cNvPr>
          <p:cNvSpPr/>
          <p:nvPr/>
        </p:nvSpPr>
        <p:spPr bwMode="auto">
          <a:xfrm>
            <a:off x="836630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Sensors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7BAA8-5856-4F33-2E7B-0E1F8555EE38}"/>
              </a:ext>
            </a:extLst>
          </p:cNvPr>
          <p:cNvSpPr/>
          <p:nvPr/>
        </p:nvSpPr>
        <p:spPr bwMode="auto">
          <a:xfrm>
            <a:off x="949936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Control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BE2DC4-C286-8B96-3169-2B7B7B5F4B4A}"/>
              </a:ext>
            </a:extLst>
          </p:cNvPr>
          <p:cNvSpPr/>
          <p:nvPr/>
        </p:nvSpPr>
        <p:spPr bwMode="auto">
          <a:xfrm>
            <a:off x="1063242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Display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A19189-C003-769D-6E02-0D5C92AD00ED}"/>
              </a:ext>
            </a:extLst>
          </p:cNvPr>
          <p:cNvSpPr/>
          <p:nvPr/>
        </p:nvSpPr>
        <p:spPr bwMode="auto">
          <a:xfrm>
            <a:off x="751660" y="2636978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464D7B-0373-3D54-C4FC-55310DE72AFD}"/>
              </a:ext>
            </a:extLst>
          </p:cNvPr>
          <p:cNvSpPr/>
          <p:nvPr/>
        </p:nvSpPr>
        <p:spPr bwMode="auto">
          <a:xfrm>
            <a:off x="723324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Camera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EE1954-04AF-B876-AE83-85AB57933BBF}"/>
              </a:ext>
            </a:extLst>
          </p:cNvPr>
          <p:cNvSpPr/>
          <p:nvPr/>
        </p:nvSpPr>
        <p:spPr bwMode="auto">
          <a:xfrm>
            <a:off x="751660" y="4207360"/>
            <a:ext cx="4403032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9C2983-0B9C-E2C1-37D7-7D958669FE38}"/>
              </a:ext>
            </a:extLst>
          </p:cNvPr>
          <p:cNvSpPr/>
          <p:nvPr/>
        </p:nvSpPr>
        <p:spPr bwMode="auto">
          <a:xfrm>
            <a:off x="751660" y="3279915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9BA1C4-2964-4DF9-8913-7A8628DA2B57}"/>
              </a:ext>
            </a:extLst>
          </p:cNvPr>
          <p:cNvSpPr/>
          <p:nvPr/>
        </p:nvSpPr>
        <p:spPr bwMode="auto">
          <a:xfrm>
            <a:off x="3236795" y="3380860"/>
            <a:ext cx="837593" cy="60628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Vulcan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E4EAE-75B9-593F-B21C-C14AA0D0F432}"/>
              </a:ext>
            </a:extLst>
          </p:cNvPr>
          <p:cNvSpPr/>
          <p:nvPr/>
        </p:nvSpPr>
        <p:spPr bwMode="auto">
          <a:xfrm>
            <a:off x="620207" y="2240372"/>
            <a:ext cx="487792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Cloud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7501F4-80E4-9F96-E1C7-1AEF63B265DF}"/>
              </a:ext>
            </a:extLst>
          </p:cNvPr>
          <p:cNvSpPr/>
          <p:nvPr/>
        </p:nvSpPr>
        <p:spPr bwMode="auto">
          <a:xfrm>
            <a:off x="7244801" y="3279258"/>
            <a:ext cx="2249517" cy="52366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 thin client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47D7631-3F2B-D045-8FAF-F8EE9B04A8C1}"/>
              </a:ext>
            </a:extLst>
          </p:cNvPr>
          <p:cNvCxnSpPr>
            <a:cxnSpLocks/>
          </p:cNvCxnSpPr>
          <p:nvPr/>
        </p:nvCxnSpPr>
        <p:spPr bwMode="auto">
          <a:xfrm flipV="1">
            <a:off x="8874558" y="5661445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D27A183-054C-777A-CA62-54B85C892F5C}"/>
              </a:ext>
            </a:extLst>
          </p:cNvPr>
          <p:cNvCxnSpPr>
            <a:cxnSpLocks/>
          </p:cNvCxnSpPr>
          <p:nvPr/>
        </p:nvCxnSpPr>
        <p:spPr bwMode="auto">
          <a:xfrm flipV="1">
            <a:off x="8110219" y="5659298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AC06983-127B-311E-06A9-56DC5052E12E}"/>
              </a:ext>
            </a:extLst>
          </p:cNvPr>
          <p:cNvCxnSpPr>
            <a:cxnSpLocks/>
          </p:cNvCxnSpPr>
          <p:nvPr/>
        </p:nvCxnSpPr>
        <p:spPr bwMode="auto">
          <a:xfrm>
            <a:off x="10855758" y="5659298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DEB897-CBF6-0769-98D8-8DB19516CD04}"/>
              </a:ext>
            </a:extLst>
          </p:cNvPr>
          <p:cNvCxnSpPr>
            <a:cxnSpLocks/>
          </p:cNvCxnSpPr>
          <p:nvPr/>
        </p:nvCxnSpPr>
        <p:spPr bwMode="auto">
          <a:xfrm>
            <a:off x="2870565" y="3495055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5B73BF0-442B-0BB6-A9A7-D6A8CB234362}"/>
              </a:ext>
            </a:extLst>
          </p:cNvPr>
          <p:cNvCxnSpPr>
            <a:cxnSpLocks/>
          </p:cNvCxnSpPr>
          <p:nvPr/>
        </p:nvCxnSpPr>
        <p:spPr bwMode="auto">
          <a:xfrm flipH="1">
            <a:off x="2873698" y="3805860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A08F997-4F7B-9B81-148B-83EA7D09DE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08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797DA82-1695-D9E7-7C07-DB9031A74A5E}"/>
              </a:ext>
            </a:extLst>
          </p:cNvPr>
          <p:cNvCxnSpPr>
            <a:cxnSpLocks/>
          </p:cNvCxnSpPr>
          <p:nvPr/>
        </p:nvCxnSpPr>
        <p:spPr bwMode="auto">
          <a:xfrm>
            <a:off x="2620803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0D276CD-DB2B-73B7-85DF-8CB5740760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5430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EBCE071-0094-49D4-56AA-09E24BF30D47}"/>
              </a:ext>
            </a:extLst>
          </p:cNvPr>
          <p:cNvCxnSpPr>
            <a:cxnSpLocks/>
          </p:cNvCxnSpPr>
          <p:nvPr/>
        </p:nvCxnSpPr>
        <p:spPr bwMode="auto">
          <a:xfrm>
            <a:off x="2609125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7975FD39-276B-AB5F-DDCF-7B0DE9D9528E}"/>
              </a:ext>
            </a:extLst>
          </p:cNvPr>
          <p:cNvSpPr/>
          <p:nvPr/>
        </p:nvSpPr>
        <p:spPr bwMode="auto">
          <a:xfrm>
            <a:off x="5748417" y="4546196"/>
            <a:ext cx="903801" cy="135378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Broad-band</a:t>
            </a:r>
          </a:p>
          <a:p>
            <a:pPr algn="ctr">
              <a:spcBef>
                <a:spcPts val="800"/>
              </a:spcBef>
            </a:pPr>
            <a:r>
              <a:rPr lang="en-US" sz="1050">
                <a:solidFill>
                  <a:schemeClr val="bg1"/>
                </a:solidFill>
              </a:rPr>
              <a:t>(WIFI, 5G, Cable, etc.</a:t>
            </a:r>
            <a:endParaRPr lang="en-US" sz="105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4211BC9-60E9-3CCF-A619-174BFB35B187}"/>
              </a:ext>
            </a:extLst>
          </p:cNvPr>
          <p:cNvSpPr/>
          <p:nvPr/>
        </p:nvSpPr>
        <p:spPr bwMode="auto">
          <a:xfrm rot="16200000">
            <a:off x="4760442" y="5100389"/>
            <a:ext cx="1165535" cy="22738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</a:rPr>
              <a:t>NW Driver</a:t>
            </a:r>
            <a:endParaRPr lang="en-US" sz="14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0F161176-3A45-4BD4-A2CF-5C599D688419}"/>
              </a:ext>
            </a:extLst>
          </p:cNvPr>
          <p:cNvSpPr/>
          <p:nvPr/>
        </p:nvSpPr>
        <p:spPr bwMode="auto">
          <a:xfrm>
            <a:off x="1321491" y="4907725"/>
            <a:ext cx="3138492" cy="77608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</a:t>
            </a:r>
          </a:p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(cloud side)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0A5281E-946D-47C3-988F-0D407BC79A64}"/>
              </a:ext>
            </a:extLst>
          </p:cNvPr>
          <p:cNvSpPr/>
          <p:nvPr/>
        </p:nvSpPr>
        <p:spPr bwMode="auto">
          <a:xfrm>
            <a:off x="7233249" y="4160416"/>
            <a:ext cx="4403032" cy="36774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FB643EC2-9BFD-46F8-9F9D-275A2106EC01}"/>
              </a:ext>
            </a:extLst>
          </p:cNvPr>
          <p:cNvCxnSpPr>
            <a:cxnSpLocks/>
          </p:cNvCxnSpPr>
          <p:nvPr/>
        </p:nvCxnSpPr>
        <p:spPr bwMode="auto">
          <a:xfrm flipV="1">
            <a:off x="7517825" y="3774312"/>
            <a:ext cx="0" cy="3861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B496CC13-7E08-4778-A29C-20072D604EBC}"/>
              </a:ext>
            </a:extLst>
          </p:cNvPr>
          <p:cNvCxnSpPr>
            <a:cxnSpLocks/>
          </p:cNvCxnSpPr>
          <p:nvPr/>
        </p:nvCxnSpPr>
        <p:spPr bwMode="auto">
          <a:xfrm>
            <a:off x="9106531" y="3797013"/>
            <a:ext cx="0" cy="3861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503A646-C7C5-4DA8-B20C-D5C72C494E5A}"/>
              </a:ext>
            </a:extLst>
          </p:cNvPr>
          <p:cNvSpPr/>
          <p:nvPr/>
        </p:nvSpPr>
        <p:spPr bwMode="auto">
          <a:xfrm rot="16200000">
            <a:off x="4423331" y="5046673"/>
            <a:ext cx="1151755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 err="1">
                <a:solidFill>
                  <a:schemeClr val="bg1"/>
                </a:solidFill>
              </a:rPr>
              <a:t>OpenXR</a:t>
            </a:r>
            <a:r>
              <a:rPr lang="en-US" sz="1200">
                <a:solidFill>
                  <a:schemeClr val="bg1"/>
                </a:solidFill>
              </a:rPr>
              <a:t> NW</a:t>
            </a:r>
            <a:endParaRPr lang="en-US" sz="1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2894F42-1B4B-4AC7-B425-3DBDCDDA6C45}"/>
              </a:ext>
            </a:extLst>
          </p:cNvPr>
          <p:cNvSpPr/>
          <p:nvPr/>
        </p:nvSpPr>
        <p:spPr bwMode="auto">
          <a:xfrm>
            <a:off x="4074388" y="4261330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E1C97EFA-855E-458E-AAE3-EFB8014B6602}"/>
              </a:ext>
            </a:extLst>
          </p:cNvPr>
          <p:cNvSpPr/>
          <p:nvPr/>
        </p:nvSpPr>
        <p:spPr bwMode="auto">
          <a:xfrm>
            <a:off x="4630732" y="4261331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E087B2D-9E41-4088-BC3F-BF27BF50784B}"/>
              </a:ext>
            </a:extLst>
          </p:cNvPr>
          <p:cNvGrpSpPr/>
          <p:nvPr/>
        </p:nvGrpSpPr>
        <p:grpSpPr>
          <a:xfrm>
            <a:off x="10379393" y="217128"/>
            <a:ext cx="1242374" cy="1811711"/>
            <a:chOff x="10470201" y="546201"/>
            <a:chExt cx="1242374" cy="181171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A87BC5-156B-4505-A230-BB8B1281BEE0}"/>
                </a:ext>
              </a:extLst>
            </p:cNvPr>
            <p:cNvSpPr/>
            <p:nvPr/>
          </p:nvSpPr>
          <p:spPr bwMode="auto">
            <a:xfrm>
              <a:off x="10470201" y="546201"/>
              <a:ext cx="1242374" cy="20397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200">
                  <a:solidFill>
                    <a:schemeClr val="bg1"/>
                  </a:solidFill>
                  <a:latin typeface="+mn-lt"/>
                </a:rPr>
                <a:t>App developer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47AE3935-E555-49B4-82AD-6955AB9441BE}"/>
                </a:ext>
              </a:extLst>
            </p:cNvPr>
            <p:cNvSpPr/>
            <p:nvPr/>
          </p:nvSpPr>
          <p:spPr bwMode="auto">
            <a:xfrm>
              <a:off x="10470201" y="811275"/>
              <a:ext cx="1242374" cy="20397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engine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AE5307B-4922-42C3-ABBE-94782F2B8D74}"/>
                </a:ext>
              </a:extLst>
            </p:cNvPr>
            <p:cNvSpPr/>
            <p:nvPr/>
          </p:nvSpPr>
          <p:spPr bwMode="auto">
            <a:xfrm>
              <a:off x="10470201" y="1082266"/>
              <a:ext cx="1242374" cy="20397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Vulcan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E3F58461-7C4C-4329-BA7C-74C6B46E7E76}"/>
                </a:ext>
              </a:extLst>
            </p:cNvPr>
            <p:cNvSpPr/>
            <p:nvPr/>
          </p:nvSpPr>
          <p:spPr bwMode="auto">
            <a:xfrm>
              <a:off x="10470201" y="1353257"/>
              <a:ext cx="1242374" cy="20397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err="1">
                  <a:solidFill>
                    <a:schemeClr val="bg1"/>
                  </a:solidFill>
                  <a:latin typeface="+mn-lt"/>
                </a:rPr>
                <a:t>OpenXR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19A9C90-48B2-4A3C-903C-2E85DD48B798}"/>
                </a:ext>
              </a:extLst>
            </p:cNvPr>
            <p:cNvSpPr/>
            <p:nvPr/>
          </p:nvSpPr>
          <p:spPr bwMode="auto">
            <a:xfrm>
              <a:off x="10470201" y="1620050"/>
              <a:ext cx="1242374" cy="2039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runtime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D2A2DAC-7A1C-4B72-9723-DE7EC733AD99}"/>
                </a:ext>
              </a:extLst>
            </p:cNvPr>
            <p:cNvSpPr/>
            <p:nvPr/>
          </p:nvSpPr>
          <p:spPr bwMode="auto">
            <a:xfrm>
              <a:off x="10470201" y="1886995"/>
              <a:ext cx="1242374" cy="203972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HW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87756C0-4237-4A3E-BE43-28DE3E61BD0F}"/>
                </a:ext>
              </a:extLst>
            </p:cNvPr>
            <p:cNvSpPr/>
            <p:nvPr/>
          </p:nvSpPr>
          <p:spPr bwMode="auto">
            <a:xfrm>
              <a:off x="10470201" y="2153940"/>
              <a:ext cx="1242374" cy="20397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</a:rPr>
                <a:t>Network 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D2A3FB2E-B636-48B9-8322-D2E1C0FBCFEC}"/>
              </a:ext>
            </a:extLst>
          </p:cNvPr>
          <p:cNvSpPr txBox="1"/>
          <p:nvPr/>
        </p:nvSpPr>
        <p:spPr>
          <a:xfrm>
            <a:off x="7463352" y="1475201"/>
            <a:ext cx="2849504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Device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6131C81-CB62-4A39-A20C-510D646173CF}"/>
              </a:ext>
            </a:extLst>
          </p:cNvPr>
          <p:cNvSpPr txBox="1"/>
          <p:nvPr/>
        </p:nvSpPr>
        <p:spPr>
          <a:xfrm>
            <a:off x="7463351" y="1768813"/>
            <a:ext cx="2849505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>
                <a:solidFill>
                  <a:srgbClr val="181818"/>
                </a:solidFill>
                <a:latin typeface="Ericsson Hilda"/>
              </a:rPr>
              <a:t>Network 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6709B8-01D3-B242-DEEF-54B997CB5E2A}"/>
              </a:ext>
            </a:extLst>
          </p:cNvPr>
          <p:cNvSpPr/>
          <p:nvPr/>
        </p:nvSpPr>
        <p:spPr bwMode="auto">
          <a:xfrm>
            <a:off x="4258309" y="3380860"/>
            <a:ext cx="837593" cy="6062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GPU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C37B82-BF80-60C4-8AD2-86270DE7E6A2}"/>
              </a:ext>
            </a:extLst>
          </p:cNvPr>
          <p:cNvCxnSpPr>
            <a:cxnSpLocks/>
          </p:cNvCxnSpPr>
          <p:nvPr/>
        </p:nvCxnSpPr>
        <p:spPr bwMode="auto">
          <a:xfrm>
            <a:off x="3988871" y="3486208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B0E25EA-4F4F-59B4-964C-A2EEEDD43017}"/>
              </a:ext>
            </a:extLst>
          </p:cNvPr>
          <p:cNvCxnSpPr>
            <a:cxnSpLocks/>
          </p:cNvCxnSpPr>
          <p:nvPr/>
        </p:nvCxnSpPr>
        <p:spPr bwMode="auto">
          <a:xfrm flipH="1">
            <a:off x="3992004" y="3797013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6821657-664C-4EE5-B5EA-9FD14BFED597}"/>
              </a:ext>
            </a:extLst>
          </p:cNvPr>
          <p:cNvCxnSpPr>
            <a:cxnSpLocks/>
          </p:cNvCxnSpPr>
          <p:nvPr/>
        </p:nvCxnSpPr>
        <p:spPr bwMode="auto">
          <a:xfrm flipV="1">
            <a:off x="2413263" y="4529425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DC6A78B-EB87-FE5A-A74E-F07482F409E4}"/>
              </a:ext>
            </a:extLst>
          </p:cNvPr>
          <p:cNvCxnSpPr>
            <a:cxnSpLocks/>
          </p:cNvCxnSpPr>
          <p:nvPr/>
        </p:nvCxnSpPr>
        <p:spPr bwMode="auto">
          <a:xfrm>
            <a:off x="3236794" y="4522446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669A5B9-1463-4B39-1C71-C177EC6568C4}"/>
              </a:ext>
            </a:extLst>
          </p:cNvPr>
          <p:cNvSpPr/>
          <p:nvPr/>
        </p:nvSpPr>
        <p:spPr bwMode="auto">
          <a:xfrm>
            <a:off x="10556673" y="4244655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70DB78-D9D3-4634-5E2D-A4C14C604A4F}"/>
              </a:ext>
            </a:extLst>
          </p:cNvPr>
          <p:cNvSpPr/>
          <p:nvPr/>
        </p:nvSpPr>
        <p:spPr bwMode="auto">
          <a:xfrm>
            <a:off x="11113017" y="4244656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80AD62-983E-9127-F022-B574413A9947}"/>
              </a:ext>
            </a:extLst>
          </p:cNvPr>
          <p:cNvSpPr/>
          <p:nvPr/>
        </p:nvSpPr>
        <p:spPr bwMode="auto">
          <a:xfrm>
            <a:off x="6959298" y="1794546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216F4C-E6A9-20D4-45B5-859067AAA2E7}"/>
              </a:ext>
            </a:extLst>
          </p:cNvPr>
          <p:cNvSpPr/>
          <p:nvPr/>
        </p:nvSpPr>
        <p:spPr bwMode="auto">
          <a:xfrm>
            <a:off x="6944550" y="1518084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6AD3E2F-ACB8-62B0-E088-B5D9F084DFE0}"/>
              </a:ext>
            </a:extLst>
          </p:cNvPr>
          <p:cNvCxnSpPr>
            <a:cxnSpLocks/>
          </p:cNvCxnSpPr>
          <p:nvPr/>
        </p:nvCxnSpPr>
        <p:spPr bwMode="auto">
          <a:xfrm flipV="1">
            <a:off x="9981699" y="565301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C0C2DAF-8EB3-9476-4422-6BF437720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2939" y="4536404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BC0AEFF-9348-EB82-9D4C-C255E4BD749D}"/>
              </a:ext>
            </a:extLst>
          </p:cNvPr>
          <p:cNvCxnSpPr>
            <a:cxnSpLocks/>
          </p:cNvCxnSpPr>
          <p:nvPr/>
        </p:nvCxnSpPr>
        <p:spPr bwMode="auto">
          <a:xfrm>
            <a:off x="9806470" y="4529425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6A123AF7-7072-0502-A6CF-6D1EADE3457A}"/>
              </a:ext>
            </a:extLst>
          </p:cNvPr>
          <p:cNvSpPr/>
          <p:nvPr/>
        </p:nvSpPr>
        <p:spPr bwMode="auto">
          <a:xfrm rot="16200000">
            <a:off x="6475477" y="5102545"/>
            <a:ext cx="1165537" cy="227390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</a:rPr>
              <a:t>NW Driver</a:t>
            </a:r>
            <a:endParaRPr lang="en-US" sz="14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1B3F45C-388F-3D81-0D09-1D1789F05009}"/>
              </a:ext>
            </a:extLst>
          </p:cNvPr>
          <p:cNvSpPr/>
          <p:nvPr/>
        </p:nvSpPr>
        <p:spPr bwMode="auto">
          <a:xfrm rot="16200000">
            <a:off x="6824784" y="5055719"/>
            <a:ext cx="1151755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 err="1">
                <a:solidFill>
                  <a:schemeClr val="bg1"/>
                </a:solidFill>
              </a:rPr>
              <a:t>OpenXR</a:t>
            </a:r>
            <a:r>
              <a:rPr lang="en-US" sz="1200">
                <a:solidFill>
                  <a:schemeClr val="bg1"/>
                </a:solidFill>
              </a:rPr>
              <a:t> NW</a:t>
            </a:r>
            <a:endParaRPr lang="en-US" sz="120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E5E0BFB-E2AB-BFBF-AC45-78209F459BD1}"/>
              </a:ext>
            </a:extLst>
          </p:cNvPr>
          <p:cNvCxnSpPr>
            <a:cxnSpLocks/>
          </p:cNvCxnSpPr>
          <p:nvPr/>
        </p:nvCxnSpPr>
        <p:spPr bwMode="auto">
          <a:xfrm>
            <a:off x="4435287" y="5072654"/>
            <a:ext cx="343366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DAD9B0B-F413-3694-3A66-45F41402D122}"/>
              </a:ext>
            </a:extLst>
          </p:cNvPr>
          <p:cNvCxnSpPr>
            <a:cxnSpLocks/>
          </p:cNvCxnSpPr>
          <p:nvPr/>
        </p:nvCxnSpPr>
        <p:spPr bwMode="auto">
          <a:xfrm flipH="1">
            <a:off x="4459983" y="5459065"/>
            <a:ext cx="340896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966E50C9-C4E7-444A-B55F-8732CA81137F}"/>
              </a:ext>
            </a:extLst>
          </p:cNvPr>
          <p:cNvSpPr/>
          <p:nvPr/>
        </p:nvSpPr>
        <p:spPr bwMode="auto">
          <a:xfrm>
            <a:off x="3744975" y="6061332"/>
            <a:ext cx="2173642" cy="497103"/>
          </a:xfrm>
          <a:prstGeom prst="wedgeRectCallout">
            <a:avLst>
              <a:gd name="adj1" fmla="val -57260"/>
              <a:gd name="adj2" fmla="val -118600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900">
                <a:solidFill>
                  <a:schemeClr val="bg1"/>
                </a:solidFill>
                <a:latin typeface="+mn-lt"/>
              </a:rPr>
              <a:t>This may be an instance that  just forward the information between cloud&lt;-&gt;device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72F78B63-379C-4D6F-807B-0EFD2D813D31}"/>
              </a:ext>
            </a:extLst>
          </p:cNvPr>
          <p:cNvCxnSpPr>
            <a:cxnSpLocks/>
            <a:stCxn id="110" idx="2"/>
          </p:cNvCxnSpPr>
          <p:nvPr/>
        </p:nvCxnSpPr>
        <p:spPr bwMode="auto">
          <a:xfrm rot="16200000" flipH="1">
            <a:off x="5495411" y="3313056"/>
            <a:ext cx="257507" cy="2640776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ot"/>
            <a:round/>
            <a:headEnd type="triangle"/>
            <a:tailEnd type="triangle"/>
          </a:ln>
          <a:effectLst/>
        </p:spPr>
      </p:cxnSp>
      <p:cxnSp>
        <p:nvCxnSpPr>
          <p:cNvPr id="66" name="Connector: Elbow 65">
            <a:extLst>
              <a:ext uri="{FF2B5EF4-FFF2-40B4-BE49-F238E27FC236}">
                <a16:creationId xmlns:a16="http://schemas.microsoft.com/office/drawing/2014/main" id="{9429C77E-3F88-4767-AAA0-60AF489A4BDD}"/>
              </a:ext>
            </a:extLst>
          </p:cNvPr>
          <p:cNvCxnSpPr>
            <a:cxnSpLocks/>
            <a:stCxn id="14" idx="2"/>
            <a:endCxn id="110" idx="0"/>
          </p:cNvCxnSpPr>
          <p:nvPr/>
        </p:nvCxnSpPr>
        <p:spPr bwMode="auto">
          <a:xfrm rot="16200000" flipH="1">
            <a:off x="2975327" y="2932880"/>
            <a:ext cx="173239" cy="248365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ot"/>
            <a:round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787331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>
            <a:extLst>
              <a:ext uri="{FF2B5EF4-FFF2-40B4-BE49-F238E27FC236}">
                <a16:creationId xmlns:a16="http://schemas.microsoft.com/office/drawing/2014/main" id="{56CC7341-C0B3-7298-61D3-AEF8A7EA77C5}"/>
              </a:ext>
            </a:extLst>
          </p:cNvPr>
          <p:cNvSpPr/>
          <p:nvPr/>
        </p:nvSpPr>
        <p:spPr bwMode="auto">
          <a:xfrm>
            <a:off x="7868950" y="4884127"/>
            <a:ext cx="3131630" cy="7718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 </a:t>
            </a:r>
          </a:p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(device side)</a:t>
            </a:r>
            <a:r>
              <a:rPr lang="en-US">
                <a:solidFill>
                  <a:schemeClr val="bg1"/>
                </a:solidFill>
                <a:latin typeface="+mn-lt"/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972E19-3008-60D4-69A1-2CCC0B3A2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OpenXR</a:t>
            </a:r>
            <a:r>
              <a:rPr lang="en-US"/>
              <a:t> Cloud support</a:t>
            </a:r>
            <a:br>
              <a:rPr lang="en-US"/>
            </a:br>
            <a:r>
              <a:rPr lang="en-US"/>
              <a:t>5G implementation ideas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857283-6FAA-E45A-0366-4D01A747AB4D}"/>
              </a:ext>
            </a:extLst>
          </p:cNvPr>
          <p:cNvSpPr/>
          <p:nvPr/>
        </p:nvSpPr>
        <p:spPr bwMode="auto">
          <a:xfrm>
            <a:off x="6882714" y="2207584"/>
            <a:ext cx="487792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Device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6005F1-4286-3711-D701-C3A0CCCAFF7B}"/>
              </a:ext>
            </a:extLst>
          </p:cNvPr>
          <p:cNvSpPr/>
          <p:nvPr/>
        </p:nvSpPr>
        <p:spPr bwMode="auto">
          <a:xfrm>
            <a:off x="836630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Sensors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07BAA8-5856-4F33-2E7B-0E1F8555EE38}"/>
              </a:ext>
            </a:extLst>
          </p:cNvPr>
          <p:cNvSpPr/>
          <p:nvPr/>
        </p:nvSpPr>
        <p:spPr bwMode="auto">
          <a:xfrm>
            <a:off x="949936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Control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BE2DC4-C286-8B96-3169-2B7B7B5F4B4A}"/>
              </a:ext>
            </a:extLst>
          </p:cNvPr>
          <p:cNvSpPr/>
          <p:nvPr/>
        </p:nvSpPr>
        <p:spPr bwMode="auto">
          <a:xfrm>
            <a:off x="1063242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Display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A19189-C003-769D-6E02-0D5C92AD00ED}"/>
              </a:ext>
            </a:extLst>
          </p:cNvPr>
          <p:cNvSpPr/>
          <p:nvPr/>
        </p:nvSpPr>
        <p:spPr bwMode="auto">
          <a:xfrm>
            <a:off x="751660" y="2636978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D464D7B-0373-3D54-C4FC-55310DE72AFD}"/>
              </a:ext>
            </a:extLst>
          </p:cNvPr>
          <p:cNvSpPr/>
          <p:nvPr/>
        </p:nvSpPr>
        <p:spPr bwMode="auto">
          <a:xfrm>
            <a:off x="7233249" y="5897837"/>
            <a:ext cx="1003852" cy="36774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Camera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EE1954-04AF-B876-AE83-85AB57933BBF}"/>
              </a:ext>
            </a:extLst>
          </p:cNvPr>
          <p:cNvSpPr/>
          <p:nvPr/>
        </p:nvSpPr>
        <p:spPr bwMode="auto">
          <a:xfrm>
            <a:off x="751660" y="4207360"/>
            <a:ext cx="4403032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9C2983-0B9C-E2C1-37D7-7D958669FE38}"/>
              </a:ext>
            </a:extLst>
          </p:cNvPr>
          <p:cNvSpPr/>
          <p:nvPr/>
        </p:nvSpPr>
        <p:spPr bwMode="auto">
          <a:xfrm>
            <a:off x="751660" y="3279915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9BA1C4-2964-4DF9-8913-7A8628DA2B57}"/>
              </a:ext>
            </a:extLst>
          </p:cNvPr>
          <p:cNvSpPr/>
          <p:nvPr/>
        </p:nvSpPr>
        <p:spPr bwMode="auto">
          <a:xfrm>
            <a:off x="3236795" y="3380860"/>
            <a:ext cx="837593" cy="60628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Vulcan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E4EAE-75B9-593F-B21C-C14AA0D0F432}"/>
              </a:ext>
            </a:extLst>
          </p:cNvPr>
          <p:cNvSpPr/>
          <p:nvPr/>
        </p:nvSpPr>
        <p:spPr bwMode="auto">
          <a:xfrm>
            <a:off x="620207" y="2240372"/>
            <a:ext cx="487792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Cloud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7501F4-80E4-9F96-E1C7-1AEF63B265DF}"/>
              </a:ext>
            </a:extLst>
          </p:cNvPr>
          <p:cNvSpPr/>
          <p:nvPr/>
        </p:nvSpPr>
        <p:spPr bwMode="auto">
          <a:xfrm>
            <a:off x="7244801" y="3279258"/>
            <a:ext cx="2249517" cy="52366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 thin client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47D7631-3F2B-D045-8FAF-F8EE9B04A8C1}"/>
              </a:ext>
            </a:extLst>
          </p:cNvPr>
          <p:cNvCxnSpPr>
            <a:cxnSpLocks/>
          </p:cNvCxnSpPr>
          <p:nvPr/>
        </p:nvCxnSpPr>
        <p:spPr bwMode="auto">
          <a:xfrm flipV="1">
            <a:off x="8874558" y="5661445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D27A183-054C-777A-CA62-54B85C892F5C}"/>
              </a:ext>
            </a:extLst>
          </p:cNvPr>
          <p:cNvCxnSpPr>
            <a:cxnSpLocks/>
          </p:cNvCxnSpPr>
          <p:nvPr/>
        </p:nvCxnSpPr>
        <p:spPr bwMode="auto">
          <a:xfrm flipV="1">
            <a:off x="8110219" y="5659298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AC06983-127B-311E-06A9-56DC5052E12E}"/>
              </a:ext>
            </a:extLst>
          </p:cNvPr>
          <p:cNvCxnSpPr>
            <a:cxnSpLocks/>
          </p:cNvCxnSpPr>
          <p:nvPr/>
        </p:nvCxnSpPr>
        <p:spPr bwMode="auto">
          <a:xfrm>
            <a:off x="10855758" y="5659298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DEB897-CBF6-0769-98D8-8DB19516CD04}"/>
              </a:ext>
            </a:extLst>
          </p:cNvPr>
          <p:cNvCxnSpPr>
            <a:cxnSpLocks/>
          </p:cNvCxnSpPr>
          <p:nvPr/>
        </p:nvCxnSpPr>
        <p:spPr bwMode="auto">
          <a:xfrm>
            <a:off x="2870565" y="3495055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5B73BF0-442B-0BB6-A9A7-D6A8CB234362}"/>
              </a:ext>
            </a:extLst>
          </p:cNvPr>
          <p:cNvCxnSpPr>
            <a:cxnSpLocks/>
          </p:cNvCxnSpPr>
          <p:nvPr/>
        </p:nvCxnSpPr>
        <p:spPr bwMode="auto">
          <a:xfrm flipH="1">
            <a:off x="2873698" y="3805860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A08F997-4F7B-9B81-148B-83EA7D09DE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08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797DA82-1695-D9E7-7C07-DB9031A74A5E}"/>
              </a:ext>
            </a:extLst>
          </p:cNvPr>
          <p:cNvCxnSpPr>
            <a:cxnSpLocks/>
          </p:cNvCxnSpPr>
          <p:nvPr/>
        </p:nvCxnSpPr>
        <p:spPr bwMode="auto">
          <a:xfrm>
            <a:off x="2620803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0D276CD-DB2B-73B7-85DF-8CB5740760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5430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EBCE071-0094-49D4-56AA-09E24BF30D47}"/>
              </a:ext>
            </a:extLst>
          </p:cNvPr>
          <p:cNvCxnSpPr>
            <a:cxnSpLocks/>
          </p:cNvCxnSpPr>
          <p:nvPr/>
        </p:nvCxnSpPr>
        <p:spPr bwMode="auto">
          <a:xfrm>
            <a:off x="2609125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7975FD39-276B-AB5F-DDCF-7B0DE9D9528E}"/>
              </a:ext>
            </a:extLst>
          </p:cNvPr>
          <p:cNvSpPr/>
          <p:nvPr/>
        </p:nvSpPr>
        <p:spPr bwMode="auto">
          <a:xfrm>
            <a:off x="5748417" y="4741370"/>
            <a:ext cx="1008579" cy="1322079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Broadband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4211BC9-60E9-3CCF-A619-174BFB35B187}"/>
              </a:ext>
            </a:extLst>
          </p:cNvPr>
          <p:cNvSpPr/>
          <p:nvPr/>
        </p:nvSpPr>
        <p:spPr bwMode="auto">
          <a:xfrm rot="16200000">
            <a:off x="4760442" y="5100389"/>
            <a:ext cx="1165535" cy="22738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</a:rPr>
              <a:t>NW Driver</a:t>
            </a:r>
            <a:endParaRPr lang="en-US" sz="14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0F161176-3A45-4BD4-A2CF-5C599D688419}"/>
              </a:ext>
            </a:extLst>
          </p:cNvPr>
          <p:cNvSpPr/>
          <p:nvPr/>
        </p:nvSpPr>
        <p:spPr bwMode="auto">
          <a:xfrm>
            <a:off x="1321491" y="4907725"/>
            <a:ext cx="3138492" cy="77608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</a:t>
            </a:r>
          </a:p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(cloud side)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80A5281E-946D-47C3-988F-0D407BC79A64}"/>
              </a:ext>
            </a:extLst>
          </p:cNvPr>
          <p:cNvSpPr/>
          <p:nvPr/>
        </p:nvSpPr>
        <p:spPr bwMode="auto">
          <a:xfrm>
            <a:off x="7233249" y="4160416"/>
            <a:ext cx="4403032" cy="367748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03" name="Straight Arrow Connector 102">
            <a:extLst>
              <a:ext uri="{FF2B5EF4-FFF2-40B4-BE49-F238E27FC236}">
                <a16:creationId xmlns:a16="http://schemas.microsoft.com/office/drawing/2014/main" id="{FB643EC2-9BFD-46F8-9F9D-275A2106EC01}"/>
              </a:ext>
            </a:extLst>
          </p:cNvPr>
          <p:cNvCxnSpPr>
            <a:cxnSpLocks/>
          </p:cNvCxnSpPr>
          <p:nvPr/>
        </p:nvCxnSpPr>
        <p:spPr bwMode="auto">
          <a:xfrm flipV="1">
            <a:off x="7517825" y="3774312"/>
            <a:ext cx="0" cy="3861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B496CC13-7E08-4778-A29C-20072D604EBC}"/>
              </a:ext>
            </a:extLst>
          </p:cNvPr>
          <p:cNvCxnSpPr>
            <a:cxnSpLocks/>
          </p:cNvCxnSpPr>
          <p:nvPr/>
        </p:nvCxnSpPr>
        <p:spPr bwMode="auto">
          <a:xfrm>
            <a:off x="9106531" y="3797013"/>
            <a:ext cx="0" cy="3861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503A646-C7C5-4DA8-B20C-D5C72C494E5A}"/>
              </a:ext>
            </a:extLst>
          </p:cNvPr>
          <p:cNvSpPr/>
          <p:nvPr/>
        </p:nvSpPr>
        <p:spPr bwMode="auto">
          <a:xfrm rot="16200000">
            <a:off x="4423331" y="5046673"/>
            <a:ext cx="1151755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 err="1">
                <a:solidFill>
                  <a:schemeClr val="bg1"/>
                </a:solidFill>
              </a:rPr>
              <a:t>OpenXR</a:t>
            </a:r>
            <a:r>
              <a:rPr lang="en-US" sz="1200">
                <a:solidFill>
                  <a:schemeClr val="bg1"/>
                </a:solidFill>
              </a:rPr>
              <a:t> NW</a:t>
            </a:r>
            <a:endParaRPr lang="en-US" sz="1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2894F42-1B4B-4AC7-B425-3DBDCDDA6C45}"/>
              </a:ext>
            </a:extLst>
          </p:cNvPr>
          <p:cNvSpPr/>
          <p:nvPr/>
        </p:nvSpPr>
        <p:spPr bwMode="auto">
          <a:xfrm>
            <a:off x="4106230" y="4252382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E1C97EFA-855E-458E-AAE3-EFB8014B6602}"/>
              </a:ext>
            </a:extLst>
          </p:cNvPr>
          <p:cNvSpPr/>
          <p:nvPr/>
        </p:nvSpPr>
        <p:spPr bwMode="auto">
          <a:xfrm>
            <a:off x="4630732" y="4261331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E087B2D-9E41-4088-BC3F-BF27BF50784B}"/>
              </a:ext>
            </a:extLst>
          </p:cNvPr>
          <p:cNvGrpSpPr/>
          <p:nvPr/>
        </p:nvGrpSpPr>
        <p:grpSpPr>
          <a:xfrm>
            <a:off x="10379393" y="217128"/>
            <a:ext cx="1242374" cy="1811711"/>
            <a:chOff x="10470201" y="546201"/>
            <a:chExt cx="1242374" cy="181171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A87BC5-156B-4505-A230-BB8B1281BEE0}"/>
                </a:ext>
              </a:extLst>
            </p:cNvPr>
            <p:cNvSpPr/>
            <p:nvPr/>
          </p:nvSpPr>
          <p:spPr bwMode="auto">
            <a:xfrm>
              <a:off x="10470201" y="546201"/>
              <a:ext cx="1242374" cy="20397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200">
                  <a:solidFill>
                    <a:schemeClr val="bg1"/>
                  </a:solidFill>
                  <a:latin typeface="+mn-lt"/>
                </a:rPr>
                <a:t>App developer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47AE3935-E555-49B4-82AD-6955AB9441BE}"/>
                </a:ext>
              </a:extLst>
            </p:cNvPr>
            <p:cNvSpPr/>
            <p:nvPr/>
          </p:nvSpPr>
          <p:spPr bwMode="auto">
            <a:xfrm>
              <a:off x="10470201" y="811275"/>
              <a:ext cx="1242374" cy="20397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engine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AE5307B-4922-42C3-ABBE-94782F2B8D74}"/>
                </a:ext>
              </a:extLst>
            </p:cNvPr>
            <p:cNvSpPr/>
            <p:nvPr/>
          </p:nvSpPr>
          <p:spPr bwMode="auto">
            <a:xfrm>
              <a:off x="10470201" y="1082266"/>
              <a:ext cx="1242374" cy="20397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Vulcan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E3F58461-7C4C-4329-BA7C-74C6B46E7E76}"/>
                </a:ext>
              </a:extLst>
            </p:cNvPr>
            <p:cNvSpPr/>
            <p:nvPr/>
          </p:nvSpPr>
          <p:spPr bwMode="auto">
            <a:xfrm>
              <a:off x="10470201" y="1353257"/>
              <a:ext cx="1242374" cy="20397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err="1">
                  <a:solidFill>
                    <a:schemeClr val="bg1"/>
                  </a:solidFill>
                  <a:latin typeface="+mn-lt"/>
                </a:rPr>
                <a:t>OpenXR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19A9C90-48B2-4A3C-903C-2E85DD48B798}"/>
                </a:ext>
              </a:extLst>
            </p:cNvPr>
            <p:cNvSpPr/>
            <p:nvPr/>
          </p:nvSpPr>
          <p:spPr bwMode="auto">
            <a:xfrm>
              <a:off x="10470201" y="1620050"/>
              <a:ext cx="1242374" cy="2039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runtime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D2A2DAC-7A1C-4B72-9723-DE7EC733AD99}"/>
                </a:ext>
              </a:extLst>
            </p:cNvPr>
            <p:cNvSpPr/>
            <p:nvPr/>
          </p:nvSpPr>
          <p:spPr bwMode="auto">
            <a:xfrm>
              <a:off x="10470201" y="1886995"/>
              <a:ext cx="1242374" cy="203972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HW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87756C0-4237-4A3E-BE43-28DE3E61BD0F}"/>
                </a:ext>
              </a:extLst>
            </p:cNvPr>
            <p:cNvSpPr/>
            <p:nvPr/>
          </p:nvSpPr>
          <p:spPr bwMode="auto">
            <a:xfrm>
              <a:off x="10470201" y="2153940"/>
              <a:ext cx="1242374" cy="20397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</a:rPr>
                <a:t>Network 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D2A3FB2E-B636-48B9-8322-D2E1C0FBCFEC}"/>
              </a:ext>
            </a:extLst>
          </p:cNvPr>
          <p:cNvSpPr txBox="1"/>
          <p:nvPr/>
        </p:nvSpPr>
        <p:spPr>
          <a:xfrm>
            <a:off x="7463352" y="1475201"/>
            <a:ext cx="2849504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Device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6131C81-CB62-4A39-A20C-510D646173CF}"/>
              </a:ext>
            </a:extLst>
          </p:cNvPr>
          <p:cNvSpPr txBox="1"/>
          <p:nvPr/>
        </p:nvSpPr>
        <p:spPr>
          <a:xfrm>
            <a:off x="7463351" y="1768813"/>
            <a:ext cx="2849505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>
                <a:solidFill>
                  <a:srgbClr val="181818"/>
                </a:solidFill>
                <a:latin typeface="Ericsson Hilda"/>
              </a:rPr>
              <a:t>Network 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6709B8-01D3-B242-DEEF-54B997CB5E2A}"/>
              </a:ext>
            </a:extLst>
          </p:cNvPr>
          <p:cNvSpPr/>
          <p:nvPr/>
        </p:nvSpPr>
        <p:spPr bwMode="auto">
          <a:xfrm>
            <a:off x="4258309" y="3380860"/>
            <a:ext cx="837593" cy="6062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GPU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C37B82-BF80-60C4-8AD2-86270DE7E6A2}"/>
              </a:ext>
            </a:extLst>
          </p:cNvPr>
          <p:cNvCxnSpPr>
            <a:cxnSpLocks/>
          </p:cNvCxnSpPr>
          <p:nvPr/>
        </p:nvCxnSpPr>
        <p:spPr bwMode="auto">
          <a:xfrm>
            <a:off x="3988871" y="3486208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B0E25EA-4F4F-59B4-964C-A2EEEDD43017}"/>
              </a:ext>
            </a:extLst>
          </p:cNvPr>
          <p:cNvCxnSpPr>
            <a:cxnSpLocks/>
          </p:cNvCxnSpPr>
          <p:nvPr/>
        </p:nvCxnSpPr>
        <p:spPr bwMode="auto">
          <a:xfrm flipH="1">
            <a:off x="3992004" y="3797013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6821657-664C-4EE5-B5EA-9FD14BFED597}"/>
              </a:ext>
            </a:extLst>
          </p:cNvPr>
          <p:cNvCxnSpPr>
            <a:cxnSpLocks/>
          </p:cNvCxnSpPr>
          <p:nvPr/>
        </p:nvCxnSpPr>
        <p:spPr bwMode="auto">
          <a:xfrm flipV="1">
            <a:off x="2413263" y="4529425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DC6A78B-EB87-FE5A-A74E-F07482F409E4}"/>
              </a:ext>
            </a:extLst>
          </p:cNvPr>
          <p:cNvCxnSpPr>
            <a:cxnSpLocks/>
          </p:cNvCxnSpPr>
          <p:nvPr/>
        </p:nvCxnSpPr>
        <p:spPr bwMode="auto">
          <a:xfrm>
            <a:off x="3236794" y="4522446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669A5B9-1463-4B39-1C71-C177EC6568C4}"/>
              </a:ext>
            </a:extLst>
          </p:cNvPr>
          <p:cNvSpPr/>
          <p:nvPr/>
        </p:nvSpPr>
        <p:spPr bwMode="auto">
          <a:xfrm>
            <a:off x="10556673" y="4244655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870DB78-D9D3-4634-5E2D-A4C14C604A4F}"/>
              </a:ext>
            </a:extLst>
          </p:cNvPr>
          <p:cNvSpPr/>
          <p:nvPr/>
        </p:nvSpPr>
        <p:spPr bwMode="auto">
          <a:xfrm>
            <a:off x="11113017" y="4244656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780AD62-983E-9127-F022-B574413A9947}"/>
              </a:ext>
            </a:extLst>
          </p:cNvPr>
          <p:cNvSpPr/>
          <p:nvPr/>
        </p:nvSpPr>
        <p:spPr bwMode="auto">
          <a:xfrm>
            <a:off x="6959298" y="1794546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216F4C-E6A9-20D4-45B5-859067AAA2E7}"/>
              </a:ext>
            </a:extLst>
          </p:cNvPr>
          <p:cNvSpPr/>
          <p:nvPr/>
        </p:nvSpPr>
        <p:spPr bwMode="auto">
          <a:xfrm>
            <a:off x="6944550" y="1518084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86AD3E2F-ACB8-62B0-E088-B5D9F084DFE0}"/>
              </a:ext>
            </a:extLst>
          </p:cNvPr>
          <p:cNvCxnSpPr>
            <a:cxnSpLocks/>
          </p:cNvCxnSpPr>
          <p:nvPr/>
        </p:nvCxnSpPr>
        <p:spPr bwMode="auto">
          <a:xfrm flipV="1">
            <a:off x="9981699" y="565301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C0C2DAF-8EB3-9476-4422-6BF437720365}"/>
              </a:ext>
            </a:extLst>
          </p:cNvPr>
          <p:cNvCxnSpPr>
            <a:cxnSpLocks/>
          </p:cNvCxnSpPr>
          <p:nvPr/>
        </p:nvCxnSpPr>
        <p:spPr bwMode="auto">
          <a:xfrm flipV="1">
            <a:off x="8982939" y="4536404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BC0AEFF-9348-EB82-9D4C-C255E4BD749D}"/>
              </a:ext>
            </a:extLst>
          </p:cNvPr>
          <p:cNvCxnSpPr>
            <a:cxnSpLocks/>
          </p:cNvCxnSpPr>
          <p:nvPr/>
        </p:nvCxnSpPr>
        <p:spPr bwMode="auto">
          <a:xfrm>
            <a:off x="9806470" y="4529425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6A123AF7-7072-0502-A6CF-6D1EADE3457A}"/>
              </a:ext>
            </a:extLst>
          </p:cNvPr>
          <p:cNvSpPr/>
          <p:nvPr/>
        </p:nvSpPr>
        <p:spPr bwMode="auto">
          <a:xfrm rot="16200000">
            <a:off x="6475477" y="5102545"/>
            <a:ext cx="1165537" cy="227390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</a:rPr>
              <a:t>NW Driver</a:t>
            </a:r>
            <a:endParaRPr lang="en-US" sz="14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1B3F45C-388F-3D81-0D09-1D1789F05009}"/>
              </a:ext>
            </a:extLst>
          </p:cNvPr>
          <p:cNvSpPr/>
          <p:nvPr/>
        </p:nvSpPr>
        <p:spPr bwMode="auto">
          <a:xfrm rot="16200000">
            <a:off x="6824784" y="5055719"/>
            <a:ext cx="1151755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 err="1">
                <a:solidFill>
                  <a:schemeClr val="bg1"/>
                </a:solidFill>
              </a:rPr>
              <a:t>OpenXR</a:t>
            </a:r>
            <a:r>
              <a:rPr lang="en-US" sz="1200">
                <a:solidFill>
                  <a:schemeClr val="bg1"/>
                </a:solidFill>
              </a:rPr>
              <a:t> NW</a:t>
            </a:r>
            <a:endParaRPr lang="en-US" sz="1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2E48F63-319E-377C-24C4-E6B4BBA976B6}"/>
              </a:ext>
            </a:extLst>
          </p:cNvPr>
          <p:cNvSpPr/>
          <p:nvPr/>
        </p:nvSpPr>
        <p:spPr bwMode="auto">
          <a:xfrm>
            <a:off x="5945386" y="5223131"/>
            <a:ext cx="753929" cy="77222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5G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6E5E0BFB-E2AB-BFBF-AC45-78209F459BD1}"/>
              </a:ext>
            </a:extLst>
          </p:cNvPr>
          <p:cNvCxnSpPr>
            <a:cxnSpLocks/>
          </p:cNvCxnSpPr>
          <p:nvPr/>
        </p:nvCxnSpPr>
        <p:spPr bwMode="auto">
          <a:xfrm>
            <a:off x="4435287" y="5072654"/>
            <a:ext cx="343366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3DAD9B0B-F413-3694-3A66-45F41402D122}"/>
              </a:ext>
            </a:extLst>
          </p:cNvPr>
          <p:cNvCxnSpPr>
            <a:cxnSpLocks/>
          </p:cNvCxnSpPr>
          <p:nvPr/>
        </p:nvCxnSpPr>
        <p:spPr bwMode="auto">
          <a:xfrm flipH="1">
            <a:off x="4459983" y="5459065"/>
            <a:ext cx="3408967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62499C3-2B29-5EF5-B234-A329450AB649}"/>
              </a:ext>
            </a:extLst>
          </p:cNvPr>
          <p:cNvSpPr/>
          <p:nvPr/>
        </p:nvSpPr>
        <p:spPr>
          <a:xfrm>
            <a:off x="5878499" y="6152802"/>
            <a:ext cx="878497" cy="52347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/>
              <a:t>Network</a:t>
            </a:r>
            <a:r>
              <a:rPr lang="en-US" sz="900"/>
              <a:t> Exposure</a:t>
            </a:r>
          </a:p>
          <a:p>
            <a:pPr algn="ctr"/>
            <a:r>
              <a:rPr lang="en-US" sz="900"/>
              <a:t>NEF &amp; PCF</a:t>
            </a:r>
          </a:p>
        </p:txBody>
      </p:sp>
      <p:pic>
        <p:nvPicPr>
          <p:cNvPr id="1026" name="Picture 2" descr="Directory Listing /ftp/Inbox/Marcoms/Logos/3GPP_logo">
            <a:extLst>
              <a:ext uri="{FF2B5EF4-FFF2-40B4-BE49-F238E27FC236}">
                <a16:creationId xmlns:a16="http://schemas.microsoft.com/office/drawing/2014/main" id="{8D38AAC5-DF1E-428A-D4C1-134FF4341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753" y="6194513"/>
            <a:ext cx="829746" cy="48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2BF083E-B77B-52A9-48EE-37ECB50EA5E9}"/>
              </a:ext>
            </a:extLst>
          </p:cNvPr>
          <p:cNvCxnSpPr>
            <a:cxnSpLocks/>
          </p:cNvCxnSpPr>
          <p:nvPr/>
        </p:nvCxnSpPr>
        <p:spPr bwMode="auto">
          <a:xfrm flipV="1">
            <a:off x="6103959" y="595597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A76C8DB-5904-BDBF-CF51-97D80FB179A6}"/>
              </a:ext>
            </a:extLst>
          </p:cNvPr>
          <p:cNvCxnSpPr>
            <a:cxnSpLocks/>
          </p:cNvCxnSpPr>
          <p:nvPr/>
        </p:nvCxnSpPr>
        <p:spPr bwMode="auto">
          <a:xfrm>
            <a:off x="6502346" y="595597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4B25676A-CDFB-4FBA-9D54-9E79E05008A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975327" y="2932880"/>
            <a:ext cx="173239" cy="248365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ot"/>
            <a:round/>
            <a:headEnd type="triangle"/>
            <a:tailEnd type="triangle"/>
          </a:ln>
          <a:effectLst/>
        </p:spPr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1D8D3B72-0834-4A7C-A227-02B69372F388}"/>
              </a:ext>
            </a:extLst>
          </p:cNvPr>
          <p:cNvCxnSpPr>
            <a:cxnSpLocks/>
            <a:stCxn id="110" idx="2"/>
            <a:endCxn id="44" idx="0"/>
          </p:cNvCxnSpPr>
          <p:nvPr/>
        </p:nvCxnSpPr>
        <p:spPr bwMode="auto">
          <a:xfrm rot="16200000" flipH="1">
            <a:off x="4965290" y="3866070"/>
            <a:ext cx="727388" cy="1986733"/>
          </a:xfrm>
          <a:prstGeom prst="bentConnector3">
            <a:avLst>
              <a:gd name="adj1" fmla="val 26029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72" name="Speech Bubble: Rectangle 71">
            <a:extLst>
              <a:ext uri="{FF2B5EF4-FFF2-40B4-BE49-F238E27FC236}">
                <a16:creationId xmlns:a16="http://schemas.microsoft.com/office/drawing/2014/main" id="{BD0B1C8B-B178-4319-9E55-752EA97309C9}"/>
              </a:ext>
            </a:extLst>
          </p:cNvPr>
          <p:cNvSpPr/>
          <p:nvPr/>
        </p:nvSpPr>
        <p:spPr bwMode="auto">
          <a:xfrm>
            <a:off x="5289709" y="2594170"/>
            <a:ext cx="2173642" cy="635430"/>
          </a:xfrm>
          <a:prstGeom prst="wedgeRectCallout">
            <a:avLst>
              <a:gd name="adj1" fmla="val 43048"/>
              <a:gd name="adj2" fmla="val 273644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000" u="sng">
                <a:solidFill>
                  <a:schemeClr val="bg1"/>
                </a:solidFill>
                <a:latin typeface="+mn-lt"/>
              </a:rPr>
              <a:t>Not an </a:t>
            </a:r>
            <a:r>
              <a:rPr lang="en-US" sz="1000" u="sng" err="1">
                <a:solidFill>
                  <a:schemeClr val="bg1"/>
                </a:solidFill>
                <a:latin typeface="+mn-lt"/>
              </a:rPr>
              <a:t>OpenXR</a:t>
            </a:r>
            <a:r>
              <a:rPr lang="en-US" sz="1000" u="sng">
                <a:solidFill>
                  <a:schemeClr val="bg1"/>
                </a:solidFill>
                <a:latin typeface="+mn-lt"/>
              </a:rPr>
              <a:t> API scope</a:t>
            </a:r>
          </a:p>
          <a:p>
            <a:pPr algn="l">
              <a:spcBef>
                <a:spcPts val="800"/>
              </a:spcBef>
            </a:pPr>
            <a:r>
              <a:rPr lang="en-US" sz="700">
                <a:solidFill>
                  <a:schemeClr val="bg1"/>
                </a:solidFill>
                <a:latin typeface="+mn-lt"/>
              </a:rPr>
              <a:t>This is where we may need to write implementation guidelines for non-3GPP headset vendors</a:t>
            </a:r>
          </a:p>
        </p:txBody>
      </p:sp>
    </p:spTree>
    <p:extLst>
      <p:ext uri="{BB962C8B-B14F-4D97-AF65-F5344CB8AC3E}">
        <p14:creationId xmlns:p14="http://schemas.microsoft.com/office/powerpoint/2010/main" val="2776198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972E19-3008-60D4-69A1-2CCC0B3A2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OpenXR</a:t>
            </a:r>
            <a:r>
              <a:rPr lang="en-US"/>
              <a:t> Cloud support</a:t>
            </a:r>
            <a:br>
              <a:rPr lang="en-US"/>
            </a:br>
            <a:r>
              <a:rPr lang="en-US"/>
              <a:t>5G implementation ideas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A19189-C003-769D-6E02-0D5C92AD00ED}"/>
              </a:ext>
            </a:extLst>
          </p:cNvPr>
          <p:cNvSpPr/>
          <p:nvPr/>
        </p:nvSpPr>
        <p:spPr bwMode="auto">
          <a:xfrm>
            <a:off x="751660" y="2636978"/>
            <a:ext cx="2136912" cy="523668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App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EE1954-04AF-B876-AE83-85AB57933BBF}"/>
              </a:ext>
            </a:extLst>
          </p:cNvPr>
          <p:cNvSpPr/>
          <p:nvPr/>
        </p:nvSpPr>
        <p:spPr bwMode="auto">
          <a:xfrm>
            <a:off x="751660" y="4207360"/>
            <a:ext cx="4403032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err="1">
                <a:solidFill>
                  <a:schemeClr val="bg1"/>
                </a:solidFill>
                <a:latin typeface="+mn-lt"/>
              </a:rPr>
              <a:t>OpenXR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9C2983-0B9C-E2C1-37D7-7D958669FE38}"/>
              </a:ext>
            </a:extLst>
          </p:cNvPr>
          <p:cNvSpPr/>
          <p:nvPr/>
        </p:nvSpPr>
        <p:spPr bwMode="auto">
          <a:xfrm>
            <a:off x="751660" y="3279915"/>
            <a:ext cx="2136913" cy="80817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Engine</a:t>
            </a:r>
            <a:br>
              <a:rPr lang="en-US">
                <a:solidFill>
                  <a:schemeClr val="bg1"/>
                </a:solidFill>
                <a:latin typeface="+mn-lt"/>
              </a:rPr>
            </a:br>
            <a:r>
              <a:rPr lang="en-US">
                <a:solidFill>
                  <a:schemeClr val="bg1"/>
                </a:solidFill>
                <a:latin typeface="+mn-lt"/>
              </a:rPr>
              <a:t>(e.g. Unity)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A9BA1C4-2964-4DF9-8913-7A8628DA2B57}"/>
              </a:ext>
            </a:extLst>
          </p:cNvPr>
          <p:cNvSpPr/>
          <p:nvPr/>
        </p:nvSpPr>
        <p:spPr bwMode="auto">
          <a:xfrm>
            <a:off x="3236795" y="3380860"/>
            <a:ext cx="837593" cy="606286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Vulcan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DE4EAE-75B9-593F-B21C-C14AA0D0F432}"/>
              </a:ext>
            </a:extLst>
          </p:cNvPr>
          <p:cNvSpPr/>
          <p:nvPr/>
        </p:nvSpPr>
        <p:spPr bwMode="auto">
          <a:xfrm>
            <a:off x="620207" y="2240372"/>
            <a:ext cx="4877924" cy="417416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ysClr val="windowText" lastClr="000000"/>
                </a:solidFill>
                <a:latin typeface="+mn-lt"/>
              </a:rPr>
              <a:t>Cloud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DDEB897-CBF6-0769-98D8-8DB19516CD04}"/>
              </a:ext>
            </a:extLst>
          </p:cNvPr>
          <p:cNvCxnSpPr>
            <a:cxnSpLocks/>
          </p:cNvCxnSpPr>
          <p:nvPr/>
        </p:nvCxnSpPr>
        <p:spPr bwMode="auto">
          <a:xfrm>
            <a:off x="2870565" y="3495055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5B73BF0-442B-0BB6-A9A7-D6A8CB234362}"/>
              </a:ext>
            </a:extLst>
          </p:cNvPr>
          <p:cNvCxnSpPr>
            <a:cxnSpLocks/>
          </p:cNvCxnSpPr>
          <p:nvPr/>
        </p:nvCxnSpPr>
        <p:spPr bwMode="auto">
          <a:xfrm flipH="1">
            <a:off x="2873698" y="3805860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BA08F997-4F7B-9B81-148B-83EA7D09DE9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08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797DA82-1695-D9E7-7C07-DB9031A74A5E}"/>
              </a:ext>
            </a:extLst>
          </p:cNvPr>
          <p:cNvCxnSpPr>
            <a:cxnSpLocks/>
          </p:cNvCxnSpPr>
          <p:nvPr/>
        </p:nvCxnSpPr>
        <p:spPr bwMode="auto">
          <a:xfrm>
            <a:off x="2620803" y="4022791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E0D276CD-DB2B-73B7-85DF-8CB57407603F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5430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3EBCE071-0094-49D4-56AA-09E24BF30D47}"/>
              </a:ext>
            </a:extLst>
          </p:cNvPr>
          <p:cNvCxnSpPr>
            <a:cxnSpLocks/>
          </p:cNvCxnSpPr>
          <p:nvPr/>
        </p:nvCxnSpPr>
        <p:spPr bwMode="auto">
          <a:xfrm>
            <a:off x="2609125" y="3090243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0" name="Rectangle 69">
            <a:extLst>
              <a:ext uri="{FF2B5EF4-FFF2-40B4-BE49-F238E27FC236}">
                <a16:creationId xmlns:a16="http://schemas.microsoft.com/office/drawing/2014/main" id="{7975FD39-276B-AB5F-DDCF-7B0DE9D9528E}"/>
              </a:ext>
            </a:extLst>
          </p:cNvPr>
          <p:cNvSpPr/>
          <p:nvPr/>
        </p:nvSpPr>
        <p:spPr bwMode="auto">
          <a:xfrm>
            <a:off x="5748417" y="4741370"/>
            <a:ext cx="1008579" cy="1322079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  <a:latin typeface="+mn-lt"/>
              </a:rPr>
              <a:t>Broadband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4211BC9-60E9-3CCF-A619-174BFB35B187}"/>
              </a:ext>
            </a:extLst>
          </p:cNvPr>
          <p:cNvSpPr/>
          <p:nvPr/>
        </p:nvSpPr>
        <p:spPr bwMode="auto">
          <a:xfrm rot="16200000">
            <a:off x="4760442" y="5100389"/>
            <a:ext cx="1165535" cy="22738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400">
                <a:solidFill>
                  <a:schemeClr val="bg1"/>
                </a:solidFill>
              </a:rPr>
              <a:t>NW Driver</a:t>
            </a:r>
            <a:endParaRPr lang="en-US" sz="14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0F161176-3A45-4BD4-A2CF-5C599D688419}"/>
              </a:ext>
            </a:extLst>
          </p:cNvPr>
          <p:cNvSpPr/>
          <p:nvPr/>
        </p:nvSpPr>
        <p:spPr bwMode="auto">
          <a:xfrm>
            <a:off x="1321491" y="4907725"/>
            <a:ext cx="3138492" cy="77608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XR runtime</a:t>
            </a:r>
          </a:p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(cloud side)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3503A646-C7C5-4DA8-B20C-D5C72C494E5A}"/>
              </a:ext>
            </a:extLst>
          </p:cNvPr>
          <p:cNvSpPr/>
          <p:nvPr/>
        </p:nvSpPr>
        <p:spPr bwMode="auto">
          <a:xfrm rot="16200000">
            <a:off x="4423331" y="5046673"/>
            <a:ext cx="1151755" cy="334825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 err="1">
                <a:solidFill>
                  <a:schemeClr val="bg1"/>
                </a:solidFill>
              </a:rPr>
              <a:t>OpenXR</a:t>
            </a:r>
            <a:r>
              <a:rPr lang="en-US" sz="1200">
                <a:solidFill>
                  <a:schemeClr val="bg1"/>
                </a:solidFill>
              </a:rPr>
              <a:t> NW</a:t>
            </a:r>
            <a:endParaRPr lang="en-US" sz="12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A2894F42-1B4B-4AC7-B425-3DBDCDDA6C45}"/>
              </a:ext>
            </a:extLst>
          </p:cNvPr>
          <p:cNvSpPr/>
          <p:nvPr/>
        </p:nvSpPr>
        <p:spPr bwMode="auto">
          <a:xfrm>
            <a:off x="4106230" y="4252382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E1C97EFA-855E-458E-AAE3-EFB8014B6602}"/>
              </a:ext>
            </a:extLst>
          </p:cNvPr>
          <p:cNvSpPr/>
          <p:nvPr/>
        </p:nvSpPr>
        <p:spPr bwMode="auto">
          <a:xfrm>
            <a:off x="4630732" y="4261331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E087B2D-9E41-4088-BC3F-BF27BF50784B}"/>
              </a:ext>
            </a:extLst>
          </p:cNvPr>
          <p:cNvGrpSpPr/>
          <p:nvPr/>
        </p:nvGrpSpPr>
        <p:grpSpPr>
          <a:xfrm>
            <a:off x="10379393" y="217128"/>
            <a:ext cx="1242374" cy="1811711"/>
            <a:chOff x="10470201" y="546201"/>
            <a:chExt cx="1242374" cy="181171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2A87BC5-156B-4505-A230-BB8B1281BEE0}"/>
                </a:ext>
              </a:extLst>
            </p:cNvPr>
            <p:cNvSpPr/>
            <p:nvPr/>
          </p:nvSpPr>
          <p:spPr bwMode="auto">
            <a:xfrm>
              <a:off x="10470201" y="546201"/>
              <a:ext cx="1242374" cy="203972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200">
                  <a:solidFill>
                    <a:schemeClr val="bg1"/>
                  </a:solidFill>
                  <a:latin typeface="+mn-lt"/>
                </a:rPr>
                <a:t>App developer</a:t>
              </a:r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47AE3935-E555-49B4-82AD-6955AB9441BE}"/>
                </a:ext>
              </a:extLst>
            </p:cNvPr>
            <p:cNvSpPr/>
            <p:nvPr/>
          </p:nvSpPr>
          <p:spPr bwMode="auto">
            <a:xfrm>
              <a:off x="10470201" y="811275"/>
              <a:ext cx="1242374" cy="20397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engine</a:t>
              </a:r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3AE5307B-4922-42C3-ABBE-94782F2B8D74}"/>
                </a:ext>
              </a:extLst>
            </p:cNvPr>
            <p:cNvSpPr/>
            <p:nvPr/>
          </p:nvSpPr>
          <p:spPr bwMode="auto">
            <a:xfrm>
              <a:off x="10470201" y="1082266"/>
              <a:ext cx="1242374" cy="203972"/>
            </a:xfrm>
            <a:prstGeom prst="rect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Vulcan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E3F58461-7C4C-4329-BA7C-74C6B46E7E76}"/>
                </a:ext>
              </a:extLst>
            </p:cNvPr>
            <p:cNvSpPr/>
            <p:nvPr/>
          </p:nvSpPr>
          <p:spPr bwMode="auto">
            <a:xfrm>
              <a:off x="10470201" y="1353257"/>
              <a:ext cx="1242374" cy="203972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err="1">
                  <a:solidFill>
                    <a:schemeClr val="bg1"/>
                  </a:solidFill>
                  <a:latin typeface="+mn-lt"/>
                </a:rPr>
                <a:t>OpenXR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19A9C90-48B2-4A3C-903C-2E85DD48B798}"/>
                </a:ext>
              </a:extLst>
            </p:cNvPr>
            <p:cNvSpPr/>
            <p:nvPr/>
          </p:nvSpPr>
          <p:spPr bwMode="auto">
            <a:xfrm>
              <a:off x="10470201" y="1620050"/>
              <a:ext cx="1242374" cy="2039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XR runtime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FD2A2DAC-7A1C-4B72-9723-DE7EC733AD99}"/>
                </a:ext>
              </a:extLst>
            </p:cNvPr>
            <p:cNvSpPr/>
            <p:nvPr/>
          </p:nvSpPr>
          <p:spPr bwMode="auto">
            <a:xfrm>
              <a:off x="10470201" y="1886995"/>
              <a:ext cx="1242374" cy="203972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  <a:latin typeface="+mn-lt"/>
                </a:rPr>
                <a:t>HW</a:t>
              </a: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87756C0-4237-4A3E-BE43-28DE3E61BD0F}"/>
                </a:ext>
              </a:extLst>
            </p:cNvPr>
            <p:cNvSpPr/>
            <p:nvPr/>
          </p:nvSpPr>
          <p:spPr bwMode="auto">
            <a:xfrm>
              <a:off x="10470201" y="2153940"/>
              <a:ext cx="1242374" cy="203972"/>
            </a:xfrm>
            <a:prstGeom prst="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>
                  <a:solidFill>
                    <a:schemeClr val="bg1"/>
                  </a:solidFill>
                </a:rPr>
                <a:t>Network </a:t>
              </a:r>
              <a:endParaRPr lang="en-US" sz="140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30" name="TextBox 129">
            <a:extLst>
              <a:ext uri="{FF2B5EF4-FFF2-40B4-BE49-F238E27FC236}">
                <a16:creationId xmlns:a16="http://schemas.microsoft.com/office/drawing/2014/main" id="{D2A3FB2E-B636-48B9-8322-D2E1C0FBCFEC}"/>
              </a:ext>
            </a:extLst>
          </p:cNvPr>
          <p:cNvSpPr txBox="1"/>
          <p:nvPr/>
        </p:nvSpPr>
        <p:spPr>
          <a:xfrm>
            <a:off x="7463352" y="1475201"/>
            <a:ext cx="2849504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Device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26131C81-CB62-4A39-A20C-510D646173CF}"/>
              </a:ext>
            </a:extLst>
          </p:cNvPr>
          <p:cNvSpPr txBox="1"/>
          <p:nvPr/>
        </p:nvSpPr>
        <p:spPr>
          <a:xfrm>
            <a:off x="7463351" y="1768813"/>
            <a:ext cx="2849505" cy="339454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kern="1000" spc="-30">
                <a:solidFill>
                  <a:srgbClr val="181818"/>
                </a:solidFill>
                <a:latin typeface="Ericsson Hilda"/>
              </a:rPr>
              <a:t>Network 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Vendor </a:t>
            </a:r>
            <a:r>
              <a:rPr kumimoji="0" lang="en-US" sz="1400" b="0" i="0" u="none" strike="noStrike" kern="1000" cap="none" spc="-30" normalizeH="0" baseline="0" noProof="0" err="1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OpenXR</a:t>
            </a:r>
            <a:r>
              <a:rPr kumimoji="0" lang="en-US" sz="1400" b="0" i="0" u="none" strike="noStrike" kern="1000" cap="none" spc="-3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Ericsson Hilda"/>
                <a:ea typeface="+mn-ea"/>
                <a:cs typeface="+mn-cs"/>
              </a:rPr>
              <a:t> extension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6709B8-01D3-B242-DEEF-54B997CB5E2A}"/>
              </a:ext>
            </a:extLst>
          </p:cNvPr>
          <p:cNvSpPr/>
          <p:nvPr/>
        </p:nvSpPr>
        <p:spPr bwMode="auto">
          <a:xfrm>
            <a:off x="4258309" y="3380860"/>
            <a:ext cx="837593" cy="60628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  <a:latin typeface="+mn-lt"/>
              </a:rPr>
              <a:t>GPU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1C37B82-BF80-60C4-8AD2-86270DE7E6A2}"/>
              </a:ext>
            </a:extLst>
          </p:cNvPr>
          <p:cNvCxnSpPr>
            <a:cxnSpLocks/>
          </p:cNvCxnSpPr>
          <p:nvPr/>
        </p:nvCxnSpPr>
        <p:spPr bwMode="auto">
          <a:xfrm>
            <a:off x="3988871" y="3486208"/>
            <a:ext cx="36622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B0E25EA-4F4F-59B4-964C-A2EEEDD43017}"/>
              </a:ext>
            </a:extLst>
          </p:cNvPr>
          <p:cNvCxnSpPr>
            <a:cxnSpLocks/>
          </p:cNvCxnSpPr>
          <p:nvPr/>
        </p:nvCxnSpPr>
        <p:spPr bwMode="auto">
          <a:xfrm flipH="1">
            <a:off x="3992004" y="3797013"/>
            <a:ext cx="36309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6821657-664C-4EE5-B5EA-9FD14BFED597}"/>
              </a:ext>
            </a:extLst>
          </p:cNvPr>
          <p:cNvCxnSpPr>
            <a:cxnSpLocks/>
          </p:cNvCxnSpPr>
          <p:nvPr/>
        </p:nvCxnSpPr>
        <p:spPr bwMode="auto">
          <a:xfrm flipV="1">
            <a:off x="2413263" y="4529425"/>
            <a:ext cx="0" cy="40557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DC6A78B-EB87-FE5A-A74E-F07482F409E4}"/>
              </a:ext>
            </a:extLst>
          </p:cNvPr>
          <p:cNvCxnSpPr>
            <a:cxnSpLocks/>
          </p:cNvCxnSpPr>
          <p:nvPr/>
        </p:nvCxnSpPr>
        <p:spPr bwMode="auto">
          <a:xfrm>
            <a:off x="3236794" y="4522446"/>
            <a:ext cx="0" cy="4028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0780AD62-983E-9127-F022-B574413A9947}"/>
              </a:ext>
            </a:extLst>
          </p:cNvPr>
          <p:cNvSpPr/>
          <p:nvPr/>
        </p:nvSpPr>
        <p:spPr bwMode="auto">
          <a:xfrm>
            <a:off x="6959298" y="1794546"/>
            <a:ext cx="458776" cy="243361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8216F4C-E6A9-20D4-45B5-859067AAA2E7}"/>
              </a:ext>
            </a:extLst>
          </p:cNvPr>
          <p:cNvSpPr/>
          <p:nvPr/>
        </p:nvSpPr>
        <p:spPr bwMode="auto">
          <a:xfrm>
            <a:off x="6944550" y="1518084"/>
            <a:ext cx="458776" cy="238540"/>
          </a:xfrm>
          <a:prstGeom prst="rect">
            <a:avLst/>
          </a:prstGeom>
          <a:solidFill>
            <a:schemeClr val="accent3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200">
                <a:solidFill>
                  <a:schemeClr val="bg1"/>
                </a:solidFill>
              </a:rPr>
              <a:t>EXT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2E48F63-319E-377C-24C4-E6B4BBA976B6}"/>
              </a:ext>
            </a:extLst>
          </p:cNvPr>
          <p:cNvSpPr/>
          <p:nvPr/>
        </p:nvSpPr>
        <p:spPr bwMode="auto">
          <a:xfrm>
            <a:off x="5945386" y="5223131"/>
            <a:ext cx="753929" cy="77222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5G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2499C3-2B29-5EF5-B234-A329450AB649}"/>
              </a:ext>
            </a:extLst>
          </p:cNvPr>
          <p:cNvSpPr/>
          <p:nvPr/>
        </p:nvSpPr>
        <p:spPr>
          <a:xfrm>
            <a:off x="5878499" y="6152802"/>
            <a:ext cx="878497" cy="52347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/>
              <a:t>Network</a:t>
            </a:r>
            <a:r>
              <a:rPr lang="en-US" sz="900"/>
              <a:t> Exposure</a:t>
            </a:r>
          </a:p>
          <a:p>
            <a:pPr algn="ctr"/>
            <a:r>
              <a:rPr lang="en-US" sz="900"/>
              <a:t>NEF &amp; PCF</a:t>
            </a:r>
          </a:p>
        </p:txBody>
      </p:sp>
      <p:pic>
        <p:nvPicPr>
          <p:cNvPr id="1026" name="Picture 2" descr="Directory Listing /ftp/Inbox/Marcoms/Logos/3GPP_logo">
            <a:extLst>
              <a:ext uri="{FF2B5EF4-FFF2-40B4-BE49-F238E27FC236}">
                <a16:creationId xmlns:a16="http://schemas.microsoft.com/office/drawing/2014/main" id="{8D38AAC5-DF1E-428A-D4C1-134FF4341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753" y="6194513"/>
            <a:ext cx="829746" cy="486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2BF083E-B77B-52A9-48EE-37ECB50EA5E9}"/>
              </a:ext>
            </a:extLst>
          </p:cNvPr>
          <p:cNvCxnSpPr>
            <a:cxnSpLocks/>
          </p:cNvCxnSpPr>
          <p:nvPr/>
        </p:nvCxnSpPr>
        <p:spPr bwMode="auto">
          <a:xfrm flipV="1">
            <a:off x="6103959" y="595597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4B25676A-CDFB-4FBA-9D54-9E79E05008AF}"/>
              </a:ext>
            </a:extLst>
          </p:cNvPr>
          <p:cNvCxnSpPr>
            <a:cxnSpLocks/>
          </p:cNvCxnSpPr>
          <p:nvPr/>
        </p:nvCxnSpPr>
        <p:spPr bwMode="auto">
          <a:xfrm rot="16200000" flipH="1">
            <a:off x="2975327" y="2932880"/>
            <a:ext cx="173239" cy="248365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ot"/>
            <a:round/>
            <a:headEnd type="triangle"/>
            <a:tailEnd type="triangle"/>
          </a:ln>
          <a:effectLst/>
        </p:spPr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1D8D3B72-0834-4A7C-A227-02B69372F388}"/>
              </a:ext>
            </a:extLst>
          </p:cNvPr>
          <p:cNvCxnSpPr>
            <a:cxnSpLocks/>
            <a:stCxn id="110" idx="2"/>
            <a:endCxn id="44" idx="0"/>
          </p:cNvCxnSpPr>
          <p:nvPr/>
        </p:nvCxnSpPr>
        <p:spPr bwMode="auto">
          <a:xfrm rot="16200000" flipH="1">
            <a:off x="4965290" y="3866070"/>
            <a:ext cx="727388" cy="1986733"/>
          </a:xfrm>
          <a:prstGeom prst="bentConnector3">
            <a:avLst>
              <a:gd name="adj1" fmla="val 26029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56499995-7006-4D8D-8C5F-E0E3785B6DA2}"/>
              </a:ext>
            </a:extLst>
          </p:cNvPr>
          <p:cNvSpPr/>
          <p:nvPr/>
        </p:nvSpPr>
        <p:spPr bwMode="auto">
          <a:xfrm>
            <a:off x="8183575" y="2917285"/>
            <a:ext cx="753928" cy="397859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800">
                <a:solidFill>
                  <a:schemeClr val="bg1"/>
                </a:solidFill>
              </a:rPr>
              <a:t>NW EXT API Ericsson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B16CCF27-9D08-4A5F-97F5-24B16FA5A054}"/>
              </a:ext>
            </a:extLst>
          </p:cNvPr>
          <p:cNvCxnSpPr>
            <a:cxnSpLocks/>
          </p:cNvCxnSpPr>
          <p:nvPr/>
        </p:nvCxnSpPr>
        <p:spPr bwMode="auto">
          <a:xfrm>
            <a:off x="6502346" y="5955974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8B77D8F6-B1DA-4C4A-A0F3-779E5B3D75CD}"/>
              </a:ext>
            </a:extLst>
          </p:cNvPr>
          <p:cNvSpPr/>
          <p:nvPr/>
        </p:nvSpPr>
        <p:spPr bwMode="auto">
          <a:xfrm>
            <a:off x="9136178" y="4902643"/>
            <a:ext cx="753929" cy="77222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>
                <a:solidFill>
                  <a:schemeClr val="bg1"/>
                </a:solidFill>
              </a:rPr>
              <a:t>5G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8DF9E01-9AC0-41A8-9AEF-A39DDAF0446B}"/>
              </a:ext>
            </a:extLst>
          </p:cNvPr>
          <p:cNvSpPr/>
          <p:nvPr/>
        </p:nvSpPr>
        <p:spPr>
          <a:xfrm>
            <a:off x="9069291" y="5832314"/>
            <a:ext cx="878497" cy="52347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800"/>
              <a:t>Network</a:t>
            </a:r>
            <a:r>
              <a:rPr lang="en-US" sz="900"/>
              <a:t> Exposure</a:t>
            </a:r>
          </a:p>
          <a:p>
            <a:pPr algn="ctr"/>
            <a:r>
              <a:rPr lang="en-US" sz="900"/>
              <a:t>NEF &amp; PCF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D8F3650-FD38-4FBE-9011-01219F542A53}"/>
              </a:ext>
            </a:extLst>
          </p:cNvPr>
          <p:cNvCxnSpPr>
            <a:cxnSpLocks/>
          </p:cNvCxnSpPr>
          <p:nvPr/>
        </p:nvCxnSpPr>
        <p:spPr bwMode="auto">
          <a:xfrm flipV="1">
            <a:off x="9294751" y="56354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E0D22AD0-6ACC-49BA-8058-6010FE39DF80}"/>
              </a:ext>
            </a:extLst>
          </p:cNvPr>
          <p:cNvCxnSpPr>
            <a:cxnSpLocks/>
          </p:cNvCxnSpPr>
          <p:nvPr/>
        </p:nvCxnSpPr>
        <p:spPr bwMode="auto">
          <a:xfrm>
            <a:off x="9693138" y="5635486"/>
            <a:ext cx="0" cy="23853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C905561-FFA9-495C-A99C-83D4BDEF10CA}"/>
              </a:ext>
            </a:extLst>
          </p:cNvPr>
          <p:cNvSpPr/>
          <p:nvPr/>
        </p:nvSpPr>
        <p:spPr bwMode="auto">
          <a:xfrm>
            <a:off x="7784244" y="4476774"/>
            <a:ext cx="667120" cy="20147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600">
                <a:solidFill>
                  <a:schemeClr val="bg1"/>
                </a:solidFill>
                <a:latin typeface="+mn-lt"/>
              </a:rPr>
              <a:t>Other NW API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5615B2B-2CCD-4365-8CC9-33B793B7ECAF}"/>
              </a:ext>
            </a:extLst>
          </p:cNvPr>
          <p:cNvSpPr/>
          <p:nvPr/>
        </p:nvSpPr>
        <p:spPr bwMode="auto">
          <a:xfrm>
            <a:off x="10357622" y="3425590"/>
            <a:ext cx="1165535" cy="59217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900">
                <a:solidFill>
                  <a:schemeClr val="bg1"/>
                </a:solidFill>
              </a:rPr>
              <a:t>NW Driver </a:t>
            </a:r>
            <a:r>
              <a:rPr lang="en-US" sz="900">
                <a:solidFill>
                  <a:schemeClr val="bg1"/>
                </a:solidFill>
                <a:latin typeface="+mn-lt"/>
              </a:rPr>
              <a:t>NW Vendor2/ Operator Implementation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99B93D2-FE3D-44A1-870E-91C7B737BD78}"/>
              </a:ext>
            </a:extLst>
          </p:cNvPr>
          <p:cNvSpPr/>
          <p:nvPr/>
        </p:nvSpPr>
        <p:spPr bwMode="auto">
          <a:xfrm>
            <a:off x="10492171" y="2917284"/>
            <a:ext cx="753928" cy="397859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800">
                <a:solidFill>
                  <a:schemeClr val="bg1"/>
                </a:solidFill>
              </a:rPr>
              <a:t>NW EXT API Vendor 2</a:t>
            </a:r>
          </a:p>
        </p:txBody>
      </p:sp>
      <p:cxnSp>
        <p:nvCxnSpPr>
          <p:cNvPr id="78" name="Connector: Elbow 77">
            <a:extLst>
              <a:ext uri="{FF2B5EF4-FFF2-40B4-BE49-F238E27FC236}">
                <a16:creationId xmlns:a16="http://schemas.microsoft.com/office/drawing/2014/main" id="{32C79912-79D4-4AC3-89B0-63784AD2ABAF}"/>
              </a:ext>
            </a:extLst>
          </p:cNvPr>
          <p:cNvCxnSpPr>
            <a:cxnSpLocks/>
            <a:stCxn id="66" idx="2"/>
            <a:endCxn id="68" idx="0"/>
          </p:cNvCxnSpPr>
          <p:nvPr/>
        </p:nvCxnSpPr>
        <p:spPr bwMode="auto">
          <a:xfrm rot="16200000" flipH="1">
            <a:off x="8243092" y="3632591"/>
            <a:ext cx="1587499" cy="952604"/>
          </a:xfrm>
          <a:prstGeom prst="bentConnector3">
            <a:avLst>
              <a:gd name="adj1" fmla="val 58298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ot"/>
            <a:round/>
            <a:headEnd type="triangle"/>
            <a:tailEnd type="triangle"/>
          </a:ln>
          <a:effectLst/>
        </p:spPr>
      </p:cxn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337B625C-B4EF-46D4-BA4C-F92FCE1DD3E2}"/>
              </a:ext>
            </a:extLst>
          </p:cNvPr>
          <p:cNvCxnSpPr>
            <a:cxnSpLocks/>
            <a:stCxn id="66" idx="2"/>
            <a:endCxn id="9" idx="0"/>
          </p:cNvCxnSpPr>
          <p:nvPr/>
        </p:nvCxnSpPr>
        <p:spPr bwMode="auto">
          <a:xfrm rot="5400000">
            <a:off x="7758357" y="3674592"/>
            <a:ext cx="1161630" cy="442735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0A83B00B-4618-43C4-97E9-861F04F11636}"/>
              </a:ext>
            </a:extLst>
          </p:cNvPr>
          <p:cNvSpPr/>
          <p:nvPr/>
        </p:nvSpPr>
        <p:spPr bwMode="auto">
          <a:xfrm>
            <a:off x="8000072" y="3477113"/>
            <a:ext cx="1165535" cy="592178"/>
          </a:xfrm>
          <a:prstGeom prst="rect">
            <a:avLst/>
          </a:prstGeom>
          <a:solidFill>
            <a:schemeClr val="accent6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800"/>
              </a:spcBef>
            </a:pPr>
            <a:r>
              <a:rPr lang="en-US" sz="1000">
                <a:solidFill>
                  <a:schemeClr val="bg1"/>
                </a:solidFill>
              </a:rPr>
              <a:t>NW Driver </a:t>
            </a:r>
            <a:r>
              <a:rPr lang="en-US" sz="1000">
                <a:solidFill>
                  <a:schemeClr val="bg1"/>
                </a:solidFill>
                <a:latin typeface="+mn-lt"/>
              </a:rPr>
              <a:t>Ericsson Implementation</a:t>
            </a:r>
          </a:p>
        </p:txBody>
      </p:sp>
      <p:cxnSp>
        <p:nvCxnSpPr>
          <p:cNvPr id="85" name="Connector: Elbow 84">
            <a:extLst>
              <a:ext uri="{FF2B5EF4-FFF2-40B4-BE49-F238E27FC236}">
                <a16:creationId xmlns:a16="http://schemas.microsoft.com/office/drawing/2014/main" id="{77D7D567-3B56-4F36-906A-4BBE13875EBB}"/>
              </a:ext>
            </a:extLst>
          </p:cNvPr>
          <p:cNvCxnSpPr>
            <a:cxnSpLocks/>
            <a:stCxn id="9" idx="2"/>
            <a:endCxn id="68" idx="0"/>
          </p:cNvCxnSpPr>
          <p:nvPr/>
        </p:nvCxnSpPr>
        <p:spPr bwMode="auto">
          <a:xfrm rot="16200000" flipH="1">
            <a:off x="8703278" y="4092777"/>
            <a:ext cx="224391" cy="1395339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28575" cap="flat" cmpd="sng" algn="ctr">
            <a:solidFill>
              <a:srgbClr val="0070C0"/>
            </a:solidFill>
            <a:prstDash val="sysDot"/>
            <a:round/>
            <a:headEnd type="triangle"/>
            <a:tailEnd type="triangle"/>
          </a:ln>
          <a:effectLst/>
        </p:spPr>
      </p:cxnSp>
      <p:sp>
        <p:nvSpPr>
          <p:cNvPr id="88" name="Speech Bubble: Rectangle 87">
            <a:extLst>
              <a:ext uri="{FF2B5EF4-FFF2-40B4-BE49-F238E27FC236}">
                <a16:creationId xmlns:a16="http://schemas.microsoft.com/office/drawing/2014/main" id="{DA992A93-84FD-4A6E-87D0-9CC69009BA90}"/>
              </a:ext>
            </a:extLst>
          </p:cNvPr>
          <p:cNvSpPr/>
          <p:nvPr/>
        </p:nvSpPr>
        <p:spPr bwMode="auto">
          <a:xfrm>
            <a:off x="9349515" y="2126629"/>
            <a:ext cx="2173642" cy="785887"/>
          </a:xfrm>
          <a:prstGeom prst="wedgeRectCallout">
            <a:avLst>
              <a:gd name="adj1" fmla="val -70176"/>
              <a:gd name="adj2" fmla="val 58841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+mn-lt"/>
              </a:rPr>
              <a:t>Network Extensions (NW EXT) </a:t>
            </a:r>
            <a:r>
              <a:rPr lang="en-US" sz="800">
                <a:solidFill>
                  <a:schemeClr val="bg1"/>
                </a:solidFill>
              </a:rPr>
              <a:t>should share some common APIs, but some functions may be unique by each vendor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</a:rPr>
              <a:t>They can differentiate in QoS and how QoS is configured (implementation)</a:t>
            </a:r>
            <a:endParaRPr lang="en-US" sz="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9FBF985-0A81-4CDE-A87B-6D286E26EF38}"/>
              </a:ext>
            </a:extLst>
          </p:cNvPr>
          <p:cNvSpPr/>
          <p:nvPr/>
        </p:nvSpPr>
        <p:spPr bwMode="auto">
          <a:xfrm>
            <a:off x="7740841" y="3359367"/>
            <a:ext cx="2239182" cy="3145935"/>
          </a:xfrm>
          <a:prstGeom prst="rect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sp>
        <p:nvSpPr>
          <p:cNvPr id="94" name="Speech Bubble: Rectangle 93">
            <a:extLst>
              <a:ext uri="{FF2B5EF4-FFF2-40B4-BE49-F238E27FC236}">
                <a16:creationId xmlns:a16="http://schemas.microsoft.com/office/drawing/2014/main" id="{D93CEFCC-392A-41F8-BF8B-8E9C8A51DCEE}"/>
              </a:ext>
            </a:extLst>
          </p:cNvPr>
          <p:cNvSpPr/>
          <p:nvPr/>
        </p:nvSpPr>
        <p:spPr bwMode="auto">
          <a:xfrm>
            <a:off x="10033915" y="4863974"/>
            <a:ext cx="2173642" cy="819840"/>
          </a:xfrm>
          <a:prstGeom prst="wedgeRectCallout">
            <a:avLst>
              <a:gd name="adj1" fmla="val -50945"/>
              <a:gd name="adj2" fmla="val -101508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800">
                <a:solidFill>
                  <a:schemeClr val="bg1"/>
                </a:solidFill>
                <a:latin typeface="+mn-lt"/>
              </a:rPr>
              <a:t>NW EXT APIs and Plugin implementation will part of the build environment (SDK)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800" err="1">
                <a:solidFill>
                  <a:schemeClr val="bg1"/>
                </a:solidFill>
                <a:latin typeface="+mn-lt"/>
              </a:rPr>
              <a:t>OpenXR</a:t>
            </a:r>
            <a:r>
              <a:rPr lang="en-US" sz="800">
                <a:solidFill>
                  <a:schemeClr val="bg1"/>
                </a:solidFill>
                <a:latin typeface="+mn-lt"/>
              </a:rPr>
              <a:t> </a:t>
            </a:r>
            <a:r>
              <a:rPr lang="en-US" sz="800">
                <a:solidFill>
                  <a:schemeClr val="bg1"/>
                </a:solidFill>
              </a:rPr>
              <a:t>framework provides conformance test mechanisms for interoperability</a:t>
            </a:r>
            <a:endParaRPr lang="en-US" sz="80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5" name="Speech Bubble: Rectangle 94">
            <a:extLst>
              <a:ext uri="{FF2B5EF4-FFF2-40B4-BE49-F238E27FC236}">
                <a16:creationId xmlns:a16="http://schemas.microsoft.com/office/drawing/2014/main" id="{F5ED0DF1-F229-48B9-8F96-ECE02FA8A731}"/>
              </a:ext>
            </a:extLst>
          </p:cNvPr>
          <p:cNvSpPr/>
          <p:nvPr/>
        </p:nvSpPr>
        <p:spPr bwMode="auto">
          <a:xfrm>
            <a:off x="6165530" y="2103037"/>
            <a:ext cx="2173642" cy="769109"/>
          </a:xfrm>
          <a:prstGeom prst="wedgeRectCallout">
            <a:avLst>
              <a:gd name="adj1" fmla="val 43006"/>
              <a:gd name="adj2" fmla="val 65693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700" dirty="0">
                <a:solidFill>
                  <a:schemeClr val="bg1"/>
                </a:solidFill>
                <a:latin typeface="+mn-lt"/>
              </a:rPr>
              <a:t>What type of API?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</a:rPr>
              <a:t>Simple: provide Video format, resolution, fps, etc.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  <a:latin typeface="+mn-lt"/>
              </a:rPr>
              <a:t>More advance:  QoS management and reporting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700" dirty="0">
                <a:solidFill>
                  <a:schemeClr val="bg1"/>
                </a:solidFill>
              </a:rPr>
              <a:t>Up to NW Vendor and operator what to provide</a:t>
            </a:r>
            <a:endParaRPr lang="en-US" sz="7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96" name="Speech Bubble: Rectangle 95">
            <a:extLst>
              <a:ext uri="{FF2B5EF4-FFF2-40B4-BE49-F238E27FC236}">
                <a16:creationId xmlns:a16="http://schemas.microsoft.com/office/drawing/2014/main" id="{EB66B366-BA32-45AD-A0D4-361558B56B21}"/>
              </a:ext>
            </a:extLst>
          </p:cNvPr>
          <p:cNvSpPr/>
          <p:nvPr/>
        </p:nvSpPr>
        <p:spPr bwMode="auto">
          <a:xfrm>
            <a:off x="5757362" y="3209511"/>
            <a:ext cx="2173642" cy="929821"/>
          </a:xfrm>
          <a:prstGeom prst="wedgeRectCallout">
            <a:avLst>
              <a:gd name="adj1" fmla="val 54825"/>
              <a:gd name="adj2" fmla="val 36004"/>
            </a:avLst>
          </a:prstGeom>
          <a:solidFill>
            <a:schemeClr val="tx1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700">
                <a:solidFill>
                  <a:schemeClr val="bg1"/>
                </a:solidFill>
                <a:latin typeface="+mn-lt"/>
              </a:rPr>
              <a:t>NW Driver Implementation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700">
                <a:solidFill>
                  <a:schemeClr val="bg1"/>
                </a:solidFill>
              </a:rPr>
              <a:t>May map some APIs using 3GPP IF (but not necessarily and probably not recommended)</a:t>
            </a:r>
          </a:p>
          <a:p>
            <a:pPr marL="171450" indent="-171450" algn="l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US" sz="700">
                <a:solidFill>
                  <a:schemeClr val="bg1"/>
                </a:solidFill>
                <a:latin typeface="+mn-lt"/>
              </a:rPr>
              <a:t>Translate information from XR Engine and configure 5G (using e.g. NEF &amp; PCF)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CADD046-A948-4C44-AE54-D4E58D339DEC}"/>
              </a:ext>
            </a:extLst>
          </p:cNvPr>
          <p:cNvSpPr/>
          <p:nvPr/>
        </p:nvSpPr>
        <p:spPr bwMode="auto">
          <a:xfrm rot="19188471">
            <a:off x="6709804" y="4840843"/>
            <a:ext cx="1016976" cy="475942"/>
          </a:xfrm>
          <a:prstGeom prst="rightArrow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8842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>
            <a:extLst>
              <a:ext uri="{FF2B5EF4-FFF2-40B4-BE49-F238E27FC236}">
                <a16:creationId xmlns:a16="http://schemas.microsoft.com/office/drawing/2014/main" id="{3E8B62A5-B934-44A3-8BEE-E8382F52A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64" y="3199371"/>
            <a:ext cx="61150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B379DF-42DE-4D53-AA4E-45BB7339A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341718" cy="1081088"/>
          </a:xfrm>
        </p:spPr>
        <p:txBody>
          <a:bodyPr/>
          <a:lstStyle/>
          <a:p>
            <a:r>
              <a:rPr lang="en-US"/>
              <a:t>Example 3GPP SA4 - TR 26.928 : Split Rendering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C0D1B0-5594-42B5-B403-7A064A77336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323864"/>
            <a:ext cx="8353426" cy="4392612"/>
          </a:xfrm>
        </p:spPr>
        <p:txBody>
          <a:bodyPr/>
          <a:lstStyle/>
          <a:p>
            <a:r>
              <a:rPr lang="en-US" sz="1800" u="sng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https://www.3gpp.org/ftp/Specs/archive/26_series/26.928/26928-h00.zip</a:t>
            </a:r>
            <a:endParaRPr lang="en-SE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2153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SCS0pDjwLekuA2gE0ckbA"/>
</p:tagLst>
</file>

<file path=ppt/theme/theme1.xml><?xml version="1.0" encoding="utf-8"?>
<a:theme xmlns:a="http://schemas.openxmlformats.org/drawingml/2006/main" name="3_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2759AD6C7AB8488BC958CE0B1FA6DB" ma:contentTypeVersion="6" ma:contentTypeDescription="Create a new document." ma:contentTypeScope="" ma:versionID="4cc04958105c8efc14544718a6b4562f">
  <xsd:schema xmlns:xsd="http://www.w3.org/2001/XMLSchema" xmlns:xs="http://www.w3.org/2001/XMLSchema" xmlns:p="http://schemas.microsoft.com/office/2006/metadata/properties" xmlns:ns2="992fbf6d-522d-444c-8458-f67442d1fd4d" targetNamespace="http://schemas.microsoft.com/office/2006/metadata/properties" ma:root="true" ma:fieldsID="81f4eed4fd54fc9f5f2fa713a5944ab3" ns2:_="">
    <xsd:import namespace="992fbf6d-522d-444c-8458-f67442d1f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2fbf6d-522d-444c-8458-f67442d1fd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6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A8CF8FF2-29F8-49F9-BC3C-B0005F36FE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9F842D-A90B-449F-82BB-0E5815DD8772}">
  <ds:schemaRefs>
    <ds:schemaRef ds:uri="http://schemas.microsoft.com/office/2006/metadata/properties"/>
    <ds:schemaRef ds:uri="http://purl.org/dc/elements/1.1/"/>
    <ds:schemaRef ds:uri="http://purl.org/dc/terms/"/>
    <ds:schemaRef ds:uri="992fbf6d-522d-444c-8458-f67442d1fd4d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F57B16B-995A-4BC6-AFA6-CC878DC6CAC4}">
  <ds:schemaRefs>
    <ds:schemaRef ds:uri="992fbf6d-522d-444c-8458-f67442d1fd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E9AFD1F3-58A8-46AF-9DB5-8CC2DA846598}">
  <ds:schemaRefs>
    <ds:schemaRef ds:uri="992fbf6d-522d-444c-8458-f67442d1fd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40A60665-1D3E-4584-A3CA-B7293560114F}">
  <ds:schemaRefs/>
</ds:datastoreItem>
</file>

<file path=customXml/itemProps6.xml><?xml version="1.0" encoding="utf-8"?>
<ds:datastoreItem xmlns:ds="http://schemas.openxmlformats.org/officeDocument/2006/customXml" ds:itemID="{F9CD4FA4-1BB4-4DE2-91B3-64453B77A03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748</Words>
  <Application>Microsoft Office PowerPoint</Application>
  <PresentationFormat>Widescreen</PresentationFormat>
  <Paragraphs>221</Paragraphs>
  <Slides>11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Ericsson Hilda</vt:lpstr>
      <vt:lpstr>Ericsson Hilda Light</vt:lpstr>
      <vt:lpstr>Ericsson Technical Icons</vt:lpstr>
      <vt:lpstr>3_PresentationTemplate2017</vt:lpstr>
      <vt:lpstr>think-cell Slide</vt:lpstr>
      <vt:lpstr>Proposal to use OpenXR framework to define 5G network APIs via “OpenXR Extensions”</vt:lpstr>
      <vt:lpstr>Disclosure</vt:lpstr>
      <vt:lpstr>Why OpenXR Cloud / 5G support</vt:lpstr>
      <vt:lpstr>OpenXR (as today)</vt:lpstr>
      <vt:lpstr>Baseline</vt:lpstr>
      <vt:lpstr>OpenXR Cloud support </vt:lpstr>
      <vt:lpstr>OpenXR Cloud support 5G implementation ideas</vt:lpstr>
      <vt:lpstr>OpenXR Cloud support 5G implementation ideas</vt:lpstr>
      <vt:lpstr>Example 3GPP SA4 - TR 26.928 : Split Rendering</vt:lpstr>
      <vt:lpstr>Example OpenXR mapping to 3GPP Split Rendering (1/2)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Notes</dc:title>
  <dc:creator>László Szilágyi</dc:creator>
  <cp:lastModifiedBy>Mauricio Aracena</cp:lastModifiedBy>
  <cp:revision>1</cp:revision>
  <dcterms:created xsi:type="dcterms:W3CDTF">2022-10-13T18:50:58Z</dcterms:created>
  <dcterms:modified xsi:type="dcterms:W3CDTF">2022-11-08T17:35:54Z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0x010100B02759AD6C7AB8488BC958CE0B1FA6DB</vt:lpwstr>
  </property>
</Properties>
</file>