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19"/>
  </p:notesMasterIdLst>
  <p:handoutMasterIdLst>
    <p:handoutMasterId r:id="rId20"/>
  </p:handoutMasterIdLst>
  <p:sldIdLst>
    <p:sldId id="445" r:id="rId5"/>
    <p:sldId id="446" r:id="rId6"/>
    <p:sldId id="447" r:id="rId7"/>
    <p:sldId id="459" r:id="rId8"/>
    <p:sldId id="462" r:id="rId9"/>
    <p:sldId id="471" r:id="rId10"/>
    <p:sldId id="465" r:id="rId11"/>
    <p:sldId id="469" r:id="rId12"/>
    <p:sldId id="455" r:id="rId13"/>
    <p:sldId id="468" r:id="rId14"/>
    <p:sldId id="470" r:id="rId15"/>
    <p:sldId id="472" r:id="rId16"/>
    <p:sldId id="460" r:id="rId17"/>
    <p:sldId id="43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459"/>
            <p14:sldId id="462"/>
            <p14:sldId id="471"/>
            <p14:sldId id="465"/>
            <p14:sldId id="469"/>
            <p14:sldId id="455"/>
            <p14:sldId id="468"/>
            <p14:sldId id="470"/>
            <p14:sldId id="472"/>
            <p14:sldId id="460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1" autoAdjust="0"/>
    <p:restoredTop sz="95889" autoAdjust="0"/>
  </p:normalViewPr>
  <p:slideViewPr>
    <p:cSldViewPr snapToGrid="0" showGuides="1">
      <p:cViewPr varScale="1">
        <p:scale>
          <a:sx n="106" d="100"/>
          <a:sy n="106" d="100"/>
        </p:scale>
        <p:origin x="120" y="13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394441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S4-221408, SA4#121 Toulouse, France, 14-18 Nov. 2022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  <p:sldLayoutId id="214748542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7E_Electronic_2022-09/Docs/SP-220984.zip" TargetMode="External"/><Relationship Id="rId3" Type="http://schemas.openxmlformats.org/officeDocument/2006/relationships/hyperlink" Target="https://www.3gpp.org/ftp/tsg_ran/TSG_RAN/TSGR_97e/Docs" TargetMode="External"/><Relationship Id="rId7" Type="http://schemas.openxmlformats.org/officeDocument/2006/relationships/hyperlink" Target="https://www.3gpp.org/ftp/tsg_sa/TSG_SA/TSGS_97E_Electronic_2022-09/Docs/SP-221000.zip" TargetMode="External"/><Relationship Id="rId2" Type="http://schemas.openxmlformats.org/officeDocument/2006/relationships/hyperlink" Target="https://www.3gpp.org/ftp/tsg_sa/TSG_SA/TSGS_97E_Electronic_2022-09/Doc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97E_Electronic_2022-09/Docs/SP-220766.zip" TargetMode="External"/><Relationship Id="rId5" Type="http://schemas.openxmlformats.org/officeDocument/2006/relationships/hyperlink" Target="https://www.3gpp.org/ftp/tsg_sa/TSG_SA/TSGS_97E_Electronic_2022-09/Report/SP-97E_AutoReport_2022-09-22_1220.zip" TargetMode="External"/><Relationship Id="rId4" Type="http://schemas.openxmlformats.org/officeDocument/2006/relationships/hyperlink" Target="https://www.3gpp.org/ftp/tsg_ct/TSG_CT/TSGC_97e/Docs" TargetMode="External"/><Relationship Id="rId9" Type="http://schemas.openxmlformats.org/officeDocument/2006/relationships/hyperlink" Target="https://www.3gpp.org/ftp/tsg_sa/TSG_SA/TSGS_97E_Electronic_2022-09/Docs/SP-220972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Brief report from SA#97-e on SA4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Frédéric Gabin, </a:t>
            </a:r>
            <a:r>
              <a:rPr lang="en-US" altLang="en-US" sz="2000" dirty="0">
                <a:latin typeface="Arial" panose="020B0604020202020204" pitchFamily="34" charset="0"/>
              </a:rPr>
              <a:t>SA4 Chair, Dolby Laboratories Inc., ETSI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SA4#121, Toulouse, France, 14-18 November 2022.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Arial" panose="020B0604020202020204" pitchFamily="34" charset="0"/>
              </a:rPr>
              <a:t>Tdoc</a:t>
            </a:r>
            <a:r>
              <a:rPr lang="en-US" altLang="en-US" sz="2000" dirty="0">
                <a:latin typeface="Arial" panose="020B0604020202020204" pitchFamily="34" charset="0"/>
              </a:rPr>
              <a:t>: S4-221408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 – Rel-18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400" dirty="0"/>
              <a:t>Release 18 planning (no changes)</a:t>
            </a:r>
            <a:endParaRPr lang="sv-SE" sz="2400" dirty="0">
              <a:solidFill>
                <a:srgbClr val="FF0000"/>
              </a:solidFill>
            </a:endParaRPr>
          </a:p>
          <a:p>
            <a:pPr lvl="1"/>
            <a:r>
              <a:rPr lang="en-US" sz="2000" dirty="0"/>
              <a:t>SA Rel-18 Workshop September 2021 - completed</a:t>
            </a:r>
          </a:p>
          <a:p>
            <a:pPr lvl="1"/>
            <a:r>
              <a:rPr lang="en-US" altLang="en-US" sz="2000" dirty="0"/>
              <a:t>Rel-18 </a:t>
            </a:r>
            <a:r>
              <a:rPr lang="en-US" sz="2000" dirty="0"/>
              <a:t>Stage 1 100% complete by December 2021 (TSG#94) (with 80% completion at TSG#93)</a:t>
            </a:r>
          </a:p>
          <a:p>
            <a:pPr lvl="1"/>
            <a:r>
              <a:rPr lang="en-US" altLang="en-US" sz="2000" dirty="0"/>
              <a:t>Rel-18 Stage 2 freeze March 2023 (TSG#99)</a:t>
            </a:r>
          </a:p>
          <a:p>
            <a:pPr lvl="2"/>
            <a:r>
              <a:rPr lang="en-US" altLang="en-US" sz="1600" dirty="0"/>
              <a:t>Current OCI = </a:t>
            </a:r>
            <a:r>
              <a:rPr lang="en-US" altLang="en-US" sz="1600" dirty="0">
                <a:solidFill>
                  <a:srgbClr val="00B050"/>
                </a:solidFill>
              </a:rPr>
              <a:t>62%</a:t>
            </a:r>
          </a:p>
          <a:p>
            <a:pPr lvl="1"/>
            <a:r>
              <a:rPr lang="en-US" altLang="en-US" sz="2000" dirty="0"/>
              <a:t>Rel-18 Stage 3 freeze (CT &amp; SA WGs) December 2023 (TSG#102)</a:t>
            </a:r>
          </a:p>
          <a:p>
            <a:pPr lvl="1"/>
            <a:r>
              <a:rPr lang="sv-SE" sz="2000" dirty="0"/>
              <a:t>Rel-18 Protocol coding Freeze (ASN.1, OpenAPI), March 2024 (TSG#103)</a:t>
            </a:r>
          </a:p>
          <a:p>
            <a:pPr marL="457200" lvl="1" indent="0">
              <a:buNone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86372907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 – Rel-19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400" dirty="0"/>
              <a:t>Release 19 planning – SA1’s assumptions</a:t>
            </a:r>
            <a:endParaRPr lang="sv-SE" sz="2400" dirty="0">
              <a:solidFill>
                <a:srgbClr val="FF0000"/>
              </a:solidFill>
            </a:endParaRPr>
          </a:p>
          <a:p>
            <a:pPr lvl="1"/>
            <a:r>
              <a:rPr lang="en-US" altLang="en-US" sz="2000" dirty="0"/>
              <a:t>Rel-19 </a:t>
            </a:r>
            <a:r>
              <a:rPr lang="en-US" sz="2000" dirty="0"/>
              <a:t>Stage 1 completion by September 2023 (TSG#101) (with 80% completion at TSG#100)</a:t>
            </a:r>
          </a:p>
          <a:p>
            <a:pPr lvl="1"/>
            <a:r>
              <a:rPr lang="en-US" altLang="en-US" sz="2000" dirty="0"/>
              <a:t>Rel-19 Stage 2 freeze TBD</a:t>
            </a:r>
          </a:p>
          <a:p>
            <a:pPr lvl="1"/>
            <a:r>
              <a:rPr lang="en-US" altLang="en-US" sz="2000" dirty="0"/>
              <a:t>Rel-19 Stage 3 freeze TBD</a:t>
            </a:r>
          </a:p>
          <a:p>
            <a:pPr lvl="1"/>
            <a:r>
              <a:rPr lang="sv-SE" sz="2000" dirty="0"/>
              <a:t>Rel-19 Protocol coding Freeze (ASN.1, OpenAPI) TBD</a:t>
            </a:r>
            <a:endParaRPr lang="en-US" sz="2000" dirty="0"/>
          </a:p>
          <a:p>
            <a:pPr marL="0" indent="0">
              <a:buNone/>
            </a:pP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1091947279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 - New work plan e-mail list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2400" dirty="0"/>
              <a:t>Dedicated e-mail list for Work Plan aspects</a:t>
            </a:r>
          </a:p>
          <a:p>
            <a:pPr marL="341313" indent="-341313"/>
            <a:r>
              <a:rPr lang="en-GB" altLang="en-US" sz="2400" dirty="0"/>
              <a:t>Open to everyone interested (rapporteurs, chairs, delegates, etc.) by sending the message “Subscribe 3GPP_WORKPLAN” to the address </a:t>
            </a:r>
            <a:r>
              <a:rPr lang="en-GB" altLang="en-US" sz="2400" dirty="0">
                <a:hlinkClick r:id="rId2"/>
              </a:rPr>
              <a:t>LISTSERV@LIST.ETSI.ORG </a:t>
            </a:r>
            <a:endParaRPr lang="en-GB" altLang="en-US" sz="2400" dirty="0"/>
          </a:p>
          <a:p>
            <a:pPr marL="341313" indent="-341313"/>
            <a:r>
              <a:rPr lang="en-GB" altLang="en-US" sz="2400" dirty="0"/>
              <a:t>For comments/update to the Work Plan, please use the 3GPP_WORKPLAN list</a:t>
            </a:r>
          </a:p>
          <a:p>
            <a:pPr marL="0" indent="0">
              <a:buNone/>
            </a:pP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132178406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Title 1"/>
          <p:cNvSpPr>
            <a:spLocks noGrp="1"/>
          </p:cNvSpPr>
          <p:nvPr>
            <p:ph type="title"/>
          </p:nvPr>
        </p:nvSpPr>
        <p:spPr>
          <a:xfrm>
            <a:off x="1360966" y="371475"/>
            <a:ext cx="9618183" cy="1325563"/>
          </a:xfrm>
        </p:spPr>
        <p:txBody>
          <a:bodyPr/>
          <a:lstStyle/>
          <a:p>
            <a:r>
              <a:rPr lang="en-US" altLang="en-US" dirty="0"/>
              <a:t>Timeline</a:t>
            </a:r>
          </a:p>
        </p:txBody>
      </p:sp>
      <p:sp>
        <p:nvSpPr>
          <p:cNvPr id="8248" name="TextBox 68"/>
          <p:cNvSpPr txBox="1">
            <a:spLocks noChangeArrowheads="1"/>
          </p:cNvSpPr>
          <p:nvPr/>
        </p:nvSpPr>
        <p:spPr bwMode="auto">
          <a:xfrm rot="20391721">
            <a:off x="1680956" y="1800375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12/21</a:t>
            </a:r>
          </a:p>
        </p:txBody>
      </p:sp>
      <p:sp>
        <p:nvSpPr>
          <p:cNvPr id="8222" name="TextBox 19"/>
          <p:cNvSpPr txBox="1">
            <a:spLocks noChangeArrowheads="1"/>
          </p:cNvSpPr>
          <p:nvPr/>
        </p:nvSpPr>
        <p:spPr bwMode="auto">
          <a:xfrm>
            <a:off x="346842" y="3061444"/>
            <a:ext cx="90601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SA Rel-17  </a:t>
            </a:r>
            <a:br>
              <a:rPr lang="en-US" altLang="en-US" sz="1100" dirty="0">
                <a:latin typeface="Arial" panose="020B0604020202020204" pitchFamily="34" charset="0"/>
              </a:rPr>
            </a:br>
            <a:r>
              <a:rPr lang="en-US" altLang="en-US" sz="1100" dirty="0">
                <a:latin typeface="Arial" panose="020B0604020202020204" pitchFamily="34" charset="0"/>
              </a:rPr>
              <a:t>Schedule</a:t>
            </a:r>
          </a:p>
        </p:txBody>
      </p:sp>
      <p:sp>
        <p:nvSpPr>
          <p:cNvPr id="8226" name="TextBox 37"/>
          <p:cNvSpPr txBox="1">
            <a:spLocks noChangeArrowheads="1"/>
          </p:cNvSpPr>
          <p:nvPr/>
        </p:nvSpPr>
        <p:spPr bwMode="auto">
          <a:xfrm>
            <a:off x="346842" y="3960355"/>
            <a:ext cx="77457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Schedule</a:t>
            </a:r>
          </a:p>
        </p:txBody>
      </p:sp>
      <p:cxnSp>
        <p:nvCxnSpPr>
          <p:cNvPr id="67" name="Straight Connector 66"/>
          <p:cNvCxnSpPr/>
          <p:nvPr/>
        </p:nvCxnSpPr>
        <p:spPr>
          <a:xfrm flipH="1">
            <a:off x="1874395" y="2547512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47" name="TextBox 27"/>
          <p:cNvSpPr txBox="1">
            <a:spLocks noChangeArrowheads="1"/>
          </p:cNvSpPr>
          <p:nvPr/>
        </p:nvSpPr>
        <p:spPr bwMode="auto">
          <a:xfrm>
            <a:off x="1537868" y="2044066"/>
            <a:ext cx="780983" cy="46166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SA#94-e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Q4/2021</a:t>
            </a:r>
          </a:p>
        </p:txBody>
      </p:sp>
      <p:sp>
        <p:nvSpPr>
          <p:cNvPr id="54" name="Rounded Rectangle 33">
            <a:extLst>
              <a:ext uri="{FF2B5EF4-FFF2-40B4-BE49-F238E27FC236}">
                <a16:creationId xmlns:a16="http://schemas.microsoft.com/office/drawing/2014/main" id="{056F2B17-AA1E-4693-8C9D-9EBA5AB2C857}"/>
              </a:ext>
            </a:extLst>
          </p:cNvPr>
          <p:cNvSpPr/>
          <p:nvPr/>
        </p:nvSpPr>
        <p:spPr>
          <a:xfrm>
            <a:off x="1516683" y="3837914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Rel-18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57" name="TextBox 68">
            <a:extLst>
              <a:ext uri="{FF2B5EF4-FFF2-40B4-BE49-F238E27FC236}">
                <a16:creationId xmlns:a16="http://schemas.microsoft.com/office/drawing/2014/main" id="{F973183F-3787-4B2A-8DF2-2CBBFEB5AE2D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2616490" y="1784969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03/22</a:t>
            </a:r>
          </a:p>
        </p:txBody>
      </p:sp>
      <p:cxnSp>
        <p:nvCxnSpPr>
          <p:cNvPr id="58" name="Straight Connector 66">
            <a:extLst>
              <a:ext uri="{FF2B5EF4-FFF2-40B4-BE49-F238E27FC236}">
                <a16:creationId xmlns:a16="http://schemas.microsoft.com/office/drawing/2014/main" id="{704A8F78-5ED0-4F0A-B9A0-29D6CF4D4766}"/>
              </a:ext>
            </a:extLst>
          </p:cNvPr>
          <p:cNvCxnSpPr/>
          <p:nvPr/>
        </p:nvCxnSpPr>
        <p:spPr>
          <a:xfrm flipH="1">
            <a:off x="2829414" y="255274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TextBox 27">
            <a:extLst>
              <a:ext uri="{FF2B5EF4-FFF2-40B4-BE49-F238E27FC236}">
                <a16:creationId xmlns:a16="http://schemas.microsoft.com/office/drawing/2014/main" id="{11A0B7A1-9E89-45A4-B671-BF380C5391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2887" y="2049301"/>
            <a:ext cx="780983" cy="46166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SA#95-e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Q1/2022</a:t>
            </a:r>
          </a:p>
        </p:txBody>
      </p:sp>
      <p:sp>
        <p:nvSpPr>
          <p:cNvPr id="61" name="Rounded Rectangle 58">
            <a:extLst>
              <a:ext uri="{FF2B5EF4-FFF2-40B4-BE49-F238E27FC236}">
                <a16:creationId xmlns:a16="http://schemas.microsoft.com/office/drawing/2014/main" id="{7F6B3FB8-8513-4F7C-93CB-91BAC8C1E4ED}"/>
              </a:ext>
            </a:extLst>
          </p:cNvPr>
          <p:cNvSpPr/>
          <p:nvPr/>
        </p:nvSpPr>
        <p:spPr>
          <a:xfrm>
            <a:off x="2464084" y="2881900"/>
            <a:ext cx="76884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Rel-17 Stage 3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62" name="TextBox 68">
            <a:extLst>
              <a:ext uri="{FF2B5EF4-FFF2-40B4-BE49-F238E27FC236}">
                <a16:creationId xmlns:a16="http://schemas.microsoft.com/office/drawing/2014/main" id="{0B8A1E00-51E4-4A02-9405-08B5CF9386EA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3583522" y="1784969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06/22</a:t>
            </a:r>
          </a:p>
        </p:txBody>
      </p:sp>
      <p:cxnSp>
        <p:nvCxnSpPr>
          <p:cNvPr id="63" name="Straight Connector 66">
            <a:extLst>
              <a:ext uri="{FF2B5EF4-FFF2-40B4-BE49-F238E27FC236}">
                <a16:creationId xmlns:a16="http://schemas.microsoft.com/office/drawing/2014/main" id="{AFFF704A-1C79-4546-B5E2-2B1D23A267C1}"/>
              </a:ext>
            </a:extLst>
          </p:cNvPr>
          <p:cNvCxnSpPr/>
          <p:nvPr/>
        </p:nvCxnSpPr>
        <p:spPr>
          <a:xfrm flipH="1">
            <a:off x="3796446" y="255274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TextBox 27">
            <a:extLst>
              <a:ext uri="{FF2B5EF4-FFF2-40B4-BE49-F238E27FC236}">
                <a16:creationId xmlns:a16="http://schemas.microsoft.com/office/drawing/2014/main" id="{06C21843-FFFB-4E64-98FB-5D76855EA9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3926" y="2049301"/>
            <a:ext cx="772969" cy="46166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Q2/2022</a:t>
            </a:r>
          </a:p>
        </p:txBody>
      </p:sp>
      <p:sp>
        <p:nvSpPr>
          <p:cNvPr id="66" name="Rounded Rectangle 58">
            <a:extLst>
              <a:ext uri="{FF2B5EF4-FFF2-40B4-BE49-F238E27FC236}">
                <a16:creationId xmlns:a16="http://schemas.microsoft.com/office/drawing/2014/main" id="{0D39A635-0035-4A27-BB9E-F63B8D88CC41}"/>
              </a:ext>
            </a:extLst>
          </p:cNvPr>
          <p:cNvSpPr/>
          <p:nvPr/>
        </p:nvSpPr>
        <p:spPr>
          <a:xfrm>
            <a:off x="3431116" y="2881900"/>
            <a:ext cx="76884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Rel-17 Code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68" name="TextBox 68">
            <a:extLst>
              <a:ext uri="{FF2B5EF4-FFF2-40B4-BE49-F238E27FC236}">
                <a16:creationId xmlns:a16="http://schemas.microsoft.com/office/drawing/2014/main" id="{A0DC2944-9AEA-4FC9-A8AD-7E8836135804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4550554" y="1784969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09/22</a:t>
            </a:r>
          </a:p>
        </p:txBody>
      </p:sp>
      <p:cxnSp>
        <p:nvCxnSpPr>
          <p:cNvPr id="69" name="Straight Connector 66">
            <a:extLst>
              <a:ext uri="{FF2B5EF4-FFF2-40B4-BE49-F238E27FC236}">
                <a16:creationId xmlns:a16="http://schemas.microsoft.com/office/drawing/2014/main" id="{819D4052-0699-49AC-BD00-9C5F54CC176D}"/>
              </a:ext>
            </a:extLst>
          </p:cNvPr>
          <p:cNvCxnSpPr/>
          <p:nvPr/>
        </p:nvCxnSpPr>
        <p:spPr>
          <a:xfrm flipH="1">
            <a:off x="4763478" y="255274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0" name="TextBox 27">
            <a:extLst>
              <a:ext uri="{FF2B5EF4-FFF2-40B4-BE49-F238E27FC236}">
                <a16:creationId xmlns:a16="http://schemas.microsoft.com/office/drawing/2014/main" id="{A87F22D9-3A12-49BD-AA2D-C331ECC68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6951" y="2049301"/>
            <a:ext cx="780983" cy="46166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SA#97-e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Q3/2022</a:t>
            </a:r>
          </a:p>
        </p:txBody>
      </p:sp>
      <p:sp>
        <p:nvSpPr>
          <p:cNvPr id="72" name="TextBox 68">
            <a:extLst>
              <a:ext uri="{FF2B5EF4-FFF2-40B4-BE49-F238E27FC236}">
                <a16:creationId xmlns:a16="http://schemas.microsoft.com/office/drawing/2014/main" id="{C1F7BD17-7CEE-464E-A28A-31B423D44378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5517586" y="1784969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12/22</a:t>
            </a:r>
          </a:p>
        </p:txBody>
      </p:sp>
      <p:cxnSp>
        <p:nvCxnSpPr>
          <p:cNvPr id="73" name="Straight Connector 66">
            <a:extLst>
              <a:ext uri="{FF2B5EF4-FFF2-40B4-BE49-F238E27FC236}">
                <a16:creationId xmlns:a16="http://schemas.microsoft.com/office/drawing/2014/main" id="{2D1674DA-2260-4BF9-89D1-0899AF96151F}"/>
              </a:ext>
            </a:extLst>
          </p:cNvPr>
          <p:cNvCxnSpPr/>
          <p:nvPr/>
        </p:nvCxnSpPr>
        <p:spPr>
          <a:xfrm flipH="1">
            <a:off x="5730510" y="255274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TextBox 27">
            <a:extLst>
              <a:ext uri="{FF2B5EF4-FFF2-40B4-BE49-F238E27FC236}">
                <a16:creationId xmlns:a16="http://schemas.microsoft.com/office/drawing/2014/main" id="{AE6F8636-B6F9-477F-AFAB-FB6FAF6F3E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990" y="2049301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Q4/2022</a:t>
            </a:r>
          </a:p>
        </p:txBody>
      </p:sp>
      <p:sp>
        <p:nvSpPr>
          <p:cNvPr id="39" name="TextBox 68">
            <a:extLst>
              <a:ext uri="{FF2B5EF4-FFF2-40B4-BE49-F238E27FC236}">
                <a16:creationId xmlns:a16="http://schemas.microsoft.com/office/drawing/2014/main" id="{03C4BF7B-A2F3-4826-AE44-921017817645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6449385" y="1789085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03/23</a:t>
            </a:r>
          </a:p>
        </p:txBody>
      </p:sp>
      <p:cxnSp>
        <p:nvCxnSpPr>
          <p:cNvPr id="40" name="Straight Connector 66">
            <a:extLst>
              <a:ext uri="{FF2B5EF4-FFF2-40B4-BE49-F238E27FC236}">
                <a16:creationId xmlns:a16="http://schemas.microsoft.com/office/drawing/2014/main" id="{F6548CC8-2B12-4DD8-88B6-A48E49D62353}"/>
              </a:ext>
            </a:extLst>
          </p:cNvPr>
          <p:cNvCxnSpPr/>
          <p:nvPr/>
        </p:nvCxnSpPr>
        <p:spPr>
          <a:xfrm flipH="1">
            <a:off x="6662309" y="2556863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TextBox 27">
            <a:extLst>
              <a:ext uri="{FF2B5EF4-FFF2-40B4-BE49-F238E27FC236}">
                <a16:creationId xmlns:a16="http://schemas.microsoft.com/office/drawing/2014/main" id="{8897454B-DAA4-4C34-A4BF-B32F31D105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9789" y="2053417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Q1/2023</a:t>
            </a:r>
          </a:p>
        </p:txBody>
      </p:sp>
      <p:sp>
        <p:nvSpPr>
          <p:cNvPr id="43" name="TextBox 68">
            <a:extLst>
              <a:ext uri="{FF2B5EF4-FFF2-40B4-BE49-F238E27FC236}">
                <a16:creationId xmlns:a16="http://schemas.microsoft.com/office/drawing/2014/main" id="{8AC9C059-CD04-4317-85A2-AA2F40ACBD2F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7416417" y="1789085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06/23</a:t>
            </a:r>
          </a:p>
        </p:txBody>
      </p:sp>
      <p:cxnSp>
        <p:nvCxnSpPr>
          <p:cNvPr id="44" name="Straight Connector 66">
            <a:extLst>
              <a:ext uri="{FF2B5EF4-FFF2-40B4-BE49-F238E27FC236}">
                <a16:creationId xmlns:a16="http://schemas.microsoft.com/office/drawing/2014/main" id="{68D117B7-6678-41A9-AA56-0AD3FEA7CAB1}"/>
              </a:ext>
            </a:extLst>
          </p:cNvPr>
          <p:cNvCxnSpPr/>
          <p:nvPr/>
        </p:nvCxnSpPr>
        <p:spPr>
          <a:xfrm flipH="1">
            <a:off x="7629341" y="2556863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TextBox 27">
            <a:extLst>
              <a:ext uri="{FF2B5EF4-FFF2-40B4-BE49-F238E27FC236}">
                <a16:creationId xmlns:a16="http://schemas.microsoft.com/office/drawing/2014/main" id="{FDB70B1D-D7D1-4B27-9CF2-D5CDAD931E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6821" y="2053417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Q2/2023</a:t>
            </a:r>
          </a:p>
        </p:txBody>
      </p:sp>
      <p:sp>
        <p:nvSpPr>
          <p:cNvPr id="46" name="TextBox 68">
            <a:extLst>
              <a:ext uri="{FF2B5EF4-FFF2-40B4-BE49-F238E27FC236}">
                <a16:creationId xmlns:a16="http://schemas.microsoft.com/office/drawing/2014/main" id="{F327FCA3-AF87-4EB7-91DB-EE5EE437FE76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8368796" y="1789087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09/23</a:t>
            </a:r>
          </a:p>
        </p:txBody>
      </p:sp>
      <p:cxnSp>
        <p:nvCxnSpPr>
          <p:cNvPr id="47" name="Straight Connector 66">
            <a:extLst>
              <a:ext uri="{FF2B5EF4-FFF2-40B4-BE49-F238E27FC236}">
                <a16:creationId xmlns:a16="http://schemas.microsoft.com/office/drawing/2014/main" id="{17BCC452-4A87-47F9-B3CC-21B892C1FAE5}"/>
              </a:ext>
            </a:extLst>
          </p:cNvPr>
          <p:cNvCxnSpPr/>
          <p:nvPr/>
        </p:nvCxnSpPr>
        <p:spPr>
          <a:xfrm flipH="1">
            <a:off x="8581720" y="2556865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TextBox 27">
            <a:extLst>
              <a:ext uri="{FF2B5EF4-FFF2-40B4-BE49-F238E27FC236}">
                <a16:creationId xmlns:a16="http://schemas.microsoft.com/office/drawing/2014/main" id="{E4357DE4-A514-489F-8FCD-A6664E7F19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9200" y="2053419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Q3/2023</a:t>
            </a:r>
          </a:p>
        </p:txBody>
      </p:sp>
      <p:sp>
        <p:nvSpPr>
          <p:cNvPr id="49" name="TextBox 68">
            <a:extLst>
              <a:ext uri="{FF2B5EF4-FFF2-40B4-BE49-F238E27FC236}">
                <a16:creationId xmlns:a16="http://schemas.microsoft.com/office/drawing/2014/main" id="{14FDC5CE-E374-4699-9279-A32DE193F300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9335828" y="1789087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12/23</a:t>
            </a:r>
          </a:p>
        </p:txBody>
      </p:sp>
      <p:cxnSp>
        <p:nvCxnSpPr>
          <p:cNvPr id="50" name="Straight Connector 66">
            <a:extLst>
              <a:ext uri="{FF2B5EF4-FFF2-40B4-BE49-F238E27FC236}">
                <a16:creationId xmlns:a16="http://schemas.microsoft.com/office/drawing/2014/main" id="{689D1BD8-A2B8-41E5-A831-83422E59C6BF}"/>
              </a:ext>
            </a:extLst>
          </p:cNvPr>
          <p:cNvCxnSpPr/>
          <p:nvPr/>
        </p:nvCxnSpPr>
        <p:spPr>
          <a:xfrm flipH="1">
            <a:off x="9548752" y="2556865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TextBox 27">
            <a:extLst>
              <a:ext uri="{FF2B5EF4-FFF2-40B4-BE49-F238E27FC236}">
                <a16:creationId xmlns:a16="http://schemas.microsoft.com/office/drawing/2014/main" id="{C1EBE506-3F5A-4302-8EEA-7F309F6C14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16232" y="2053419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Q4/2023</a:t>
            </a:r>
          </a:p>
        </p:txBody>
      </p:sp>
      <p:sp>
        <p:nvSpPr>
          <p:cNvPr id="64" name="Rounded Rectangle 33">
            <a:extLst>
              <a:ext uri="{FF2B5EF4-FFF2-40B4-BE49-F238E27FC236}">
                <a16:creationId xmlns:a16="http://schemas.microsoft.com/office/drawing/2014/main" id="{8F6A43A5-431D-4E5A-97D5-0F3AD2C070EF}"/>
              </a:ext>
            </a:extLst>
          </p:cNvPr>
          <p:cNvSpPr/>
          <p:nvPr/>
        </p:nvSpPr>
        <p:spPr>
          <a:xfrm>
            <a:off x="6305950" y="3837914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Rel-18</a:t>
            </a:r>
          </a:p>
          <a:p>
            <a:pPr algn="ctr">
              <a:defRPr/>
            </a:pPr>
            <a:r>
              <a:rPr lang="en-US" sz="1100" dirty="0"/>
              <a:t>Stage 2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71" name="Rounded Rectangle 33">
            <a:extLst>
              <a:ext uri="{FF2B5EF4-FFF2-40B4-BE49-F238E27FC236}">
                <a16:creationId xmlns:a16="http://schemas.microsoft.com/office/drawing/2014/main" id="{E94AF588-3825-454E-82AF-4C3BB38343EA}"/>
              </a:ext>
            </a:extLst>
          </p:cNvPr>
          <p:cNvSpPr/>
          <p:nvPr/>
        </p:nvSpPr>
        <p:spPr>
          <a:xfrm>
            <a:off x="9191040" y="3837914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Rel-18</a:t>
            </a:r>
          </a:p>
          <a:p>
            <a:pPr algn="ctr">
              <a:defRPr/>
            </a:pPr>
            <a:r>
              <a:rPr lang="en-US" sz="1100" dirty="0"/>
              <a:t>Stage 3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75" name="TextBox 37">
            <a:extLst>
              <a:ext uri="{FF2B5EF4-FFF2-40B4-BE49-F238E27FC236}">
                <a16:creationId xmlns:a16="http://schemas.microsoft.com/office/drawing/2014/main" id="{BDA4398D-5B66-4EC5-A5B7-12A3008FA4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338" y="5043631"/>
            <a:ext cx="11174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Rel-19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Schedule</a:t>
            </a:r>
            <a:br>
              <a:rPr lang="en-US" altLang="en-US" sz="1100" dirty="0">
                <a:latin typeface="Arial" panose="020B0604020202020204" pitchFamily="34" charset="0"/>
              </a:rPr>
            </a:br>
            <a:r>
              <a:rPr lang="en-US" altLang="en-US" sz="1100" dirty="0">
                <a:latin typeface="Arial" panose="020B0604020202020204" pitchFamily="34" charset="0"/>
              </a:rPr>
              <a:t>(SA1 assumptions)</a:t>
            </a:r>
          </a:p>
        </p:txBody>
      </p:sp>
      <p:sp>
        <p:nvSpPr>
          <p:cNvPr id="76" name="Rounded Rectangle 33">
            <a:extLst>
              <a:ext uri="{FF2B5EF4-FFF2-40B4-BE49-F238E27FC236}">
                <a16:creationId xmlns:a16="http://schemas.microsoft.com/office/drawing/2014/main" id="{6E5AD004-3477-4B4D-A7A8-1A558590F171}"/>
              </a:ext>
            </a:extLst>
          </p:cNvPr>
          <p:cNvSpPr/>
          <p:nvPr/>
        </p:nvSpPr>
        <p:spPr>
          <a:xfrm>
            <a:off x="1496857" y="4872336"/>
            <a:ext cx="780479" cy="77347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Rel-19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start</a:t>
            </a:r>
          </a:p>
        </p:txBody>
      </p:sp>
      <p:sp>
        <p:nvSpPr>
          <p:cNvPr id="77" name="TextBox 68">
            <a:extLst>
              <a:ext uri="{FF2B5EF4-FFF2-40B4-BE49-F238E27FC236}">
                <a16:creationId xmlns:a16="http://schemas.microsoft.com/office/drawing/2014/main" id="{C498BD05-704E-4A12-9634-E5CFF8B596EC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10287303" y="1793203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03/24</a:t>
            </a:r>
          </a:p>
        </p:txBody>
      </p:sp>
      <p:cxnSp>
        <p:nvCxnSpPr>
          <p:cNvPr id="78" name="Straight Connector 66">
            <a:extLst>
              <a:ext uri="{FF2B5EF4-FFF2-40B4-BE49-F238E27FC236}">
                <a16:creationId xmlns:a16="http://schemas.microsoft.com/office/drawing/2014/main" id="{DCAA5E35-9B41-497A-AF8B-707B85605E9F}"/>
              </a:ext>
            </a:extLst>
          </p:cNvPr>
          <p:cNvCxnSpPr/>
          <p:nvPr/>
        </p:nvCxnSpPr>
        <p:spPr>
          <a:xfrm flipH="1">
            <a:off x="10500227" y="2560981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TextBox 27">
            <a:extLst>
              <a:ext uri="{FF2B5EF4-FFF2-40B4-BE49-F238E27FC236}">
                <a16:creationId xmlns:a16="http://schemas.microsoft.com/office/drawing/2014/main" id="{2FAA8276-3BFC-44FB-8DF5-6D67BC1BC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7707" y="2057535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Q1/2024</a:t>
            </a:r>
          </a:p>
        </p:txBody>
      </p:sp>
      <p:sp>
        <p:nvSpPr>
          <p:cNvPr id="80" name="Rounded Rectangle 33">
            <a:extLst>
              <a:ext uri="{FF2B5EF4-FFF2-40B4-BE49-F238E27FC236}">
                <a16:creationId xmlns:a16="http://schemas.microsoft.com/office/drawing/2014/main" id="{52D769BB-732D-4FFF-821C-CAD34B7EDDF4}"/>
              </a:ext>
            </a:extLst>
          </p:cNvPr>
          <p:cNvSpPr/>
          <p:nvPr/>
        </p:nvSpPr>
        <p:spPr>
          <a:xfrm>
            <a:off x="10142515" y="3842030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Rel-18</a:t>
            </a:r>
          </a:p>
          <a:p>
            <a:pPr algn="ctr">
              <a:defRPr/>
            </a:pPr>
            <a:r>
              <a:rPr lang="en-US" sz="1100" dirty="0"/>
              <a:t>Code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51" name="Rounded Rectangle 33">
            <a:extLst>
              <a:ext uri="{FF2B5EF4-FFF2-40B4-BE49-F238E27FC236}">
                <a16:creationId xmlns:a16="http://schemas.microsoft.com/office/drawing/2014/main" id="{5BC53A77-5245-45FD-967A-50D98C3F9FA3}"/>
              </a:ext>
            </a:extLst>
          </p:cNvPr>
          <p:cNvSpPr/>
          <p:nvPr/>
        </p:nvSpPr>
        <p:spPr>
          <a:xfrm>
            <a:off x="8215071" y="4872335"/>
            <a:ext cx="780479" cy="77347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Rel-19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</p:spTree>
    <p:extLst>
      <p:ext uri="{BB962C8B-B14F-4D97-AF65-F5344CB8AC3E}">
        <p14:creationId xmlns:p14="http://schemas.microsoft.com/office/powerpoint/2010/main" val="48782604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Frédéric Gabin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SA4 Chair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frederic.gabin@dolby.com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+33 678448575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  <a:p>
            <a:r>
              <a:rPr lang="sv-SE" dirty="0"/>
              <a:t>Outcome of SA4 submissions</a:t>
            </a:r>
          </a:p>
          <a:p>
            <a:r>
              <a:rPr lang="sv-SE" dirty="0"/>
              <a:t>Other aspects</a:t>
            </a:r>
          </a:p>
          <a:p>
            <a:r>
              <a:rPr lang="sv-SE" dirty="0"/>
              <a:t>Planning</a:t>
            </a:r>
          </a:p>
          <a:p>
            <a:r>
              <a:rPr lang="sv-SE" dirty="0"/>
              <a:t>Timeline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SA#97-e documents: </a:t>
            </a:r>
            <a:r>
              <a:rPr lang="en-US" sz="2000" dirty="0">
                <a:hlinkClick r:id="rId2"/>
              </a:rPr>
              <a:t>https://www.3gpp.org/ftp/tsg_sa/TSG_SA/TSGS_97E_Electronic_2022-09/Docs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RAN#97-e documents: </a:t>
            </a:r>
            <a:r>
              <a:rPr lang="en-US" sz="2000" dirty="0">
                <a:hlinkClick r:id="rId3"/>
              </a:rPr>
              <a:t>https://www.3gpp.org/ftp/tsg_ran/TSG_RAN/TSGR_97e/Docs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CT#97-e documents: </a:t>
            </a:r>
            <a:r>
              <a:rPr lang="en-US" sz="2000" dirty="0">
                <a:hlinkClick r:id="rId4"/>
              </a:rPr>
              <a:t>https://www.3gpp.org/ftp/tsg_ct/TSG_CT/TSGC_97e/Docs</a:t>
            </a:r>
            <a:r>
              <a:rPr lang="en-US" sz="2000" dirty="0"/>
              <a:t> </a:t>
            </a:r>
            <a:endParaRPr lang="en-GB" sz="2000" dirty="0">
              <a:highlight>
                <a:srgbClr val="FFFF00"/>
              </a:highlight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SA#97-e report: </a:t>
            </a:r>
            <a:r>
              <a:rPr lang="en-US" sz="2000" dirty="0">
                <a:hlinkClick r:id="rId5"/>
              </a:rPr>
              <a:t>https://www.3gpp.org/ftp/tsg_sa/TSG_SA/TSGS_97E_Electronic_2022-09/Report/SP-97E_AutoReport_2022-09-22_1220.zip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SA4 report to SA: </a:t>
            </a:r>
            <a:r>
              <a:rPr lang="en-US" sz="2000" i="0" u="sng" dirty="0">
                <a:solidFill>
                  <a:srgbClr val="0000FF"/>
                </a:solidFill>
                <a:effectLst/>
                <a:hlinkClick r:id="rId6"/>
              </a:rPr>
              <a:t>SP-220766</a:t>
            </a:r>
            <a:endParaRPr lang="en-US" sz="2000" i="0" u="sng" dirty="0">
              <a:solidFill>
                <a:srgbClr val="0000FF"/>
              </a:solidFill>
              <a:effectLst/>
            </a:endParaRPr>
          </a:p>
          <a:p>
            <a:pPr lvl="1"/>
            <a:r>
              <a:rPr lang="en-US" sz="2000" dirty="0"/>
              <a:t>RAN report to SA: </a:t>
            </a:r>
            <a:r>
              <a:rPr lang="en-US" sz="2000" i="0" u="sng" dirty="0">
                <a:solidFill>
                  <a:srgbClr val="0000FF"/>
                </a:solidFill>
                <a:effectLst/>
                <a:hlinkClick r:id="rId7"/>
              </a:rPr>
              <a:t>SP-221000</a:t>
            </a:r>
            <a:endParaRPr lang="en-US" sz="2000" i="0" u="sng" dirty="0">
              <a:solidFill>
                <a:srgbClr val="0000FF"/>
              </a:solidFill>
              <a:effectLst/>
            </a:endParaRPr>
          </a:p>
          <a:p>
            <a:pPr lvl="1"/>
            <a:r>
              <a:rPr lang="en-US" sz="2000" dirty="0"/>
              <a:t>CT report to SA: </a:t>
            </a:r>
            <a:r>
              <a:rPr lang="en-US" sz="2000" i="0" u="sng" dirty="0">
                <a:solidFill>
                  <a:srgbClr val="0000FF"/>
                </a:solidFill>
                <a:effectLst/>
                <a:hlinkClick r:id="rId8"/>
              </a:rPr>
              <a:t>SP-220984</a:t>
            </a:r>
            <a:endParaRPr lang="en-US" sz="2000" i="0" u="sng" dirty="0">
              <a:solidFill>
                <a:srgbClr val="0000FF"/>
              </a:solidFill>
              <a:effectLst/>
            </a:endParaRPr>
          </a:p>
          <a:p>
            <a:pPr lvl="1"/>
            <a:r>
              <a:rPr lang="en-US" sz="2000" dirty="0"/>
              <a:t>Workplan: </a:t>
            </a:r>
            <a:r>
              <a:rPr lang="en-US" sz="2000" i="0" u="sng" dirty="0">
                <a:solidFill>
                  <a:srgbClr val="0000FF"/>
                </a:solidFill>
                <a:effectLst/>
                <a:hlinkClick r:id="rId9"/>
              </a:rPr>
              <a:t>SP-220972</a:t>
            </a:r>
            <a:endParaRPr lang="en-US" sz="2000" i="0" u="sng" dirty="0">
              <a:solidFill>
                <a:srgbClr val="0000FF"/>
              </a:solidFill>
              <a:effectLst/>
            </a:endParaRPr>
          </a:p>
          <a:p>
            <a:pPr marL="457200" lvl="1" indent="0"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SA4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All SA4 documents to SA#97-e were noted or approved as requested with no exceptions</a:t>
            </a:r>
          </a:p>
          <a:p>
            <a:r>
              <a:rPr lang="en-US" sz="2000" dirty="0"/>
              <a:t>Leaving SA4 secretary Ms Jayeeta Saha was thanked for the hard work during these troubled times.</a:t>
            </a:r>
          </a:p>
          <a:p>
            <a:pPr lvl="1"/>
            <a:endParaRPr lang="en-US" sz="1400" dirty="0"/>
          </a:p>
          <a:p>
            <a:pPr lvl="1">
              <a:spcAft>
                <a:spcPts val="600"/>
              </a:spcAft>
              <a:tabLst>
                <a:tab pos="540385" algn="l"/>
                <a:tab pos="900430" algn="l"/>
              </a:tabLst>
            </a:pPr>
            <a:endParaRPr lang="fr-FR" sz="14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0294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 aspects – Rel-19 and WG coord.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8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SP-220994</a:t>
            </a:r>
            <a:r>
              <a:rPr lang="en-GB" sz="18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(DISCUSSION) Release 19 Planning: Moderator Proposal (Source:  Moderator)</a:t>
            </a:r>
          </a:p>
          <a:p>
            <a:pPr marL="457200" lvl="1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US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This document provides an initial set of basic principles for the Rel-19 content definition and completion for SA for discussion, with more details to be developed by SA#98e in December.</a:t>
            </a:r>
            <a:endParaRPr lang="en-GB" sz="1400" dirty="0">
              <a:solidFill>
                <a:srgbClr val="0000FF"/>
              </a:solidFill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3145344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 aspects – SA4 calendar - 2022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D19F5C99-C9C3-4FD8-9A92-0073751EEA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599997"/>
              </p:ext>
            </p:extLst>
          </p:nvPr>
        </p:nvGraphicFramePr>
        <p:xfrm>
          <a:off x="1697764" y="2561233"/>
          <a:ext cx="7937069" cy="14400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2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9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47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0631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2022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5428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SA4#121</a:t>
                      </a:r>
                      <a:r>
                        <a:rPr lang="fi-FI" sz="1400" b="0" strike="sngStrike" dirty="0">
                          <a:solidFill>
                            <a:srgbClr val="FF0000"/>
                          </a:solidFill>
                          <a:latin typeface="+mn-lt"/>
                        </a:rPr>
                        <a:t>/-e</a:t>
                      </a:r>
                      <a:endParaRPr lang="en-US" sz="1400" b="0" strike="sng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F2F: 14-18 November 2022</a:t>
                      </a:r>
                    </a:p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OR, </a:t>
                      </a:r>
                    </a:p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E-meeting: 9-18 November 2022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</a:rPr>
                        <a:t>EF3 &amp; NAF3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, Venue: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</a:rPr>
                        <a:t>Toulouse, France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strike="sngStrike" dirty="0">
                          <a:solidFill>
                            <a:srgbClr val="FF0000"/>
                          </a:solidFill>
                          <a:latin typeface="+mn-lt"/>
                        </a:rPr>
                        <a:t>OR,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strike="sngStrike" dirty="0">
                          <a:solidFill>
                            <a:srgbClr val="FF0000"/>
                          </a:solidFill>
                          <a:latin typeface="+mn-lt"/>
                        </a:rPr>
                        <a:t>Host: </a:t>
                      </a:r>
                      <a:r>
                        <a:rPr lang="en-US" sz="1400" b="0" strike="sngStrike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MCC, Electronic meeting</a:t>
                      </a:r>
                      <a:endParaRPr lang="en-US" sz="1400" b="0" strike="sng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8072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 aspects – SA4 calendar - 2023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endParaRPr lang="en-US" dirty="0"/>
          </a:p>
        </p:txBody>
      </p:sp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EA9622CA-872B-424C-AE67-79395B2AF2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693912"/>
              </p:ext>
            </p:extLst>
          </p:nvPr>
        </p:nvGraphicFramePr>
        <p:xfrm>
          <a:off x="2196042" y="2020470"/>
          <a:ext cx="7559675" cy="4132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5231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2023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SA4#122/-e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20-24 February 2023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20 February-1 March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EF3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, Venue: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Europe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SA4#123/-e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17-21 April 2023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17-21 April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MCC, Electronic meeting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strike="sngStrike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Note: preference for an e-meeting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SA4#124/-e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22-26 May 2023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22-26 May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SA4#125/-e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21-25 August 2023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16-25 August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EF3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, Venue: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Europe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SA4#126/-e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13-17 November 2023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8-17 November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997485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 aspects – SA4 calendar - 2024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endParaRPr lang="en-US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2B8C78CF-B91D-447B-9443-6124A49C99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757934"/>
              </p:ext>
            </p:extLst>
          </p:nvPr>
        </p:nvGraphicFramePr>
        <p:xfrm>
          <a:off x="1927247" y="1825625"/>
          <a:ext cx="7559675" cy="45338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541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2024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3802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SA4#127/-e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29 January - 2 February 2024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24 January - 2 February 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1976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SA4#127bis/-e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8-12 April 2024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8-12 April 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1976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SA4#128/-e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20-24 May 2024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20-27 May 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3802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SA4#129/-e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[F2F: 22-26 July 2024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17-26 July 2024]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Note: dates TBC due to MPEG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1976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SA4#130/-e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18-22 November 2024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13-22 November 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45804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 – Rel-17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400" dirty="0"/>
              <a:t>Release 17 timeline (no changes)</a:t>
            </a:r>
            <a:endParaRPr lang="sv-SE" sz="2400" dirty="0">
              <a:solidFill>
                <a:srgbClr val="FF0000"/>
              </a:solidFill>
            </a:endParaRPr>
          </a:p>
          <a:p>
            <a:pPr lvl="1"/>
            <a:r>
              <a:rPr lang="sv-SE" sz="2000" dirty="0"/>
              <a:t>Rel-17 Stage 2 Functional Freeze, June 2021 (TSGs#92-e) -&gt; frozen at SA#92-e</a:t>
            </a:r>
          </a:p>
          <a:p>
            <a:pPr lvl="1"/>
            <a:r>
              <a:rPr lang="sv-SE" sz="2000" dirty="0"/>
              <a:t>Rel-17 Stage 3 Protocol Freeze, March 2022 (TSGs#95) -&gt; frozen at SA#95-e: only items with granted exceptions may still progress</a:t>
            </a:r>
          </a:p>
          <a:p>
            <a:pPr lvl="1"/>
            <a:r>
              <a:rPr lang="sv-SE" sz="2000" dirty="0"/>
              <a:t>Rel-17 Protocol coding Freeze (ASN.1, OpenAPI), June 2022 (TSGs#96): </a:t>
            </a:r>
            <a:r>
              <a:rPr lang="en-US" altLang="en-US" sz="2000" dirty="0"/>
              <a:t>TSG#96 confirmed the freezing of ASN.1 and Open API</a:t>
            </a:r>
          </a:p>
          <a:p>
            <a:pPr lvl="1"/>
            <a:r>
              <a:rPr lang="en-US" sz="2000" dirty="0"/>
              <a:t>Stage 2 Rel-17 items (SA2 and SA6) are now all 100% completed</a:t>
            </a:r>
          </a:p>
          <a:p>
            <a:pPr lvl="1"/>
            <a:r>
              <a:rPr lang="en-US" altLang="en-US" sz="2000" dirty="0"/>
              <a:t>Stage 3 </a:t>
            </a:r>
            <a:r>
              <a:rPr lang="en-US" sz="2000" dirty="0"/>
              <a:t>Rel-17 items </a:t>
            </a:r>
            <a:r>
              <a:rPr lang="en-US" altLang="en-US" sz="2000" dirty="0"/>
              <a:t>(CT WGs and SA3, SA4, SA5) are completed</a:t>
            </a:r>
          </a:p>
          <a:p>
            <a:pPr lvl="2"/>
            <a:r>
              <a:rPr lang="en-US" altLang="en-US" sz="1600" dirty="0"/>
              <a:t>RAN Performance aspects: targeted for September: </a:t>
            </a:r>
            <a:r>
              <a:rPr lang="en-US" altLang="en-US" sz="1600" dirty="0">
                <a:solidFill>
                  <a:srgbClr val="00B050"/>
                </a:solidFill>
              </a:rPr>
              <a:t>TSG#97 asked to confirm the freezing of Perf. Aspects</a:t>
            </a:r>
          </a:p>
          <a:p>
            <a:pPr lvl="2"/>
            <a:r>
              <a:rPr lang="en-US" altLang="en-US" sz="1600" dirty="0"/>
              <a:t>Charging and OAM (S5), Lawful interception (S3LI): target date not specified</a:t>
            </a:r>
          </a:p>
          <a:p>
            <a:pPr lvl="2"/>
            <a:r>
              <a:rPr lang="en-US" altLang="en-US" sz="1600" dirty="0"/>
              <a:t>UE Conformance tests (R5): target date not specified</a:t>
            </a:r>
          </a:p>
          <a:p>
            <a:pPr lvl="1"/>
            <a:r>
              <a:rPr lang="en-GB" altLang="en-US" sz="2000" dirty="0"/>
              <a:t>This is the last WP report on Rel-17</a:t>
            </a:r>
          </a:p>
          <a:p>
            <a:pPr lvl="1"/>
            <a:r>
              <a:rPr lang="en-GB" altLang="en-US" sz="2000" dirty="0"/>
              <a:t>See TR 21.917 on “Content of Rel-17”</a:t>
            </a:r>
          </a:p>
          <a:p>
            <a:pPr lvl="1"/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64750942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7EC6EB72709A4BBD33974080D0AD8A" ma:contentTypeVersion="11" ma:contentTypeDescription="Create a new document." ma:contentTypeScope="" ma:versionID="6d7296509cd556138004764a18fb1ed1">
  <xsd:schema xmlns:xsd="http://www.w3.org/2001/XMLSchema" xmlns:xs="http://www.w3.org/2001/XMLSchema" xmlns:p="http://schemas.microsoft.com/office/2006/metadata/properties" xmlns:ns2="e491cd96-4138-4db9-bee4-fef1313a6c46" xmlns:ns3="5ec47afc-8ad7-4c75-bd3d-b4e32f22a2ab" targetNamespace="http://schemas.microsoft.com/office/2006/metadata/properties" ma:root="true" ma:fieldsID="c31d96acfd4df2e0223c77d4cf25bbd2" ns2:_="" ns3:_="">
    <xsd:import namespace="e491cd96-4138-4db9-bee4-fef1313a6c46"/>
    <xsd:import namespace="5ec47afc-8ad7-4c75-bd3d-b4e32f22a2a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91cd96-4138-4db9-bee4-fef1313a6c4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c47afc-8ad7-4c75-bd3d-b4e32f22a2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8A9FE4-C404-41F8-9804-B555F1113F06}">
  <ds:schemaRefs>
    <ds:schemaRef ds:uri="http://purl.org/dc/elements/1.1/"/>
    <ds:schemaRef ds:uri="http://purl.org/dc/terms/"/>
    <ds:schemaRef ds:uri="e491cd96-4138-4db9-bee4-fef1313a6c46"/>
    <ds:schemaRef ds:uri="http://purl.org/dc/dcmitype/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99B797D-523D-4FD7-9545-1790D18AC6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D563390-AB45-40AE-A659-3CAC22FC53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91cd96-4138-4db9-bee4-fef1313a6c46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1117</Words>
  <Application>Microsoft Office PowerPoint</Application>
  <PresentationFormat>Widescreen</PresentationFormat>
  <Paragraphs>207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Office Theme</vt:lpstr>
      <vt:lpstr>Brief report from SA#97-e on SA4 topics</vt:lpstr>
      <vt:lpstr>Outline</vt:lpstr>
      <vt:lpstr>General information</vt:lpstr>
      <vt:lpstr>Outcome of SA4 submissions</vt:lpstr>
      <vt:lpstr>Other aspects – Rel-19 and WG coord.</vt:lpstr>
      <vt:lpstr>Other aspects – SA4 calendar - 2022</vt:lpstr>
      <vt:lpstr>Other aspects – SA4 calendar - 2023</vt:lpstr>
      <vt:lpstr>Other aspects – SA4 calendar - 2024</vt:lpstr>
      <vt:lpstr>Planning – Rel-17</vt:lpstr>
      <vt:lpstr>Planning – Rel-18</vt:lpstr>
      <vt:lpstr>Planning – Rel-19</vt:lpstr>
      <vt:lpstr>Planning - New work plan e-mail list</vt:lpstr>
      <vt:lpstr>Timeline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2022-11-08T22:52:08Z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0x0101002C7EC6EB72709A4BBD33974080D0AD8A</vt:lpwstr>
  </property>
</Properties>
</file>