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8"/>
  </p:notesMasterIdLst>
  <p:handoutMasterIdLst>
    <p:handoutMasterId r:id="rId19"/>
  </p:handoutMasterIdLst>
  <p:sldIdLst>
    <p:sldId id="445" r:id="rId5"/>
    <p:sldId id="446" r:id="rId6"/>
    <p:sldId id="447" r:id="rId7"/>
    <p:sldId id="459" r:id="rId8"/>
    <p:sldId id="462" r:id="rId9"/>
    <p:sldId id="471" r:id="rId10"/>
    <p:sldId id="465" r:id="rId11"/>
    <p:sldId id="469" r:id="rId12"/>
    <p:sldId id="455" r:id="rId13"/>
    <p:sldId id="468" r:id="rId14"/>
    <p:sldId id="470" r:id="rId15"/>
    <p:sldId id="460" r:id="rId16"/>
    <p:sldId id="43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2"/>
            <p14:sldId id="471"/>
            <p14:sldId id="465"/>
            <p14:sldId id="469"/>
            <p14:sldId id="455"/>
            <p14:sldId id="468"/>
            <p14:sldId id="470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1" autoAdjust="0"/>
    <p:restoredTop sz="95889" autoAdjust="0"/>
  </p:normalViewPr>
  <p:slideViewPr>
    <p:cSldViewPr snapToGrid="0" showGuides="1">
      <p:cViewPr varScale="1">
        <p:scale>
          <a:sx n="76" d="100"/>
          <a:sy n="76" d="100"/>
        </p:scale>
        <p:origin x="128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S4-220994, SA4#120-e,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6_Budapest_2022_06/Docs/SP-220671.zip" TargetMode="External"/><Relationship Id="rId3" Type="http://schemas.openxmlformats.org/officeDocument/2006/relationships/hyperlink" Target="https://www.3gpp.org/ftp/tsg_ran/TSG_RAN/TSGR_96/Docs" TargetMode="External"/><Relationship Id="rId7" Type="http://schemas.openxmlformats.org/officeDocument/2006/relationships/hyperlink" Target="https://www.3gpp.org/ftp/tsg_sa/TSG_SA/TSGS_96_Budapest_2022_06/Docs/SP-220710.zip" TargetMode="External"/><Relationship Id="rId2" Type="http://schemas.openxmlformats.org/officeDocument/2006/relationships/hyperlink" Target="https://www.3gpp.org/ftp/tsg_sa/TSG_SA/TSGS_96_Budapest_2022_06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6_Budapest_2022_06/Docs/SP-220618.zip" TargetMode="External"/><Relationship Id="rId5" Type="http://schemas.openxmlformats.org/officeDocument/2006/relationships/hyperlink" Target="https://www.3gpp.org/ftp/tsg_sa/TSG_SA/TSGS_96_Budapest_2022_06/Report/Report_SA_96_Draft_v004.zip" TargetMode="External"/><Relationship Id="rId4" Type="http://schemas.openxmlformats.org/officeDocument/2006/relationships/hyperlink" Target="https://www.3gpp.org/ftp/tsg_ct/TSG_CT/TSGC_96_Budapest/Docs" TargetMode="External"/><Relationship Id="rId9" Type="http://schemas.openxmlformats.org/officeDocument/2006/relationships/hyperlink" Target="https://www.3gpp.org/ftp/tsg_sa/TSG_SA/TSGS_96_Budapest_2022_06/Docs/SP-220718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</a:t>
            </a:r>
            <a:r>
              <a:rPr lang="sv-SE" altLang="sv-SE"/>
              <a:t>#96 </a:t>
            </a:r>
            <a:r>
              <a:rPr lang="sv-SE" altLang="sv-SE" dirty="0"/>
              <a:t>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SA4#120-e, 17-26 August 2022,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S4-220994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2021 - completed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1 100% 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March 2023 (TSG#99)</a:t>
            </a:r>
          </a:p>
          <a:p>
            <a:pPr lvl="2"/>
            <a:r>
              <a:rPr lang="en-US" altLang="en-US" sz="1600" dirty="0">
                <a:solidFill>
                  <a:srgbClr val="00B050"/>
                </a:solidFill>
              </a:rPr>
              <a:t>Current OCI = 57%</a:t>
            </a:r>
          </a:p>
          <a:p>
            <a:pPr lvl="1"/>
            <a:r>
              <a:rPr lang="en-US" altLang="en-US" sz="2000" dirty="0"/>
              <a:t>Rel-18 Stage 3 freeze December 2023 (TSG#102)</a:t>
            </a:r>
          </a:p>
          <a:p>
            <a:pPr lvl="1"/>
            <a:r>
              <a:rPr lang="sv-SE" sz="2000" dirty="0"/>
              <a:t>Rel-18 Protocol coding Freeze (ASN.1, OpenAPI), March 2024 (TSG#103)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6372907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Rel-19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19 planning – SA1’s assumptions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altLang="en-US" sz="2000" dirty="0"/>
              <a:t>Rel-19 </a:t>
            </a:r>
            <a:r>
              <a:rPr lang="en-US" sz="2000" dirty="0"/>
              <a:t>Stage 1 completion by September 2023 (TSG#101) (with 80% completion at TSG#100)</a:t>
            </a:r>
          </a:p>
          <a:p>
            <a:pPr lvl="1"/>
            <a:r>
              <a:rPr lang="en-US" altLang="en-US" sz="2000" dirty="0"/>
              <a:t>Rel-19 Stage 2 freeze TBD</a:t>
            </a:r>
          </a:p>
          <a:p>
            <a:pPr lvl="1"/>
            <a:r>
              <a:rPr lang="en-US" altLang="en-US" sz="2000" dirty="0"/>
              <a:t>Rel-19 Stage 3 freeze TBD</a:t>
            </a:r>
          </a:p>
          <a:p>
            <a:pPr lvl="1"/>
            <a:r>
              <a:rPr lang="sv-SE" sz="2000" dirty="0"/>
              <a:t>Rel-19 Protocol coding Freeze (ASN.1, OpenAPI) TBD</a:t>
            </a:r>
            <a:endParaRPr lang="en-US" sz="2000" dirty="0"/>
          </a:p>
          <a:p>
            <a:r>
              <a:rPr lang="en-US" sz="2400" dirty="0"/>
              <a:t>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09194727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680956" y="180037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061444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3960355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874395" y="25475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568401" y="2044066"/>
            <a:ext cx="719917" cy="4436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1516683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:a16="http://schemas.microsoft.com/office/drawing/2014/main" id="{F973183F-3787-4B2A-8DF2-2CBBFEB5AE2D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2616490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03/22</a:t>
            </a:r>
          </a:p>
        </p:txBody>
      </p:sp>
      <p:cxnSp>
        <p:nvCxnSpPr>
          <p:cNvPr id="58" name="Straight Connector 66">
            <a:extLst>
              <a:ext uri="{FF2B5EF4-FFF2-40B4-BE49-F238E27FC236}">
                <a16:creationId xmlns:a16="http://schemas.microsoft.com/office/drawing/2014/main" id="{704A8F78-5ED0-4F0A-B9A0-29D6CF4D4766}"/>
              </a:ext>
            </a:extLst>
          </p:cNvPr>
          <p:cNvCxnSpPr/>
          <p:nvPr/>
        </p:nvCxnSpPr>
        <p:spPr>
          <a:xfrm flipH="1">
            <a:off x="2829414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27">
            <a:extLst>
              <a:ext uri="{FF2B5EF4-FFF2-40B4-BE49-F238E27FC236}">
                <a16:creationId xmlns:a16="http://schemas.microsoft.com/office/drawing/2014/main" id="{11A0B7A1-9E89-45A4-B671-BF380C53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894" y="2049301"/>
            <a:ext cx="77296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1" name="Rounded Rectangle 58">
            <a:extLst>
              <a:ext uri="{FF2B5EF4-FFF2-40B4-BE49-F238E27FC236}">
                <a16:creationId xmlns:a16="http://schemas.microsoft.com/office/drawing/2014/main" id="{7F6B3FB8-8513-4F7C-93CB-91BAC8C1E4ED}"/>
              </a:ext>
            </a:extLst>
          </p:cNvPr>
          <p:cNvSpPr/>
          <p:nvPr/>
        </p:nvSpPr>
        <p:spPr>
          <a:xfrm>
            <a:off x="2464084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0B8A1E00-51E4-4A02-9405-08B5CF9386EA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3583522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06/22</a:t>
            </a:r>
          </a:p>
        </p:txBody>
      </p:sp>
      <p:cxnSp>
        <p:nvCxnSpPr>
          <p:cNvPr id="63" name="Straight Connector 66">
            <a:extLst>
              <a:ext uri="{FF2B5EF4-FFF2-40B4-BE49-F238E27FC236}">
                <a16:creationId xmlns:a16="http://schemas.microsoft.com/office/drawing/2014/main" id="{AFFF704A-1C79-4546-B5E2-2B1D23A267C1}"/>
              </a:ext>
            </a:extLst>
          </p:cNvPr>
          <p:cNvCxnSpPr/>
          <p:nvPr/>
        </p:nvCxnSpPr>
        <p:spPr>
          <a:xfrm flipH="1">
            <a:off x="3796446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27">
            <a:extLst>
              <a:ext uri="{FF2B5EF4-FFF2-40B4-BE49-F238E27FC236}">
                <a16:creationId xmlns:a16="http://schemas.microsoft.com/office/drawing/2014/main" id="{06C21843-FFFB-4E64-98FB-5D76855E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926" y="2049301"/>
            <a:ext cx="77296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66" name="Rounded Rectangle 58">
            <a:extLst>
              <a:ext uri="{FF2B5EF4-FFF2-40B4-BE49-F238E27FC236}">
                <a16:creationId xmlns:a16="http://schemas.microsoft.com/office/drawing/2014/main" id="{0D39A635-0035-4A27-BB9E-F63B8D88CC41}"/>
              </a:ext>
            </a:extLst>
          </p:cNvPr>
          <p:cNvSpPr/>
          <p:nvPr/>
        </p:nvSpPr>
        <p:spPr>
          <a:xfrm>
            <a:off x="3431116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id="{A0DC2944-9AEA-4FC9-A8AD-7E8836135804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4550554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09/22</a:t>
            </a:r>
          </a:p>
        </p:txBody>
      </p:sp>
      <p:cxnSp>
        <p:nvCxnSpPr>
          <p:cNvPr id="69" name="Straight Connector 66">
            <a:extLst>
              <a:ext uri="{FF2B5EF4-FFF2-40B4-BE49-F238E27FC236}">
                <a16:creationId xmlns:a16="http://schemas.microsoft.com/office/drawing/2014/main" id="{819D4052-0699-49AC-BD00-9C5F54CC176D}"/>
              </a:ext>
            </a:extLst>
          </p:cNvPr>
          <p:cNvCxnSpPr/>
          <p:nvPr/>
        </p:nvCxnSpPr>
        <p:spPr>
          <a:xfrm flipH="1">
            <a:off x="4763478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27">
            <a:extLst>
              <a:ext uri="{FF2B5EF4-FFF2-40B4-BE49-F238E27FC236}">
                <a16:creationId xmlns:a16="http://schemas.microsoft.com/office/drawing/2014/main" id="{A87F22D9-3A12-49BD-AA2D-C331ECC6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958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5517586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5730510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990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  <p:sp>
        <p:nvSpPr>
          <p:cNvPr id="39" name="TextBox 68">
            <a:extLst>
              <a:ext uri="{FF2B5EF4-FFF2-40B4-BE49-F238E27FC236}">
                <a16:creationId xmlns:a16="http://schemas.microsoft.com/office/drawing/2014/main" id="{03C4BF7B-A2F3-4826-AE44-921017817645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449385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03/23</a:t>
            </a:r>
          </a:p>
        </p:txBody>
      </p:sp>
      <p:cxnSp>
        <p:nvCxnSpPr>
          <p:cNvPr id="40" name="Straight Connector 66">
            <a:extLst>
              <a:ext uri="{FF2B5EF4-FFF2-40B4-BE49-F238E27FC236}">
                <a16:creationId xmlns:a16="http://schemas.microsoft.com/office/drawing/2014/main" id="{F6548CC8-2B12-4DD8-88B6-A48E49D62353}"/>
              </a:ext>
            </a:extLst>
          </p:cNvPr>
          <p:cNvCxnSpPr/>
          <p:nvPr/>
        </p:nvCxnSpPr>
        <p:spPr>
          <a:xfrm flipH="1">
            <a:off x="6662309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7">
            <a:extLst>
              <a:ext uri="{FF2B5EF4-FFF2-40B4-BE49-F238E27FC236}">
                <a16:creationId xmlns:a16="http://schemas.microsoft.com/office/drawing/2014/main" id="{8897454B-DAA4-4C34-A4BF-B32F31D10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9789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Q1/2023</a:t>
            </a:r>
          </a:p>
        </p:txBody>
      </p:sp>
      <p:sp>
        <p:nvSpPr>
          <p:cNvPr id="43" name="TextBox 68">
            <a:extLst>
              <a:ext uri="{FF2B5EF4-FFF2-40B4-BE49-F238E27FC236}">
                <a16:creationId xmlns:a16="http://schemas.microsoft.com/office/drawing/2014/main" id="{8AC9C059-CD04-4317-85A2-AA2F40ACBD2F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416417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06/23</a:t>
            </a:r>
          </a:p>
        </p:txBody>
      </p:sp>
      <p:cxnSp>
        <p:nvCxnSpPr>
          <p:cNvPr id="44" name="Straight Connector 66">
            <a:extLst>
              <a:ext uri="{FF2B5EF4-FFF2-40B4-BE49-F238E27FC236}">
                <a16:creationId xmlns:a16="http://schemas.microsoft.com/office/drawing/2014/main" id="{68D117B7-6678-41A9-AA56-0AD3FEA7CAB1}"/>
              </a:ext>
            </a:extLst>
          </p:cNvPr>
          <p:cNvCxnSpPr/>
          <p:nvPr/>
        </p:nvCxnSpPr>
        <p:spPr>
          <a:xfrm flipH="1">
            <a:off x="7629341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27">
            <a:extLst>
              <a:ext uri="{FF2B5EF4-FFF2-40B4-BE49-F238E27FC236}">
                <a16:creationId xmlns:a16="http://schemas.microsoft.com/office/drawing/2014/main" id="{FDB70B1D-D7D1-4B27-9CF2-D5CDAD931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6821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Q2/2023</a:t>
            </a:r>
          </a:p>
        </p:txBody>
      </p:sp>
      <p:sp>
        <p:nvSpPr>
          <p:cNvPr id="46" name="TextBox 68">
            <a:extLst>
              <a:ext uri="{FF2B5EF4-FFF2-40B4-BE49-F238E27FC236}">
                <a16:creationId xmlns:a16="http://schemas.microsoft.com/office/drawing/2014/main" id="{F327FCA3-AF87-4EB7-91DB-EE5EE437FE7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368796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09/23</a:t>
            </a:r>
          </a:p>
        </p:txBody>
      </p:sp>
      <p:cxnSp>
        <p:nvCxnSpPr>
          <p:cNvPr id="47" name="Straight Connector 66">
            <a:extLst>
              <a:ext uri="{FF2B5EF4-FFF2-40B4-BE49-F238E27FC236}">
                <a16:creationId xmlns:a16="http://schemas.microsoft.com/office/drawing/2014/main" id="{17BCC452-4A87-47F9-B3CC-21B892C1FAE5}"/>
              </a:ext>
            </a:extLst>
          </p:cNvPr>
          <p:cNvCxnSpPr/>
          <p:nvPr/>
        </p:nvCxnSpPr>
        <p:spPr>
          <a:xfrm flipH="1">
            <a:off x="8581720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7">
            <a:extLst>
              <a:ext uri="{FF2B5EF4-FFF2-40B4-BE49-F238E27FC236}">
                <a16:creationId xmlns:a16="http://schemas.microsoft.com/office/drawing/2014/main" id="{E4357DE4-A514-489F-8FCD-A6664E7F1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9200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Q3/2023</a:t>
            </a: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14FDC5CE-E374-4699-9279-A32DE193F30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335828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12/23</a:t>
            </a:r>
          </a:p>
        </p:txBody>
      </p:sp>
      <p:cxnSp>
        <p:nvCxnSpPr>
          <p:cNvPr id="50" name="Straight Connector 66">
            <a:extLst>
              <a:ext uri="{FF2B5EF4-FFF2-40B4-BE49-F238E27FC236}">
                <a16:creationId xmlns:a16="http://schemas.microsoft.com/office/drawing/2014/main" id="{689D1BD8-A2B8-41E5-A831-83422E59C6BF}"/>
              </a:ext>
            </a:extLst>
          </p:cNvPr>
          <p:cNvCxnSpPr/>
          <p:nvPr/>
        </p:nvCxnSpPr>
        <p:spPr>
          <a:xfrm flipH="1">
            <a:off x="9548752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27">
            <a:extLst>
              <a:ext uri="{FF2B5EF4-FFF2-40B4-BE49-F238E27FC236}">
                <a16:creationId xmlns:a16="http://schemas.microsoft.com/office/drawing/2014/main" id="{C1EBE506-3F5A-4302-8EEA-7F309F6C1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6232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Q4/2023</a:t>
            </a:r>
          </a:p>
        </p:txBody>
      </p:sp>
      <p:sp>
        <p:nvSpPr>
          <p:cNvPr id="64" name="Rounded Rectangle 33">
            <a:extLst>
              <a:ext uri="{FF2B5EF4-FFF2-40B4-BE49-F238E27FC236}">
                <a16:creationId xmlns:a16="http://schemas.microsoft.com/office/drawing/2014/main" id="{8F6A43A5-431D-4E5A-97D5-0F3AD2C070EF}"/>
              </a:ext>
            </a:extLst>
          </p:cNvPr>
          <p:cNvSpPr/>
          <p:nvPr/>
        </p:nvSpPr>
        <p:spPr>
          <a:xfrm>
            <a:off x="630595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1" name="Rounded Rectangle 33">
            <a:extLst>
              <a:ext uri="{FF2B5EF4-FFF2-40B4-BE49-F238E27FC236}">
                <a16:creationId xmlns:a16="http://schemas.microsoft.com/office/drawing/2014/main" id="{E94AF588-3825-454E-82AF-4C3BB38343EA}"/>
              </a:ext>
            </a:extLst>
          </p:cNvPr>
          <p:cNvSpPr/>
          <p:nvPr/>
        </p:nvSpPr>
        <p:spPr>
          <a:xfrm>
            <a:off x="9191040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DA4398D-5B66-4EC5-A5B7-12A3008F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8" y="5043631"/>
            <a:ext cx="1117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Rel-19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(SA1 assumptions)</a:t>
            </a:r>
          </a:p>
        </p:txBody>
      </p:sp>
      <p:sp>
        <p:nvSpPr>
          <p:cNvPr id="76" name="Rounded Rectangle 33">
            <a:extLst>
              <a:ext uri="{FF2B5EF4-FFF2-40B4-BE49-F238E27FC236}">
                <a16:creationId xmlns:a16="http://schemas.microsoft.com/office/drawing/2014/main" id="{6E5AD004-3477-4B4D-A7A8-1A558590F171}"/>
              </a:ext>
            </a:extLst>
          </p:cNvPr>
          <p:cNvSpPr/>
          <p:nvPr/>
        </p:nvSpPr>
        <p:spPr>
          <a:xfrm>
            <a:off x="1496857" y="4872336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start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C498BD05-704E-4A12-9634-E5CFF8B596E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0287303" y="1793203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03/24</a:t>
            </a:r>
          </a:p>
        </p:txBody>
      </p:sp>
      <p:cxnSp>
        <p:nvCxnSpPr>
          <p:cNvPr id="78" name="Straight Connector 66">
            <a:extLst>
              <a:ext uri="{FF2B5EF4-FFF2-40B4-BE49-F238E27FC236}">
                <a16:creationId xmlns:a16="http://schemas.microsoft.com/office/drawing/2014/main" id="{DCAA5E35-9B41-497A-AF8B-707B85605E9F}"/>
              </a:ext>
            </a:extLst>
          </p:cNvPr>
          <p:cNvCxnSpPr/>
          <p:nvPr/>
        </p:nvCxnSpPr>
        <p:spPr>
          <a:xfrm flipH="1">
            <a:off x="10500227" y="2560981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27">
            <a:extLst>
              <a:ext uri="{FF2B5EF4-FFF2-40B4-BE49-F238E27FC236}">
                <a16:creationId xmlns:a16="http://schemas.microsoft.com/office/drawing/2014/main" id="{2FAA8276-3BFC-44FB-8DF5-6D67BC1BC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7707" y="2057535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Q1/2024</a:t>
            </a:r>
          </a:p>
        </p:txBody>
      </p:sp>
      <p:sp>
        <p:nvSpPr>
          <p:cNvPr id="80" name="Rounded Rectangle 33">
            <a:extLst>
              <a:ext uri="{FF2B5EF4-FFF2-40B4-BE49-F238E27FC236}">
                <a16:creationId xmlns:a16="http://schemas.microsoft.com/office/drawing/2014/main" id="{52D769BB-732D-4FFF-821C-CAD34B7EDDF4}"/>
              </a:ext>
            </a:extLst>
          </p:cNvPr>
          <p:cNvSpPr/>
          <p:nvPr/>
        </p:nvSpPr>
        <p:spPr>
          <a:xfrm>
            <a:off x="10142515" y="384203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1" name="Rounded Rectangle 33">
            <a:extLst>
              <a:ext uri="{FF2B5EF4-FFF2-40B4-BE49-F238E27FC236}">
                <a16:creationId xmlns:a16="http://schemas.microsoft.com/office/drawing/2014/main" id="{5BC53A77-5245-45FD-967A-50D98C3F9FA3}"/>
              </a:ext>
            </a:extLst>
          </p:cNvPr>
          <p:cNvSpPr/>
          <p:nvPr/>
        </p:nvSpPr>
        <p:spPr>
          <a:xfrm>
            <a:off x="8215071" y="4872335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56D94D4C-1DF3-4F28-81F0-E2273E116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028" y="1860227"/>
            <a:ext cx="3050753" cy="2288065"/>
          </a:xfrm>
          <a:prstGeom prst="rect">
            <a:avLst/>
          </a:prstGeom>
        </p:spPr>
      </p:pic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3" name="Picture 2" descr="A group of men standing on a stage&#10;&#10;Description automatically generated with low confidence">
            <a:extLst>
              <a:ext uri="{FF2B5EF4-FFF2-40B4-BE49-F238E27FC236}">
                <a16:creationId xmlns:a16="http://schemas.microsoft.com/office/drawing/2014/main" id="{D983E2CE-28C3-40D2-A37B-992B240F3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36625"/>
            <a:ext cx="2726488" cy="2608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2A77BA-38EB-4271-AE5D-F2A6F97E1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301" y="1936625"/>
            <a:ext cx="2206699" cy="2942265"/>
          </a:xfrm>
          <a:prstGeom prst="rect">
            <a:avLst/>
          </a:prstGeom>
        </p:spPr>
      </p:pic>
      <p:pic>
        <p:nvPicPr>
          <p:cNvPr id="11" name="Picture 10" descr="A picture containing person&#10;&#10;Description automatically generated">
            <a:extLst>
              <a:ext uri="{FF2B5EF4-FFF2-40B4-BE49-F238E27FC236}">
                <a16:creationId xmlns:a16="http://schemas.microsoft.com/office/drawing/2014/main" id="{5DC79EA1-9106-4A18-985B-0633ED3832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1569" y="2325650"/>
            <a:ext cx="2942265" cy="2206699"/>
          </a:xfrm>
          <a:prstGeom prst="rect">
            <a:avLst/>
          </a:prstGeom>
        </p:spPr>
      </p:pic>
      <p:pic>
        <p:nvPicPr>
          <p:cNvPr id="7" name="Picture 6" descr="A group of men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66258D33-54F0-464A-9ADD-E8EFAEDE4A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645" y="4246449"/>
            <a:ext cx="3421523" cy="192460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SA#96 documents: </a:t>
            </a:r>
            <a:r>
              <a:rPr lang="en-US" sz="2000" dirty="0">
                <a:hlinkClick r:id="rId2"/>
              </a:rPr>
              <a:t>https://www.3gpp.org/ftp/tsg_sa/TSG_SA/TSGS_96_Budapest_2022_06/Docs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RAN#96 documents: </a:t>
            </a:r>
            <a:r>
              <a:rPr lang="en-US" sz="2000" dirty="0">
                <a:hlinkClick r:id="rId3"/>
              </a:rPr>
              <a:t>https://www.3gpp.org/ftp/tsg_ran/TSG_RAN/TSGR_96/Docs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CT#96 documents: </a:t>
            </a:r>
            <a:r>
              <a:rPr lang="en-US" sz="2000" dirty="0">
                <a:hlinkClick r:id="rId4"/>
              </a:rPr>
              <a:t>https://www.3gpp.org/ftp/tsg_ct/TSG_CT/TSGC_96_Budapest/Docs</a:t>
            </a:r>
            <a:r>
              <a:rPr lang="en-US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SA#96 report: </a:t>
            </a:r>
            <a:r>
              <a:rPr lang="en-US" sz="2000" dirty="0">
                <a:hlinkClick r:id="rId5"/>
              </a:rPr>
              <a:t>https://www.3gpp.org/ftp/tsg_sa/TSG_SA/TSGS_96_Budapest_2022_06/Report/Report_SA_96_Draft_v004.zip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6"/>
              </a:rPr>
              <a:t>SP-220618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RAN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7"/>
              </a:rPr>
              <a:t>SP-220710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CT report to SA: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8"/>
              </a:rPr>
              <a:t>SP-220671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r>
              <a:rPr lang="en-US" sz="2000" dirty="0"/>
              <a:t>Workplan: </a:t>
            </a:r>
            <a:r>
              <a:rPr lang="en-US" sz="2000" i="0" u="sng" dirty="0">
                <a:solidFill>
                  <a:srgbClr val="0000FF"/>
                </a:solidFill>
                <a:effectLst/>
                <a:hlinkClick r:id="rId9"/>
              </a:rPr>
              <a:t>SP-220718</a:t>
            </a:r>
            <a:endParaRPr lang="en-US" sz="2000" i="0" u="sng" dirty="0">
              <a:solidFill>
                <a:srgbClr val="0000FF"/>
              </a:solidFill>
              <a:effectLst/>
            </a:endParaRPr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All SA4 documents to SA were noted/agreed/approved/endorsed as requested except:</a:t>
            </a:r>
          </a:p>
          <a:p>
            <a:pPr lvl="1"/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SP‑220615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(SID NEW) Feasibility Study on Network Slicing Extensions (FS_5GNeSE). (Source: SA WG4). This was revised by company input to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SP-220673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Revised to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SP-220673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This was revised to show '_Ph2' in the acronym and add Verizon as a supporting company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SP-220675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which was </a:t>
            </a:r>
            <a:r>
              <a:rPr lang="en-GB" sz="1400" dirty="0">
                <a:solidFill>
                  <a:srgbClr val="FF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SP‑220614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WID on Advanced 5G Media Streaming Architecture (5GMS_ADVANCED). (Source: SA WG4). Company Update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SP-220667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Revised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SP-220667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SP‑220667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New WID on 5G Media Streaming Architecture Phase2 (5GMS_Ph2). (Source: Tencent, Qualcomm Incorporated, BBC, Ericsson LM, Orange, Huawei Technologies Co., Ltd, AT&amp;T, Dolby Laboratories Inc). (Revision of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SP‑220614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). Company Update to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SP-220614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This WID NEW was </a:t>
            </a:r>
            <a:r>
              <a:rPr lang="en-GB" sz="1400" dirty="0">
                <a:solidFill>
                  <a:srgbClr val="FF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SP‑220609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New WID on IMS-based AR Conversational Services (IBACS). (Source: SA WG4). Company Update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SP-220668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Revised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SP-220668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SP‑220668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New WID on IMS-based AR Conversational Services (IBACS). (Source: TNO). (Revision of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SP‑220609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). Company Update to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SP-220609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This WID NEW was </a:t>
            </a:r>
            <a:r>
              <a:rPr lang="en-GB" sz="1400" dirty="0">
                <a:solidFill>
                  <a:srgbClr val="FF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SP‑220611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New WID on 5G media delivery architecture extensions for real-time and AR/MR experience (5G_AREA). (Source: SA WG4). Company Update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SP-220672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Revised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SP-220672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SP‑220672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Generic architecture for Real-Time and AR/MR media [NEW WORK ITEM]. (Source: Samsung). (Revision of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SP‑220611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). Update of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SP-220611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 This WID NEW was </a:t>
            </a:r>
            <a:r>
              <a:rPr lang="en-GB" sz="1400" dirty="0">
                <a:solidFill>
                  <a:srgbClr val="FF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SP‑220612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(WID NEW) WID on Split Rendering Media Service Enabler (SR_MSE). (Source: SA WG4). This was revised in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SP-220685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, which was </a:t>
            </a:r>
            <a:r>
              <a:rPr lang="en-GB" sz="1400" dirty="0">
                <a:solidFill>
                  <a:srgbClr val="FF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approved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20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SP‑220618</a:t>
            </a:r>
            <a:r>
              <a:rPr lang="en-GB" sz="20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(REPORT) SA WG4 Chair report to SA Plenary. (Source: SA WG4 Chair).</a:t>
            </a:r>
            <a:endParaRPr lang="en-GB" sz="20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lvl="1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The SA WG4 Chair was thanked for this report, which was then </a:t>
            </a:r>
            <a:r>
              <a:rPr lang="en-GB" sz="14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noted</a:t>
            </a:r>
            <a:r>
              <a:rPr lang="en-GB" sz="14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endParaRPr lang="en-US" sz="1400" dirty="0"/>
          </a:p>
          <a:p>
            <a:pPr lvl="1">
              <a:spcAft>
                <a:spcPts val="600"/>
              </a:spcAft>
              <a:tabLst>
                <a:tab pos="540385" algn="l"/>
                <a:tab pos="900430" algn="l"/>
              </a:tabLst>
            </a:pPr>
            <a:endParaRPr lang="fr-FR" sz="14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Rel-19 and WG coord.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SP‑220671</a:t>
            </a: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(REPORT) Status report of TSG CT#96. (Source: TSG CT Chair).</a:t>
            </a:r>
            <a:b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Document for: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Presentation.</a:t>
            </a:r>
            <a:b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Abstract: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Status report of TSG CT#96.</a:t>
            </a: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[…]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 Action to SA: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Stage 2 freeze date:</a:t>
            </a:r>
            <a:endParaRPr lang="en-US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817245" lvl="1" indent="-360045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 2 requirements coming not only from SA2 but also from SA3, </a:t>
            </a:r>
            <a:r>
              <a:rPr lang="en-GB" sz="1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SA4</a:t>
            </a:r>
            <a:r>
              <a:rPr lang="en-GB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SA5 very late, putting CT WGs under significant stress to meet the stage 3 freeze date.</a:t>
            </a:r>
            <a:endParaRPr lang="en-US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17245" lvl="1" indent="-360045"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 to discuss possible solutions to this issue to ensure that stage 2 requirements which will have stage 3 impacts in CT WGs are made available in a timely manner for the future releases</a:t>
            </a:r>
            <a:endParaRPr lang="en-US" sz="14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[…]</a:t>
            </a: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7.5	Release 19 Planning (schedule, prioritization, etc.)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GB" sz="14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 Release 19 drafting session was arranged for 09.30-10.30 on Friday 10 June.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The results of the drafting session were provided in </a:t>
            </a:r>
            <a:r>
              <a:rPr lang="en-GB" sz="14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SP-220709</a:t>
            </a:r>
            <a:r>
              <a:rPr lang="en-GB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n-US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endParaRPr lang="en-US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1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Work Item Summaries:</a:t>
            </a: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r>
              <a:rPr lang="en-US" sz="14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It was clarified that Work Item Summaries are only required for Work Items (as opposed to Study Items)</a:t>
            </a:r>
          </a:p>
          <a:p>
            <a:pPr marL="0" marR="0">
              <a:spcBef>
                <a:spcPts val="0"/>
              </a:spcBef>
              <a:spcAft>
                <a:spcPts val="600"/>
              </a:spcAft>
              <a:tabLst>
                <a:tab pos="360045" algn="l"/>
                <a:tab pos="540385" algn="l"/>
                <a:tab pos="720090" algn="l"/>
                <a:tab pos="900430" algn="l"/>
                <a:tab pos="1080135" algn="l"/>
              </a:tabLst>
            </a:pPr>
            <a:endParaRPr lang="en-US" sz="18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314534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* as of Monday 13</a:t>
            </a:r>
            <a:r>
              <a:rPr lang="en-US" baseline="30000" dirty="0"/>
              <a:t>th</a:t>
            </a:r>
            <a:r>
              <a:rPr lang="en-US" dirty="0"/>
              <a:t> June 2022, after SA#96 plenary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D9E36B39-1095-43B2-94B1-16F2797EFDB7}"/>
              </a:ext>
            </a:extLst>
          </p:cNvPr>
          <p:cNvGraphicFramePr>
            <a:graphicFrameLocks noGrp="1"/>
          </p:cNvGraphicFramePr>
          <p:nvPr/>
        </p:nvGraphicFramePr>
        <p:xfrm>
          <a:off x="1663336" y="2423320"/>
          <a:ext cx="7937069" cy="2211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06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2022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SA4#120</a:t>
                      </a:r>
                      <a:r>
                        <a:rPr lang="fi-FI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/-e</a:t>
                      </a:r>
                      <a:endParaRPr lang="en-US" sz="1400" b="0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22-26 August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17-26 August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Host: TBD, Venue: Malaga, ES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SA4#121</a:t>
                      </a:r>
                      <a:r>
                        <a:rPr lang="fi-FI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/-e</a:t>
                      </a:r>
                      <a:r>
                        <a:rPr lang="fi-FI" sz="1400" b="0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*</a:t>
                      </a:r>
                      <a:endParaRPr lang="en-US" sz="1400" b="0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14-18 November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9-18 November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</a:rPr>
                        <a:t>NAF3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, Venue: TBD,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</a:rPr>
                        <a:t>Canada </a:t>
                      </a: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US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07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8A9144E-1D1B-4EA1-A307-B0CD0CF6C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927230"/>
              </p:ext>
            </p:extLst>
          </p:nvPr>
        </p:nvGraphicFramePr>
        <p:xfrm>
          <a:off x="2196042" y="2020470"/>
          <a:ext cx="7559675" cy="413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SA4#122/-e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February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 February-1 March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SA4#123/-e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April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17-21 April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Note: preference for an e-meeting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SA4#124/-e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22-26 May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22-26 May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SA4#125/-e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21-25 August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16-25 August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November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8-17 November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- 2024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B8C78CF-B91D-447B-9443-6124A49C9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757934"/>
              </p:ext>
            </p:extLst>
          </p:nvPr>
        </p:nvGraphicFramePr>
        <p:xfrm>
          <a:off x="1927247" y="1825625"/>
          <a:ext cx="7559675" cy="4533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54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2024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29 January - 2 February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 January - 2 February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SA4#127bis/-e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8-12 April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8-12 April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SA4#128/-e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May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20-27 May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802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SA4#129/-e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[F2F: 22-26 July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17-26 July 2024]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due to MPEG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976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SA4#130/-e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18-22 November 2024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13-22 November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458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Rel-17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17 timeline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sv-SE" sz="2000" dirty="0"/>
              <a:t>Rel-17 Stage 2 Functional Freeze, June 2021 (TSGs#92-e) -&gt; frozen at SA#92-e</a:t>
            </a:r>
          </a:p>
          <a:p>
            <a:pPr lvl="1"/>
            <a:r>
              <a:rPr lang="sv-SE" sz="2000" dirty="0"/>
              <a:t>Rel-17 Stage 3 Protocol Freeze, March 2022 (TSGs#95) -&gt; frozen at SA#95-e: only items with granted exceptions may still progress</a:t>
            </a:r>
          </a:p>
          <a:p>
            <a:pPr lvl="1"/>
            <a:r>
              <a:rPr lang="sv-SE" sz="2000" dirty="0"/>
              <a:t>Rel-17 Protocol coding Freeze (ASN.1, OpenAPI), June 2022 (TSGs#96): </a:t>
            </a:r>
            <a:r>
              <a:rPr lang="en-US" altLang="en-US" sz="2000" dirty="0">
                <a:solidFill>
                  <a:srgbClr val="00B050"/>
                </a:solidFill>
              </a:rPr>
              <a:t>TSG#96 confirmed the freezing of ASN.1 and Open API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</a:rPr>
              <a:t>Stage 2 Rel-17 items (SA2 and SA6) are now all 100% completed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altLang="en-US" sz="2000" dirty="0">
                <a:solidFill>
                  <a:srgbClr val="00B050"/>
                </a:solidFill>
              </a:rPr>
              <a:t>Stage 3 (CT WGs and SA3, SA4, SA5) is “almost completed” (OCI (CT, SA3, SA4, SA5) = 98% against 93 % in March)</a:t>
            </a:r>
          </a:p>
          <a:p>
            <a:pPr lvl="1"/>
            <a:r>
              <a:rPr lang="sv-SE" sz="2000" dirty="0"/>
              <a:t>Note: </a:t>
            </a:r>
            <a:r>
              <a:rPr lang="en-US" sz="2000" dirty="0"/>
              <a:t>content of Release 17 remains as approved during the December 2019 TSG#86 meetings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1581</Words>
  <Application>Microsoft Office PowerPoint</Application>
  <PresentationFormat>Widescreen</PresentationFormat>
  <Paragraphs>226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Brief report from SA#96 on SA4 topics</vt:lpstr>
      <vt:lpstr>Outline</vt:lpstr>
      <vt:lpstr>General information</vt:lpstr>
      <vt:lpstr>Outcome of SA4 submissions</vt:lpstr>
      <vt:lpstr>Other aspects – Rel-19 and WG coord.</vt:lpstr>
      <vt:lpstr>Other aspects – SA4 calendar - 2022</vt:lpstr>
      <vt:lpstr>Other aspects – SA4 calendar - 2023</vt:lpstr>
      <vt:lpstr>Other aspects – SA4 calendar - 2024</vt:lpstr>
      <vt:lpstr>Planning – Rel-17</vt:lpstr>
      <vt:lpstr>Planning – Rel-18</vt:lpstr>
      <vt:lpstr>Planning – Rel-19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2022-08-11T20:03:36Z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