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</p:sldIdLst>
  <p:sldSz cx="12192000" cy="6083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238E9A-6624-4C63-A343-FBCB428A9A3F}" v="79" dt="2021-09-27T11:41:57.2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5577"/>
            <a:ext cx="9144000" cy="2117890"/>
          </a:xfrm>
        </p:spPr>
        <p:txBody>
          <a:bodyPr anchor="b"/>
          <a:lstStyle>
            <a:lvl1pPr algn="ctr">
              <a:defRPr sz="53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195141"/>
            <a:ext cx="9144000" cy="1468722"/>
          </a:xfrm>
        </p:spPr>
        <p:txBody>
          <a:bodyPr/>
          <a:lstStyle>
            <a:lvl1pPr marL="0" indent="0" algn="ctr">
              <a:buNone/>
              <a:defRPr sz="2129"/>
            </a:lvl1pPr>
            <a:lvl2pPr marL="405536" indent="0" algn="ctr">
              <a:buNone/>
              <a:defRPr sz="1774"/>
            </a:lvl2pPr>
            <a:lvl3pPr marL="811073" indent="0" algn="ctr">
              <a:buNone/>
              <a:defRPr sz="1597"/>
            </a:lvl3pPr>
            <a:lvl4pPr marL="1216609" indent="0" algn="ctr">
              <a:buNone/>
              <a:defRPr sz="1419"/>
            </a:lvl4pPr>
            <a:lvl5pPr marL="1622146" indent="0" algn="ctr">
              <a:buNone/>
              <a:defRPr sz="1419"/>
            </a:lvl5pPr>
            <a:lvl6pPr marL="2027682" indent="0" algn="ctr">
              <a:buNone/>
              <a:defRPr sz="1419"/>
            </a:lvl6pPr>
            <a:lvl7pPr marL="2433218" indent="0" algn="ctr">
              <a:buNone/>
              <a:defRPr sz="1419"/>
            </a:lvl7pPr>
            <a:lvl8pPr marL="2838755" indent="0" algn="ctr">
              <a:buNone/>
              <a:defRPr sz="1419"/>
            </a:lvl8pPr>
            <a:lvl9pPr marL="3244291" indent="0" algn="ctr">
              <a:buNone/>
              <a:defRPr sz="141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365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470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23879"/>
            <a:ext cx="2628900" cy="515531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23879"/>
            <a:ext cx="7734300" cy="515531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10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25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516602"/>
            <a:ext cx="10515600" cy="2530483"/>
          </a:xfrm>
        </p:spPr>
        <p:txBody>
          <a:bodyPr anchor="b"/>
          <a:lstStyle>
            <a:lvl1pPr>
              <a:defRPr sz="53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071024"/>
            <a:ext cx="10515600" cy="1330721"/>
          </a:xfrm>
        </p:spPr>
        <p:txBody>
          <a:bodyPr/>
          <a:lstStyle>
            <a:lvl1pPr marL="0" indent="0">
              <a:buNone/>
              <a:defRPr sz="2129">
                <a:solidFill>
                  <a:schemeClr val="tx1">
                    <a:tint val="75000"/>
                  </a:schemeClr>
                </a:solidFill>
              </a:defRPr>
            </a:lvl1pPr>
            <a:lvl2pPr marL="405536" indent="0">
              <a:buNone/>
              <a:defRPr sz="1774">
                <a:solidFill>
                  <a:schemeClr val="tx1">
                    <a:tint val="75000"/>
                  </a:schemeClr>
                </a:solidFill>
              </a:defRPr>
            </a:lvl2pPr>
            <a:lvl3pPr marL="811073" indent="0">
              <a:buNone/>
              <a:defRPr sz="1597">
                <a:solidFill>
                  <a:schemeClr val="tx1">
                    <a:tint val="75000"/>
                  </a:schemeClr>
                </a:solidFill>
              </a:defRPr>
            </a:lvl3pPr>
            <a:lvl4pPr marL="1216609" indent="0">
              <a:buNone/>
              <a:defRPr sz="1419">
                <a:solidFill>
                  <a:schemeClr val="tx1">
                    <a:tint val="75000"/>
                  </a:schemeClr>
                </a:solidFill>
              </a:defRPr>
            </a:lvl4pPr>
            <a:lvl5pPr marL="1622146" indent="0">
              <a:buNone/>
              <a:defRPr sz="1419">
                <a:solidFill>
                  <a:schemeClr val="tx1">
                    <a:tint val="75000"/>
                  </a:schemeClr>
                </a:solidFill>
              </a:defRPr>
            </a:lvl5pPr>
            <a:lvl6pPr marL="2027682" indent="0">
              <a:buNone/>
              <a:defRPr sz="1419">
                <a:solidFill>
                  <a:schemeClr val="tx1">
                    <a:tint val="75000"/>
                  </a:schemeClr>
                </a:solidFill>
              </a:defRPr>
            </a:lvl6pPr>
            <a:lvl7pPr marL="2433218" indent="0">
              <a:buNone/>
              <a:defRPr sz="1419">
                <a:solidFill>
                  <a:schemeClr val="tx1">
                    <a:tint val="75000"/>
                  </a:schemeClr>
                </a:solidFill>
              </a:defRPr>
            </a:lvl7pPr>
            <a:lvl8pPr marL="2838755" indent="0">
              <a:buNone/>
              <a:defRPr sz="1419">
                <a:solidFill>
                  <a:schemeClr val="tx1">
                    <a:tint val="75000"/>
                  </a:schemeClr>
                </a:solidFill>
              </a:defRPr>
            </a:lvl8pPr>
            <a:lvl9pPr marL="3244291" indent="0">
              <a:buNone/>
              <a:defRPr sz="14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736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9397"/>
            <a:ext cx="5181600" cy="38597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9397"/>
            <a:ext cx="5181600" cy="38597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288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23880"/>
            <a:ext cx="10515600" cy="1175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491254"/>
            <a:ext cx="5157787" cy="730840"/>
          </a:xfrm>
        </p:spPr>
        <p:txBody>
          <a:bodyPr anchor="b"/>
          <a:lstStyle>
            <a:lvl1pPr marL="0" indent="0">
              <a:buNone/>
              <a:defRPr sz="2129" b="1"/>
            </a:lvl1pPr>
            <a:lvl2pPr marL="405536" indent="0">
              <a:buNone/>
              <a:defRPr sz="1774" b="1"/>
            </a:lvl2pPr>
            <a:lvl3pPr marL="811073" indent="0">
              <a:buNone/>
              <a:defRPr sz="1597" b="1"/>
            </a:lvl3pPr>
            <a:lvl4pPr marL="1216609" indent="0">
              <a:buNone/>
              <a:defRPr sz="1419" b="1"/>
            </a:lvl4pPr>
            <a:lvl5pPr marL="1622146" indent="0">
              <a:buNone/>
              <a:defRPr sz="1419" b="1"/>
            </a:lvl5pPr>
            <a:lvl6pPr marL="2027682" indent="0">
              <a:buNone/>
              <a:defRPr sz="1419" b="1"/>
            </a:lvl6pPr>
            <a:lvl7pPr marL="2433218" indent="0">
              <a:buNone/>
              <a:defRPr sz="1419" b="1"/>
            </a:lvl7pPr>
            <a:lvl8pPr marL="2838755" indent="0">
              <a:buNone/>
              <a:defRPr sz="1419" b="1"/>
            </a:lvl8pPr>
            <a:lvl9pPr marL="3244291" indent="0">
              <a:buNone/>
              <a:defRPr sz="14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222094"/>
            <a:ext cx="5157787" cy="32683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91254"/>
            <a:ext cx="5183188" cy="730840"/>
          </a:xfrm>
        </p:spPr>
        <p:txBody>
          <a:bodyPr anchor="b"/>
          <a:lstStyle>
            <a:lvl1pPr marL="0" indent="0">
              <a:buNone/>
              <a:defRPr sz="2129" b="1"/>
            </a:lvl1pPr>
            <a:lvl2pPr marL="405536" indent="0">
              <a:buNone/>
              <a:defRPr sz="1774" b="1"/>
            </a:lvl2pPr>
            <a:lvl3pPr marL="811073" indent="0">
              <a:buNone/>
              <a:defRPr sz="1597" b="1"/>
            </a:lvl3pPr>
            <a:lvl4pPr marL="1216609" indent="0">
              <a:buNone/>
              <a:defRPr sz="1419" b="1"/>
            </a:lvl4pPr>
            <a:lvl5pPr marL="1622146" indent="0">
              <a:buNone/>
              <a:defRPr sz="1419" b="1"/>
            </a:lvl5pPr>
            <a:lvl6pPr marL="2027682" indent="0">
              <a:buNone/>
              <a:defRPr sz="1419" b="1"/>
            </a:lvl6pPr>
            <a:lvl7pPr marL="2433218" indent="0">
              <a:buNone/>
              <a:defRPr sz="1419" b="1"/>
            </a:lvl7pPr>
            <a:lvl8pPr marL="2838755" indent="0">
              <a:buNone/>
              <a:defRPr sz="1419" b="1"/>
            </a:lvl8pPr>
            <a:lvl9pPr marL="3244291" indent="0">
              <a:buNone/>
              <a:defRPr sz="14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22094"/>
            <a:ext cx="5183188" cy="32683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01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916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727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05553"/>
            <a:ext cx="3932237" cy="1419437"/>
          </a:xfrm>
        </p:spPr>
        <p:txBody>
          <a:bodyPr anchor="b"/>
          <a:lstStyle>
            <a:lvl1pPr>
              <a:defRPr sz="283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875883"/>
            <a:ext cx="6172200" cy="4323086"/>
          </a:xfrm>
        </p:spPr>
        <p:txBody>
          <a:bodyPr/>
          <a:lstStyle>
            <a:lvl1pPr>
              <a:defRPr sz="2838"/>
            </a:lvl1pPr>
            <a:lvl2pPr>
              <a:defRPr sz="2484"/>
            </a:lvl2pPr>
            <a:lvl3pPr>
              <a:defRPr sz="2129"/>
            </a:lvl3pPr>
            <a:lvl4pPr>
              <a:defRPr sz="1774"/>
            </a:lvl4pPr>
            <a:lvl5pPr>
              <a:defRPr sz="1774"/>
            </a:lvl5pPr>
            <a:lvl6pPr>
              <a:defRPr sz="1774"/>
            </a:lvl6pPr>
            <a:lvl7pPr>
              <a:defRPr sz="1774"/>
            </a:lvl7pPr>
            <a:lvl8pPr>
              <a:defRPr sz="1774"/>
            </a:lvl8pPr>
            <a:lvl9pPr>
              <a:defRPr sz="177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824990"/>
            <a:ext cx="3932237" cy="3381020"/>
          </a:xfrm>
        </p:spPr>
        <p:txBody>
          <a:bodyPr/>
          <a:lstStyle>
            <a:lvl1pPr marL="0" indent="0">
              <a:buNone/>
              <a:defRPr sz="1419"/>
            </a:lvl1pPr>
            <a:lvl2pPr marL="405536" indent="0">
              <a:buNone/>
              <a:defRPr sz="1242"/>
            </a:lvl2pPr>
            <a:lvl3pPr marL="811073" indent="0">
              <a:buNone/>
              <a:defRPr sz="1064"/>
            </a:lvl3pPr>
            <a:lvl4pPr marL="1216609" indent="0">
              <a:buNone/>
              <a:defRPr sz="887"/>
            </a:lvl4pPr>
            <a:lvl5pPr marL="1622146" indent="0">
              <a:buNone/>
              <a:defRPr sz="887"/>
            </a:lvl5pPr>
            <a:lvl6pPr marL="2027682" indent="0">
              <a:buNone/>
              <a:defRPr sz="887"/>
            </a:lvl6pPr>
            <a:lvl7pPr marL="2433218" indent="0">
              <a:buNone/>
              <a:defRPr sz="887"/>
            </a:lvl7pPr>
            <a:lvl8pPr marL="2838755" indent="0">
              <a:buNone/>
              <a:defRPr sz="887"/>
            </a:lvl8pPr>
            <a:lvl9pPr marL="3244291" indent="0">
              <a:buNone/>
              <a:defRPr sz="8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627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05553"/>
            <a:ext cx="3932237" cy="1419437"/>
          </a:xfrm>
        </p:spPr>
        <p:txBody>
          <a:bodyPr anchor="b"/>
          <a:lstStyle>
            <a:lvl1pPr>
              <a:defRPr sz="283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875883"/>
            <a:ext cx="6172200" cy="4323086"/>
          </a:xfrm>
        </p:spPr>
        <p:txBody>
          <a:bodyPr anchor="t"/>
          <a:lstStyle>
            <a:lvl1pPr marL="0" indent="0">
              <a:buNone/>
              <a:defRPr sz="2838"/>
            </a:lvl1pPr>
            <a:lvl2pPr marL="405536" indent="0">
              <a:buNone/>
              <a:defRPr sz="2484"/>
            </a:lvl2pPr>
            <a:lvl3pPr marL="811073" indent="0">
              <a:buNone/>
              <a:defRPr sz="2129"/>
            </a:lvl3pPr>
            <a:lvl4pPr marL="1216609" indent="0">
              <a:buNone/>
              <a:defRPr sz="1774"/>
            </a:lvl4pPr>
            <a:lvl5pPr marL="1622146" indent="0">
              <a:buNone/>
              <a:defRPr sz="1774"/>
            </a:lvl5pPr>
            <a:lvl6pPr marL="2027682" indent="0">
              <a:buNone/>
              <a:defRPr sz="1774"/>
            </a:lvl6pPr>
            <a:lvl7pPr marL="2433218" indent="0">
              <a:buNone/>
              <a:defRPr sz="1774"/>
            </a:lvl7pPr>
            <a:lvl8pPr marL="2838755" indent="0">
              <a:buNone/>
              <a:defRPr sz="1774"/>
            </a:lvl8pPr>
            <a:lvl9pPr marL="3244291" indent="0">
              <a:buNone/>
              <a:defRPr sz="177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824990"/>
            <a:ext cx="3932237" cy="3381020"/>
          </a:xfrm>
        </p:spPr>
        <p:txBody>
          <a:bodyPr/>
          <a:lstStyle>
            <a:lvl1pPr marL="0" indent="0">
              <a:buNone/>
              <a:defRPr sz="1419"/>
            </a:lvl1pPr>
            <a:lvl2pPr marL="405536" indent="0">
              <a:buNone/>
              <a:defRPr sz="1242"/>
            </a:lvl2pPr>
            <a:lvl3pPr marL="811073" indent="0">
              <a:buNone/>
              <a:defRPr sz="1064"/>
            </a:lvl3pPr>
            <a:lvl4pPr marL="1216609" indent="0">
              <a:buNone/>
              <a:defRPr sz="887"/>
            </a:lvl4pPr>
            <a:lvl5pPr marL="1622146" indent="0">
              <a:buNone/>
              <a:defRPr sz="887"/>
            </a:lvl5pPr>
            <a:lvl6pPr marL="2027682" indent="0">
              <a:buNone/>
              <a:defRPr sz="887"/>
            </a:lvl6pPr>
            <a:lvl7pPr marL="2433218" indent="0">
              <a:buNone/>
              <a:defRPr sz="887"/>
            </a:lvl7pPr>
            <a:lvl8pPr marL="2838755" indent="0">
              <a:buNone/>
              <a:defRPr sz="887"/>
            </a:lvl8pPr>
            <a:lvl9pPr marL="3244291" indent="0">
              <a:buNone/>
              <a:defRPr sz="8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308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23880"/>
            <a:ext cx="10515600" cy="1175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9397"/>
            <a:ext cx="10515600" cy="385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5638319"/>
            <a:ext cx="2743200" cy="3238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7F7C0-4A49-4BA5-A74D-83DD513ED6A9}" type="datetimeFigureOut">
              <a:rPr lang="en-GB" smtClean="0"/>
              <a:t>31/03/2022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638319"/>
            <a:ext cx="4114800" cy="3238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5638319"/>
            <a:ext cx="2743200" cy="3238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83B26-9B11-4112-9F09-09F85A9AAA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64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11073" rtl="0" eaLnBrk="1" latinLnBrk="0" hangingPunct="1">
        <a:lnSpc>
          <a:spcPct val="90000"/>
        </a:lnSpc>
        <a:spcBef>
          <a:spcPct val="0"/>
        </a:spcBef>
        <a:buNone/>
        <a:defRPr sz="39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768" indent="-202768" algn="l" defTabSz="811073" rtl="0" eaLnBrk="1" latinLnBrk="0" hangingPunct="1">
        <a:lnSpc>
          <a:spcPct val="90000"/>
        </a:lnSpc>
        <a:spcBef>
          <a:spcPts val="887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1pPr>
      <a:lvl2pPr marL="608305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9" kern="1200">
          <a:solidFill>
            <a:schemeClr val="tx1"/>
          </a:solidFill>
          <a:latin typeface="+mn-lt"/>
          <a:ea typeface="+mn-ea"/>
          <a:cs typeface="+mn-cs"/>
        </a:defRPr>
      </a:lvl2pPr>
      <a:lvl3pPr marL="1013841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4" kern="1200">
          <a:solidFill>
            <a:schemeClr val="tx1"/>
          </a:solidFill>
          <a:latin typeface="+mn-lt"/>
          <a:ea typeface="+mn-ea"/>
          <a:cs typeface="+mn-cs"/>
        </a:defRPr>
      </a:lvl3pPr>
      <a:lvl4pPr marL="1419377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7" kern="1200">
          <a:solidFill>
            <a:schemeClr val="tx1"/>
          </a:solidFill>
          <a:latin typeface="+mn-lt"/>
          <a:ea typeface="+mn-ea"/>
          <a:cs typeface="+mn-cs"/>
        </a:defRPr>
      </a:lvl4pPr>
      <a:lvl5pPr marL="1824914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7" kern="1200">
          <a:solidFill>
            <a:schemeClr val="tx1"/>
          </a:solidFill>
          <a:latin typeface="+mn-lt"/>
          <a:ea typeface="+mn-ea"/>
          <a:cs typeface="+mn-cs"/>
        </a:defRPr>
      </a:lvl5pPr>
      <a:lvl6pPr marL="2230450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7" kern="1200">
          <a:solidFill>
            <a:schemeClr val="tx1"/>
          </a:solidFill>
          <a:latin typeface="+mn-lt"/>
          <a:ea typeface="+mn-ea"/>
          <a:cs typeface="+mn-cs"/>
        </a:defRPr>
      </a:lvl6pPr>
      <a:lvl7pPr marL="2635987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7" kern="1200">
          <a:solidFill>
            <a:schemeClr val="tx1"/>
          </a:solidFill>
          <a:latin typeface="+mn-lt"/>
          <a:ea typeface="+mn-ea"/>
          <a:cs typeface="+mn-cs"/>
        </a:defRPr>
      </a:lvl7pPr>
      <a:lvl8pPr marL="3041523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7" kern="1200">
          <a:solidFill>
            <a:schemeClr val="tx1"/>
          </a:solidFill>
          <a:latin typeface="+mn-lt"/>
          <a:ea typeface="+mn-ea"/>
          <a:cs typeface="+mn-cs"/>
        </a:defRPr>
      </a:lvl8pPr>
      <a:lvl9pPr marL="3447059" indent="-202768" algn="l" defTabSz="81107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1pPr>
      <a:lvl2pPr marL="405536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2pPr>
      <a:lvl3pPr marL="811073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3pPr>
      <a:lvl4pPr marL="1216609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4pPr>
      <a:lvl5pPr marL="1622146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5pPr>
      <a:lvl6pPr marL="2027682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6pPr>
      <a:lvl7pPr marL="2433218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7pPr>
      <a:lvl8pPr marL="2838755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8pPr>
      <a:lvl9pPr marL="3244291" algn="l" defTabSz="811073" rtl="0" eaLnBrk="1" latinLnBrk="0" hangingPunct="1">
        <a:defRPr sz="15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32">
            <a:extLst>
              <a:ext uri="{FF2B5EF4-FFF2-40B4-BE49-F238E27FC236}">
                <a16:creationId xmlns:a16="http://schemas.microsoft.com/office/drawing/2014/main" id="{F40DE568-B029-4B7B-AA21-A80FB755B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6335" y="999115"/>
            <a:ext cx="1542100" cy="7176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RTP stream for 360-Degree Video</a:t>
            </a:r>
          </a:p>
        </p:txBody>
      </p:sp>
      <p:sp>
        <p:nvSpPr>
          <p:cNvPr id="20" name="Text Box 32">
            <a:extLst>
              <a:ext uri="{FF2B5EF4-FFF2-40B4-BE49-F238E27FC236}">
                <a16:creationId xmlns:a16="http://schemas.microsoft.com/office/drawing/2014/main" id="{C0494A92-F8A6-40F0-B8C8-C11296C14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3583" y="3643075"/>
            <a:ext cx="1650527" cy="7176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latin typeface="Times New Roman" panose="02020603050405020304" pitchFamily="18" charset="0"/>
              </a:rPr>
              <a:t>RTP stream for Immersive Speech/Audio</a:t>
            </a:r>
          </a:p>
        </p:txBody>
      </p:sp>
      <p:sp>
        <p:nvSpPr>
          <p:cNvPr id="2" name="Text Box 30">
            <a:extLst>
              <a:ext uri="{FF2B5EF4-FFF2-40B4-BE49-F238E27FC236}">
                <a16:creationId xmlns:a16="http://schemas.microsoft.com/office/drawing/2014/main" id="{7B190FBC-3B39-4F6E-AB01-E710390A21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9028" y="3608228"/>
            <a:ext cx="1267369" cy="5120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Audio ES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8D611C-8394-4E92-92C4-390365DC4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7904" y="1470341"/>
            <a:ext cx="1326316" cy="11262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</a:rPr>
              <a:t>Video pre-processing (e.g., stitching, rotation, etc.)</a:t>
            </a: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4" name="AutoShape 24">
            <a:extLst>
              <a:ext uri="{FF2B5EF4-FFF2-40B4-BE49-F238E27FC236}">
                <a16:creationId xmlns:a16="http://schemas.microsoft.com/office/drawing/2014/main" id="{D4EEDF2B-64C8-4531-98AF-AF362AA10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6715" y="3058436"/>
            <a:ext cx="1109687" cy="575594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/>
          </a:p>
        </p:txBody>
      </p:sp>
      <p:sp>
        <p:nvSpPr>
          <p:cNvPr id="5" name="AutoShape 25">
            <a:extLst>
              <a:ext uri="{FF2B5EF4-FFF2-40B4-BE49-F238E27FC236}">
                <a16:creationId xmlns:a16="http://schemas.microsoft.com/office/drawing/2014/main" id="{7E7E0560-4206-4305-B835-C5AD94D2A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912" y="2949460"/>
            <a:ext cx="1397700" cy="575594"/>
          </a:xfrm>
          <a:prstGeom prst="rightArrow">
            <a:avLst>
              <a:gd name="adj1" fmla="val 50000"/>
              <a:gd name="adj2" fmla="val 6158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6" name="AutoShape 27">
            <a:extLst>
              <a:ext uri="{FF2B5EF4-FFF2-40B4-BE49-F238E27FC236}">
                <a16:creationId xmlns:a16="http://schemas.microsoft.com/office/drawing/2014/main" id="{3F701A9B-3689-425D-BC7C-195AC9138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0831" y="1773364"/>
            <a:ext cx="704637" cy="575594"/>
          </a:xfrm>
          <a:prstGeom prst="rightArrow">
            <a:avLst>
              <a:gd name="adj1" fmla="val 50000"/>
              <a:gd name="adj2" fmla="val 6098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893526-F9AA-4597-8E4B-5C2A5FCF0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8553" y="2823627"/>
            <a:ext cx="1115634" cy="10091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</a:rPr>
              <a:t> EVS Encoder</a:t>
            </a: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F06E7F-D797-4687-BBCD-220C55B33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755" y="1470340"/>
            <a:ext cx="1051231" cy="245685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Video ES (including metadata)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854EFA-97E9-425D-AB0B-F909C4A66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601" y="1601441"/>
            <a:ext cx="1242159" cy="883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</a:rPr>
              <a:t>RTP Encapsulation</a:t>
            </a: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4D1310-0FD5-45F7-98A4-324423B73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7714" y="2789325"/>
            <a:ext cx="1326506" cy="11262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</a:rPr>
              <a:t>Audio pre-processing</a:t>
            </a: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46B307-74DA-4910-8A12-F74DD0F88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8767" y="2949460"/>
            <a:ext cx="1267567" cy="883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</a:rPr>
              <a:t>RTP Encapsulation</a:t>
            </a: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12" name="AutoShape 24">
            <a:extLst>
              <a:ext uri="{FF2B5EF4-FFF2-40B4-BE49-F238E27FC236}">
                <a16:creationId xmlns:a16="http://schemas.microsoft.com/office/drawing/2014/main" id="{B34455F7-29AD-421B-8D3B-3CCFF8A37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6262" y="1745680"/>
            <a:ext cx="959419" cy="575594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/>
          </a:p>
        </p:txBody>
      </p:sp>
      <p:sp>
        <p:nvSpPr>
          <p:cNvPr id="13" name="AutoShape 31">
            <a:extLst>
              <a:ext uri="{FF2B5EF4-FFF2-40B4-BE49-F238E27FC236}">
                <a16:creationId xmlns:a16="http://schemas.microsoft.com/office/drawing/2014/main" id="{1080E659-4F1E-4ACB-9148-7FCDA59CB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0879" y="1749193"/>
            <a:ext cx="792352" cy="575594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/>
          </a:p>
        </p:txBody>
      </p:sp>
      <p:sp>
        <p:nvSpPr>
          <p:cNvPr id="14" name="AutoShape 24">
            <a:extLst>
              <a:ext uri="{FF2B5EF4-FFF2-40B4-BE49-F238E27FC236}">
                <a16:creationId xmlns:a16="http://schemas.microsoft.com/office/drawing/2014/main" id="{42D82E1F-E152-4CA0-B3B1-4303DC994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134" y="3046556"/>
            <a:ext cx="983548" cy="575594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hangingPunct="0">
              <a:spcAft>
                <a:spcPts val="900"/>
              </a:spcAft>
            </a:pPr>
            <a:endParaRPr lang="en-GB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AutoShape 31">
            <a:extLst>
              <a:ext uri="{FF2B5EF4-FFF2-40B4-BE49-F238E27FC236}">
                <a16:creationId xmlns:a16="http://schemas.microsoft.com/office/drawing/2014/main" id="{439874B8-413B-47C8-A2C9-C3021B9E5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2248" y="1755306"/>
            <a:ext cx="886390" cy="575594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/>
          </a:p>
        </p:txBody>
      </p:sp>
      <p:sp>
        <p:nvSpPr>
          <p:cNvPr id="16" name="AutoShape 31">
            <a:extLst>
              <a:ext uri="{FF2B5EF4-FFF2-40B4-BE49-F238E27FC236}">
                <a16:creationId xmlns:a16="http://schemas.microsoft.com/office/drawing/2014/main" id="{10945F4E-B5F2-4097-BEC1-2148F1AFF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0051" y="3087091"/>
            <a:ext cx="1178587" cy="575594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endParaRPr lang="en-GB" sz="1400" dirty="0">
              <a:latin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9336187-44B9-4E11-A9F7-A36440778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9477" y="1591985"/>
            <a:ext cx="937154" cy="828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latin typeface="Times New Roman" panose="02020603050405020304" pitchFamily="18" charset="0"/>
              </a:rPr>
              <a:t>Projection &amp; Mapping</a:t>
            </a:r>
          </a:p>
        </p:txBody>
      </p:sp>
      <p:sp>
        <p:nvSpPr>
          <p:cNvPr id="18" name="AutoShape 31">
            <a:extLst>
              <a:ext uri="{FF2B5EF4-FFF2-40B4-BE49-F238E27FC236}">
                <a16:creationId xmlns:a16="http://schemas.microsoft.com/office/drawing/2014/main" id="{C3B545A3-E03A-4229-BDCA-4B4CD4111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601" y="1800544"/>
            <a:ext cx="665138" cy="575594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FFE7B7-D7E4-466B-B457-6997D542B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1390" y="1592297"/>
            <a:ext cx="828000" cy="828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latin typeface="Times New Roman" panose="02020603050405020304" pitchFamily="18" charset="0"/>
              </a:rPr>
              <a:t>HEVC or AVC Encoder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8A5FFF-21D3-4EA8-962C-F54F9538F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44008" y="1470340"/>
            <a:ext cx="1062378" cy="245685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RTP Sender</a:t>
            </a:r>
          </a:p>
        </p:txBody>
      </p:sp>
    </p:spTree>
    <p:extLst>
      <p:ext uri="{BB962C8B-B14F-4D97-AF65-F5344CB8AC3E}">
        <p14:creationId xmlns:p14="http://schemas.microsoft.com/office/powerpoint/2010/main" val="4270973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0">
            <a:extLst>
              <a:ext uri="{FF2B5EF4-FFF2-40B4-BE49-F238E27FC236}">
                <a16:creationId xmlns:a16="http://schemas.microsoft.com/office/drawing/2014/main" id="{303AD22D-375B-4214-932D-A4AC235F5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2061" y="1707286"/>
            <a:ext cx="1878031" cy="40782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Decoder Metadata</a:t>
            </a:r>
          </a:p>
        </p:txBody>
      </p:sp>
      <p:sp>
        <p:nvSpPr>
          <p:cNvPr id="3" name="Text Box 30">
            <a:extLst>
              <a:ext uri="{FF2B5EF4-FFF2-40B4-BE49-F238E27FC236}">
                <a16:creationId xmlns:a16="http://schemas.microsoft.com/office/drawing/2014/main" id="{9759EE45-D30C-4F10-A0F1-03C45D745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357" y="521082"/>
            <a:ext cx="1878031" cy="40782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Decoder output signal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89E86C-69DC-41E7-AA85-6606776B5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712" y="973273"/>
            <a:ext cx="1062378" cy="230010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latin typeface="Times New Roman" panose="02020603050405020304" pitchFamily="18" charset="0"/>
              </a:rPr>
              <a:t> RTP Receiver</a:t>
            </a:r>
          </a:p>
        </p:txBody>
      </p:sp>
      <p:sp>
        <p:nvSpPr>
          <p:cNvPr id="5" name="Text Box 23">
            <a:extLst>
              <a:ext uri="{FF2B5EF4-FFF2-40B4-BE49-F238E27FC236}">
                <a16:creationId xmlns:a16="http://schemas.microsoft.com/office/drawing/2014/main" id="{BC872710-1D7A-4580-9F6E-3ACB0AE10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2663" y="2782344"/>
            <a:ext cx="1230722" cy="32981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Audio ES</a:t>
            </a:r>
            <a:endParaRPr lang="en-GB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 Box 23">
            <a:extLst>
              <a:ext uri="{FF2B5EF4-FFF2-40B4-BE49-F238E27FC236}">
                <a16:creationId xmlns:a16="http://schemas.microsoft.com/office/drawing/2014/main" id="{63099C73-B59B-4439-8F37-EC0F71BD0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6549" y="624326"/>
            <a:ext cx="1316208" cy="55588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Video ES  (with metadata)</a:t>
            </a:r>
            <a:endParaRPr lang="en-GB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24">
            <a:extLst>
              <a:ext uri="{FF2B5EF4-FFF2-40B4-BE49-F238E27FC236}">
                <a16:creationId xmlns:a16="http://schemas.microsoft.com/office/drawing/2014/main" id="{6A85584E-C2D6-4C9A-8579-81EC6394345A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2457395" y="1180216"/>
            <a:ext cx="1264223" cy="421018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 sz="1400"/>
          </a:p>
        </p:txBody>
      </p:sp>
      <p:sp>
        <p:nvSpPr>
          <p:cNvPr id="8" name="AutoShape 25">
            <a:extLst>
              <a:ext uri="{FF2B5EF4-FFF2-40B4-BE49-F238E27FC236}">
                <a16:creationId xmlns:a16="http://schemas.microsoft.com/office/drawing/2014/main" id="{993CD8E9-271C-4B07-A163-D43A696AEA74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4710592" y="1369006"/>
            <a:ext cx="1519012" cy="421018"/>
          </a:xfrm>
          <a:prstGeom prst="rightArrow">
            <a:avLst>
              <a:gd name="adj1" fmla="val 50000"/>
              <a:gd name="adj2" fmla="val 6158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 sz="1400"/>
          </a:p>
        </p:txBody>
      </p:sp>
      <p:sp>
        <p:nvSpPr>
          <p:cNvPr id="9" name="AutoShape 27">
            <a:extLst>
              <a:ext uri="{FF2B5EF4-FFF2-40B4-BE49-F238E27FC236}">
                <a16:creationId xmlns:a16="http://schemas.microsoft.com/office/drawing/2014/main" id="{04BF7FE8-A543-4400-8DA7-371CE17D1EC3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4719941" y="918606"/>
            <a:ext cx="1519012" cy="421018"/>
          </a:xfrm>
          <a:prstGeom prst="rightArrow">
            <a:avLst>
              <a:gd name="adj1" fmla="val 50000"/>
              <a:gd name="adj2" fmla="val 6098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 sz="1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B9D383-99C7-46C9-A8EE-3DF09F15B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0272" y="942586"/>
            <a:ext cx="841015" cy="7381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HEVC or AVC Decoder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2CB62C-6F5F-4A56-B602-C56841061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319" y="842058"/>
            <a:ext cx="1186638" cy="9951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Texture to Sphere Mapping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4651334-0A04-4595-8023-E4D4EA778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71" y="837518"/>
            <a:ext cx="1878031" cy="110641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latin typeface="Times New Roman" panose="02020603050405020304" pitchFamily="18" charset="0"/>
              </a:rPr>
              <a:t>Viewport Rendering for Immersive Video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417B6F-807F-47DC-A0C3-702B7F0B7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9287" y="2260547"/>
            <a:ext cx="1021086" cy="7381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latin typeface="Times New Roman" panose="02020603050405020304" pitchFamily="18" charset="0"/>
              </a:rPr>
              <a:t>EVS Decoder</a:t>
            </a:r>
          </a:p>
        </p:txBody>
      </p:sp>
      <p:sp>
        <p:nvSpPr>
          <p:cNvPr id="14" name="Text Box 30">
            <a:extLst>
              <a:ext uri="{FF2B5EF4-FFF2-40B4-BE49-F238E27FC236}">
                <a16:creationId xmlns:a16="http://schemas.microsoft.com/office/drawing/2014/main" id="{67CF0E9F-487D-4C1F-9F8A-2B93F596E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6275" y="2755001"/>
            <a:ext cx="1878031" cy="40782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Decoder output signal </a:t>
            </a:r>
          </a:p>
        </p:txBody>
      </p:sp>
      <p:sp>
        <p:nvSpPr>
          <p:cNvPr id="15" name="AutoShape 31">
            <a:extLst>
              <a:ext uri="{FF2B5EF4-FFF2-40B4-BE49-F238E27FC236}">
                <a16:creationId xmlns:a16="http://schemas.microsoft.com/office/drawing/2014/main" id="{01B8A385-BDAD-4F96-89C2-F4D698F6036A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5470098" y="2438119"/>
            <a:ext cx="2812273" cy="421018"/>
          </a:xfrm>
          <a:prstGeom prst="rightArrow">
            <a:avLst>
              <a:gd name="adj1" fmla="val 50000"/>
              <a:gd name="adj2" fmla="val 5520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 sz="1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B9AFA1A-98E0-4286-BE08-6CC5678E7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5871" y="2181631"/>
            <a:ext cx="1878031" cy="93053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latin typeface="Times New Roman" panose="02020603050405020304" pitchFamily="18" charset="0"/>
              </a:rPr>
              <a:t>Immersive Voice/audio Rendering</a:t>
            </a:r>
          </a:p>
        </p:txBody>
      </p:sp>
      <p:sp>
        <p:nvSpPr>
          <p:cNvPr id="17" name="AutoShape 24">
            <a:extLst>
              <a:ext uri="{FF2B5EF4-FFF2-40B4-BE49-F238E27FC236}">
                <a16:creationId xmlns:a16="http://schemas.microsoft.com/office/drawing/2014/main" id="{11937E86-5FDF-451E-8185-2A88CA88A732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2457395" y="2436388"/>
            <a:ext cx="1804587" cy="421018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 sz="1400"/>
          </a:p>
        </p:txBody>
      </p:sp>
      <p:sp>
        <p:nvSpPr>
          <p:cNvPr id="18" name="Text Box 32">
            <a:extLst>
              <a:ext uri="{FF2B5EF4-FFF2-40B4-BE49-F238E27FC236}">
                <a16:creationId xmlns:a16="http://schemas.microsoft.com/office/drawing/2014/main" id="{54E738AA-450A-489D-8F13-B5319F9DB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3712" y="536496"/>
            <a:ext cx="1044405" cy="74361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 hangingPunct="0"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360-Degree Video</a:t>
            </a:r>
          </a:p>
        </p:txBody>
      </p:sp>
      <p:sp>
        <p:nvSpPr>
          <p:cNvPr id="19" name="AutoShape 31">
            <a:extLst>
              <a:ext uri="{FF2B5EF4-FFF2-40B4-BE49-F238E27FC236}">
                <a16:creationId xmlns:a16="http://schemas.microsoft.com/office/drawing/2014/main" id="{01DFDA5C-FE3D-413E-922A-A0088E808563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7569457" y="1101151"/>
            <a:ext cx="712914" cy="421018"/>
          </a:xfrm>
          <a:prstGeom prst="rightArrow">
            <a:avLst>
              <a:gd name="adj1" fmla="val 50000"/>
              <a:gd name="adj2" fmla="val 5519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1030499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96</Words>
  <Application>Microsoft Office PowerPoint</Application>
  <PresentationFormat>Custom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Gunkel, S.N.B. (Simon)</dc:creator>
  <cp:lastModifiedBy>Ahsan, Saba </cp:lastModifiedBy>
  <cp:revision>8</cp:revision>
  <dcterms:created xsi:type="dcterms:W3CDTF">2021-09-27T11:18:29Z</dcterms:created>
  <dcterms:modified xsi:type="dcterms:W3CDTF">2022-03-31T16:53:46Z</dcterms:modified>
</cp:coreProperties>
</file>