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5"/>
  </p:notesMasterIdLst>
  <p:handoutMasterIdLst>
    <p:handoutMasterId r:id="rId16"/>
  </p:handoutMasterIdLst>
  <p:sldIdLst>
    <p:sldId id="445" r:id="rId5"/>
    <p:sldId id="446" r:id="rId6"/>
    <p:sldId id="456" r:id="rId7"/>
    <p:sldId id="940" r:id="rId8"/>
    <p:sldId id="942" r:id="rId9"/>
    <p:sldId id="947" r:id="rId10"/>
    <p:sldId id="936" r:id="rId11"/>
    <p:sldId id="939" r:id="rId12"/>
    <p:sldId id="941" r:id="rId13"/>
    <p:sldId id="43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56"/>
            <p14:sldId id="940"/>
            <p14:sldId id="942"/>
            <p14:sldId id="947"/>
            <p14:sldId id="936"/>
            <p14:sldId id="939"/>
            <p14:sldId id="941"/>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5889" autoAdjust="0"/>
  </p:normalViewPr>
  <p:slideViewPr>
    <p:cSldViewPr snapToGrid="0" showGuides="1">
      <p:cViewPr varScale="1">
        <p:scale>
          <a:sx n="119" d="100"/>
          <a:sy n="119" d="100"/>
        </p:scale>
        <p:origin x="120" y="27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dgm:spPr/>
      <dgm:t>
        <a:bodyPr/>
        <a:lstStyle/>
        <a:p>
          <a:r>
            <a:rPr lang="en-US" dirty="0"/>
            <a:t>FS_5GVideo (Feasibility Study on 5G Video Codec Characteristics)</a:t>
          </a: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538947" custScaleY="192999"/>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err="1">
              <a:latin typeface="+mn-lt"/>
            </a:rPr>
            <a:t>FS_XRTraffic</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69972"/>
      <dgm:spPr/>
    </dgm:pt>
  </dgm:ptLst>
  <dgm:cxnLst>
    <dgm:cxn modelId="{A320878B-8DFA-4AB6-AB49-8A6D9292BDBD}" type="presOf" srcId="{7BEC3A22-2E07-4125-8147-5C979B922B11}" destId="{1B9F0E2D-5B23-4FF3-9730-8BBF1F46100D}" srcOrd="0" destOrd="0" presId="urn:microsoft.com/office/officeart/2005/8/layout/lProcess3"/>
    <dgm:cxn modelId="{E4A13EC0-F456-4805-A84A-F33237781EC9}" type="presOf" srcId="{B25C5971-3172-4B38-9C86-589AC35F6E58}" destId="{2D9C6011-B48E-491A-8BB6-33D99E6F5625}"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CAD2CC67-17E1-4E6E-89A1-22E339784EA0}" type="presParOf" srcId="{1B9F0E2D-5B23-4FF3-9730-8BBF1F46100D}" destId="{73B6AD13-0729-4275-8C92-7452C63B98DE}" srcOrd="0" destOrd="0" presId="urn:microsoft.com/office/officeart/2005/8/layout/lProcess3"/>
    <dgm:cxn modelId="{164EB7C7-ACD2-47FA-BF53-D13E7CB4D0CD}"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EC3A22-2E07-4125-8147-5C979B922B11}"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fr-FR"/>
        </a:p>
      </dgm:t>
    </dgm:pt>
    <dgm:pt modelId="{B25C5971-3172-4B38-9C86-589AC35F6E58}">
      <dgm:prSet custT="1"/>
      <dgm:spPr/>
      <dgm:t>
        <a:bodyPr/>
        <a:lstStyle/>
        <a:p>
          <a:r>
            <a:rPr lang="en-US" altLang="en-US" sz="1400" dirty="0">
              <a:latin typeface="+mn-lt"/>
            </a:rPr>
            <a:t>5GMS_EDGE (Edge Extensions to the 5G Media Streaming Architecture)</a:t>
          </a:r>
          <a:endParaRPr lang="en-US" sz="1400" dirty="0">
            <a:latin typeface="+mn-lt"/>
          </a:endParaRPr>
        </a:p>
      </dgm:t>
    </dgm:pt>
    <dgm:pt modelId="{5711075E-1F66-4E4D-A85E-31ED1E49F05F}" type="parTrans" cxnId="{D3DCA8CD-67C9-4B88-A2E8-0049F9A88FC3}">
      <dgm:prSet/>
      <dgm:spPr/>
      <dgm:t>
        <a:bodyPr/>
        <a:lstStyle/>
        <a:p>
          <a:endParaRPr lang="fr-FR"/>
        </a:p>
      </dgm:t>
    </dgm:pt>
    <dgm:pt modelId="{3791999F-4F11-4D42-8CFB-E8E64F46776D}" type="sibTrans" cxnId="{D3DCA8CD-67C9-4B88-A2E8-0049F9A88FC3}">
      <dgm:prSet/>
      <dgm:spPr/>
      <dgm:t>
        <a:bodyPr/>
        <a:lstStyle/>
        <a:p>
          <a:endParaRPr lang="fr-FR"/>
        </a:p>
      </dgm:t>
    </dgm:pt>
    <dgm:pt modelId="{1B9F0E2D-5B23-4FF3-9730-8BBF1F46100D}" type="pres">
      <dgm:prSet presAssocID="{7BEC3A22-2E07-4125-8147-5C979B922B11}" presName="Name0" presStyleCnt="0">
        <dgm:presLayoutVars>
          <dgm:chPref val="3"/>
          <dgm:dir/>
          <dgm:animLvl val="lvl"/>
          <dgm:resizeHandles/>
        </dgm:presLayoutVars>
      </dgm:prSet>
      <dgm:spPr/>
    </dgm:pt>
    <dgm:pt modelId="{73B6AD13-0729-4275-8C92-7452C63B98DE}" type="pres">
      <dgm:prSet presAssocID="{B25C5971-3172-4B38-9C86-589AC35F6E58}" presName="horFlow" presStyleCnt="0"/>
      <dgm:spPr/>
    </dgm:pt>
    <dgm:pt modelId="{2D9C6011-B48E-491A-8BB6-33D99E6F5625}" type="pres">
      <dgm:prSet presAssocID="{B25C5971-3172-4B38-9C86-589AC35F6E58}" presName="bigChev" presStyleLbl="node1" presStyleIdx="0" presStyleCnt="1" custScaleX="702573" custScaleY="390028" custLinFactNeighborX="590" custLinFactNeighborY="-7574"/>
      <dgm:spPr/>
    </dgm:pt>
  </dgm:ptLst>
  <dgm:cxnLst>
    <dgm:cxn modelId="{4B8FBCCC-43AE-46A9-9F11-1E27FEEC58A2}" type="presOf" srcId="{7BEC3A22-2E07-4125-8147-5C979B922B11}" destId="{1B9F0E2D-5B23-4FF3-9730-8BBF1F46100D}" srcOrd="0" destOrd="0" presId="urn:microsoft.com/office/officeart/2005/8/layout/lProcess3"/>
    <dgm:cxn modelId="{D3DCA8CD-67C9-4B88-A2E8-0049F9A88FC3}" srcId="{7BEC3A22-2E07-4125-8147-5C979B922B11}" destId="{B25C5971-3172-4B38-9C86-589AC35F6E58}" srcOrd="0" destOrd="0" parTransId="{5711075E-1F66-4E4D-A85E-31ED1E49F05F}" sibTransId="{3791999F-4F11-4D42-8CFB-E8E64F46776D}"/>
    <dgm:cxn modelId="{D67F3EF2-C361-45F8-B2B8-99EBC92A5592}" type="presOf" srcId="{B25C5971-3172-4B38-9C86-589AC35F6E58}" destId="{2D9C6011-B48E-491A-8BB6-33D99E6F5625}" srcOrd="0" destOrd="0" presId="urn:microsoft.com/office/officeart/2005/8/layout/lProcess3"/>
    <dgm:cxn modelId="{485C633E-D74B-44DA-BB10-6CDF428A7ECB}" type="presParOf" srcId="{1B9F0E2D-5B23-4FF3-9730-8BBF1F46100D}" destId="{73B6AD13-0729-4275-8C92-7452C63B98DE}" srcOrd="0" destOrd="0" presId="urn:microsoft.com/office/officeart/2005/8/layout/lProcess3"/>
    <dgm:cxn modelId="{2AFAFCFD-3C21-4273-8294-45C8A2BCDA17}" type="presParOf" srcId="{73B6AD13-0729-4275-8C92-7452C63B98DE}" destId="{2D9C6011-B48E-491A-8BB6-33D99E6F5625}" srcOrd="0" destOrd="0" presId="urn:microsoft.com/office/officeart/2005/8/layout/lProcess3"/>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 y="1"/>
          <a:ext cx="3008099" cy="430884"/>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FS_5GVideo (Feasibility Study on 5G Video Codec Characteristics)</a:t>
          </a:r>
        </a:p>
      </dsp:txBody>
      <dsp:txXfrm>
        <a:off x="215443" y="1"/>
        <a:ext cx="2577215" cy="4308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1757" y="0"/>
          <a:ext cx="2045623" cy="430886"/>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err="1">
              <a:latin typeface="+mn-lt"/>
            </a:rPr>
            <a:t>FS_XRTraffic</a:t>
          </a:r>
          <a:endParaRPr lang="en-US" sz="1400" kern="1200" dirty="0">
            <a:latin typeface="+mn-lt"/>
          </a:endParaRPr>
        </a:p>
      </dsp:txBody>
      <dsp:txXfrm>
        <a:off x="217200" y="0"/>
        <a:ext cx="1614737" cy="4308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9C6011-B48E-491A-8BB6-33D99E6F5625}">
      <dsp:nvSpPr>
        <dsp:cNvPr id="0" name=""/>
        <dsp:cNvSpPr/>
      </dsp:nvSpPr>
      <dsp:spPr>
        <a:xfrm>
          <a:off x="6644" y="0"/>
          <a:ext cx="3911424" cy="868558"/>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5GMS_EDGE (Edge Extensions to the 5G Media Streaming Architecture)</a:t>
          </a:r>
          <a:endParaRPr lang="en-US" sz="1400" kern="1200" dirty="0">
            <a:latin typeface="+mn-lt"/>
          </a:endParaRPr>
        </a:p>
      </dsp:txBody>
      <dsp:txXfrm>
        <a:off x="440923" y="0"/>
        <a:ext cx="3042866" cy="86855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F1AFC3BC-4525-4238-AD5C-1FF58328CD60}"/>
              </a:ext>
            </a:extLst>
          </p:cNvPr>
          <p:cNvSpPr>
            <a:spLocks noGrp="1" noRot="1" noChangeAspect="1" noChangeArrowheads="1" noTextEdit="1"/>
          </p:cNvSpPr>
          <p:nvPr>
            <p:ph type="sldImg"/>
          </p:nvPr>
        </p:nvSpPr>
        <p:spPr>
          <a:ln/>
        </p:spPr>
      </p:sp>
      <p:sp>
        <p:nvSpPr>
          <p:cNvPr id="33795" name="Notes Placeholder 2">
            <a:extLst>
              <a:ext uri="{FF2B5EF4-FFF2-40B4-BE49-F238E27FC236}">
                <a16:creationId xmlns:a16="http://schemas.microsoft.com/office/drawing/2014/main" id="{5E46B656-8E4E-4EA9-B141-125197B0FB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33796" name="Slide Number Placeholder 3">
            <a:extLst>
              <a:ext uri="{FF2B5EF4-FFF2-40B4-BE49-F238E27FC236}">
                <a16:creationId xmlns:a16="http://schemas.microsoft.com/office/drawing/2014/main" id="{B29A1F2E-3B7E-40D9-9885-13BCCFD2F79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cs typeface="Arial" panose="020B0604020202020204" pitchFamily="34" charset="0"/>
              </a:defRPr>
            </a:lvl1pPr>
            <a:lvl2pPr marL="730250" indent="-280988" defTabSz="928688">
              <a:defRPr>
                <a:solidFill>
                  <a:schemeClr val="tx1"/>
                </a:solidFill>
                <a:latin typeface="Arial" panose="020B0604020202020204" pitchFamily="34" charset="0"/>
                <a:cs typeface="Arial" panose="020B0604020202020204" pitchFamily="34" charset="0"/>
              </a:defRPr>
            </a:lvl2pPr>
            <a:lvl3pPr marL="1123950" indent="-223838" defTabSz="928688">
              <a:defRPr>
                <a:solidFill>
                  <a:schemeClr val="tx1"/>
                </a:solidFill>
                <a:latin typeface="Arial" panose="020B0604020202020204" pitchFamily="34" charset="0"/>
                <a:cs typeface="Arial" panose="020B0604020202020204" pitchFamily="34" charset="0"/>
              </a:defRPr>
            </a:lvl3pPr>
            <a:lvl4pPr marL="1573213" indent="-223838" defTabSz="928688">
              <a:defRPr>
                <a:solidFill>
                  <a:schemeClr val="tx1"/>
                </a:solidFill>
                <a:latin typeface="Arial" panose="020B0604020202020204" pitchFamily="34" charset="0"/>
                <a:cs typeface="Arial" panose="020B0604020202020204" pitchFamily="34" charset="0"/>
              </a:defRPr>
            </a:lvl4pPr>
            <a:lvl5pPr marL="2022475" indent="-223838" defTabSz="928688">
              <a:defRPr>
                <a:solidFill>
                  <a:schemeClr val="tx1"/>
                </a:solidFill>
                <a:latin typeface="Arial" panose="020B0604020202020204" pitchFamily="34" charset="0"/>
                <a:cs typeface="Arial" panose="020B0604020202020204" pitchFamily="34" charset="0"/>
              </a:defRPr>
            </a:lvl5pPr>
            <a:lvl6pPr marL="24796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368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940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51275" indent="-223838" defTabSz="928688"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9C172012-2F84-4EB5-8B11-7A1EB75A5760}" type="slidenum">
              <a:rPr lang="en-GB" altLang="en-US" smtClean="0">
                <a:latin typeface="Times New Roman" panose="02020603050405020304" pitchFamily="18" charset="0"/>
              </a:rPr>
              <a:pPr/>
              <a:t>3</a:t>
            </a:fld>
            <a:endParaRPr lang="en-GB" altLang="en-US">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7</a:t>
            </a:fld>
            <a:endParaRPr lang="en-GB" altLang="en-US"/>
          </a:p>
        </p:txBody>
      </p:sp>
    </p:spTree>
    <p:extLst>
      <p:ext uri="{BB962C8B-B14F-4D97-AF65-F5344CB8AC3E}">
        <p14:creationId xmlns:p14="http://schemas.microsoft.com/office/powerpoint/2010/main" val="32038215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8</a:t>
            </a:fld>
            <a:endParaRPr lang="en-GB" altLang="en-US"/>
          </a:p>
        </p:txBody>
      </p:sp>
    </p:spTree>
    <p:extLst>
      <p:ext uri="{BB962C8B-B14F-4D97-AF65-F5344CB8AC3E}">
        <p14:creationId xmlns:p14="http://schemas.microsoft.com/office/powerpoint/2010/main" val="2073111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a:defRPr/>
            </a:pPr>
            <a:fld id="{3ABCD10C-D5DB-4DDE-9359-72217E4C07B0}" type="slidenum">
              <a:rPr lang="en-GB" altLang="en-US" smtClean="0"/>
              <a:pPr>
                <a:defRPr/>
              </a:pPr>
              <a:t>9</a:t>
            </a:fld>
            <a:endParaRPr lang="en-GB" altLang="en-US"/>
          </a:p>
        </p:txBody>
      </p:sp>
    </p:spTree>
    <p:extLst>
      <p:ext uri="{BB962C8B-B14F-4D97-AF65-F5344CB8AC3E}">
        <p14:creationId xmlns:p14="http://schemas.microsoft.com/office/powerpoint/2010/main" val="3945252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SP-211433, SA4 Rel-18 Workshop#2 – Summary report</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jpeg"/><Relationship Id="rId7" Type="http://schemas.openxmlformats.org/officeDocument/2006/relationships/diagramColors" Target="../diagrams/colors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jpe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jpeg"/><Relationship Id="rId7" Type="http://schemas.openxmlformats.org/officeDocument/2006/relationships/diagramColors" Target="../diagrams/colors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SA4 Rel-18 Workshop #2</a:t>
            </a:r>
            <a:br>
              <a:rPr lang="sv-SE" altLang="sv-SE" dirty="0"/>
            </a:br>
            <a:r>
              <a:rPr lang="sv-SE" altLang="sv-SE" dirty="0"/>
              <a:t>Summary report</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a:xfrm>
            <a:off x="1524000" y="3602037"/>
            <a:ext cx="9144000" cy="1761417"/>
          </a:xfrm>
        </p:spPr>
        <p:txBody>
          <a:bodyPr/>
          <a:lstStyle/>
          <a:p>
            <a:pPr>
              <a:lnSpc>
                <a:spcPct val="80000"/>
              </a:lnSpc>
            </a:pPr>
            <a:r>
              <a:rPr lang="en-US" altLang="en-US" sz="2000" b="1" dirty="0">
                <a:latin typeface="Arial" panose="020B0604020202020204" pitchFamily="34" charset="0"/>
              </a:rPr>
              <a:t>Source: SA4 leadership</a:t>
            </a:r>
          </a:p>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b="1" dirty="0">
                <a:latin typeface="Arial" panose="020B0604020202020204" pitchFamily="34" charset="0"/>
              </a:rPr>
              <a:t>Gilles Teniou</a:t>
            </a:r>
            <a:r>
              <a:rPr lang="en-US" altLang="en-US" sz="2000" dirty="0">
                <a:latin typeface="Arial" panose="020B0604020202020204" pitchFamily="34" charset="0"/>
              </a:rPr>
              <a:t>, SA4 Vice chair, Tencent, CCSA</a:t>
            </a:r>
          </a:p>
          <a:p>
            <a:pPr>
              <a:lnSpc>
                <a:spcPct val="80000"/>
              </a:lnSpc>
            </a:pPr>
            <a:r>
              <a:rPr lang="en-US" altLang="en-US" sz="2000" b="1" dirty="0">
                <a:latin typeface="Arial" panose="020B0604020202020204" pitchFamily="34" charset="0"/>
              </a:rPr>
              <a:t>Jaeyeon Song</a:t>
            </a:r>
            <a:r>
              <a:rPr lang="en-US" altLang="en-US" sz="2000" dirty="0">
                <a:latin typeface="Arial" panose="020B0604020202020204" pitchFamily="34" charset="0"/>
              </a:rPr>
              <a:t>, SA4 Vice chair, Samsung Electronics Co., Ltd, TTA</a:t>
            </a:r>
          </a:p>
          <a:p>
            <a:pPr>
              <a:lnSpc>
                <a:spcPct val="80000"/>
              </a:lnSpc>
            </a:pPr>
            <a:r>
              <a:rPr lang="en-US" altLang="en-US" sz="2000" dirty="0">
                <a:latin typeface="Arial" panose="020B0604020202020204" pitchFamily="34" charset="0"/>
              </a:rPr>
              <a:t>SA4#116-e, 10-19 November 2021, Electronic Meeting.</a:t>
            </a:r>
          </a:p>
          <a:p>
            <a:pPr>
              <a:lnSpc>
                <a:spcPct val="80000"/>
              </a:lnSpc>
            </a:pPr>
            <a:r>
              <a:rPr lang="en-US" altLang="en-US" sz="2000" dirty="0" err="1">
                <a:latin typeface="Arial" panose="020B0604020202020204" pitchFamily="34" charset="0"/>
              </a:rPr>
              <a:t>Tdoc</a:t>
            </a:r>
            <a:r>
              <a:rPr lang="en-US" altLang="en-US" sz="2000">
                <a:latin typeface="Arial" panose="020B0604020202020204" pitchFamily="34" charset="0"/>
              </a:rPr>
              <a:t>: SP-211433 -&gt; S4-211674</a:t>
            </a:r>
            <a:endParaRPr lang="en-US" altLang="en-US" sz="2000" dirty="0">
              <a:latin typeface="Arial" panose="020B0604020202020204" pitchFamily="34" charset="0"/>
            </a:endParaRP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dirty="0"/>
              <a:t>Next steps</a:t>
            </a:r>
            <a:endParaRPr lang="en-US" altLang="en-US" dirty="0"/>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9401432" cy="4351338"/>
          </a:xfrm>
        </p:spPr>
        <p:txBody>
          <a:bodyPr>
            <a:noAutofit/>
          </a:bodyPr>
          <a:lstStyle/>
          <a:p>
            <a:pPr>
              <a:buFont typeface="Arial" panose="020B0604020202020204" pitchFamily="34" charset="0"/>
              <a:buChar char="•"/>
              <a:defRPr/>
            </a:pPr>
            <a:r>
              <a:rPr lang="sv-SE" altLang="en-US" sz="2000" dirty="0"/>
              <a:t>No online discussions about Rel-18 at SA4#116-e / priority is Rel-17 completion</a:t>
            </a:r>
          </a:p>
          <a:p>
            <a:pPr lvl="1">
              <a:defRPr/>
            </a:pPr>
            <a:r>
              <a:rPr lang="sv-SE" altLang="en-US" sz="1800" dirty="0"/>
              <a:t>Each SWG Chair to act as moderator for respective area over SWG reflector after SA4#116-e</a:t>
            </a:r>
          </a:p>
          <a:p>
            <a:pPr>
              <a:buFont typeface="Arial" panose="020B0604020202020204" pitchFamily="34" charset="0"/>
              <a:buChar char="•"/>
              <a:defRPr/>
            </a:pPr>
            <a:r>
              <a:rPr lang="sv-SE" altLang="en-US" sz="2000" dirty="0"/>
              <a:t>3rd SA4 Rel-18 workshop (27th January 2022)</a:t>
            </a:r>
          </a:p>
          <a:p>
            <a:pPr lvl="1">
              <a:defRPr/>
            </a:pPr>
            <a:r>
              <a:rPr lang="sv-SE" altLang="en-US" sz="1600" dirty="0"/>
              <a:t>For collecting more IM inputs</a:t>
            </a:r>
          </a:p>
          <a:p>
            <a:pPr lvl="1">
              <a:defRPr/>
            </a:pPr>
            <a:r>
              <a:rPr lang="sv-SE" altLang="en-US" sz="1600" dirty="0"/>
              <a:t>For adding details of identified items</a:t>
            </a:r>
          </a:p>
          <a:p>
            <a:pPr lvl="1">
              <a:defRPr/>
            </a:pPr>
            <a:r>
              <a:rPr lang="sv-SE" altLang="en-US" sz="1600" dirty="0"/>
              <a:t>Moderator to present a Rel-18 plan of their area as a result of discussion</a:t>
            </a:r>
          </a:p>
          <a:p>
            <a:pPr lvl="1">
              <a:defRPr/>
            </a:pPr>
            <a:r>
              <a:rPr lang="sv-SE" altLang="en-US" sz="1600" dirty="0"/>
              <a:t>Identify the priorities as a result</a:t>
            </a:r>
          </a:p>
          <a:p>
            <a:pPr lvl="1">
              <a:defRPr/>
            </a:pPr>
            <a:r>
              <a:rPr lang="sv-SE" altLang="en-US" sz="1600" dirty="0"/>
              <a:t>Draft WID/SIDs ahead of SA4#117-e</a:t>
            </a:r>
          </a:p>
          <a:p>
            <a:pPr>
              <a:buFont typeface="Arial" panose="020B0604020202020204" pitchFamily="34" charset="0"/>
              <a:buChar char="•"/>
              <a:defRPr/>
            </a:pPr>
            <a:r>
              <a:rPr lang="sv-SE" altLang="en-US" sz="2000" dirty="0"/>
              <a:t>~ 60% agreed Rel-18 plan at SA4#117-e (February 2022)</a:t>
            </a:r>
          </a:p>
          <a:p>
            <a:pPr lvl="1">
              <a:defRPr/>
            </a:pPr>
            <a:r>
              <a:rPr lang="sv-SE" altLang="en-US" sz="1400" dirty="0"/>
              <a:t>When Rel-17 is supposed to be functionaly frozen.</a:t>
            </a:r>
          </a:p>
          <a:p>
            <a:pPr>
              <a:buFont typeface="Arial" panose="020B0604020202020204" pitchFamily="34" charset="0"/>
              <a:buChar char="•"/>
              <a:defRPr/>
            </a:pPr>
            <a:r>
              <a:rPr lang="sv-SE" altLang="en-US" sz="2000" dirty="0"/>
              <a:t>100% agreed Rel-18 plan* at SA4#119-e (May 2022)</a:t>
            </a:r>
          </a:p>
          <a:p>
            <a:pPr lvl="1">
              <a:defRPr/>
            </a:pPr>
            <a:r>
              <a:rPr lang="sv-SE" altLang="en-US" sz="1400" dirty="0"/>
              <a:t>I.e. once Rel-17 is actually completed and all dependencies are resolved.</a:t>
            </a:r>
          </a:p>
          <a:p>
            <a:pPr marL="0" indent="0">
              <a:lnSpc>
                <a:spcPct val="100000"/>
              </a:lnSpc>
              <a:spcBef>
                <a:spcPct val="0"/>
              </a:spcBef>
              <a:buFontTx/>
              <a:buNone/>
              <a:defRPr/>
            </a:pPr>
            <a:endParaRPr lang="sv-SE" altLang="en-US" sz="1100" dirty="0"/>
          </a:p>
          <a:p>
            <a:pPr marL="0" indent="0">
              <a:lnSpc>
                <a:spcPct val="100000"/>
              </a:lnSpc>
              <a:spcBef>
                <a:spcPct val="0"/>
              </a:spcBef>
              <a:buFontTx/>
              <a:buNone/>
              <a:defRPr/>
            </a:pPr>
            <a:r>
              <a:rPr lang="sv-SE" altLang="en-US" sz="1100" dirty="0"/>
              <a:t>* An agreed comprehensive view of items to be conducted within Rel-18</a:t>
            </a:r>
          </a:p>
          <a:p>
            <a:pPr marL="0" indent="0">
              <a:buFontTx/>
              <a:buNone/>
              <a:defRPr/>
            </a:pPr>
            <a:endParaRPr lang="sv-SE" altLang="en-US" sz="20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196174" y="258121"/>
            <a:ext cx="10515600" cy="1325563"/>
          </a:xfrm>
        </p:spPr>
        <p:txBody>
          <a:bodyPr/>
          <a:lstStyle/>
          <a:p>
            <a:r>
              <a:rPr lang="sv-SE" b="1" dirty="0"/>
              <a:t>Introduction</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199" y="1825625"/>
            <a:ext cx="9708397" cy="4351338"/>
          </a:xfrm>
        </p:spPr>
        <p:txBody>
          <a:bodyPr/>
          <a:lstStyle/>
          <a:p>
            <a:pPr marL="447675" indent="-447675"/>
            <a:r>
              <a:rPr lang="sv-SE" sz="2000" dirty="0"/>
              <a:t>This document presents currently discussed Rel-18 SA4 directions of work for the purpose of the SA Rel-18 workshop. It includes:</a:t>
            </a:r>
          </a:p>
          <a:p>
            <a:pPr marL="904875" lvl="1" indent="-447675"/>
            <a:r>
              <a:rPr lang="sv-SE" sz="1600" dirty="0"/>
              <a:t>SA4 Terms of References and the 3GPP process</a:t>
            </a:r>
          </a:p>
          <a:p>
            <a:pPr marL="904875" lvl="1" indent="-447675"/>
            <a:r>
              <a:rPr lang="sv-SE" sz="1600" dirty="0"/>
              <a:t>Summary of the SA4 Rel-18 Workshop held 17th August 2021</a:t>
            </a:r>
          </a:p>
          <a:p>
            <a:pPr marL="904875" lvl="1" indent="-447675"/>
            <a:r>
              <a:rPr lang="sv-SE" sz="1600" dirty="0"/>
              <a:t>Summary of the SA4 Rel-18 Workshop #2 held 3rd November 2021</a:t>
            </a:r>
          </a:p>
          <a:p>
            <a:pPr marL="904875" lvl="1" indent="-447675"/>
            <a:r>
              <a:rPr lang="en-US" altLang="en-US" sz="1600" dirty="0"/>
              <a:t>SA4 draft Rel-18 directions for further discussions and decisions</a:t>
            </a:r>
          </a:p>
          <a:p>
            <a:pPr marL="904875" lvl="1" indent="-447675"/>
            <a:r>
              <a:rPr lang="en-US" altLang="en-US" sz="1600" dirty="0"/>
              <a:t>Next steps</a:t>
            </a:r>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Curved Connector 45">
            <a:extLst>
              <a:ext uri="{FF2B5EF4-FFF2-40B4-BE49-F238E27FC236}">
                <a16:creationId xmlns:a16="http://schemas.microsoft.com/office/drawing/2014/main" id="{678A6AE8-F241-4C80-A945-69941D00F839}"/>
              </a:ext>
            </a:extLst>
          </p:cNvPr>
          <p:cNvCxnSpPr>
            <a:cxnSpLocks/>
            <a:endCxn id="19" idx="0"/>
          </p:cNvCxnSpPr>
          <p:nvPr/>
        </p:nvCxnSpPr>
        <p:spPr>
          <a:xfrm>
            <a:off x="3422649" y="2722562"/>
            <a:ext cx="1748801" cy="92729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Rounded Rectangle 46">
            <a:extLst>
              <a:ext uri="{FF2B5EF4-FFF2-40B4-BE49-F238E27FC236}">
                <a16:creationId xmlns:a16="http://schemas.microsoft.com/office/drawing/2014/main" id="{FA040349-3AAD-4FBD-8684-22CB17C8ED34}"/>
              </a:ext>
            </a:extLst>
          </p:cNvPr>
          <p:cNvSpPr/>
          <p:nvPr/>
        </p:nvSpPr>
        <p:spPr>
          <a:xfrm>
            <a:off x="2848768" y="362029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SA2</a:t>
            </a:r>
          </a:p>
          <a:p>
            <a:pPr algn="ctr">
              <a:defRPr/>
            </a:pPr>
            <a:r>
              <a:rPr lang="en-US" sz="1400" dirty="0">
                <a:solidFill>
                  <a:schemeClr val="tx1"/>
                </a:solidFill>
                <a:latin typeface="Century Gothic" panose="020B0502020202020204" pitchFamily="34" charset="0"/>
              </a:rPr>
              <a:t>Architecture</a:t>
            </a:r>
          </a:p>
        </p:txBody>
      </p:sp>
      <p:cxnSp>
        <p:nvCxnSpPr>
          <p:cNvPr id="46" name="Curved Connector 45">
            <a:extLst>
              <a:ext uri="{FF2B5EF4-FFF2-40B4-BE49-F238E27FC236}">
                <a16:creationId xmlns:a16="http://schemas.microsoft.com/office/drawing/2014/main" id="{BEFB2FBD-D720-4DC9-AE2F-532C225FD1E0}"/>
              </a:ext>
            </a:extLst>
          </p:cNvPr>
          <p:cNvCxnSpPr>
            <a:cxnSpLocks/>
            <a:endCxn id="47" idx="0"/>
          </p:cNvCxnSpPr>
          <p:nvPr/>
        </p:nvCxnSpPr>
        <p:spPr>
          <a:xfrm rot="16200000" flipH="1">
            <a:off x="2888455" y="2951956"/>
            <a:ext cx="1050132" cy="286543"/>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Curved Connector 52">
            <a:extLst>
              <a:ext uri="{FF2B5EF4-FFF2-40B4-BE49-F238E27FC236}">
                <a16:creationId xmlns:a16="http://schemas.microsoft.com/office/drawing/2014/main" id="{3E45D89E-2361-456F-A19F-12CFBE306893}"/>
              </a:ext>
            </a:extLst>
          </p:cNvPr>
          <p:cNvCxnSpPr>
            <a:cxnSpLocks/>
            <a:stCxn id="47" idx="3"/>
            <a:endCxn id="49" idx="1"/>
          </p:cNvCxnSpPr>
          <p:nvPr/>
        </p:nvCxnSpPr>
        <p:spPr>
          <a:xfrm>
            <a:off x="4264818" y="3989388"/>
            <a:ext cx="1696244" cy="797307"/>
          </a:xfrm>
          <a:prstGeom prst="curvedConnector3">
            <a:avLst>
              <a:gd name="adj1" fmla="val 5805"/>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Curved Connector 54">
            <a:extLst>
              <a:ext uri="{FF2B5EF4-FFF2-40B4-BE49-F238E27FC236}">
                <a16:creationId xmlns:a16="http://schemas.microsoft.com/office/drawing/2014/main" id="{5FDC98A1-DDD2-4C1D-BBF5-A3081AC02793}"/>
              </a:ext>
            </a:extLst>
          </p:cNvPr>
          <p:cNvCxnSpPr>
            <a:cxnSpLocks/>
            <a:endCxn id="49" idx="0"/>
          </p:cNvCxnSpPr>
          <p:nvPr/>
        </p:nvCxnSpPr>
        <p:spPr>
          <a:xfrm>
            <a:off x="3270250" y="2506151"/>
            <a:ext cx="3493177" cy="1483237"/>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18" name="Rounded Rectangle 117">
            <a:extLst>
              <a:ext uri="{FF2B5EF4-FFF2-40B4-BE49-F238E27FC236}">
                <a16:creationId xmlns:a16="http://schemas.microsoft.com/office/drawing/2014/main" id="{C58E917F-93D2-4456-94B5-8C11DB849531}"/>
              </a:ext>
            </a:extLst>
          </p:cNvPr>
          <p:cNvSpPr/>
          <p:nvPr/>
        </p:nvSpPr>
        <p:spPr>
          <a:xfrm>
            <a:off x="7842018" y="5337441"/>
            <a:ext cx="3526689" cy="844015"/>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latin typeface="Century Gothic" panose="020B0502020202020204" pitchFamily="34" charset="0"/>
              </a:rPr>
              <a:t>CT – Protocols &amp; Coding</a:t>
            </a:r>
          </a:p>
        </p:txBody>
      </p:sp>
      <p:cxnSp>
        <p:nvCxnSpPr>
          <p:cNvPr id="64" name="Curved Connector 63">
            <a:extLst>
              <a:ext uri="{FF2B5EF4-FFF2-40B4-BE49-F238E27FC236}">
                <a16:creationId xmlns:a16="http://schemas.microsoft.com/office/drawing/2014/main" id="{0F69F6B6-3CCC-4DCE-8EDB-DDF13D42F51C}"/>
              </a:ext>
            </a:extLst>
          </p:cNvPr>
          <p:cNvCxnSpPr>
            <a:cxnSpLocks/>
            <a:stCxn id="47" idx="2"/>
            <a:endCxn id="118" idx="1"/>
          </p:cNvCxnSpPr>
          <p:nvPr/>
        </p:nvCxnSpPr>
        <p:spPr>
          <a:xfrm rot="16200000" flipH="1">
            <a:off x="4998921" y="2916352"/>
            <a:ext cx="1400968" cy="428522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2" name="Curved Connector 131">
            <a:extLst>
              <a:ext uri="{FF2B5EF4-FFF2-40B4-BE49-F238E27FC236}">
                <a16:creationId xmlns:a16="http://schemas.microsoft.com/office/drawing/2014/main" id="{C9B17D2E-E7B2-4AEE-81B8-48FDB43E2012}"/>
              </a:ext>
            </a:extLst>
          </p:cNvPr>
          <p:cNvCxnSpPr>
            <a:cxnSpLocks/>
            <a:stCxn id="49" idx="3"/>
            <a:endCxn id="118" idx="0"/>
          </p:cNvCxnSpPr>
          <p:nvPr/>
        </p:nvCxnSpPr>
        <p:spPr>
          <a:xfrm>
            <a:off x="7565792" y="4786695"/>
            <a:ext cx="2039571" cy="550746"/>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E1E338D2-0635-47D2-93F2-89FE7C752FA4}"/>
              </a:ext>
            </a:extLst>
          </p:cNvPr>
          <p:cNvCxnSpPr>
            <a:cxnSpLocks/>
            <a:stCxn id="33" idx="1"/>
            <a:endCxn id="118" idx="1"/>
          </p:cNvCxnSpPr>
          <p:nvPr/>
        </p:nvCxnSpPr>
        <p:spPr>
          <a:xfrm rot="10800000" flipH="1" flipV="1">
            <a:off x="1919288" y="2512093"/>
            <a:ext cx="5922730" cy="3247356"/>
          </a:xfrm>
          <a:prstGeom prst="curvedConnector3">
            <a:avLst>
              <a:gd name="adj1" fmla="val 532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8E8B173-9673-40A3-8885-8881436F3995}"/>
              </a:ext>
            </a:extLst>
          </p:cNvPr>
          <p:cNvCxnSpPr/>
          <p:nvPr/>
        </p:nvCxnSpPr>
        <p:spPr>
          <a:xfrm flipH="1">
            <a:off x="285750" y="2200275"/>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2804" name="TextBox 87">
            <a:extLst>
              <a:ext uri="{FF2B5EF4-FFF2-40B4-BE49-F238E27FC236}">
                <a16:creationId xmlns:a16="http://schemas.microsoft.com/office/drawing/2014/main" id="{212975BA-22C5-43E6-BF07-DD73451D72EA}"/>
              </a:ext>
            </a:extLst>
          </p:cNvPr>
          <p:cNvSpPr txBox="1">
            <a:spLocks noChangeArrowheads="1"/>
          </p:cNvSpPr>
          <p:nvPr/>
        </p:nvSpPr>
        <p:spPr bwMode="auto">
          <a:xfrm rot="-5400000">
            <a:off x="-65880" y="2247106"/>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sp>
        <p:nvSpPr>
          <p:cNvPr id="32805" name="Title 1">
            <a:extLst>
              <a:ext uri="{FF2B5EF4-FFF2-40B4-BE49-F238E27FC236}">
                <a16:creationId xmlns:a16="http://schemas.microsoft.com/office/drawing/2014/main" id="{9F1B0658-2D32-4D8C-BB7F-584D11339FDD}"/>
              </a:ext>
            </a:extLst>
          </p:cNvPr>
          <p:cNvSpPr>
            <a:spLocks noGrp="1"/>
          </p:cNvSpPr>
          <p:nvPr>
            <p:ph type="title"/>
          </p:nvPr>
        </p:nvSpPr>
        <p:spPr>
          <a:xfrm>
            <a:off x="150644" y="163544"/>
            <a:ext cx="10515600" cy="1325563"/>
          </a:xfrm>
        </p:spPr>
        <p:txBody>
          <a:bodyPr/>
          <a:lstStyle/>
          <a:p>
            <a:r>
              <a:rPr lang="en-GB" altLang="en-US" b="1" dirty="0"/>
              <a:t>Three stage approach / SA4</a:t>
            </a:r>
          </a:p>
        </p:txBody>
      </p:sp>
      <p:sp>
        <p:nvSpPr>
          <p:cNvPr id="30" name="TextBox 29">
            <a:extLst>
              <a:ext uri="{FF2B5EF4-FFF2-40B4-BE49-F238E27FC236}">
                <a16:creationId xmlns:a16="http://schemas.microsoft.com/office/drawing/2014/main" id="{DB50F48E-1547-4E4F-B859-C3F01578A4DD}"/>
              </a:ext>
            </a:extLst>
          </p:cNvPr>
          <p:cNvSpPr txBox="1"/>
          <p:nvPr/>
        </p:nvSpPr>
        <p:spPr>
          <a:xfrm flipH="1">
            <a:off x="379413" y="2135188"/>
            <a:ext cx="1574800" cy="1015663"/>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1</a:t>
            </a:r>
            <a:r>
              <a:rPr lang="en-GB" sz="1050" dirty="0">
                <a:latin typeface="Century Gothic" panose="020B0502020202020204" pitchFamily="34" charset="0"/>
                <a:cs typeface="Calibri" panose="020F0502020204030204" pitchFamily="34" charset="0"/>
              </a:rPr>
              <a:t> Requirements: Overall service description from the user’s standpoint.</a:t>
            </a:r>
          </a:p>
        </p:txBody>
      </p:sp>
      <p:sp>
        <p:nvSpPr>
          <p:cNvPr id="31" name="TextBox 30">
            <a:extLst>
              <a:ext uri="{FF2B5EF4-FFF2-40B4-BE49-F238E27FC236}">
                <a16:creationId xmlns:a16="http://schemas.microsoft.com/office/drawing/2014/main" id="{E5319115-23F7-4C6E-83BD-8B70A8D5DDC7}"/>
              </a:ext>
            </a:extLst>
          </p:cNvPr>
          <p:cNvSpPr txBox="1"/>
          <p:nvPr/>
        </p:nvSpPr>
        <p:spPr>
          <a:xfrm flipH="1">
            <a:off x="401638" y="3432162"/>
            <a:ext cx="1792287" cy="1500411"/>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2</a:t>
            </a:r>
            <a:endParaRPr lang="en-GB" sz="1050" dirty="0">
              <a:latin typeface="Century Gothic" panose="020B0502020202020204" pitchFamily="34" charset="0"/>
              <a:cs typeface="Calibri" panose="020F0502020204030204" pitchFamily="34" charset="0"/>
            </a:endParaRPr>
          </a:p>
          <a:p>
            <a:pPr>
              <a:defRPr/>
            </a:pPr>
            <a:r>
              <a:rPr lang="en-GB" sz="1050" dirty="0">
                <a:latin typeface="Century Gothic" panose="020B0502020202020204" pitchFamily="34" charset="0"/>
                <a:cs typeface="Calibri" panose="020F0502020204030204" pitchFamily="34" charset="0"/>
              </a:rPr>
              <a:t>Architecture:  Overall description of the organization of the network functions to map service requirements into network capabilities.</a:t>
            </a:r>
          </a:p>
        </p:txBody>
      </p:sp>
      <p:sp>
        <p:nvSpPr>
          <p:cNvPr id="32" name="TextBox 31">
            <a:extLst>
              <a:ext uri="{FF2B5EF4-FFF2-40B4-BE49-F238E27FC236}">
                <a16:creationId xmlns:a16="http://schemas.microsoft.com/office/drawing/2014/main" id="{EAE1146E-9348-45C5-AF16-4F0C80BA23EA}"/>
              </a:ext>
            </a:extLst>
          </p:cNvPr>
          <p:cNvSpPr txBox="1"/>
          <p:nvPr/>
        </p:nvSpPr>
        <p:spPr>
          <a:xfrm flipH="1">
            <a:off x="407988" y="4932573"/>
            <a:ext cx="1792287" cy="1338828"/>
          </a:xfrm>
          <a:prstGeom prst="rect">
            <a:avLst/>
          </a:prstGeom>
          <a:noFill/>
        </p:spPr>
        <p:txBody>
          <a:bodyPr>
            <a:spAutoFit/>
          </a:bodyPr>
          <a:lstStyle/>
          <a:p>
            <a:pPr>
              <a:defRPr/>
            </a:pPr>
            <a:r>
              <a:rPr lang="en-GB" dirty="0">
                <a:latin typeface="Century Gothic" panose="020B0502020202020204" pitchFamily="34" charset="0"/>
                <a:cs typeface="Calibri" panose="020F0502020204030204" pitchFamily="34" charset="0"/>
              </a:rPr>
              <a:t>Stage 3</a:t>
            </a:r>
            <a:r>
              <a:rPr lang="en-GB" sz="1050" dirty="0">
                <a:latin typeface="Century Gothic" panose="020B0502020202020204" pitchFamily="34" charset="0"/>
                <a:cs typeface="Calibri" panose="020F0502020204030204" pitchFamily="34" charset="0"/>
              </a:rPr>
              <a:t> </a:t>
            </a:r>
          </a:p>
          <a:p>
            <a:pPr>
              <a:defRPr/>
            </a:pPr>
            <a:r>
              <a:rPr lang="en-GB" sz="1050" dirty="0">
                <a:latin typeface="Century Gothic" panose="020B0502020202020204" pitchFamily="34" charset="0"/>
                <a:cs typeface="Calibri" panose="020F0502020204030204" pitchFamily="34" charset="0"/>
              </a:rPr>
              <a:t>Protocols:  The definition of switching and signalling capabilities needed to support services defined in Stage 1.</a:t>
            </a:r>
          </a:p>
        </p:txBody>
      </p:sp>
      <p:sp>
        <p:nvSpPr>
          <p:cNvPr id="33" name="Rounded Rectangle 46">
            <a:extLst>
              <a:ext uri="{FF2B5EF4-FFF2-40B4-BE49-F238E27FC236}">
                <a16:creationId xmlns:a16="http://schemas.microsoft.com/office/drawing/2014/main" id="{999B0232-747C-429E-AAF2-6DEEDA54EFA4}"/>
              </a:ext>
            </a:extLst>
          </p:cNvPr>
          <p:cNvSpPr/>
          <p:nvPr/>
        </p:nvSpPr>
        <p:spPr>
          <a:xfrm>
            <a:off x="1919288" y="2142999"/>
            <a:ext cx="158750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SA1</a:t>
            </a:r>
          </a:p>
          <a:p>
            <a:pPr algn="ctr">
              <a:defRPr/>
            </a:pPr>
            <a:r>
              <a:rPr lang="en-US" sz="1400" dirty="0">
                <a:solidFill>
                  <a:schemeClr val="tx1"/>
                </a:solidFill>
                <a:latin typeface="Century Gothic" panose="020B0502020202020204" pitchFamily="34" charset="0"/>
              </a:rPr>
              <a:t>Requirements</a:t>
            </a:r>
          </a:p>
        </p:txBody>
      </p:sp>
      <p:sp>
        <p:nvSpPr>
          <p:cNvPr id="54" name="TextBox 30">
            <a:extLst>
              <a:ext uri="{FF2B5EF4-FFF2-40B4-BE49-F238E27FC236}">
                <a16:creationId xmlns:a16="http://schemas.microsoft.com/office/drawing/2014/main" id="{0026E8A7-5DFC-4668-B8F4-5AA226886F51}"/>
              </a:ext>
            </a:extLst>
          </p:cNvPr>
          <p:cNvSpPr txBox="1"/>
          <p:nvPr/>
        </p:nvSpPr>
        <p:spPr>
          <a:xfrm flipH="1">
            <a:off x="7642820" y="1961139"/>
            <a:ext cx="4578031" cy="2893100"/>
          </a:xfrm>
          <a:prstGeom prst="rect">
            <a:avLst/>
          </a:prstGeom>
          <a:noFill/>
        </p:spPr>
        <p:txBody>
          <a:bodyPr wrap="square">
            <a:spAutoFit/>
          </a:bodyPr>
          <a:lstStyle/>
          <a:p>
            <a:pPr>
              <a:defRPr/>
            </a:pPr>
            <a:r>
              <a:rPr lang="en-GB" sz="1400" dirty="0">
                <a:latin typeface="Century Gothic" panose="020B0502020202020204" pitchFamily="34" charset="0"/>
                <a:cs typeface="Calibri" panose="020F0502020204030204" pitchFamily="34" charset="0"/>
              </a:rPr>
              <a:t>3GPP SA WG4 (</a:t>
            </a:r>
            <a:r>
              <a:rPr lang="en-GB" sz="1400" b="1" dirty="0">
                <a:latin typeface="Century Gothic" panose="020B0502020202020204" pitchFamily="34" charset="0"/>
                <a:cs typeface="Calibri" panose="020F0502020204030204" pitchFamily="34" charset="0"/>
              </a:rPr>
              <a:t>SA4</a:t>
            </a:r>
            <a:r>
              <a:rPr lang="en-GB" sz="1400" dirty="0">
                <a:latin typeface="Century Gothic" panose="020B0502020202020204" pitchFamily="34" charset="0"/>
                <a:cs typeface="Calibri" panose="020F0502020204030204" pitchFamily="34" charset="0"/>
              </a:rPr>
              <a:t>) is </a:t>
            </a:r>
            <a:r>
              <a:rPr lang="en-US" sz="1400" dirty="0">
                <a:latin typeface="Century Gothic" panose="020B0502020202020204" pitchFamily="34" charset="0"/>
                <a:cs typeface="Calibri" panose="020F0502020204030204" pitchFamily="34" charset="0"/>
              </a:rPr>
              <a:t>responsible for the specification of codecs for speech, audio, video, graphics and other media types related to traditional and emerging media services such as extended reality (XR) and online gaming, as well as the system and delivery aspects of such content.</a:t>
            </a:r>
          </a:p>
          <a:p>
            <a:pPr>
              <a:defRPr/>
            </a:pPr>
            <a:r>
              <a:rPr lang="en-US" sz="1400" dirty="0">
                <a:latin typeface="Century Gothic" panose="020B0502020202020204" pitchFamily="34" charset="0"/>
                <a:cs typeface="Calibri" panose="020F0502020204030204" pitchFamily="34" charset="0"/>
              </a:rPr>
              <a:t>SA4 specifies the content formats and delivery protocols as well as associated quality assessments, metrics and requirements for a broad range of scenarios, and the use of artificial intelligence and machine learning models for multimedia.</a:t>
            </a:r>
            <a:endParaRPr lang="en-GB" sz="1400" dirty="0">
              <a:latin typeface="Century Gothic" panose="020B0502020202020204" pitchFamily="34" charset="0"/>
              <a:cs typeface="Calibri" panose="020F0502020204030204" pitchFamily="34" charset="0"/>
            </a:endParaRPr>
          </a:p>
        </p:txBody>
      </p:sp>
      <p:sp>
        <p:nvSpPr>
          <p:cNvPr id="19" name="Rounded Rectangle 46">
            <a:extLst>
              <a:ext uri="{FF2B5EF4-FFF2-40B4-BE49-F238E27FC236}">
                <a16:creationId xmlns:a16="http://schemas.microsoft.com/office/drawing/2014/main" id="{FEFECAA7-C3C1-423B-9684-2D4C2F208564}"/>
              </a:ext>
            </a:extLst>
          </p:cNvPr>
          <p:cNvSpPr/>
          <p:nvPr/>
        </p:nvSpPr>
        <p:spPr>
          <a:xfrm>
            <a:off x="4463425" y="3649854"/>
            <a:ext cx="1416050" cy="738187"/>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SA6</a:t>
            </a:r>
          </a:p>
          <a:p>
            <a:pPr algn="ctr">
              <a:defRPr/>
            </a:pPr>
            <a:r>
              <a:rPr lang="en-US" sz="1400" dirty="0">
                <a:solidFill>
                  <a:schemeClr val="tx1"/>
                </a:solidFill>
                <a:latin typeface="Century Gothic" panose="020B0502020202020204" pitchFamily="34" charset="0"/>
              </a:rPr>
              <a:t>Mission critical apps</a:t>
            </a:r>
          </a:p>
        </p:txBody>
      </p:sp>
      <p:cxnSp>
        <p:nvCxnSpPr>
          <p:cNvPr id="22" name="Curved Connector 52">
            <a:extLst>
              <a:ext uri="{FF2B5EF4-FFF2-40B4-BE49-F238E27FC236}">
                <a16:creationId xmlns:a16="http://schemas.microsoft.com/office/drawing/2014/main" id="{A86B9B82-744E-487A-81C8-EDF96B86571E}"/>
              </a:ext>
            </a:extLst>
          </p:cNvPr>
          <p:cNvCxnSpPr>
            <a:cxnSpLocks/>
            <a:stCxn id="19" idx="2"/>
            <a:endCxn id="49" idx="1"/>
          </p:cNvCxnSpPr>
          <p:nvPr/>
        </p:nvCxnSpPr>
        <p:spPr>
          <a:xfrm rot="16200000" flipH="1">
            <a:off x="5366929" y="4192562"/>
            <a:ext cx="398654" cy="789612"/>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Curved Connector 52">
            <a:extLst>
              <a:ext uri="{FF2B5EF4-FFF2-40B4-BE49-F238E27FC236}">
                <a16:creationId xmlns:a16="http://schemas.microsoft.com/office/drawing/2014/main" id="{4E6A9C07-B9B6-436D-87C2-FEBE3652354A}"/>
              </a:ext>
            </a:extLst>
          </p:cNvPr>
          <p:cNvCxnSpPr>
            <a:cxnSpLocks/>
            <a:stCxn id="19" idx="2"/>
            <a:endCxn id="118" idx="1"/>
          </p:cNvCxnSpPr>
          <p:nvPr/>
        </p:nvCxnSpPr>
        <p:spPr>
          <a:xfrm rot="16200000" flipH="1">
            <a:off x="5821030" y="3738461"/>
            <a:ext cx="1371408" cy="2670568"/>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49" name="Rounded Rectangle 48">
            <a:extLst>
              <a:ext uri="{FF2B5EF4-FFF2-40B4-BE49-F238E27FC236}">
                <a16:creationId xmlns:a16="http://schemas.microsoft.com/office/drawing/2014/main" id="{F503A768-98AB-41BB-8D8C-DF2371CB16EF}"/>
              </a:ext>
            </a:extLst>
          </p:cNvPr>
          <p:cNvSpPr/>
          <p:nvPr/>
        </p:nvSpPr>
        <p:spPr>
          <a:xfrm>
            <a:off x="5961062" y="3989388"/>
            <a:ext cx="1604730" cy="1594613"/>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SA4</a:t>
            </a:r>
          </a:p>
          <a:p>
            <a:pPr algn="ctr">
              <a:defRPr/>
            </a:pPr>
            <a:r>
              <a:rPr lang="en-US" sz="1400" dirty="0">
                <a:solidFill>
                  <a:schemeClr val="tx1"/>
                </a:solidFill>
                <a:latin typeface="Century Gothic" panose="020B0502020202020204" pitchFamily="34" charset="0"/>
              </a:rPr>
              <a:t>Multimedia Codecs, Systems and Services</a:t>
            </a:r>
          </a:p>
        </p:txBody>
      </p:sp>
      <p:sp>
        <p:nvSpPr>
          <p:cNvPr id="23" name="Rounded Rectangle 46">
            <a:extLst>
              <a:ext uri="{FF2B5EF4-FFF2-40B4-BE49-F238E27FC236}">
                <a16:creationId xmlns:a16="http://schemas.microsoft.com/office/drawing/2014/main" id="{42195736-D3F1-4620-8B8B-E73010957094}"/>
              </a:ext>
            </a:extLst>
          </p:cNvPr>
          <p:cNvSpPr/>
          <p:nvPr/>
        </p:nvSpPr>
        <p:spPr>
          <a:xfrm>
            <a:off x="2603501" y="5006432"/>
            <a:ext cx="2400300" cy="1184149"/>
          </a:xfrm>
          <a:prstGeom prst="roundRect">
            <a:avLst/>
          </a:prstGeom>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chemeClr val="tx1"/>
                </a:solidFill>
                <a:latin typeface="Century Gothic" panose="020B0502020202020204" pitchFamily="34" charset="0"/>
              </a:rPr>
              <a:t>RAN WGs</a:t>
            </a:r>
          </a:p>
          <a:p>
            <a:pPr algn="ctr">
              <a:defRPr/>
            </a:pPr>
            <a:r>
              <a:rPr lang="en-US" sz="1400" dirty="0">
                <a:solidFill>
                  <a:schemeClr val="tx1"/>
                </a:solidFill>
                <a:latin typeface="Century Gothic" panose="020B0502020202020204" pitchFamily="34" charset="0"/>
              </a:rPr>
              <a:t>QoS/X-layer optimizations/advanced media-types</a:t>
            </a:r>
          </a:p>
        </p:txBody>
      </p:sp>
      <p:cxnSp>
        <p:nvCxnSpPr>
          <p:cNvPr id="24" name="Curved Connector 54">
            <a:extLst>
              <a:ext uri="{FF2B5EF4-FFF2-40B4-BE49-F238E27FC236}">
                <a16:creationId xmlns:a16="http://schemas.microsoft.com/office/drawing/2014/main" id="{379A71EE-E185-4D20-98C9-7EAB76F245CF}"/>
              </a:ext>
            </a:extLst>
          </p:cNvPr>
          <p:cNvCxnSpPr>
            <a:cxnSpLocks/>
            <a:stCxn id="23" idx="3"/>
            <a:endCxn id="49" idx="1"/>
          </p:cNvCxnSpPr>
          <p:nvPr/>
        </p:nvCxnSpPr>
        <p:spPr>
          <a:xfrm flipV="1">
            <a:off x="5003801" y="4786695"/>
            <a:ext cx="957261" cy="811812"/>
          </a:xfrm>
          <a:prstGeom prst="curvedConnector3">
            <a:avLst>
              <a:gd name="adj1" fmla="val 50000"/>
            </a:avLst>
          </a:prstGeom>
          <a:ln w="9525" cap="flat" cmpd="sng" algn="ctr">
            <a:solidFill>
              <a:schemeClr val="accent2"/>
            </a:solidFill>
            <a:prstDash val="dash"/>
            <a:round/>
            <a:headEnd type="triangle" w="med" len="med"/>
            <a:tailEnd type="triangle" w="med" len="med"/>
          </a:ln>
        </p:spPr>
        <p:style>
          <a:lnRef idx="0">
            <a:scrgbClr r="0" g="0" b="0"/>
          </a:lnRef>
          <a:fillRef idx="0">
            <a:scrgbClr r="0" g="0" b="0"/>
          </a:fillRef>
          <a:effectRef idx="0">
            <a:scrgbClr r="0" g="0" b="0"/>
          </a:effectRef>
          <a:fontRef idx="minor">
            <a:schemeClr val="tx1"/>
          </a:fontRef>
        </p:style>
      </p:cxn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a:xfrm>
            <a:off x="176719" y="316486"/>
            <a:ext cx="10515600" cy="1325563"/>
          </a:xfrm>
        </p:spPr>
        <p:txBody>
          <a:bodyPr/>
          <a:lstStyle/>
          <a:p>
            <a:r>
              <a:rPr lang="en-US" altLang="en-US" b="1" dirty="0"/>
              <a:t>SA4 Rel-18 Workshop (17th August 2021)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xfrm>
            <a:off x="165370" y="1825625"/>
            <a:ext cx="5797768" cy="4489934"/>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New Immersive media types and formats definition</a:t>
            </a:r>
            <a:endParaRPr lang="en-US" sz="1400" u="none" strike="noStrike" dirty="0">
              <a:effectLst/>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5G video codec &amp; IVAS codec (including ATIAS, Multimedia telephony/MTSI/System support)</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New media including AR/MR media</a:t>
            </a:r>
            <a:r>
              <a:rPr lang="en-US" sz="1400" dirty="0">
                <a:ea typeface="Arial" panose="020B0604020202020204" pitchFamily="34" charset="0"/>
              </a:rPr>
              <a:t> and sensory input (e.g. </a:t>
            </a:r>
            <a:r>
              <a:rPr lang="en-US" sz="1400" u="none" strike="noStrike" dirty="0">
                <a:effectLst/>
                <a:ea typeface="Arial" panose="020B0604020202020204" pitchFamily="34" charset="0"/>
              </a:rPr>
              <a:t>Haptics)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err="1">
                <a:effectLst/>
                <a:ea typeface="Arial" panose="020B0604020202020204" pitchFamily="34" charset="0"/>
              </a:rPr>
              <a:t>QoE</a:t>
            </a:r>
            <a:r>
              <a:rPr lang="en-US" sz="1400" u="none" strike="noStrike" dirty="0">
                <a:effectLst/>
                <a:ea typeface="Arial" panose="020B0604020202020204" pitchFamily="34" charset="0"/>
              </a:rPr>
              <a:t> metrics for these new media types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AI-based media enhancements</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XR (AR/VR/MR and Cloud Gaming) Services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Desire for a unified framework to support all such new services on 5G Core/RAN/UE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Should enable collaboration between MNOs and third-party service providers, support OTT services in 5G, follow 5G Media streaming example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Unified framework proposed: 5G-RTC architecture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For conversational service, consider MTSI extension (DC-MTSI)</a:t>
            </a:r>
            <a:r>
              <a:rPr lang="ko-KR" altLang="en-US" sz="1400" dirty="0">
                <a:ea typeface="Arial" panose="020B0604020202020204" pitchFamily="34" charset="0"/>
              </a:rPr>
              <a:t> </a:t>
            </a:r>
            <a:endParaRPr lang="en-US" sz="1400" dirty="0">
              <a:ea typeface="Arial" panose="020B0604020202020204" pitchFamily="34" charset="0"/>
            </a:endParaRPr>
          </a:p>
          <a:p>
            <a:pPr lvl="2" fontAlgn="auto">
              <a:lnSpc>
                <a:spcPct val="115000"/>
              </a:lnSpc>
              <a:spcBef>
                <a:spcPts val="0"/>
              </a:spcBef>
              <a:spcAft>
                <a:spcPts val="0"/>
              </a:spcAft>
              <a:buNone/>
            </a:pPr>
            <a:endParaRPr lang="en-US" sz="1400" dirty="0">
              <a:ea typeface="Arial" panose="020B0604020202020204" pitchFamily="34" charset="0"/>
            </a:endParaRPr>
          </a:p>
          <a:p>
            <a:pPr marL="1143000" marR="0" lvl="2" indent="-228600" fontAlgn="auto">
              <a:lnSpc>
                <a:spcPct val="115000"/>
              </a:lnSpc>
              <a:spcBef>
                <a:spcPts val="0"/>
              </a:spcBef>
              <a:spcAft>
                <a:spcPts val="0"/>
              </a:spcAft>
              <a:buNone/>
            </a:pPr>
            <a:endParaRPr lang="en-US" sz="1400" u="none" strike="noStrike" dirty="0">
              <a:effectLst/>
              <a:ea typeface="Arial" panose="020B0604020202020204" pitchFamily="34" charset="0"/>
            </a:endParaRPr>
          </a:p>
          <a:p>
            <a:pPr lvl="1"/>
            <a:endParaRPr lang="en-GB" sz="1600" dirty="0">
              <a:highlight>
                <a:srgbClr val="FFFF00"/>
              </a:highlight>
            </a:endParaRPr>
          </a:p>
        </p:txBody>
      </p:sp>
      <p:sp>
        <p:nvSpPr>
          <p:cNvPr id="5" name="Espace réservé du contenu 4">
            <a:extLst>
              <a:ext uri="{FF2B5EF4-FFF2-40B4-BE49-F238E27FC236}">
                <a16:creationId xmlns:a16="http://schemas.microsoft.com/office/drawing/2014/main" id="{B92B470B-DE84-4CE8-AE21-5366979D945C}"/>
              </a:ext>
            </a:extLst>
          </p:cNvPr>
          <p:cNvSpPr>
            <a:spLocks noGrp="1"/>
          </p:cNvSpPr>
          <p:nvPr>
            <p:ph idx="10"/>
          </p:nvPr>
        </p:nvSpPr>
        <p:spPr>
          <a:xfrm>
            <a:off x="6228861" y="1825625"/>
            <a:ext cx="5963139" cy="4351338"/>
          </a:xfrm>
        </p:spPr>
        <p:txBody>
          <a:bodyPr/>
          <a:lstStyle/>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Media Distribution enhancements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Universal Access / Free to Air</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Hybrid/</a:t>
            </a:r>
            <a:r>
              <a:rPr lang="en-US" sz="1400" dirty="0" err="1">
                <a:ea typeface="Arial" panose="020B0604020202020204" pitchFamily="34" charset="0"/>
              </a:rPr>
              <a:t>Unicast</a:t>
            </a:r>
            <a:r>
              <a:rPr lang="en-US" sz="1400" dirty="0">
                <a:ea typeface="Arial" panose="020B0604020202020204" pitchFamily="34" charset="0"/>
              </a:rPr>
              <a:t>/Broadcast/Multicast media delivery improvements as appropriate</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Enhancing quality of traditional media (e.g. 2D video with UHD HDR, 8K)</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Media handling of Personal IoT networks</a:t>
            </a:r>
          </a:p>
          <a:p>
            <a:pPr marL="342900" marR="0" lvl="0" indent="-342900" fontAlgn="auto">
              <a:lnSpc>
                <a:spcPct val="115000"/>
              </a:lnSpc>
              <a:spcBef>
                <a:spcPts val="0"/>
              </a:spcBef>
              <a:spcAft>
                <a:spcPts val="0"/>
              </a:spcAft>
              <a:buFont typeface="Arial" panose="020B0604020202020204" pitchFamily="34" charset="0"/>
              <a:buChar char="●"/>
            </a:pPr>
            <a:r>
              <a:rPr lang="en-US" sz="1400" b="1" dirty="0">
                <a:ea typeface="Arial" panose="020B0604020202020204" pitchFamily="34" charset="0"/>
              </a:rPr>
              <a:t>Support Architecture evolutions</a:t>
            </a:r>
            <a:endParaRPr lang="en-US" sz="1400" dirty="0">
              <a:ea typeface="Arial" panose="020B0604020202020204" pitchFamily="34" charset="0"/>
            </a:endParaRP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Uplink enhancements : A/V Production, Media Contribution</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Edge Compute: split rendering, network-based media processing</a:t>
            </a:r>
            <a:endParaRPr lang="en-US" sz="1400" u="none" strike="noStrike" dirty="0">
              <a:effectLst/>
              <a:ea typeface="Arial" panose="020B0604020202020204" pitchFamily="34" charset="0"/>
            </a:endParaRPr>
          </a:p>
          <a:p>
            <a:pPr marL="342900" marR="0" lvl="0" indent="-342900" fontAlgn="auto">
              <a:lnSpc>
                <a:spcPct val="115000"/>
              </a:lnSpc>
              <a:spcBef>
                <a:spcPts val="0"/>
              </a:spcBef>
              <a:spcAft>
                <a:spcPts val="0"/>
              </a:spcAft>
              <a:buFont typeface="Arial" panose="020B0604020202020204" pitchFamily="34" charset="0"/>
              <a:buChar char="●"/>
            </a:pPr>
            <a:r>
              <a:rPr lang="en-US" sz="1400" b="1" u="none" strike="noStrike" dirty="0">
                <a:effectLst/>
                <a:ea typeface="Arial" panose="020B0604020202020204" pitchFamily="34" charset="0"/>
              </a:rPr>
              <a:t>Approaches for </a:t>
            </a:r>
            <a:r>
              <a:rPr lang="en-US" sz="1400" b="1" dirty="0">
                <a:ea typeface="Arial" panose="020B0604020202020204" pitchFamily="34" charset="0"/>
              </a:rPr>
              <a:t>Rel-18</a:t>
            </a:r>
            <a:endParaRPr lang="en-US" sz="1400" b="1"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Focus on 5GMS adoption and stability</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Establish a consistent Rel-18 plan to address 5G-Advanced service requirements</a:t>
            </a:r>
          </a:p>
          <a:p>
            <a:pPr marL="1143000" marR="0" lvl="2" indent="-228600" fontAlgn="auto">
              <a:lnSpc>
                <a:spcPct val="115000"/>
              </a:lnSpc>
              <a:spcBef>
                <a:spcPts val="0"/>
              </a:spcBef>
              <a:spcAft>
                <a:spcPts val="0"/>
              </a:spcAft>
              <a:buFont typeface="Arial" panose="020B0604020202020204" pitchFamily="34" charset="0"/>
              <a:buChar char="■"/>
            </a:pPr>
            <a:r>
              <a:rPr lang="en-US" sz="1400" u="none" strike="noStrike" dirty="0">
                <a:effectLst/>
                <a:ea typeface="Arial" panose="020B0604020202020204" pitchFamily="34" charset="0"/>
              </a:rPr>
              <a:t>Make sure we focus on commercially relevant features</a:t>
            </a:r>
          </a:p>
          <a:p>
            <a:pPr lvl="2"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Provide implementation support: Tooling/Software/Interop</a:t>
            </a:r>
            <a:endParaRPr lang="en-US" sz="1400" u="none" strike="noStrike" dirty="0">
              <a:effectLst/>
              <a:ea typeface="Arial" panose="020B0604020202020204" pitchFamily="34" charset="0"/>
            </a:endParaRP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Leverage deployed multimedia technologies</a:t>
            </a:r>
          </a:p>
          <a:p>
            <a:pPr marL="1143000" marR="0" lvl="2" indent="-228600" fontAlgn="auto">
              <a:lnSpc>
                <a:spcPct val="115000"/>
              </a:lnSpc>
              <a:spcBef>
                <a:spcPts val="0"/>
              </a:spcBef>
              <a:spcAft>
                <a:spcPts val="0"/>
              </a:spcAft>
              <a:buFont typeface="Arial" panose="020B0604020202020204" pitchFamily="34" charset="0"/>
              <a:buChar char="■"/>
            </a:pPr>
            <a:r>
              <a:rPr lang="en-US" sz="1400" dirty="0">
                <a:ea typeface="Arial" panose="020B0604020202020204" pitchFamily="34" charset="0"/>
              </a:rPr>
              <a:t>Proposal under discussion to define a Service Media Enabler framework</a:t>
            </a:r>
            <a:endParaRPr lang="en-US" sz="1400" u="none" strike="noStrike" dirty="0">
              <a:effectLst/>
              <a:ea typeface="Arial" panose="020B0604020202020204" pitchFamily="34" charset="0"/>
            </a:endParaRPr>
          </a:p>
          <a:p>
            <a:endParaRPr lang="fr-FR"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en-US" altLang="en-US" b="1" dirty="0"/>
              <a:t>SA4 Rel-18 Workshop #2 (3rd November 2021)</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dirty="0"/>
              <a:t> New and repeated guiding principles</a:t>
            </a:r>
          </a:p>
          <a:p>
            <a:pPr lvl="1"/>
            <a:r>
              <a:rPr lang="en-GB" sz="2000" dirty="0"/>
              <a:t>Prioritize Rel-17 completion at 3GPP SA4#116-e and SA4#117-e</a:t>
            </a:r>
          </a:p>
          <a:p>
            <a:pPr lvl="1"/>
            <a:r>
              <a:rPr lang="en-GB" sz="2000" dirty="0"/>
              <a:t>Rel-18 work justification based on</a:t>
            </a:r>
          </a:p>
          <a:p>
            <a:pPr lvl="2"/>
            <a:r>
              <a:rPr lang="en-GB" sz="1600" dirty="0"/>
              <a:t>Identified commercialization interests</a:t>
            </a:r>
          </a:p>
          <a:p>
            <a:pPr lvl="3"/>
            <a:r>
              <a:rPr lang="en-GB" sz="1100" dirty="0"/>
              <a:t>E.g. “</a:t>
            </a:r>
            <a:r>
              <a:rPr lang="en-US" sz="1100" dirty="0"/>
              <a:t>1 stop shop for AR glasses ecosystem.</a:t>
            </a:r>
            <a:r>
              <a:rPr lang="en-GB" sz="1100" dirty="0"/>
              <a:t>”</a:t>
            </a:r>
          </a:p>
          <a:p>
            <a:pPr lvl="2"/>
            <a:r>
              <a:rPr lang="en-US" sz="1600" dirty="0"/>
              <a:t>Study Item conclusions in SA4 but also SA1 and SA2</a:t>
            </a:r>
          </a:p>
          <a:p>
            <a:pPr lvl="2"/>
            <a:r>
              <a:rPr lang="en-US" sz="1600" dirty="0"/>
              <a:t>Unfinished work from previous work items</a:t>
            </a:r>
            <a:endParaRPr lang="en-GB" sz="1600" dirty="0"/>
          </a:p>
          <a:p>
            <a:pPr lvl="1"/>
            <a:r>
              <a:rPr lang="en-GB" sz="2000" dirty="0"/>
              <a:t>Specify Non-vertical framework for app integration &amp; service collaboration</a:t>
            </a:r>
          </a:p>
          <a:p>
            <a:pPr lvl="2"/>
            <a:r>
              <a:rPr lang="en-GB" sz="1600" dirty="0"/>
              <a:t>“Meet the needs of operators and OTTs”</a:t>
            </a:r>
          </a:p>
          <a:p>
            <a:pPr lvl="1"/>
            <a:r>
              <a:rPr lang="en-GB" sz="2000" dirty="0"/>
              <a:t>Leverage deployed multimedia technologies</a:t>
            </a:r>
          </a:p>
          <a:p>
            <a:pPr lvl="2"/>
            <a:r>
              <a:rPr lang="en-GB" sz="1600" dirty="0"/>
              <a:t>E.g. WebRTC</a:t>
            </a:r>
          </a:p>
          <a:p>
            <a:pPr lvl="1"/>
            <a:r>
              <a:rPr lang="en-US" sz="2000" dirty="0"/>
              <a:t>Provide support for implementation and deployment (tools, reference s/w, interop,…)</a:t>
            </a:r>
          </a:p>
          <a:p>
            <a:pPr lvl="2"/>
            <a:r>
              <a:rPr lang="en-US" sz="1600" dirty="0"/>
              <a:t>From 3GPP or through other industry fora and SDOs</a:t>
            </a:r>
            <a:endParaRPr lang="en-GB" dirty="0"/>
          </a:p>
        </p:txBody>
      </p:sp>
    </p:spTree>
    <p:extLst>
      <p:ext uri="{BB962C8B-B14F-4D97-AF65-F5344CB8AC3E}">
        <p14:creationId xmlns:p14="http://schemas.microsoft.com/office/powerpoint/2010/main" val="401058297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en-US" altLang="en-US" b="1" dirty="0"/>
              <a:t>Summary of proposed items at WS#2</a:t>
            </a:r>
          </a:p>
        </p:txBody>
      </p:sp>
      <p:graphicFrame>
        <p:nvGraphicFramePr>
          <p:cNvPr id="6" name="Tableau 6">
            <a:extLst>
              <a:ext uri="{FF2B5EF4-FFF2-40B4-BE49-F238E27FC236}">
                <a16:creationId xmlns:a16="http://schemas.microsoft.com/office/drawing/2014/main" id="{27F4B999-E2A1-4474-813F-C250593928DC}"/>
              </a:ext>
            </a:extLst>
          </p:cNvPr>
          <p:cNvGraphicFramePr>
            <a:graphicFrameLocks noGrp="1"/>
          </p:cNvGraphicFramePr>
          <p:nvPr>
            <p:extLst>
              <p:ext uri="{D42A27DB-BD31-4B8C-83A1-F6EECF244321}">
                <p14:modId xmlns:p14="http://schemas.microsoft.com/office/powerpoint/2010/main" val="3347846781"/>
              </p:ext>
            </p:extLst>
          </p:nvPr>
        </p:nvGraphicFramePr>
        <p:xfrm>
          <a:off x="376518" y="1289132"/>
          <a:ext cx="10819381" cy="5113985"/>
        </p:xfrm>
        <a:graphic>
          <a:graphicData uri="http://schemas.openxmlformats.org/drawingml/2006/table">
            <a:tbl>
              <a:tblPr firstRow="1" bandRow="1">
                <a:tableStyleId>{21E4AEA4-8DFA-4A89-87EB-49C32662AFE0}</a:tableStyleId>
              </a:tblPr>
              <a:tblGrid>
                <a:gridCol w="1339816">
                  <a:extLst>
                    <a:ext uri="{9D8B030D-6E8A-4147-A177-3AD203B41FA5}">
                      <a16:colId xmlns:a16="http://schemas.microsoft.com/office/drawing/2014/main" val="3709564811"/>
                    </a:ext>
                  </a:extLst>
                </a:gridCol>
                <a:gridCol w="3961374">
                  <a:extLst>
                    <a:ext uri="{9D8B030D-6E8A-4147-A177-3AD203B41FA5}">
                      <a16:colId xmlns:a16="http://schemas.microsoft.com/office/drawing/2014/main" val="3222846271"/>
                    </a:ext>
                  </a:extLst>
                </a:gridCol>
                <a:gridCol w="3520080">
                  <a:extLst>
                    <a:ext uri="{9D8B030D-6E8A-4147-A177-3AD203B41FA5}">
                      <a16:colId xmlns:a16="http://schemas.microsoft.com/office/drawing/2014/main" val="3189050056"/>
                    </a:ext>
                  </a:extLst>
                </a:gridCol>
                <a:gridCol w="1998111">
                  <a:extLst>
                    <a:ext uri="{9D8B030D-6E8A-4147-A177-3AD203B41FA5}">
                      <a16:colId xmlns:a16="http://schemas.microsoft.com/office/drawing/2014/main" val="4068618907"/>
                    </a:ext>
                  </a:extLst>
                </a:gridCol>
              </a:tblGrid>
              <a:tr h="265837">
                <a:tc>
                  <a:txBody>
                    <a:bodyPr/>
                    <a:lstStyle/>
                    <a:p>
                      <a:r>
                        <a:rPr lang="fr-FR" sz="1200" dirty="0"/>
                        <a:t>Stage / Type</a:t>
                      </a:r>
                    </a:p>
                  </a:txBody>
                  <a:tcPr/>
                </a:tc>
                <a:tc>
                  <a:txBody>
                    <a:bodyPr/>
                    <a:lstStyle/>
                    <a:p>
                      <a:r>
                        <a:rPr lang="fr-FR" sz="1200" dirty="0" err="1"/>
                        <a:t>Title</a:t>
                      </a:r>
                      <a:endParaRPr lang="fr-FR" sz="1200" dirty="0"/>
                    </a:p>
                  </a:txBody>
                  <a:tcPr/>
                </a:tc>
                <a:tc>
                  <a:txBody>
                    <a:bodyPr/>
                    <a:lstStyle/>
                    <a:p>
                      <a:r>
                        <a:rPr lang="fr-FR" sz="1200" dirty="0"/>
                        <a:t>Justification</a:t>
                      </a:r>
                    </a:p>
                  </a:txBody>
                  <a:tcPr/>
                </a:tc>
                <a:tc>
                  <a:txBody>
                    <a:bodyPr/>
                    <a:lstStyle/>
                    <a:p>
                      <a:r>
                        <a:rPr lang="fr-FR" sz="1200" dirty="0"/>
                        <a:t>Reference</a:t>
                      </a:r>
                    </a:p>
                  </a:txBody>
                  <a:tcPr/>
                </a:tc>
                <a:extLst>
                  <a:ext uri="{0D108BD9-81ED-4DB2-BD59-A6C34878D82A}">
                    <a16:rowId xmlns:a16="http://schemas.microsoft.com/office/drawing/2014/main" val="2766022074"/>
                  </a:ext>
                </a:extLst>
              </a:tr>
              <a:tr h="320756">
                <a:tc>
                  <a:txBody>
                    <a:bodyPr/>
                    <a:lstStyle/>
                    <a:p>
                      <a:r>
                        <a:rPr lang="fr-FR" sz="1200" dirty="0"/>
                        <a:t>2 / SID</a:t>
                      </a:r>
                    </a:p>
                  </a:txBody>
                  <a:tcPr/>
                </a:tc>
                <a:tc>
                  <a:txBody>
                    <a:bodyPr/>
                    <a:lstStyle/>
                    <a:p>
                      <a:r>
                        <a:rPr lang="en-US" sz="1200" dirty="0"/>
                        <a:t>5G Media Service Enablers (FS_5G_MSE)</a:t>
                      </a:r>
                    </a:p>
                  </a:txBody>
                  <a:tcPr/>
                </a:tc>
                <a:tc>
                  <a:txBody>
                    <a:bodyPr/>
                    <a:lstStyle/>
                    <a:p>
                      <a:r>
                        <a:rPr lang="fr-FR" sz="1200" dirty="0"/>
                        <a:t>New / 5GMSA</a:t>
                      </a:r>
                    </a:p>
                  </a:txBody>
                  <a:tcPr/>
                </a:tc>
                <a:tc>
                  <a:txBody>
                    <a:bodyPr/>
                    <a:lstStyle/>
                    <a:p>
                      <a:r>
                        <a:rPr lang="fr-FR" sz="1200" dirty="0"/>
                        <a:t>S4WS-210020</a:t>
                      </a:r>
                    </a:p>
                  </a:txBody>
                  <a:tcPr/>
                </a:tc>
                <a:extLst>
                  <a:ext uri="{0D108BD9-81ED-4DB2-BD59-A6C34878D82A}">
                    <a16:rowId xmlns:a16="http://schemas.microsoft.com/office/drawing/2014/main" val="2790253673"/>
                  </a:ext>
                </a:extLst>
              </a:tr>
              <a:tr h="0">
                <a:tc>
                  <a:txBody>
                    <a:bodyPr/>
                    <a:lstStyle/>
                    <a:p>
                      <a:r>
                        <a:rPr lang="fr-FR" sz="1200" dirty="0"/>
                        <a:t>2 / WID</a:t>
                      </a:r>
                    </a:p>
                  </a:txBody>
                  <a:tcPr/>
                </a:tc>
                <a:tc>
                  <a:txBody>
                    <a:bodyPr/>
                    <a:lstStyle/>
                    <a:p>
                      <a:r>
                        <a:rPr lang="en-US" sz="1200" dirty="0"/>
                        <a:t>5G Augmented Reality Experiences Architecture (5G_AREA)</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S4WS-210018</a:t>
                      </a:r>
                    </a:p>
                  </a:txBody>
                  <a:tcPr/>
                </a:tc>
                <a:extLst>
                  <a:ext uri="{0D108BD9-81ED-4DB2-BD59-A6C34878D82A}">
                    <a16:rowId xmlns:a16="http://schemas.microsoft.com/office/drawing/2014/main" val="1235116773"/>
                  </a:ext>
                </a:extLst>
              </a:tr>
              <a:tr h="0">
                <a:tc>
                  <a:txBody>
                    <a:bodyPr/>
                    <a:lstStyle/>
                    <a:p>
                      <a:r>
                        <a:rPr lang="fr-FR" sz="1200" dirty="0"/>
                        <a:t>3 / WID</a:t>
                      </a:r>
                    </a:p>
                  </a:txBody>
                  <a:tcPr/>
                </a:tc>
                <a:tc>
                  <a:txBody>
                    <a:bodyPr/>
                    <a:lstStyle/>
                    <a:p>
                      <a:pPr marL="0" marR="0" algn="l" defTabSz="914400" rtl="0" eaLnBrk="1" fontAlgn="t" latinLnBrk="0" hangingPunct="1">
                        <a:spcBef>
                          <a:spcPts val="0"/>
                        </a:spcBef>
                        <a:spcAft>
                          <a:spcPts val="0"/>
                        </a:spcAft>
                      </a:pPr>
                      <a:r>
                        <a:rPr lang="en-US" sz="1200" kern="1200" dirty="0">
                          <a:solidFill>
                            <a:schemeClr val="tx1"/>
                          </a:solidFill>
                          <a:effectLst/>
                        </a:rPr>
                        <a:t> Media Capabilities for Augmented Reality Glasses (</a:t>
                      </a:r>
                      <a:r>
                        <a:rPr lang="en-US" sz="1200" kern="1200" dirty="0" err="1">
                          <a:solidFill>
                            <a:schemeClr val="tx1"/>
                          </a:solidFill>
                          <a:effectLst/>
                        </a:rPr>
                        <a:t>MeCAR</a:t>
                      </a:r>
                      <a:r>
                        <a:rPr lang="en-US" sz="1200" kern="1200" dirty="0">
                          <a:solidFill>
                            <a:schemeClr val="tx1"/>
                          </a:solidFill>
                          <a:effectLst/>
                        </a:rPr>
                        <a:t>)</a:t>
                      </a:r>
                      <a:endParaRPr lang="en-US" sz="1200" kern="1200" dirty="0">
                        <a:solidFill>
                          <a:srgbClr val="0070C0"/>
                        </a:solidFill>
                        <a:effectLst/>
                        <a:latin typeface="Calibri" panose="020F0502020204030204" pitchFamily="34" charset="0"/>
                        <a:ea typeface="+mn-ea"/>
                        <a:cs typeface="+mn-cs"/>
                      </a:endParaRP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S4WS-210019</a:t>
                      </a:r>
                    </a:p>
                  </a:txBody>
                  <a:tcPr/>
                </a:tc>
                <a:extLst>
                  <a:ext uri="{0D108BD9-81ED-4DB2-BD59-A6C34878D82A}">
                    <a16:rowId xmlns:a16="http://schemas.microsoft.com/office/drawing/2014/main" val="2755358897"/>
                  </a:ext>
                </a:extLst>
              </a:tr>
              <a:tr h="218685">
                <a:tc>
                  <a:txBody>
                    <a:bodyPr/>
                    <a:lstStyle/>
                    <a:p>
                      <a:r>
                        <a:rPr lang="fr-FR" sz="1200" dirty="0"/>
                        <a:t>3 / WID</a:t>
                      </a:r>
                    </a:p>
                  </a:txBody>
                  <a:tcPr/>
                </a:tc>
                <a:tc>
                  <a:txBody>
                    <a:bodyPr/>
                    <a:lstStyle/>
                    <a:p>
                      <a:pPr marL="0" marR="0" fontAlgn="t">
                        <a:spcBef>
                          <a:spcPts val="0"/>
                        </a:spcBef>
                        <a:spcAft>
                          <a:spcPts val="0"/>
                        </a:spcAft>
                      </a:pPr>
                      <a:r>
                        <a:rPr lang="en-US" sz="1200" dirty="0">
                          <a:effectLst/>
                        </a:rPr>
                        <a:t>5G/Immersive Real-Time Communications (5G-RTC/</a:t>
                      </a:r>
                      <a:r>
                        <a:rPr lang="en-US" sz="1200" dirty="0" err="1">
                          <a:effectLst/>
                        </a:rPr>
                        <a:t>iRTC</a:t>
                      </a:r>
                      <a:r>
                        <a:rPr lang="en-US" sz="1200" dirty="0">
                          <a:effectLst/>
                        </a:rPr>
                        <a:t>)</a:t>
                      </a: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S4WS-210011</a:t>
                      </a:r>
                    </a:p>
                  </a:txBody>
                  <a:tcPr/>
                </a:tc>
                <a:extLst>
                  <a:ext uri="{0D108BD9-81ED-4DB2-BD59-A6C34878D82A}">
                    <a16:rowId xmlns:a16="http://schemas.microsoft.com/office/drawing/2014/main" val="17839815"/>
                  </a:ext>
                </a:extLst>
              </a:tr>
              <a:tr h="227595">
                <a:tc>
                  <a:txBody>
                    <a:bodyPr/>
                    <a:lstStyle/>
                    <a:p>
                      <a:r>
                        <a:rPr lang="fr-FR" sz="1200" dirty="0"/>
                        <a:t>3 / WID</a:t>
                      </a:r>
                    </a:p>
                  </a:txBody>
                  <a:tcPr/>
                </a:tc>
                <a:tc>
                  <a:txBody>
                    <a:bodyPr/>
                    <a:lstStyle/>
                    <a:p>
                      <a:pPr marL="0" marR="0" fontAlgn="t">
                        <a:spcBef>
                          <a:spcPts val="0"/>
                        </a:spcBef>
                        <a:spcAft>
                          <a:spcPts val="0"/>
                        </a:spcAft>
                      </a:pPr>
                      <a:r>
                        <a:rPr lang="en-US" sz="1200" dirty="0">
                          <a:effectLst/>
                        </a:rPr>
                        <a:t>Split-Rendering (</a:t>
                      </a:r>
                      <a:r>
                        <a:rPr lang="en-US" sz="1200" dirty="0" err="1">
                          <a:effectLst/>
                        </a:rPr>
                        <a:t>Split_XR</a:t>
                      </a:r>
                      <a:r>
                        <a:rPr lang="en-US" sz="1200" dirty="0">
                          <a:effectLst/>
                        </a:rPr>
                        <a:t>)</a:t>
                      </a:r>
                    </a:p>
                  </a:txBody>
                  <a:tcPr marL="50800" marR="50800" marT="50800" marB="50800"/>
                </a:tc>
                <a:tc>
                  <a:txBody>
                    <a:bodyPr/>
                    <a:lstStyle/>
                    <a:p>
                      <a:r>
                        <a:rPr lang="en-US" sz="1200" dirty="0"/>
                        <a:t>FS_5GSTAR</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S4WS-210027</a:t>
                      </a:r>
                    </a:p>
                  </a:txBody>
                  <a:tcPr/>
                </a:tc>
                <a:extLst>
                  <a:ext uri="{0D108BD9-81ED-4DB2-BD59-A6C34878D82A}">
                    <a16:rowId xmlns:a16="http://schemas.microsoft.com/office/drawing/2014/main" val="2103794059"/>
                  </a:ext>
                </a:extLst>
              </a:tr>
              <a:tr h="285404">
                <a:tc>
                  <a:txBody>
                    <a:bodyPr/>
                    <a:lstStyle/>
                    <a:p>
                      <a:r>
                        <a:rPr lang="fr-FR" sz="1200" dirty="0"/>
                        <a:t>3 / WID</a:t>
                      </a:r>
                    </a:p>
                  </a:txBody>
                  <a:tcPr/>
                </a:tc>
                <a:tc>
                  <a:txBody>
                    <a:bodyPr/>
                    <a:lstStyle/>
                    <a:p>
                      <a:pPr marL="0" marR="0" fontAlgn="t">
                        <a:spcBef>
                          <a:spcPts val="0"/>
                        </a:spcBef>
                        <a:spcAft>
                          <a:spcPts val="0"/>
                        </a:spcAft>
                      </a:pPr>
                      <a:r>
                        <a:rPr lang="en-US" sz="1200" dirty="0"/>
                        <a:t> Video Codec for 5G </a:t>
                      </a:r>
                      <a:r>
                        <a:rPr lang="en-US" sz="1200" dirty="0">
                          <a:effectLst/>
                        </a:rPr>
                        <a:t>(5GVideo)</a:t>
                      </a:r>
                    </a:p>
                  </a:txBody>
                  <a:tcPr marL="50800" marR="50800" marT="50800" marB="50800"/>
                </a:tc>
                <a:tc>
                  <a:txBody>
                    <a:bodyPr/>
                    <a:lstStyle/>
                    <a:p>
                      <a:r>
                        <a:rPr lang="fr-FR" sz="1200" dirty="0"/>
                        <a:t>FS_5GVideo</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S4WS-210014</a:t>
                      </a:r>
                    </a:p>
                  </a:txBody>
                  <a:tcPr/>
                </a:tc>
                <a:extLst>
                  <a:ext uri="{0D108BD9-81ED-4DB2-BD59-A6C34878D82A}">
                    <a16:rowId xmlns:a16="http://schemas.microsoft.com/office/drawing/2014/main" val="3685845072"/>
                  </a:ext>
                </a:extLst>
              </a:tr>
              <a:tr h="277590">
                <a:tc>
                  <a:txBody>
                    <a:bodyPr/>
                    <a:lstStyle/>
                    <a:p>
                      <a:r>
                        <a:rPr lang="fr-FR" sz="1200" dirty="0"/>
                        <a:t>3 / WID</a:t>
                      </a:r>
                    </a:p>
                  </a:txBody>
                  <a:tcPr/>
                </a:tc>
                <a:tc>
                  <a:txBody>
                    <a:bodyPr/>
                    <a:lstStyle/>
                    <a:p>
                      <a:pPr marL="0" marR="0" fontAlgn="t">
                        <a:spcBef>
                          <a:spcPts val="0"/>
                        </a:spcBef>
                        <a:spcAft>
                          <a:spcPts val="0"/>
                        </a:spcAft>
                      </a:pPr>
                      <a:r>
                        <a:rPr lang="en-US" sz="1200" dirty="0">
                          <a:effectLst/>
                        </a:rPr>
                        <a:t>5GMS Enhancements, COPE, APEX, Network slicing, Multicast/Broadcast</a:t>
                      </a:r>
                    </a:p>
                  </a:txBody>
                  <a:tcPr marL="50800" marR="50800" marT="50800" marB="50800"/>
                </a:tc>
                <a:tc>
                  <a:txBody>
                    <a:bodyPr/>
                    <a:lstStyle/>
                    <a:p>
                      <a:r>
                        <a:rPr lang="en-US" sz="1200" dirty="0"/>
                        <a:t>FS_5GMS_EXT, 5MBUSA, 5GMS_EDGE</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S4WS-210027, S4WS-210016, S4WS-210015, S4WS-210025</a:t>
                      </a:r>
                    </a:p>
                  </a:txBody>
                  <a:tcPr/>
                </a:tc>
                <a:extLst>
                  <a:ext uri="{0D108BD9-81ED-4DB2-BD59-A6C34878D82A}">
                    <a16:rowId xmlns:a16="http://schemas.microsoft.com/office/drawing/2014/main" val="4097395438"/>
                  </a:ext>
                </a:extLst>
              </a:tr>
              <a:tr h="241376">
                <a:tc>
                  <a:txBody>
                    <a:bodyPr/>
                    <a:lstStyle/>
                    <a:p>
                      <a:r>
                        <a:rPr lang="fr-FR" sz="1200" dirty="0"/>
                        <a:t>3 / SID</a:t>
                      </a:r>
                    </a:p>
                  </a:txBody>
                  <a:tcPr/>
                </a:tc>
                <a:tc>
                  <a:txBody>
                    <a:bodyPr/>
                    <a:lstStyle/>
                    <a:p>
                      <a:pPr marL="0" marR="0" fontAlgn="t">
                        <a:spcBef>
                          <a:spcPts val="0"/>
                        </a:spcBef>
                        <a:spcAft>
                          <a:spcPts val="0"/>
                        </a:spcAft>
                      </a:pPr>
                      <a:r>
                        <a:rPr lang="en-US" sz="1200" dirty="0">
                          <a:effectLst/>
                        </a:rPr>
                        <a:t>Artificial Intelligence/Machine Learning (FS_AI4Media / FS_5GMAMS)</a:t>
                      </a:r>
                    </a:p>
                  </a:txBody>
                  <a:tcPr marL="50800" marR="50800" marT="50800" marB="50800"/>
                </a:tc>
                <a:tc>
                  <a:txBody>
                    <a:bodyPr/>
                    <a:lstStyle/>
                    <a:p>
                      <a:r>
                        <a:rPr lang="fr-FR" sz="1200" dirty="0"/>
                        <a:t>SA1 FS_AMMT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S4WS-210018, S4WS-210012</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p>
                  </a:txBody>
                  <a:tcPr/>
                </a:tc>
                <a:extLst>
                  <a:ext uri="{0D108BD9-81ED-4DB2-BD59-A6C34878D82A}">
                    <a16:rowId xmlns:a16="http://schemas.microsoft.com/office/drawing/2014/main" val="1209413867"/>
                  </a:ext>
                </a:extLst>
              </a:tr>
              <a:tr h="240507">
                <a:tc>
                  <a:txBody>
                    <a:bodyPr/>
                    <a:lstStyle/>
                    <a:p>
                      <a:r>
                        <a:rPr lang="fr-FR" sz="1200" dirty="0"/>
                        <a:t>3 / WID</a:t>
                      </a:r>
                    </a:p>
                  </a:txBody>
                  <a:tcPr/>
                </a:tc>
                <a:tc>
                  <a:txBody>
                    <a:bodyPr/>
                    <a:lstStyle/>
                    <a:p>
                      <a:pPr marL="0" marR="0" fontAlgn="t">
                        <a:spcBef>
                          <a:spcPts val="0"/>
                        </a:spcBef>
                        <a:spcAft>
                          <a:spcPts val="0"/>
                        </a:spcAft>
                      </a:pPr>
                      <a:r>
                        <a:rPr lang="en-US" sz="1200" dirty="0" err="1">
                          <a:effectLst/>
                        </a:rPr>
                        <a:t>IVAS_Codec</a:t>
                      </a:r>
                      <a:r>
                        <a:rPr lang="en-US" sz="1200" dirty="0">
                          <a:effectLst/>
                        </a:rPr>
                        <a:t> (extended from Rel-17)</a:t>
                      </a:r>
                    </a:p>
                  </a:txBody>
                  <a:tcPr marL="50800" marR="50800" marT="50800" marB="50800"/>
                </a:tc>
                <a:tc>
                  <a:txBody>
                    <a:bodyPr/>
                    <a:lstStyle/>
                    <a:p>
                      <a:r>
                        <a:rPr lang="fr-FR" sz="1200" dirty="0" err="1"/>
                        <a:t>IVAS_Codec</a:t>
                      </a:r>
                      <a:endParaRPr lang="fr-FR" sz="1200" dirty="0"/>
                    </a:p>
                  </a:txBody>
                  <a:tcPr/>
                </a:tc>
                <a:tc>
                  <a:txBody>
                    <a:bodyPr/>
                    <a:lstStyle/>
                    <a:p>
                      <a:r>
                        <a:rPr lang="fr-FR" sz="1200" dirty="0"/>
                        <a:t>-</a:t>
                      </a:r>
                    </a:p>
                  </a:txBody>
                  <a:tcPr/>
                </a:tc>
                <a:extLst>
                  <a:ext uri="{0D108BD9-81ED-4DB2-BD59-A6C34878D82A}">
                    <a16:rowId xmlns:a16="http://schemas.microsoft.com/office/drawing/2014/main" val="3983879419"/>
                  </a:ext>
                </a:extLst>
              </a:tr>
              <a:tr h="0">
                <a:tc>
                  <a:txBody>
                    <a:bodyPr/>
                    <a:lstStyle/>
                    <a:p>
                      <a:r>
                        <a:rPr lang="fr-FR" sz="1200" dirty="0"/>
                        <a:t>3 / WID</a:t>
                      </a:r>
                    </a:p>
                  </a:txBody>
                  <a:tcPr/>
                </a:tc>
                <a:tc>
                  <a:txBody>
                    <a:bodyPr/>
                    <a:lstStyle/>
                    <a:p>
                      <a:pPr marL="0" marR="0" fontAlgn="t">
                        <a:spcBef>
                          <a:spcPts val="0"/>
                        </a:spcBef>
                        <a:spcAft>
                          <a:spcPts val="0"/>
                        </a:spcAft>
                      </a:pPr>
                      <a:r>
                        <a:rPr lang="en-US" sz="1200" dirty="0">
                          <a:effectLst/>
                        </a:rPr>
                        <a:t>Augmented Reality Profiles for Streaming (</a:t>
                      </a:r>
                      <a:r>
                        <a:rPr lang="en-US" sz="1200" dirty="0" err="1">
                          <a:effectLst/>
                        </a:rPr>
                        <a:t>ARStream</a:t>
                      </a:r>
                      <a:r>
                        <a:rPr lang="en-US" sz="1200" dirty="0">
                          <a:effectLst/>
                        </a:rPr>
                        <a:t>)</a:t>
                      </a:r>
                    </a:p>
                  </a:txBody>
                  <a:tcPr marL="50800" marR="50800" marT="50800" marB="50800"/>
                </a:tc>
                <a:tc>
                  <a:txBody>
                    <a:bodyPr/>
                    <a:lstStyle/>
                    <a:p>
                      <a:r>
                        <a:rPr lang="fr-FR" sz="1200" dirty="0"/>
                        <a:t>FS_5GSTAR/FS_XR5G</a:t>
                      </a:r>
                    </a:p>
                  </a:txBody>
                  <a:tcPr/>
                </a:tc>
                <a:tc>
                  <a:txBody>
                    <a:bodyPr/>
                    <a:lstStyle/>
                    <a:p>
                      <a:r>
                        <a:rPr lang="fr-FR" sz="1200" dirty="0"/>
                        <a:t>S4WS-210013</a:t>
                      </a:r>
                    </a:p>
                  </a:txBody>
                  <a:tcPr/>
                </a:tc>
                <a:extLst>
                  <a:ext uri="{0D108BD9-81ED-4DB2-BD59-A6C34878D82A}">
                    <a16:rowId xmlns:a16="http://schemas.microsoft.com/office/drawing/2014/main" val="1316529250"/>
                  </a:ext>
                </a:extLst>
              </a:tr>
              <a:tr h="207853">
                <a:tc>
                  <a:txBody>
                    <a:bodyPr/>
                    <a:lstStyle/>
                    <a:p>
                      <a:r>
                        <a:rPr lang="fr-FR" sz="1200" dirty="0"/>
                        <a:t>3 / WID</a:t>
                      </a:r>
                    </a:p>
                  </a:txBody>
                  <a:tcPr/>
                </a:tc>
                <a:tc>
                  <a:txBody>
                    <a:bodyPr/>
                    <a:lstStyle/>
                    <a:p>
                      <a:pPr marL="0" marR="0" fontAlgn="t">
                        <a:spcBef>
                          <a:spcPts val="0"/>
                        </a:spcBef>
                        <a:spcAft>
                          <a:spcPts val="0"/>
                        </a:spcAft>
                      </a:pPr>
                      <a:r>
                        <a:rPr lang="en-US" sz="1200" dirty="0">
                          <a:effectLst/>
                        </a:rPr>
                        <a:t>Immersive Audio Front-end Capture (TBD)</a:t>
                      </a:r>
                    </a:p>
                  </a:txBody>
                  <a:tcPr marL="50800" marR="50800" marT="50800" marB="50800"/>
                </a:tc>
                <a:tc>
                  <a:txBody>
                    <a:bodyPr/>
                    <a:lstStyle/>
                    <a:p>
                      <a:r>
                        <a:rPr lang="fr-FR" sz="1200" dirty="0"/>
                        <a:t>FS_5GSTAR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S4WS-210019</a:t>
                      </a:r>
                    </a:p>
                  </a:txBody>
                  <a:tcPr/>
                </a:tc>
                <a:extLst>
                  <a:ext uri="{0D108BD9-81ED-4DB2-BD59-A6C34878D82A}">
                    <a16:rowId xmlns:a16="http://schemas.microsoft.com/office/drawing/2014/main" val="405202923"/>
                  </a:ext>
                </a:extLst>
              </a:tr>
              <a:tr h="275442">
                <a:tc>
                  <a:txBody>
                    <a:bodyPr/>
                    <a:lstStyle/>
                    <a:p>
                      <a:r>
                        <a:rPr lang="fr-FR" sz="1200" dirty="0"/>
                        <a:t>3 / WID</a:t>
                      </a:r>
                    </a:p>
                  </a:txBody>
                  <a:tcPr/>
                </a:tc>
                <a:tc>
                  <a:txBody>
                    <a:bodyPr/>
                    <a:lstStyle/>
                    <a:p>
                      <a:pPr marL="0" marR="0" fontAlgn="t">
                        <a:spcBef>
                          <a:spcPts val="0"/>
                        </a:spcBef>
                        <a:spcAft>
                          <a:spcPts val="0"/>
                        </a:spcAft>
                      </a:pPr>
                      <a:r>
                        <a:rPr lang="en-US" altLang="ko-Kore-US" sz="1200" dirty="0"/>
                        <a:t>IMS-based AR conversational services (IBACS)</a:t>
                      </a:r>
                      <a:endParaRPr lang="en-US" sz="1200" dirty="0">
                        <a:effectLst/>
                      </a:endParaRPr>
                    </a:p>
                  </a:txBody>
                  <a:tcPr marL="50800" marR="50800" marT="50800" marB="50800"/>
                </a:tc>
                <a:tc>
                  <a:txBody>
                    <a:bodyPr/>
                    <a:lstStyle/>
                    <a:p>
                      <a:r>
                        <a:rPr lang="fr-FR" sz="1200" dirty="0"/>
                        <a:t>SA1 R18 </a:t>
                      </a:r>
                      <a:r>
                        <a:rPr lang="fr-FR" sz="1200" dirty="0" err="1"/>
                        <a:t>eMMTEL</a:t>
                      </a:r>
                      <a:r>
                        <a:rPr lang="fr-FR" sz="1200" dirty="0"/>
                        <a:t> / SA2 R18 FS_NG_RTC / FS_5GSTAR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S4WS-210021</a:t>
                      </a:r>
                    </a:p>
                  </a:txBody>
                  <a:tcPr/>
                </a:tc>
                <a:extLst>
                  <a:ext uri="{0D108BD9-81ED-4DB2-BD59-A6C34878D82A}">
                    <a16:rowId xmlns:a16="http://schemas.microsoft.com/office/drawing/2014/main" val="1296862028"/>
                  </a:ext>
                </a:extLst>
              </a:tr>
              <a:tr h="176776">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fi-FI" sz="1200" dirty="0"/>
                        <a:t>Extended reality Real-Time Communication (XRTC)</a:t>
                      </a:r>
                      <a:endParaRPr lang="en-US" sz="1200" dirty="0">
                        <a:effectLst/>
                      </a:endParaRPr>
                    </a:p>
                  </a:txBody>
                  <a:tcPr marL="50800" marR="50800" marT="50800" marB="50800"/>
                </a:tc>
                <a:tc>
                  <a:txBody>
                    <a:bodyPr/>
                    <a:lstStyle/>
                    <a:p>
                      <a:r>
                        <a:rPr lang="en-FI" sz="1200" dirty="0">
                          <a:latin typeface="+mn-lt"/>
                        </a:rPr>
                        <a:t>ITT4RT</a:t>
                      </a:r>
                      <a:r>
                        <a:rPr lang="en-US" sz="1200" dirty="0">
                          <a:latin typeface="+mn-lt"/>
                        </a:rPr>
                        <a:t>/FS_5GSTAR/XR5G</a:t>
                      </a:r>
                      <a:endParaRPr lang="fr-FR" sz="12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S4WS-210026</a:t>
                      </a:r>
                    </a:p>
                  </a:txBody>
                  <a:tcPr/>
                </a:tc>
                <a:extLst>
                  <a:ext uri="{0D108BD9-81ED-4DB2-BD59-A6C34878D82A}">
                    <a16:rowId xmlns:a16="http://schemas.microsoft.com/office/drawing/2014/main" val="2491643395"/>
                  </a:ext>
                </a:extLst>
              </a:tr>
              <a:tr h="291425">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effectLst/>
                        </a:rPr>
                        <a:t>Enhancements to UE testing</a:t>
                      </a:r>
                    </a:p>
                  </a:txBody>
                  <a:tcPr marL="50800" marR="50800" marT="50800" marB="50800"/>
                </a:tc>
                <a:tc>
                  <a:txBody>
                    <a:bodyPr/>
                    <a:lstStyle/>
                    <a:p>
                      <a:r>
                        <a:rPr lang="fr-FR" sz="1200" dirty="0"/>
                        <a:t>New</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S4WS-210025</a:t>
                      </a:r>
                    </a:p>
                  </a:txBody>
                  <a:tcPr/>
                </a:tc>
                <a:extLst>
                  <a:ext uri="{0D108BD9-81ED-4DB2-BD59-A6C34878D82A}">
                    <a16:rowId xmlns:a16="http://schemas.microsoft.com/office/drawing/2014/main" val="1608264243"/>
                  </a:ext>
                </a:extLst>
              </a:tr>
              <a:tr h="176776">
                <a:tc>
                  <a:txBody>
                    <a:bodyPr/>
                    <a:lstStyle/>
                    <a:p>
                      <a:r>
                        <a:rPr lang="fr-FR" sz="1200" dirty="0"/>
                        <a:t>3 / WID</a:t>
                      </a:r>
                    </a:p>
                  </a:txBody>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dirty="0">
                          <a:effectLst/>
                        </a:rPr>
                        <a:t>Media Production/Contribution over 5G </a:t>
                      </a:r>
                    </a:p>
                  </a:txBody>
                  <a:tcPr marL="50800" marR="50800" marT="50800" marB="5080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rPr>
                        <a:t>FS_NPN4AVPROD</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dirty="0"/>
                        <a:t>S4WS-210025</a:t>
                      </a:r>
                    </a:p>
                  </a:txBody>
                  <a:tcPr/>
                </a:tc>
                <a:extLst>
                  <a:ext uri="{0D108BD9-81ED-4DB2-BD59-A6C34878D82A}">
                    <a16:rowId xmlns:a16="http://schemas.microsoft.com/office/drawing/2014/main" val="230015601"/>
                  </a:ext>
                </a:extLst>
              </a:tr>
            </a:tbl>
          </a:graphicData>
        </a:graphic>
      </p:graphicFrame>
    </p:spTree>
    <p:extLst>
      <p:ext uri="{BB962C8B-B14F-4D97-AF65-F5344CB8AC3E}">
        <p14:creationId xmlns:p14="http://schemas.microsoft.com/office/powerpoint/2010/main" val="58395003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82102" y="245016"/>
            <a:ext cx="9503925" cy="716727"/>
          </a:xfrm>
        </p:spPr>
        <p:txBody>
          <a:bodyPr/>
          <a:lstStyle/>
          <a:p>
            <a:r>
              <a:rPr lang="en-US" altLang="en-US" sz="4000" b="1" dirty="0"/>
              <a:t>Immersive media types and formats (all TBD except </a:t>
            </a:r>
            <a:r>
              <a:rPr lang="en-US" altLang="en-US" sz="4000" b="1" dirty="0" err="1"/>
              <a:t>IVAS_Codec</a:t>
            </a:r>
            <a:r>
              <a:rPr lang="en-US" altLang="en-US" sz="4000" b="1" dirty="0"/>
              <a:t>/ATIAS)</a:t>
            </a:r>
          </a:p>
        </p:txBody>
      </p:sp>
      <p:sp>
        <p:nvSpPr>
          <p:cNvPr id="8243" name="TextBox 62"/>
          <p:cNvSpPr txBox="1">
            <a:spLocks noChangeArrowheads="1"/>
          </p:cNvSpPr>
          <p:nvPr/>
        </p:nvSpPr>
        <p:spPr bwMode="auto">
          <a:xfrm rot="20391721">
            <a:off x="2275969" y="112697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58532" y="113458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187104" y="1135357"/>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24486" y="1882493"/>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180539"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50041" y="1873341"/>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23851" y="1369895"/>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SA#93</a:t>
            </a:r>
          </a:p>
          <a:p>
            <a:pPr algn="ctr">
              <a:lnSpc>
                <a:spcPct val="100000"/>
              </a:lnSpc>
              <a:spcBef>
                <a:spcPct val="0"/>
              </a:spcBef>
              <a:buFontTx/>
              <a:buNone/>
            </a:pPr>
            <a:r>
              <a:rPr lang="en-US" altLang="en-US" sz="1200" dirty="0">
                <a:latin typeface="Arial" panose="020B0604020202020204" pitchFamily="34" charset="0"/>
              </a:rPr>
              <a:t>Q3/2021</a:t>
            </a:r>
          </a:p>
        </p:txBody>
      </p:sp>
      <p:cxnSp>
        <p:nvCxnSpPr>
          <p:cNvPr id="67" name="Straight Connector 66"/>
          <p:cNvCxnSpPr>
            <a:cxnSpLocks/>
          </p:cNvCxnSpPr>
          <p:nvPr/>
        </p:nvCxnSpPr>
        <p:spPr>
          <a:xfrm flipH="1">
            <a:off x="3396871" y="1882494"/>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074549" y="1379048"/>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22638"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17204"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03042"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089670"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18922"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4970074"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56702"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02154"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37106"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08236"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41080"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888640"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7962425"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56991" y="1905916"/>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42829"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29457"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58709" y="1882494"/>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09861" y="1384283"/>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896489"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41941" y="1887729"/>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776893"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48023" y="1119951"/>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36743" y="1901682"/>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28427" y="1384283"/>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44" name="Diagramme 43">
            <a:extLst>
              <a:ext uri="{FF2B5EF4-FFF2-40B4-BE49-F238E27FC236}">
                <a16:creationId xmlns:a16="http://schemas.microsoft.com/office/drawing/2014/main" id="{C46B9EBE-78C0-41DE-9A98-EFDF277603EF}"/>
              </a:ext>
            </a:extLst>
          </p:cNvPr>
          <p:cNvGraphicFramePr/>
          <p:nvPr>
            <p:extLst>
              <p:ext uri="{D42A27DB-BD31-4B8C-83A1-F6EECF244321}">
                <p14:modId xmlns:p14="http://schemas.microsoft.com/office/powerpoint/2010/main" val="3330465741"/>
              </p:ext>
            </p:extLst>
          </p:nvPr>
        </p:nvGraphicFramePr>
        <p:xfrm>
          <a:off x="467771" y="2564225"/>
          <a:ext cx="3008102"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45" name="Groupe 44">
            <a:extLst>
              <a:ext uri="{FF2B5EF4-FFF2-40B4-BE49-F238E27FC236}">
                <a16:creationId xmlns:a16="http://schemas.microsoft.com/office/drawing/2014/main" id="{3A32860C-6870-4257-8121-4651C1BEFDD6}"/>
              </a:ext>
            </a:extLst>
          </p:cNvPr>
          <p:cNvGrpSpPr/>
          <p:nvPr/>
        </p:nvGrpSpPr>
        <p:grpSpPr>
          <a:xfrm>
            <a:off x="3355622" y="2564225"/>
            <a:ext cx="6786319" cy="894828"/>
            <a:chOff x="1" y="252"/>
            <a:chExt cx="5798817" cy="430381"/>
          </a:xfrm>
          <a:solidFill>
            <a:schemeClr val="accent2">
              <a:lumMod val="75000"/>
            </a:schemeClr>
          </a:solidFill>
        </p:grpSpPr>
        <p:sp>
          <p:nvSpPr>
            <p:cNvPr id="46" name="Flèche : chevron 45">
              <a:extLst>
                <a:ext uri="{FF2B5EF4-FFF2-40B4-BE49-F238E27FC236}">
                  <a16:creationId xmlns:a16="http://schemas.microsoft.com/office/drawing/2014/main" id="{EF2910D1-4C75-45DF-BDAB-AC9049FEE81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7" name="Flèche : chevron 4">
              <a:extLst>
                <a:ext uri="{FF2B5EF4-FFF2-40B4-BE49-F238E27FC236}">
                  <a16:creationId xmlns:a16="http://schemas.microsoft.com/office/drawing/2014/main" id="{42A2C2F7-BAE9-4A46-9633-F8D44A473825}"/>
                </a:ext>
              </a:extLst>
            </p:cNvPr>
            <p:cNvSpPr txBox="1"/>
            <p:nvPr/>
          </p:nvSpPr>
          <p:spPr>
            <a:xfrm>
              <a:off x="637304" y="87585"/>
              <a:ext cx="4228541"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Video Codec for 5G </a:t>
              </a:r>
              <a:r>
                <a:rPr lang="en-US" sz="1600" dirty="0">
                  <a:effectLst/>
                </a:rPr>
                <a:t>(5GVideo) </a:t>
              </a:r>
              <a:endParaRPr lang="en-US" sz="1500" kern="1200" dirty="0"/>
            </a:p>
          </p:txBody>
        </p:sp>
      </p:grpSp>
      <p:grpSp>
        <p:nvGrpSpPr>
          <p:cNvPr id="49" name="Groupe 48">
            <a:extLst>
              <a:ext uri="{FF2B5EF4-FFF2-40B4-BE49-F238E27FC236}">
                <a16:creationId xmlns:a16="http://schemas.microsoft.com/office/drawing/2014/main" id="{AD7DD832-E06E-4C61-8988-C29EC87867C3}"/>
              </a:ext>
            </a:extLst>
          </p:cNvPr>
          <p:cNvGrpSpPr/>
          <p:nvPr/>
        </p:nvGrpSpPr>
        <p:grpSpPr>
          <a:xfrm>
            <a:off x="479047" y="3500665"/>
            <a:ext cx="6231028" cy="492842"/>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73C9134C-55DF-426B-B9F9-2C240D1EAAC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B8152D2C-47BB-4AF8-A2E9-77B34C757538}"/>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IVAS codec / ATIAS / MTSI &amp; System updates</a:t>
              </a:r>
              <a:endParaRPr lang="en-US" sz="1500" kern="1200" dirty="0"/>
            </a:p>
          </p:txBody>
        </p:sp>
      </p:grpSp>
      <p:sp>
        <p:nvSpPr>
          <p:cNvPr id="86" name="Rounded Rectangle 33">
            <a:extLst>
              <a:ext uri="{FF2B5EF4-FFF2-40B4-BE49-F238E27FC236}">
                <a16:creationId xmlns:a16="http://schemas.microsoft.com/office/drawing/2014/main" id="{E667DEA0-BADA-46DB-8BF4-5B8FD5505DAD}"/>
              </a:ext>
            </a:extLst>
          </p:cNvPr>
          <p:cNvSpPr/>
          <p:nvPr/>
        </p:nvSpPr>
        <p:spPr>
          <a:xfrm>
            <a:off x="3029702" y="1938172"/>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87" name="Rounded Rectangle 33">
            <a:extLst>
              <a:ext uri="{FF2B5EF4-FFF2-40B4-BE49-F238E27FC236}">
                <a16:creationId xmlns:a16="http://schemas.microsoft.com/office/drawing/2014/main" id="{BCC712B3-AB5A-469C-8A0F-DB296BD4C3C4}"/>
              </a:ext>
            </a:extLst>
          </p:cNvPr>
          <p:cNvSpPr/>
          <p:nvPr/>
        </p:nvSpPr>
        <p:spPr>
          <a:xfrm>
            <a:off x="2034031" y="1938172"/>
            <a:ext cx="780479" cy="506840"/>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grpSp>
        <p:nvGrpSpPr>
          <p:cNvPr id="56" name="Groupe 55">
            <a:extLst>
              <a:ext uri="{FF2B5EF4-FFF2-40B4-BE49-F238E27FC236}">
                <a16:creationId xmlns:a16="http://schemas.microsoft.com/office/drawing/2014/main" id="{3B2EA9F4-9DD4-4AF3-BCE2-CC63D33FEF0C}"/>
              </a:ext>
            </a:extLst>
          </p:cNvPr>
          <p:cNvGrpSpPr/>
          <p:nvPr/>
        </p:nvGrpSpPr>
        <p:grpSpPr>
          <a:xfrm>
            <a:off x="2368485" y="5400045"/>
            <a:ext cx="5890867" cy="413990"/>
            <a:chOff x="1" y="252"/>
            <a:chExt cx="5798817" cy="430381"/>
          </a:xfrm>
          <a:solidFill>
            <a:schemeClr val="accent2">
              <a:lumMod val="75000"/>
            </a:schemeClr>
          </a:solidFill>
        </p:grpSpPr>
        <p:sp>
          <p:nvSpPr>
            <p:cNvPr id="59" name="Flèche : chevron 58">
              <a:extLst>
                <a:ext uri="{FF2B5EF4-FFF2-40B4-BE49-F238E27FC236}">
                  <a16:creationId xmlns:a16="http://schemas.microsoft.com/office/drawing/2014/main" id="{F058B029-8DB6-499D-8A78-79A90EF24DCE}"/>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1" name="Flèche : chevron 4">
              <a:extLst>
                <a:ext uri="{FF2B5EF4-FFF2-40B4-BE49-F238E27FC236}">
                  <a16:creationId xmlns:a16="http://schemas.microsoft.com/office/drawing/2014/main" id="{D813ED89-450C-4104-83AC-D65F37DE59E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fontAlgn="t">
                <a:spcBef>
                  <a:spcPts val="0"/>
                </a:spcBef>
                <a:spcAft>
                  <a:spcPts val="0"/>
                </a:spcAft>
              </a:pPr>
              <a:r>
                <a:rPr lang="en-US" sz="1600" dirty="0">
                  <a:effectLst/>
                </a:rPr>
                <a:t>Artificial Intelligence/Machine Learning (FS_AI4Media / FS_AMM)</a:t>
              </a:r>
            </a:p>
          </p:txBody>
        </p:sp>
      </p:grpSp>
      <p:grpSp>
        <p:nvGrpSpPr>
          <p:cNvPr id="64" name="Groupe 63">
            <a:extLst>
              <a:ext uri="{FF2B5EF4-FFF2-40B4-BE49-F238E27FC236}">
                <a16:creationId xmlns:a16="http://schemas.microsoft.com/office/drawing/2014/main" id="{4DDE1CD4-6848-49B6-9779-04EFB45206C8}"/>
              </a:ext>
            </a:extLst>
          </p:cNvPr>
          <p:cNvGrpSpPr/>
          <p:nvPr/>
        </p:nvGrpSpPr>
        <p:grpSpPr>
          <a:xfrm>
            <a:off x="501986" y="3028169"/>
            <a:ext cx="3008099" cy="430884"/>
            <a:chOff x="1" y="1"/>
            <a:chExt cx="3008099" cy="430884"/>
          </a:xfrm>
        </p:grpSpPr>
        <p:sp>
          <p:nvSpPr>
            <p:cNvPr id="66" name="Flèche : chevron 65">
              <a:extLst>
                <a:ext uri="{FF2B5EF4-FFF2-40B4-BE49-F238E27FC236}">
                  <a16:creationId xmlns:a16="http://schemas.microsoft.com/office/drawing/2014/main" id="{2B30F26A-67C9-4F89-A332-62D15DE02711}"/>
                </a:ext>
              </a:extLst>
            </p:cNvPr>
            <p:cNvSpPr/>
            <p:nvPr/>
          </p:nvSpPr>
          <p:spPr>
            <a:xfrm>
              <a:off x="1" y="1"/>
              <a:ext cx="3008099" cy="430884"/>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1" name="Flèche : chevron 4">
              <a:extLst>
                <a:ext uri="{FF2B5EF4-FFF2-40B4-BE49-F238E27FC236}">
                  <a16:creationId xmlns:a16="http://schemas.microsoft.com/office/drawing/2014/main" id="{397C3F77-8678-4FA1-BC71-D78732DCECB3}"/>
                </a:ext>
              </a:extLst>
            </p:cNvPr>
            <p:cNvSpPr txBox="1"/>
            <p:nvPr/>
          </p:nvSpPr>
          <p:spPr>
            <a:xfrm>
              <a:off x="215443" y="1"/>
              <a:ext cx="2577215" cy="43088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sz="1400" kern="1200" dirty="0"/>
                <a:t>8K_VR_5G/8K_TV_5G</a:t>
              </a:r>
            </a:p>
          </p:txBody>
        </p:sp>
      </p:grpSp>
      <p:grpSp>
        <p:nvGrpSpPr>
          <p:cNvPr id="77" name="Groupe 65">
            <a:extLst>
              <a:ext uri="{FF2B5EF4-FFF2-40B4-BE49-F238E27FC236}">
                <a16:creationId xmlns:a16="http://schemas.microsoft.com/office/drawing/2014/main" id="{E837CE48-9A50-4A51-AD04-33141C0442A8}"/>
              </a:ext>
            </a:extLst>
          </p:cNvPr>
          <p:cNvGrpSpPr/>
          <p:nvPr/>
        </p:nvGrpSpPr>
        <p:grpSpPr>
          <a:xfrm>
            <a:off x="465569" y="4073091"/>
            <a:ext cx="2429216" cy="1250401"/>
            <a:chOff x="1757" y="0"/>
            <a:chExt cx="2045623" cy="430886"/>
          </a:xfrm>
        </p:grpSpPr>
        <p:sp>
          <p:nvSpPr>
            <p:cNvPr id="78"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9"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0" name="Groupe 90">
            <a:extLst>
              <a:ext uri="{FF2B5EF4-FFF2-40B4-BE49-F238E27FC236}">
                <a16:creationId xmlns:a16="http://schemas.microsoft.com/office/drawing/2014/main" id="{6F5FD9C5-620B-4B01-A18F-425014520A22}"/>
              </a:ext>
            </a:extLst>
          </p:cNvPr>
          <p:cNvGrpSpPr/>
          <p:nvPr/>
        </p:nvGrpSpPr>
        <p:grpSpPr>
          <a:xfrm>
            <a:off x="2373488" y="4057196"/>
            <a:ext cx="7694691" cy="1266296"/>
            <a:chOff x="1" y="252"/>
            <a:chExt cx="5798817" cy="430381"/>
          </a:xfrm>
          <a:solidFill>
            <a:schemeClr val="accent2">
              <a:lumMod val="75000"/>
            </a:schemeClr>
          </a:solidFill>
        </p:grpSpPr>
        <p:sp>
          <p:nvSpPr>
            <p:cNvPr id="81" name="Flèche : chevron 91">
              <a:extLst>
                <a:ext uri="{FF2B5EF4-FFF2-40B4-BE49-F238E27FC236}">
                  <a16:creationId xmlns:a16="http://schemas.microsoft.com/office/drawing/2014/main" id="{5F410727-3DC4-4C14-A297-49EB4BA20BD6}"/>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5A2BA969-546F-4EA2-A3EC-63B1A08BB4F3}"/>
                </a:ext>
              </a:extLst>
            </p:cNvPr>
            <p:cNvSpPr txBox="1"/>
            <p:nvPr/>
          </p:nvSpPr>
          <p:spPr>
            <a:xfrm>
              <a:off x="475065" y="268537"/>
              <a:ext cx="4674360" cy="121789"/>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600" dirty="0"/>
                <a:t>Media Capabilities for Augmented Reality Glasses (</a:t>
              </a:r>
              <a:r>
                <a:rPr lang="en-US" sz="1600" dirty="0" err="1"/>
                <a:t>MeCAR</a:t>
              </a:r>
              <a:r>
                <a:rPr lang="en-US" sz="1600" dirty="0"/>
                <a:t>)</a:t>
              </a:r>
            </a:p>
            <a:p>
              <a:pPr algn="ctr" defTabSz="666750">
                <a:lnSpc>
                  <a:spcPct val="90000"/>
                </a:lnSpc>
                <a:spcAft>
                  <a:spcPct val="35000"/>
                </a:spcAft>
              </a:pPr>
              <a:r>
                <a:rPr lang="en-US" sz="1600" dirty="0">
                  <a:effectLst/>
                </a:rPr>
                <a:t>Augmented Reality Profiles for Streaming (</a:t>
              </a:r>
              <a:r>
                <a:rPr lang="en-US" sz="1600" dirty="0" err="1">
                  <a:effectLst/>
                </a:rPr>
                <a:t>ARStream</a:t>
              </a:r>
              <a:r>
                <a:rPr lang="en-US" sz="1600" dirty="0">
                  <a:effectLst/>
                </a:rPr>
                <a:t>)</a:t>
              </a:r>
            </a:p>
            <a:p>
              <a:pPr algn="ctr" defTabSz="666750">
                <a:lnSpc>
                  <a:spcPct val="90000"/>
                </a:lnSpc>
                <a:spcAft>
                  <a:spcPct val="35000"/>
                </a:spcAft>
              </a:pPr>
              <a:r>
                <a:rPr lang="en-US" sz="1600" dirty="0">
                  <a:effectLst/>
                </a:rPr>
                <a:t>Immersive Audio Front-end Capture (TBD)</a:t>
              </a:r>
            </a:p>
            <a:p>
              <a:pPr algn="ctr" defTabSz="666750">
                <a:lnSpc>
                  <a:spcPct val="90000"/>
                </a:lnSpc>
                <a:spcAft>
                  <a:spcPct val="35000"/>
                </a:spcAft>
              </a:pPr>
              <a:endParaRPr lang="en-US" sz="1600" dirty="0">
                <a:effectLst/>
              </a:endParaRPr>
            </a:p>
            <a:p>
              <a:pPr marL="0" lvl="0" indent="0" algn="ctr" defTabSz="666750">
                <a:lnSpc>
                  <a:spcPct val="90000"/>
                </a:lnSpc>
                <a:spcBef>
                  <a:spcPct val="0"/>
                </a:spcBef>
                <a:spcAft>
                  <a:spcPct val="35000"/>
                </a:spcAft>
                <a:buNone/>
              </a:pPr>
              <a:endParaRPr lang="en-US" sz="1500" kern="1200" dirty="0"/>
            </a:p>
          </p:txBody>
        </p:sp>
      </p:grpSp>
      <p:grpSp>
        <p:nvGrpSpPr>
          <p:cNvPr id="76" name="Groupe 75">
            <a:extLst>
              <a:ext uri="{FF2B5EF4-FFF2-40B4-BE49-F238E27FC236}">
                <a16:creationId xmlns:a16="http://schemas.microsoft.com/office/drawing/2014/main" id="{E490C43B-B0D4-4660-9490-88B0367116AC}"/>
              </a:ext>
            </a:extLst>
          </p:cNvPr>
          <p:cNvGrpSpPr/>
          <p:nvPr/>
        </p:nvGrpSpPr>
        <p:grpSpPr>
          <a:xfrm>
            <a:off x="511857" y="5860602"/>
            <a:ext cx="2045623" cy="430886"/>
            <a:chOff x="1757" y="0"/>
            <a:chExt cx="2045623" cy="430886"/>
          </a:xfrm>
        </p:grpSpPr>
        <p:sp>
          <p:nvSpPr>
            <p:cNvPr id="83" name="Flèche : chevron 82">
              <a:extLst>
                <a:ext uri="{FF2B5EF4-FFF2-40B4-BE49-F238E27FC236}">
                  <a16:creationId xmlns:a16="http://schemas.microsoft.com/office/drawing/2014/main" id="{FB7A1631-B8DE-4CA0-A283-3E833330C66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CAD3AA0B-CF97-4E0D-B95C-3FBB14AE7607}"/>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FS_TACMM  </a:t>
              </a:r>
              <a:endParaRPr lang="en-US" sz="1400" kern="1200" dirty="0">
                <a:latin typeface="+mn-lt"/>
              </a:endParaRPr>
            </a:p>
          </p:txBody>
        </p:sp>
      </p:grpSp>
      <p:grpSp>
        <p:nvGrpSpPr>
          <p:cNvPr id="92" name="Groupe 91">
            <a:extLst>
              <a:ext uri="{FF2B5EF4-FFF2-40B4-BE49-F238E27FC236}">
                <a16:creationId xmlns:a16="http://schemas.microsoft.com/office/drawing/2014/main" id="{477C65EC-5C4D-4965-9148-D9A23A87EF2B}"/>
              </a:ext>
            </a:extLst>
          </p:cNvPr>
          <p:cNvGrpSpPr/>
          <p:nvPr/>
        </p:nvGrpSpPr>
        <p:grpSpPr>
          <a:xfrm>
            <a:off x="2389889" y="5860602"/>
            <a:ext cx="5890867" cy="430381"/>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2FCFB5B4-EFA0-44AE-B825-D74EA716E85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4" name="Flèche : chevron 4">
              <a:extLst>
                <a:ext uri="{FF2B5EF4-FFF2-40B4-BE49-F238E27FC236}">
                  <a16:creationId xmlns:a16="http://schemas.microsoft.com/office/drawing/2014/main" id="{DAE28959-35D4-4E9E-ADF0-1BE56B528BF5}"/>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Tactile communications Stage 3</a:t>
              </a:r>
              <a:endParaRPr lang="en-US" sz="1500" kern="1200" dirty="0"/>
            </a:p>
          </p:txBody>
        </p:sp>
      </p:grpSp>
      <p:grpSp>
        <p:nvGrpSpPr>
          <p:cNvPr id="52" name="Groupe 51">
            <a:extLst>
              <a:ext uri="{FF2B5EF4-FFF2-40B4-BE49-F238E27FC236}">
                <a16:creationId xmlns:a16="http://schemas.microsoft.com/office/drawing/2014/main" id="{783A20B2-3410-4E35-AF57-F6EFA5B0EB32}"/>
              </a:ext>
            </a:extLst>
          </p:cNvPr>
          <p:cNvGrpSpPr/>
          <p:nvPr/>
        </p:nvGrpSpPr>
        <p:grpSpPr>
          <a:xfrm>
            <a:off x="490453" y="5396660"/>
            <a:ext cx="2045623" cy="447001"/>
            <a:chOff x="1757" y="0"/>
            <a:chExt cx="2045623" cy="430886"/>
          </a:xfrm>
        </p:grpSpPr>
        <p:sp>
          <p:nvSpPr>
            <p:cNvPr id="54" name="Flèche : chevron 53">
              <a:extLst>
                <a:ext uri="{FF2B5EF4-FFF2-40B4-BE49-F238E27FC236}">
                  <a16:creationId xmlns:a16="http://schemas.microsoft.com/office/drawing/2014/main" id="{3DBA72D3-4148-4433-BD73-ED2FBF288C36}"/>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8E9B4BF1-3D59-479A-B5B3-5E0FD14D640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FS_AMMT</a:t>
              </a:r>
              <a:endParaRPr lang="en-US" sz="1400" kern="1200" dirty="0">
                <a:latin typeface="+mn-lt"/>
              </a:endParaRPr>
            </a:p>
          </p:txBody>
        </p:sp>
      </p:grpSp>
    </p:spTree>
    <p:extLst>
      <p:ext uri="{BB962C8B-B14F-4D97-AF65-F5344CB8AC3E}">
        <p14:creationId xmlns:p14="http://schemas.microsoft.com/office/powerpoint/2010/main" val="37662790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222830" y="313110"/>
            <a:ext cx="9618183" cy="871060"/>
          </a:xfrm>
        </p:spPr>
        <p:txBody>
          <a:bodyPr/>
          <a:lstStyle/>
          <a:p>
            <a:r>
              <a:rPr lang="en-US" altLang="en-US" sz="4000" b="1" dirty="0"/>
              <a:t>XR Architecture &amp; Services (all TBD)</a:t>
            </a:r>
          </a:p>
        </p:txBody>
      </p:sp>
      <p:sp>
        <p:nvSpPr>
          <p:cNvPr id="8243" name="TextBox 62"/>
          <p:cNvSpPr txBox="1">
            <a:spLocks noChangeArrowheads="1"/>
          </p:cNvSpPr>
          <p:nvPr/>
        </p:nvSpPr>
        <p:spPr bwMode="auto">
          <a:xfrm rot="20391721">
            <a:off x="2315087" y="115140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59010"/>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9786"/>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906922"/>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97770"/>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94324"/>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906923"/>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403477"/>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30345"/>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906923"/>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408712"/>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12158"/>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44380"/>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26111"/>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408712"/>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811927332"/>
              </p:ext>
            </p:extLst>
          </p:nvPr>
        </p:nvGraphicFramePr>
        <p:xfrm>
          <a:off x="489590" y="2117827"/>
          <a:ext cx="2049138" cy="4308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56" name="Groupe 55">
            <a:extLst>
              <a:ext uri="{FF2B5EF4-FFF2-40B4-BE49-F238E27FC236}">
                <a16:creationId xmlns:a16="http://schemas.microsoft.com/office/drawing/2014/main" id="{2D8A4782-41B5-41FB-802F-4C1AC5D83AC3}"/>
              </a:ext>
            </a:extLst>
          </p:cNvPr>
          <p:cNvGrpSpPr/>
          <p:nvPr/>
        </p:nvGrpSpPr>
        <p:grpSpPr>
          <a:xfrm>
            <a:off x="540792" y="5206689"/>
            <a:ext cx="2045623" cy="430886"/>
            <a:chOff x="1757" y="0"/>
            <a:chExt cx="2045623" cy="430886"/>
          </a:xfrm>
        </p:grpSpPr>
        <p:sp>
          <p:nvSpPr>
            <p:cNvPr id="59" name="Flèche : chevron 58">
              <a:extLst>
                <a:ext uri="{FF2B5EF4-FFF2-40B4-BE49-F238E27FC236}">
                  <a16:creationId xmlns:a16="http://schemas.microsoft.com/office/drawing/2014/main" id="{2D195B64-8A8F-4D20-88E8-FD979BEA8D44}"/>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4" name="Flèche : chevron 4">
              <a:extLst>
                <a:ext uri="{FF2B5EF4-FFF2-40B4-BE49-F238E27FC236}">
                  <a16:creationId xmlns:a16="http://schemas.microsoft.com/office/drawing/2014/main" id="{0543FBDD-A96C-4702-BA11-88803145758F}"/>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ITT4RT</a:t>
              </a:r>
              <a:endParaRPr lang="en-US" sz="1400" kern="1200" dirty="0">
                <a:latin typeface="+mn-lt"/>
              </a:endParaRPr>
            </a:p>
          </p:txBody>
        </p:sp>
      </p:grpSp>
      <p:grpSp>
        <p:nvGrpSpPr>
          <p:cNvPr id="52" name="Groupe 51">
            <a:extLst>
              <a:ext uri="{FF2B5EF4-FFF2-40B4-BE49-F238E27FC236}">
                <a16:creationId xmlns:a16="http://schemas.microsoft.com/office/drawing/2014/main" id="{D6B0A0EC-C369-476A-A844-E1017ECCB67D}"/>
              </a:ext>
            </a:extLst>
          </p:cNvPr>
          <p:cNvGrpSpPr/>
          <p:nvPr/>
        </p:nvGrpSpPr>
        <p:grpSpPr>
          <a:xfrm>
            <a:off x="2440627" y="4752789"/>
            <a:ext cx="7788810" cy="852076"/>
            <a:chOff x="1" y="252"/>
            <a:chExt cx="5798817" cy="430381"/>
          </a:xfrm>
          <a:solidFill>
            <a:schemeClr val="accent2">
              <a:lumMod val="75000"/>
            </a:schemeClr>
          </a:solidFill>
        </p:grpSpPr>
        <p:sp>
          <p:nvSpPr>
            <p:cNvPr id="54" name="Flèche : chevron 53">
              <a:extLst>
                <a:ext uri="{FF2B5EF4-FFF2-40B4-BE49-F238E27FC236}">
                  <a16:creationId xmlns:a16="http://schemas.microsoft.com/office/drawing/2014/main" id="{D21A23E2-BF4F-453F-B095-0051D2E037A6}"/>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5" name="Flèche : chevron 4">
              <a:extLst>
                <a:ext uri="{FF2B5EF4-FFF2-40B4-BE49-F238E27FC236}">
                  <a16:creationId xmlns:a16="http://schemas.microsoft.com/office/drawing/2014/main" id="{9B77C4A7-12A0-42DF-B883-A06D85D39C27}"/>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fi-FI" sz="1600" dirty="0"/>
                <a:t>Extended reality Real-Time Communication (XRTC)</a:t>
              </a:r>
            </a:p>
          </p:txBody>
        </p:sp>
      </p:grpSp>
      <p:grpSp>
        <p:nvGrpSpPr>
          <p:cNvPr id="75" name="Groupe 89">
            <a:extLst>
              <a:ext uri="{FF2B5EF4-FFF2-40B4-BE49-F238E27FC236}">
                <a16:creationId xmlns:a16="http://schemas.microsoft.com/office/drawing/2014/main" id="{924B24A6-6296-4C99-9D44-60BDB377BB09}"/>
              </a:ext>
            </a:extLst>
          </p:cNvPr>
          <p:cNvGrpSpPr/>
          <p:nvPr/>
        </p:nvGrpSpPr>
        <p:grpSpPr>
          <a:xfrm>
            <a:off x="541373" y="4757512"/>
            <a:ext cx="2045623" cy="430886"/>
            <a:chOff x="1757" y="0"/>
            <a:chExt cx="2045623" cy="430886"/>
          </a:xfrm>
        </p:grpSpPr>
        <p:sp>
          <p:nvSpPr>
            <p:cNvPr id="76" name="Flèche : chevron 90">
              <a:extLst>
                <a:ext uri="{FF2B5EF4-FFF2-40B4-BE49-F238E27FC236}">
                  <a16:creationId xmlns:a16="http://schemas.microsoft.com/office/drawing/2014/main" id="{20E5DDE0-7145-4399-B6BD-37E7AD6959B5}"/>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C190BD91-D63A-46B6-B5AC-078388143666}"/>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a:t>
              </a:r>
              <a:endParaRPr lang="en-US" sz="1400" kern="1200" dirty="0">
                <a:latin typeface="+mn-lt"/>
              </a:endParaRPr>
            </a:p>
          </p:txBody>
        </p:sp>
      </p:grpSp>
      <p:grpSp>
        <p:nvGrpSpPr>
          <p:cNvPr id="80" name="Groupe 79">
            <a:extLst>
              <a:ext uri="{FF2B5EF4-FFF2-40B4-BE49-F238E27FC236}">
                <a16:creationId xmlns:a16="http://schemas.microsoft.com/office/drawing/2014/main" id="{BA66A74D-FEF2-4256-A81D-7C65C64C4D9B}"/>
              </a:ext>
            </a:extLst>
          </p:cNvPr>
          <p:cNvGrpSpPr/>
          <p:nvPr/>
        </p:nvGrpSpPr>
        <p:grpSpPr>
          <a:xfrm>
            <a:off x="2397973" y="2586447"/>
            <a:ext cx="3938078" cy="430381"/>
            <a:chOff x="1" y="252"/>
            <a:chExt cx="5798817" cy="430381"/>
          </a:xfrm>
          <a:solidFill>
            <a:schemeClr val="accent2">
              <a:lumMod val="75000"/>
            </a:schemeClr>
          </a:solidFill>
        </p:grpSpPr>
        <p:sp>
          <p:nvSpPr>
            <p:cNvPr id="81" name="Flèche : chevron 80">
              <a:extLst>
                <a:ext uri="{FF2B5EF4-FFF2-40B4-BE49-F238E27FC236}">
                  <a16:creationId xmlns:a16="http://schemas.microsoft.com/office/drawing/2014/main" id="{0764BC9E-C7C3-4AD7-80F1-F8ABB77237A3}"/>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2" name="Flèche : chevron 4">
              <a:extLst>
                <a:ext uri="{FF2B5EF4-FFF2-40B4-BE49-F238E27FC236}">
                  <a16:creationId xmlns:a16="http://schemas.microsoft.com/office/drawing/2014/main" id="{B7598E56-B32C-4EC9-ACCD-B83249A5B809}"/>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Media Service Enablers (FS_5G_MSE)</a:t>
              </a:r>
            </a:p>
          </p:txBody>
        </p:sp>
      </p:grpSp>
      <p:grpSp>
        <p:nvGrpSpPr>
          <p:cNvPr id="83" name="Groupe 82">
            <a:extLst>
              <a:ext uri="{FF2B5EF4-FFF2-40B4-BE49-F238E27FC236}">
                <a16:creationId xmlns:a16="http://schemas.microsoft.com/office/drawing/2014/main" id="{9005F3D7-F9BE-4F8A-8C77-C4611233C1BA}"/>
              </a:ext>
            </a:extLst>
          </p:cNvPr>
          <p:cNvGrpSpPr/>
          <p:nvPr/>
        </p:nvGrpSpPr>
        <p:grpSpPr>
          <a:xfrm>
            <a:off x="2370972" y="2118333"/>
            <a:ext cx="5862400" cy="430381"/>
            <a:chOff x="1" y="252"/>
            <a:chExt cx="5798817" cy="430381"/>
          </a:xfrm>
          <a:solidFill>
            <a:schemeClr val="accent2">
              <a:lumMod val="75000"/>
            </a:schemeClr>
          </a:solidFill>
        </p:grpSpPr>
        <p:sp>
          <p:nvSpPr>
            <p:cNvPr id="94" name="Flèche : chevron 93">
              <a:extLst>
                <a:ext uri="{FF2B5EF4-FFF2-40B4-BE49-F238E27FC236}">
                  <a16:creationId xmlns:a16="http://schemas.microsoft.com/office/drawing/2014/main" id="{DC06E897-1030-4D31-AFB0-19480070CA7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5" name="Flèche : chevron 4">
              <a:extLst>
                <a:ext uri="{FF2B5EF4-FFF2-40B4-BE49-F238E27FC236}">
                  <a16:creationId xmlns:a16="http://schemas.microsoft.com/office/drawing/2014/main" id="{3AF8CD46-F3B3-4ECD-A674-3F41E1F1D746}"/>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XR QoS, </a:t>
              </a:r>
              <a:r>
                <a:rPr lang="en-US" sz="1500" dirty="0" err="1"/>
                <a:t>QoE</a:t>
              </a:r>
              <a:r>
                <a:rPr lang="en-US" sz="1500" dirty="0"/>
                <a:t> Quality metrics</a:t>
              </a:r>
              <a:endParaRPr lang="en-US" sz="1500" kern="1200" dirty="0"/>
            </a:p>
          </p:txBody>
        </p:sp>
      </p:grpSp>
      <p:grpSp>
        <p:nvGrpSpPr>
          <p:cNvPr id="100" name="Groupe 99">
            <a:extLst>
              <a:ext uri="{FF2B5EF4-FFF2-40B4-BE49-F238E27FC236}">
                <a16:creationId xmlns:a16="http://schemas.microsoft.com/office/drawing/2014/main" id="{973F1941-7EDD-4CEC-8071-84D2EE6334D5}"/>
              </a:ext>
            </a:extLst>
          </p:cNvPr>
          <p:cNvGrpSpPr/>
          <p:nvPr/>
        </p:nvGrpSpPr>
        <p:grpSpPr>
          <a:xfrm>
            <a:off x="2413341" y="3037649"/>
            <a:ext cx="3992349" cy="668797"/>
            <a:chOff x="1" y="252"/>
            <a:chExt cx="5798817" cy="430381"/>
          </a:xfrm>
          <a:solidFill>
            <a:schemeClr val="accent2">
              <a:lumMod val="75000"/>
            </a:schemeClr>
          </a:solidFill>
        </p:grpSpPr>
        <p:sp>
          <p:nvSpPr>
            <p:cNvPr id="101" name="Flèche : chevron 100">
              <a:extLst>
                <a:ext uri="{FF2B5EF4-FFF2-40B4-BE49-F238E27FC236}">
                  <a16:creationId xmlns:a16="http://schemas.microsoft.com/office/drawing/2014/main" id="{FCED963A-4BC2-498A-804D-304FDDE3908D}"/>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Flèche : chevron 4">
              <a:extLst>
                <a:ext uri="{FF2B5EF4-FFF2-40B4-BE49-F238E27FC236}">
                  <a16:creationId xmlns:a16="http://schemas.microsoft.com/office/drawing/2014/main" id="{223F7304-B140-467F-8CEB-8AB3D672AFF2}"/>
                </a:ext>
              </a:extLst>
            </p:cNvPr>
            <p:cNvSpPr txBox="1"/>
            <p:nvPr/>
          </p:nvSpPr>
          <p:spPr>
            <a:xfrm>
              <a:off x="499290" y="87585"/>
              <a:ext cx="4777555"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a:r>
                <a:rPr lang="en-US" sz="1600" dirty="0"/>
                <a:t>5G Augmented Reality Experiences Architecture (5G_AREA)</a:t>
              </a:r>
              <a:endParaRPr lang="fr-FR" sz="1600" dirty="0"/>
            </a:p>
          </p:txBody>
        </p:sp>
      </p:grpSp>
      <p:grpSp>
        <p:nvGrpSpPr>
          <p:cNvPr id="66" name="Groupe 65">
            <a:extLst>
              <a:ext uri="{FF2B5EF4-FFF2-40B4-BE49-F238E27FC236}">
                <a16:creationId xmlns:a16="http://schemas.microsoft.com/office/drawing/2014/main" id="{E837CE48-9A50-4A51-AD04-33141C0442A8}"/>
              </a:ext>
            </a:extLst>
          </p:cNvPr>
          <p:cNvGrpSpPr/>
          <p:nvPr/>
        </p:nvGrpSpPr>
        <p:grpSpPr>
          <a:xfrm>
            <a:off x="507326" y="2606342"/>
            <a:ext cx="2021865" cy="1083683"/>
            <a:chOff x="1757" y="0"/>
            <a:chExt cx="2045623" cy="430886"/>
          </a:xfrm>
        </p:grpSpPr>
        <p:sp>
          <p:nvSpPr>
            <p:cNvPr id="71" name="Flèche : chevron 70">
              <a:extLst>
                <a:ext uri="{FF2B5EF4-FFF2-40B4-BE49-F238E27FC236}">
                  <a16:creationId xmlns:a16="http://schemas.microsoft.com/office/drawing/2014/main" id="{482E3F7F-B59E-4440-A89D-6E6E75FA74D6}"/>
                </a:ext>
              </a:extLst>
            </p:cNvPr>
            <p:cNvSpPr/>
            <p:nvPr/>
          </p:nvSpPr>
          <p:spPr>
            <a:xfrm>
              <a:off x="1757" y="0"/>
              <a:ext cx="2045623" cy="430886"/>
            </a:xfrm>
            <a:prstGeom prst="chevron">
              <a:avLst>
                <a:gd name="adj" fmla="val 2208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4" name="Flèche : chevron 4">
              <a:extLst>
                <a:ext uri="{FF2B5EF4-FFF2-40B4-BE49-F238E27FC236}">
                  <a16:creationId xmlns:a16="http://schemas.microsoft.com/office/drawing/2014/main" id="{86798B91-BC4A-410F-A583-FC4028EC2158}"/>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 </a:t>
              </a:r>
              <a:endParaRPr lang="en-US" sz="1400" kern="1200" dirty="0">
                <a:latin typeface="+mn-lt"/>
              </a:endParaRPr>
            </a:p>
          </p:txBody>
        </p:sp>
      </p:grpSp>
      <p:grpSp>
        <p:nvGrpSpPr>
          <p:cNvPr id="86" name="Groupe 85">
            <a:extLst>
              <a:ext uri="{FF2B5EF4-FFF2-40B4-BE49-F238E27FC236}">
                <a16:creationId xmlns:a16="http://schemas.microsoft.com/office/drawing/2014/main" id="{DD8417E9-FF09-4DF3-A4A4-6A7888D332F9}"/>
              </a:ext>
            </a:extLst>
          </p:cNvPr>
          <p:cNvGrpSpPr/>
          <p:nvPr/>
        </p:nvGrpSpPr>
        <p:grpSpPr>
          <a:xfrm>
            <a:off x="6274223" y="2602581"/>
            <a:ext cx="3992349" cy="1119736"/>
            <a:chOff x="1" y="252"/>
            <a:chExt cx="5798817" cy="430381"/>
          </a:xfrm>
          <a:solidFill>
            <a:schemeClr val="accent2">
              <a:lumMod val="75000"/>
            </a:schemeClr>
          </a:solidFill>
        </p:grpSpPr>
        <p:sp>
          <p:nvSpPr>
            <p:cNvPr id="87" name="Flèche : chevron 86">
              <a:extLst>
                <a:ext uri="{FF2B5EF4-FFF2-40B4-BE49-F238E27FC236}">
                  <a16:creationId xmlns:a16="http://schemas.microsoft.com/office/drawing/2014/main" id="{6C353995-1849-41A7-96A8-9EA6A3322D44}"/>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8" name="Flèche : chevron 4">
              <a:extLst>
                <a:ext uri="{FF2B5EF4-FFF2-40B4-BE49-F238E27FC236}">
                  <a16:creationId xmlns:a16="http://schemas.microsoft.com/office/drawing/2014/main" id="{8BD50205-46C8-41E3-90C2-A3A61B7597CA}"/>
                </a:ext>
              </a:extLst>
            </p:cNvPr>
            <p:cNvSpPr txBox="1"/>
            <p:nvPr/>
          </p:nvSpPr>
          <p:spPr>
            <a:xfrm>
              <a:off x="1785262" y="87585"/>
              <a:ext cx="304641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5G/Immersive Real-Time Communications (5G-RTC/</a:t>
              </a:r>
              <a:r>
                <a:rPr lang="en-US" sz="1600" dirty="0" err="1">
                  <a:effectLst/>
                </a:rPr>
                <a:t>iRTC</a:t>
              </a:r>
              <a:r>
                <a:rPr lang="en-US" sz="1600" dirty="0">
                  <a:effectLst/>
                </a:rPr>
                <a:t>)</a:t>
              </a:r>
            </a:p>
          </p:txBody>
        </p:sp>
      </p:grpSp>
      <p:grpSp>
        <p:nvGrpSpPr>
          <p:cNvPr id="89" name="Groupe 88">
            <a:extLst>
              <a:ext uri="{FF2B5EF4-FFF2-40B4-BE49-F238E27FC236}">
                <a16:creationId xmlns:a16="http://schemas.microsoft.com/office/drawing/2014/main" id="{6282C145-1D2C-4200-AC90-A873F4603696}"/>
              </a:ext>
            </a:extLst>
          </p:cNvPr>
          <p:cNvGrpSpPr/>
          <p:nvPr/>
        </p:nvGrpSpPr>
        <p:grpSpPr>
          <a:xfrm>
            <a:off x="540792" y="4268036"/>
            <a:ext cx="2045623" cy="430886"/>
            <a:chOff x="1757" y="0"/>
            <a:chExt cx="2045623" cy="430886"/>
          </a:xfrm>
        </p:grpSpPr>
        <p:sp>
          <p:nvSpPr>
            <p:cNvPr id="90" name="Flèche : chevron 89">
              <a:extLst>
                <a:ext uri="{FF2B5EF4-FFF2-40B4-BE49-F238E27FC236}">
                  <a16:creationId xmlns:a16="http://schemas.microsoft.com/office/drawing/2014/main" id="{DE8208D9-736F-4BC1-B666-D15544AA7DFB}"/>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1" name="Flèche : chevron 4">
              <a:extLst>
                <a:ext uri="{FF2B5EF4-FFF2-40B4-BE49-F238E27FC236}">
                  <a16:creationId xmlns:a16="http://schemas.microsoft.com/office/drawing/2014/main" id="{ACD8AEC9-5CE0-425A-84AB-F4ABF99589E4}"/>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fr-FR" sz="1400" dirty="0"/>
                <a:t>SA1 R18 </a:t>
              </a:r>
              <a:r>
                <a:rPr lang="fr-FR" sz="1400" dirty="0" err="1"/>
                <a:t>eMMTEL</a:t>
              </a:r>
              <a:r>
                <a:rPr lang="fr-FR" sz="1400" dirty="0"/>
                <a:t> / SA2 R18 FS_NG_RTC </a:t>
              </a:r>
              <a:endParaRPr lang="en-US" sz="1400" kern="1200" dirty="0">
                <a:latin typeface="+mn-lt"/>
              </a:endParaRPr>
            </a:p>
          </p:txBody>
        </p:sp>
      </p:grpSp>
      <p:grpSp>
        <p:nvGrpSpPr>
          <p:cNvPr id="92" name="Groupe 91">
            <a:extLst>
              <a:ext uri="{FF2B5EF4-FFF2-40B4-BE49-F238E27FC236}">
                <a16:creationId xmlns:a16="http://schemas.microsoft.com/office/drawing/2014/main" id="{90F9DEF8-528D-4B0A-945E-E20480DA5032}"/>
              </a:ext>
            </a:extLst>
          </p:cNvPr>
          <p:cNvGrpSpPr/>
          <p:nvPr/>
        </p:nvGrpSpPr>
        <p:grpSpPr>
          <a:xfrm>
            <a:off x="2440627" y="3814136"/>
            <a:ext cx="7788810" cy="852076"/>
            <a:chOff x="1" y="252"/>
            <a:chExt cx="5798817" cy="430381"/>
          </a:xfrm>
          <a:solidFill>
            <a:schemeClr val="accent2">
              <a:lumMod val="75000"/>
            </a:schemeClr>
          </a:solidFill>
        </p:grpSpPr>
        <p:sp>
          <p:nvSpPr>
            <p:cNvPr id="93" name="Flèche : chevron 92">
              <a:extLst>
                <a:ext uri="{FF2B5EF4-FFF2-40B4-BE49-F238E27FC236}">
                  <a16:creationId xmlns:a16="http://schemas.microsoft.com/office/drawing/2014/main" id="{B4A0C342-416C-4680-8AE4-994DBBFF06F9}"/>
                </a:ext>
              </a:extLst>
            </p:cNvPr>
            <p:cNvSpPr/>
            <p:nvPr/>
          </p:nvSpPr>
          <p:spPr>
            <a:xfrm>
              <a:off x="1" y="252"/>
              <a:ext cx="5798817" cy="430381"/>
            </a:xfrm>
            <a:prstGeom prst="chevron">
              <a:avLst>
                <a:gd name="adj" fmla="val 26572"/>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6" name="Flèche : chevron 4">
              <a:extLst>
                <a:ext uri="{FF2B5EF4-FFF2-40B4-BE49-F238E27FC236}">
                  <a16:creationId xmlns:a16="http://schemas.microsoft.com/office/drawing/2014/main" id="{CFB45734-1F38-417C-ACFC-7660EB017A13}"/>
                </a:ext>
              </a:extLst>
            </p:cNvPr>
            <p:cNvSpPr txBox="1"/>
            <p:nvPr/>
          </p:nvSpPr>
          <p:spPr>
            <a:xfrm>
              <a:off x="665740" y="87585"/>
              <a:ext cx="4606834"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altLang="ko-Kore-US" sz="1600" dirty="0"/>
                <a:t>IMS-based AR conversational services (IBACS)</a:t>
              </a:r>
              <a:endParaRPr lang="en-US" sz="1600" dirty="0">
                <a:effectLst/>
              </a:endParaRPr>
            </a:p>
          </p:txBody>
        </p:sp>
      </p:grpSp>
      <p:grpSp>
        <p:nvGrpSpPr>
          <p:cNvPr id="97" name="Groupe 89">
            <a:extLst>
              <a:ext uri="{FF2B5EF4-FFF2-40B4-BE49-F238E27FC236}">
                <a16:creationId xmlns:a16="http://schemas.microsoft.com/office/drawing/2014/main" id="{18EB726F-E25E-4A89-AF24-C04A4E8985F6}"/>
              </a:ext>
            </a:extLst>
          </p:cNvPr>
          <p:cNvGrpSpPr/>
          <p:nvPr/>
        </p:nvGrpSpPr>
        <p:grpSpPr>
          <a:xfrm>
            <a:off x="541373" y="3818859"/>
            <a:ext cx="2045623" cy="430886"/>
            <a:chOff x="1757" y="0"/>
            <a:chExt cx="2045623" cy="430886"/>
          </a:xfrm>
        </p:grpSpPr>
        <p:sp>
          <p:nvSpPr>
            <p:cNvPr id="98" name="Flèche : chevron 90">
              <a:extLst>
                <a:ext uri="{FF2B5EF4-FFF2-40B4-BE49-F238E27FC236}">
                  <a16:creationId xmlns:a16="http://schemas.microsoft.com/office/drawing/2014/main" id="{3303FCB8-DD78-463B-94DC-ED9A29E74ED2}"/>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9" name="Flèche : chevron 4">
              <a:extLst>
                <a:ext uri="{FF2B5EF4-FFF2-40B4-BE49-F238E27FC236}">
                  <a16:creationId xmlns:a16="http://schemas.microsoft.com/office/drawing/2014/main" id="{CA892020-54D0-4205-9906-98E5420A00F2}"/>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FS_5GSTAR</a:t>
              </a:r>
              <a:endParaRPr lang="en-US" sz="1400" kern="1200" dirty="0">
                <a:latin typeface="+mn-lt"/>
              </a:endParaRPr>
            </a:p>
          </p:txBody>
        </p:sp>
      </p:grpSp>
      <p:grpSp>
        <p:nvGrpSpPr>
          <p:cNvPr id="103" name="Groupe 102">
            <a:extLst>
              <a:ext uri="{FF2B5EF4-FFF2-40B4-BE49-F238E27FC236}">
                <a16:creationId xmlns:a16="http://schemas.microsoft.com/office/drawing/2014/main" id="{CEF69300-77D0-495F-ACC2-49F9AB9587D3}"/>
              </a:ext>
            </a:extLst>
          </p:cNvPr>
          <p:cNvGrpSpPr/>
          <p:nvPr/>
        </p:nvGrpSpPr>
        <p:grpSpPr>
          <a:xfrm>
            <a:off x="2449140" y="5678944"/>
            <a:ext cx="5862400" cy="430381"/>
            <a:chOff x="1" y="252"/>
            <a:chExt cx="5798817" cy="430381"/>
          </a:xfrm>
          <a:solidFill>
            <a:schemeClr val="accent2">
              <a:lumMod val="75000"/>
            </a:schemeClr>
          </a:solidFill>
        </p:grpSpPr>
        <p:sp>
          <p:nvSpPr>
            <p:cNvPr id="104" name="Flèche : chevron 103">
              <a:extLst>
                <a:ext uri="{FF2B5EF4-FFF2-40B4-BE49-F238E27FC236}">
                  <a16:creationId xmlns:a16="http://schemas.microsoft.com/office/drawing/2014/main" id="{5969919E-7719-481C-84B6-84B5FB9CD268}"/>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Flèche : chevron 4">
              <a:extLst>
                <a:ext uri="{FF2B5EF4-FFF2-40B4-BE49-F238E27FC236}">
                  <a16:creationId xmlns:a16="http://schemas.microsoft.com/office/drawing/2014/main" id="{F06B34DC-9E55-40CD-9427-295CCA16C46E}"/>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algn="ctr" defTabSz="666750">
                <a:lnSpc>
                  <a:spcPct val="90000"/>
                </a:lnSpc>
                <a:spcAft>
                  <a:spcPct val="35000"/>
                </a:spcAft>
              </a:pPr>
              <a:r>
                <a:rPr lang="en-US" sz="1500" dirty="0"/>
                <a:t>Enhancements to UE testing</a:t>
              </a:r>
            </a:p>
          </p:txBody>
        </p:sp>
      </p:grpSp>
    </p:spTree>
    <p:extLst>
      <p:ext uri="{BB962C8B-B14F-4D97-AF65-F5344CB8AC3E}">
        <p14:creationId xmlns:p14="http://schemas.microsoft.com/office/powerpoint/2010/main" val="295134116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 name="TextBox 62"/>
          <p:cNvSpPr txBox="1">
            <a:spLocks noChangeArrowheads="1"/>
          </p:cNvSpPr>
          <p:nvPr/>
        </p:nvSpPr>
        <p:spPr bwMode="auto">
          <a:xfrm rot="20391721">
            <a:off x="2315087" y="114163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1397650" y="1149242"/>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3226222" y="1150018"/>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3" name="Straight Connector 52"/>
          <p:cNvCxnSpPr>
            <a:cxnSpLocks/>
          </p:cNvCxnSpPr>
          <p:nvPr/>
        </p:nvCxnSpPr>
        <p:spPr>
          <a:xfrm flipH="1">
            <a:off x="1563604" y="1897154"/>
            <a:ext cx="27581" cy="3717822"/>
          </a:xfrm>
          <a:prstGeom prst="line">
            <a:avLst/>
          </a:prstGeom>
        </p:spPr>
        <p:style>
          <a:lnRef idx="1">
            <a:schemeClr val="dk1"/>
          </a:lnRef>
          <a:fillRef idx="0">
            <a:schemeClr val="dk1"/>
          </a:fillRef>
          <a:effectRef idx="0">
            <a:schemeClr val="dk1"/>
          </a:effectRef>
          <a:fontRef idx="minor">
            <a:schemeClr val="tx1"/>
          </a:fontRef>
        </p:style>
      </p:cxnSp>
      <p:sp>
        <p:nvSpPr>
          <p:cNvPr id="8219" name="TextBox 27"/>
          <p:cNvSpPr txBox="1">
            <a:spLocks noChangeArrowheads="1"/>
          </p:cNvSpPr>
          <p:nvPr/>
        </p:nvSpPr>
        <p:spPr bwMode="auto">
          <a:xfrm>
            <a:off x="1219657"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cxnSp>
        <p:nvCxnSpPr>
          <p:cNvPr id="42" name="Straight Connector 41"/>
          <p:cNvCxnSpPr>
            <a:cxnSpLocks/>
          </p:cNvCxnSpPr>
          <p:nvPr/>
        </p:nvCxnSpPr>
        <p:spPr>
          <a:xfrm flipH="1">
            <a:off x="2489159" y="1888002"/>
            <a:ext cx="12326" cy="3697341"/>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2162969" y="1384556"/>
            <a:ext cx="719917" cy="443662"/>
          </a:xfrm>
          <a:prstGeom prst="rect">
            <a:avLst/>
          </a:prstGeom>
          <a:solidFill>
            <a:schemeClr val="bg1">
              <a:lumMod val="50000"/>
            </a:schemeClr>
          </a:solidFill>
          <a:ln>
            <a:noFill/>
          </a:ln>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a:cxnSpLocks/>
          </p:cNvCxnSpPr>
          <p:nvPr/>
        </p:nvCxnSpPr>
        <p:spPr>
          <a:xfrm flipH="1">
            <a:off x="3435989" y="1897155"/>
            <a:ext cx="16200" cy="3688188"/>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3113667" y="1393709"/>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4161756"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a:cxnSpLocks/>
          </p:cNvCxnSpPr>
          <p:nvPr/>
        </p:nvCxnSpPr>
        <p:spPr>
          <a:xfrm flipH="1">
            <a:off x="4356322"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4042160"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5128788"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a:cxnSpLocks/>
          </p:cNvCxnSpPr>
          <p:nvPr/>
        </p:nvCxnSpPr>
        <p:spPr>
          <a:xfrm flipH="1">
            <a:off x="5358040"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5009192"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6095820"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a:cxnSpLocks/>
          </p:cNvCxnSpPr>
          <p:nvPr/>
        </p:nvCxnSpPr>
        <p:spPr>
          <a:xfrm>
            <a:off x="6341272"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5976224"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7047354"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a:cxnSpLocks/>
          </p:cNvCxnSpPr>
          <p:nvPr/>
        </p:nvCxnSpPr>
        <p:spPr>
          <a:xfrm flipH="1">
            <a:off x="7236074"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6927758"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
        <p:nvSpPr>
          <p:cNvPr id="29" name="TextBox 68">
            <a:extLst>
              <a:ext uri="{FF2B5EF4-FFF2-40B4-BE49-F238E27FC236}">
                <a16:creationId xmlns:a16="http://schemas.microsoft.com/office/drawing/2014/main" id="{55967E70-1CEB-4554-B458-234B89EB2FE8}"/>
              </a:ext>
            </a:extLst>
          </p:cNvPr>
          <p:cNvSpPr txBox="1">
            <a:spLocks noChangeArrowheads="1"/>
          </p:cNvSpPr>
          <p:nvPr/>
        </p:nvSpPr>
        <p:spPr bwMode="auto">
          <a:xfrm rot="20391721">
            <a:off x="8001543"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03/23</a:t>
            </a:r>
          </a:p>
        </p:txBody>
      </p:sp>
      <p:cxnSp>
        <p:nvCxnSpPr>
          <p:cNvPr id="30" name="Straight Connector 66">
            <a:extLst>
              <a:ext uri="{FF2B5EF4-FFF2-40B4-BE49-F238E27FC236}">
                <a16:creationId xmlns:a16="http://schemas.microsoft.com/office/drawing/2014/main" id="{3436775C-042F-4D2A-A466-05F0D55012F1}"/>
              </a:ext>
            </a:extLst>
          </p:cNvPr>
          <p:cNvCxnSpPr>
            <a:cxnSpLocks/>
          </p:cNvCxnSpPr>
          <p:nvPr/>
        </p:nvCxnSpPr>
        <p:spPr>
          <a:xfrm flipH="1">
            <a:off x="8196109" y="1920577"/>
            <a:ext cx="56956" cy="3618199"/>
          </a:xfrm>
          <a:prstGeom prst="line">
            <a:avLst/>
          </a:prstGeom>
        </p:spPr>
        <p:style>
          <a:lnRef idx="1">
            <a:schemeClr val="dk1"/>
          </a:lnRef>
          <a:fillRef idx="0">
            <a:schemeClr val="dk1"/>
          </a:fillRef>
          <a:effectRef idx="0">
            <a:schemeClr val="dk1"/>
          </a:effectRef>
          <a:fontRef idx="minor">
            <a:schemeClr val="tx1"/>
          </a:fontRef>
        </p:style>
      </p:cxnSp>
      <p:sp>
        <p:nvSpPr>
          <p:cNvPr id="31" name="TextBox 27">
            <a:extLst>
              <a:ext uri="{FF2B5EF4-FFF2-40B4-BE49-F238E27FC236}">
                <a16:creationId xmlns:a16="http://schemas.microsoft.com/office/drawing/2014/main" id="{5E2C714F-4CF7-4DC7-841B-F1D0C1EF4B96}"/>
              </a:ext>
            </a:extLst>
          </p:cNvPr>
          <p:cNvSpPr txBox="1">
            <a:spLocks noChangeArrowheads="1"/>
          </p:cNvSpPr>
          <p:nvPr/>
        </p:nvSpPr>
        <p:spPr bwMode="auto">
          <a:xfrm>
            <a:off x="7881947"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SA#99</a:t>
            </a:r>
          </a:p>
          <a:p>
            <a:pPr algn="ctr">
              <a:lnSpc>
                <a:spcPct val="100000"/>
              </a:lnSpc>
              <a:spcBef>
                <a:spcPct val="0"/>
              </a:spcBef>
              <a:buFontTx/>
              <a:buNone/>
            </a:pPr>
            <a:r>
              <a:rPr lang="en-US" altLang="en-US" sz="1200" dirty="0">
                <a:latin typeface="Arial" panose="020B0604020202020204" pitchFamily="34" charset="0"/>
              </a:rPr>
              <a:t>Q1/2023</a:t>
            </a:r>
          </a:p>
        </p:txBody>
      </p:sp>
      <p:sp>
        <p:nvSpPr>
          <p:cNvPr id="32" name="TextBox 68">
            <a:extLst>
              <a:ext uri="{FF2B5EF4-FFF2-40B4-BE49-F238E27FC236}">
                <a16:creationId xmlns:a16="http://schemas.microsoft.com/office/drawing/2014/main" id="{C0EA9658-8D64-4218-BB44-7624D8E3B382}"/>
              </a:ext>
            </a:extLst>
          </p:cNvPr>
          <p:cNvSpPr txBox="1">
            <a:spLocks noChangeArrowheads="1"/>
          </p:cNvSpPr>
          <p:nvPr/>
        </p:nvSpPr>
        <p:spPr bwMode="auto">
          <a:xfrm rot="20391721">
            <a:off x="8968575"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06/23</a:t>
            </a:r>
          </a:p>
        </p:txBody>
      </p:sp>
      <p:cxnSp>
        <p:nvCxnSpPr>
          <p:cNvPr id="33" name="Straight Connector 66">
            <a:extLst>
              <a:ext uri="{FF2B5EF4-FFF2-40B4-BE49-F238E27FC236}">
                <a16:creationId xmlns:a16="http://schemas.microsoft.com/office/drawing/2014/main" id="{228E598B-FAC0-46DF-9C62-BC5948F812BE}"/>
              </a:ext>
            </a:extLst>
          </p:cNvPr>
          <p:cNvCxnSpPr>
            <a:cxnSpLocks/>
          </p:cNvCxnSpPr>
          <p:nvPr/>
        </p:nvCxnSpPr>
        <p:spPr>
          <a:xfrm flipH="1">
            <a:off x="9197827" y="1897155"/>
            <a:ext cx="32927" cy="3641621"/>
          </a:xfrm>
          <a:prstGeom prst="line">
            <a:avLst/>
          </a:prstGeom>
        </p:spPr>
        <p:style>
          <a:lnRef idx="1">
            <a:schemeClr val="dk1"/>
          </a:lnRef>
          <a:fillRef idx="0">
            <a:schemeClr val="dk1"/>
          </a:fillRef>
          <a:effectRef idx="0">
            <a:schemeClr val="dk1"/>
          </a:effectRef>
          <a:fontRef idx="minor">
            <a:schemeClr val="tx1"/>
          </a:fontRef>
        </p:style>
      </p:cxnSp>
      <p:sp>
        <p:nvSpPr>
          <p:cNvPr id="34" name="TextBox 27">
            <a:extLst>
              <a:ext uri="{FF2B5EF4-FFF2-40B4-BE49-F238E27FC236}">
                <a16:creationId xmlns:a16="http://schemas.microsoft.com/office/drawing/2014/main" id="{8D9A5540-6F5D-43D8-B198-21DCCDA87898}"/>
              </a:ext>
            </a:extLst>
          </p:cNvPr>
          <p:cNvSpPr txBox="1">
            <a:spLocks noChangeArrowheads="1"/>
          </p:cNvSpPr>
          <p:nvPr/>
        </p:nvSpPr>
        <p:spPr bwMode="auto">
          <a:xfrm>
            <a:off x="8848979" y="1398944"/>
            <a:ext cx="772968"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SA#100</a:t>
            </a:r>
          </a:p>
          <a:p>
            <a:pPr algn="ctr">
              <a:lnSpc>
                <a:spcPct val="100000"/>
              </a:lnSpc>
              <a:spcBef>
                <a:spcPct val="0"/>
              </a:spcBef>
              <a:buFontTx/>
              <a:buNone/>
            </a:pPr>
            <a:r>
              <a:rPr lang="en-US" altLang="en-US" sz="1200" dirty="0">
                <a:latin typeface="Arial" panose="020B0604020202020204" pitchFamily="34" charset="0"/>
              </a:rPr>
              <a:t>Q2/2023</a:t>
            </a:r>
          </a:p>
        </p:txBody>
      </p:sp>
      <p:sp>
        <p:nvSpPr>
          <p:cNvPr id="35" name="TextBox 68">
            <a:extLst>
              <a:ext uri="{FF2B5EF4-FFF2-40B4-BE49-F238E27FC236}">
                <a16:creationId xmlns:a16="http://schemas.microsoft.com/office/drawing/2014/main" id="{DC0895BD-9B79-4E4D-9C43-BA403A4D3A96}"/>
              </a:ext>
            </a:extLst>
          </p:cNvPr>
          <p:cNvSpPr txBox="1">
            <a:spLocks noChangeArrowheads="1"/>
          </p:cNvSpPr>
          <p:nvPr/>
        </p:nvSpPr>
        <p:spPr bwMode="auto">
          <a:xfrm rot="20391721">
            <a:off x="9935607"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09/23</a:t>
            </a:r>
          </a:p>
        </p:txBody>
      </p:sp>
      <p:cxnSp>
        <p:nvCxnSpPr>
          <p:cNvPr id="36" name="Straight Connector 66">
            <a:extLst>
              <a:ext uri="{FF2B5EF4-FFF2-40B4-BE49-F238E27FC236}">
                <a16:creationId xmlns:a16="http://schemas.microsoft.com/office/drawing/2014/main" id="{DF74DB7E-6A64-492B-81B3-6C354EEC9E79}"/>
              </a:ext>
            </a:extLst>
          </p:cNvPr>
          <p:cNvCxnSpPr>
            <a:cxnSpLocks/>
          </p:cNvCxnSpPr>
          <p:nvPr/>
        </p:nvCxnSpPr>
        <p:spPr>
          <a:xfrm>
            <a:off x="10181059" y="1902390"/>
            <a:ext cx="0" cy="3712586"/>
          </a:xfrm>
          <a:prstGeom prst="line">
            <a:avLst/>
          </a:prstGeom>
        </p:spPr>
        <p:style>
          <a:lnRef idx="1">
            <a:schemeClr val="dk1"/>
          </a:lnRef>
          <a:fillRef idx="0">
            <a:schemeClr val="dk1"/>
          </a:fillRef>
          <a:effectRef idx="0">
            <a:schemeClr val="dk1"/>
          </a:effectRef>
          <a:fontRef idx="minor">
            <a:schemeClr val="tx1"/>
          </a:fontRef>
        </p:style>
      </p:cxnSp>
      <p:sp>
        <p:nvSpPr>
          <p:cNvPr id="38" name="TextBox 27">
            <a:extLst>
              <a:ext uri="{FF2B5EF4-FFF2-40B4-BE49-F238E27FC236}">
                <a16:creationId xmlns:a16="http://schemas.microsoft.com/office/drawing/2014/main" id="{05463F43-F588-47DB-B61B-8776E6C735F5}"/>
              </a:ext>
            </a:extLst>
          </p:cNvPr>
          <p:cNvSpPr txBox="1">
            <a:spLocks noChangeArrowheads="1"/>
          </p:cNvSpPr>
          <p:nvPr/>
        </p:nvSpPr>
        <p:spPr bwMode="auto">
          <a:xfrm>
            <a:off x="9816011"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SA#101</a:t>
            </a:r>
          </a:p>
          <a:p>
            <a:pPr algn="ctr">
              <a:lnSpc>
                <a:spcPct val="100000"/>
              </a:lnSpc>
              <a:spcBef>
                <a:spcPct val="0"/>
              </a:spcBef>
              <a:buFontTx/>
              <a:buNone/>
            </a:pPr>
            <a:r>
              <a:rPr lang="en-US" altLang="en-US" sz="1200" dirty="0">
                <a:latin typeface="Arial" panose="020B0604020202020204" pitchFamily="34" charset="0"/>
              </a:rPr>
              <a:t>Q3/2023</a:t>
            </a:r>
          </a:p>
        </p:txBody>
      </p:sp>
      <p:sp>
        <p:nvSpPr>
          <p:cNvPr id="39" name="TextBox 68">
            <a:extLst>
              <a:ext uri="{FF2B5EF4-FFF2-40B4-BE49-F238E27FC236}">
                <a16:creationId xmlns:a16="http://schemas.microsoft.com/office/drawing/2014/main" id="{3B00BCB3-1848-4DC9-B392-23B25430D02D}"/>
              </a:ext>
            </a:extLst>
          </p:cNvPr>
          <p:cNvSpPr txBox="1">
            <a:spLocks noChangeArrowheads="1"/>
          </p:cNvSpPr>
          <p:nvPr/>
        </p:nvSpPr>
        <p:spPr bwMode="auto">
          <a:xfrm rot="20391721">
            <a:off x="10887141" y="1134612"/>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12/23</a:t>
            </a:r>
          </a:p>
        </p:txBody>
      </p:sp>
      <p:cxnSp>
        <p:nvCxnSpPr>
          <p:cNvPr id="40" name="Straight Connector 66">
            <a:extLst>
              <a:ext uri="{FF2B5EF4-FFF2-40B4-BE49-F238E27FC236}">
                <a16:creationId xmlns:a16="http://schemas.microsoft.com/office/drawing/2014/main" id="{E51DC554-8A0D-4F88-B518-E07F0E7914AC}"/>
              </a:ext>
            </a:extLst>
          </p:cNvPr>
          <p:cNvCxnSpPr>
            <a:cxnSpLocks/>
          </p:cNvCxnSpPr>
          <p:nvPr/>
        </p:nvCxnSpPr>
        <p:spPr>
          <a:xfrm flipH="1">
            <a:off x="11075861" y="1916343"/>
            <a:ext cx="60983" cy="3622433"/>
          </a:xfrm>
          <a:prstGeom prst="line">
            <a:avLst/>
          </a:prstGeom>
        </p:spPr>
        <p:style>
          <a:lnRef idx="1">
            <a:schemeClr val="dk1"/>
          </a:lnRef>
          <a:fillRef idx="0">
            <a:schemeClr val="dk1"/>
          </a:fillRef>
          <a:effectRef idx="0">
            <a:schemeClr val="dk1"/>
          </a:effectRef>
          <a:fontRef idx="minor">
            <a:schemeClr val="tx1"/>
          </a:fontRef>
        </p:style>
      </p:cxnSp>
      <p:sp>
        <p:nvSpPr>
          <p:cNvPr id="41" name="TextBox 27">
            <a:extLst>
              <a:ext uri="{FF2B5EF4-FFF2-40B4-BE49-F238E27FC236}">
                <a16:creationId xmlns:a16="http://schemas.microsoft.com/office/drawing/2014/main" id="{CB8007AB-A181-4FBC-85C6-6D886F8EDC41}"/>
              </a:ext>
            </a:extLst>
          </p:cNvPr>
          <p:cNvSpPr txBox="1">
            <a:spLocks noChangeArrowheads="1"/>
          </p:cNvSpPr>
          <p:nvPr/>
        </p:nvSpPr>
        <p:spPr bwMode="auto">
          <a:xfrm>
            <a:off x="10767545" y="1398944"/>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3"/>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SA#102</a:t>
            </a:r>
          </a:p>
          <a:p>
            <a:pPr algn="ctr">
              <a:lnSpc>
                <a:spcPct val="100000"/>
              </a:lnSpc>
              <a:spcBef>
                <a:spcPct val="0"/>
              </a:spcBef>
              <a:buFontTx/>
              <a:buNone/>
            </a:pPr>
            <a:r>
              <a:rPr lang="en-US" altLang="en-US" sz="1200" dirty="0">
                <a:latin typeface="Arial" panose="020B0604020202020204" pitchFamily="34" charset="0"/>
              </a:rPr>
              <a:t>Q4/2024</a:t>
            </a:r>
          </a:p>
        </p:txBody>
      </p:sp>
      <p:graphicFrame>
        <p:nvGraphicFramePr>
          <p:cNvPr id="61" name="Diagramme 60">
            <a:extLst>
              <a:ext uri="{FF2B5EF4-FFF2-40B4-BE49-F238E27FC236}">
                <a16:creationId xmlns:a16="http://schemas.microsoft.com/office/drawing/2014/main" id="{1C0CC219-6A1D-4AA2-9467-5EFD36EB4ED2}"/>
              </a:ext>
            </a:extLst>
          </p:cNvPr>
          <p:cNvGraphicFramePr/>
          <p:nvPr>
            <p:extLst>
              <p:ext uri="{D42A27DB-BD31-4B8C-83A1-F6EECF244321}">
                <p14:modId xmlns:p14="http://schemas.microsoft.com/office/powerpoint/2010/main" val="1015729763"/>
              </p:ext>
            </p:extLst>
          </p:nvPr>
        </p:nvGraphicFramePr>
        <p:xfrm>
          <a:off x="489589" y="2108058"/>
          <a:ext cx="3918145" cy="86855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pSp>
        <p:nvGrpSpPr>
          <p:cNvPr id="2" name="Groupe 74">
            <a:extLst>
              <a:ext uri="{FF2B5EF4-FFF2-40B4-BE49-F238E27FC236}">
                <a16:creationId xmlns:a16="http://schemas.microsoft.com/office/drawing/2014/main" id="{33C03673-6F46-4FB4-BA95-BB73585D93D0}"/>
              </a:ext>
            </a:extLst>
          </p:cNvPr>
          <p:cNvGrpSpPr/>
          <p:nvPr/>
        </p:nvGrpSpPr>
        <p:grpSpPr>
          <a:xfrm>
            <a:off x="468699" y="3467197"/>
            <a:ext cx="4862907" cy="429792"/>
            <a:chOff x="3360" y="547"/>
            <a:chExt cx="3911424" cy="429792"/>
          </a:xfrm>
        </p:grpSpPr>
        <p:sp>
          <p:nvSpPr>
            <p:cNvPr id="76" name="Flèche : chevron 75">
              <a:extLst>
                <a:ext uri="{FF2B5EF4-FFF2-40B4-BE49-F238E27FC236}">
                  <a16:creationId xmlns:a16="http://schemas.microsoft.com/office/drawing/2014/main" id="{ACBA9698-0ED4-44C3-9EF2-2D54D17B04E4}"/>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7" name="Flèche : chevron 4">
              <a:extLst>
                <a:ext uri="{FF2B5EF4-FFF2-40B4-BE49-F238E27FC236}">
                  <a16:creationId xmlns:a16="http://schemas.microsoft.com/office/drawing/2014/main" id="{E1331F0B-097A-48E2-9D16-82ED4F2DFFE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5MBUSA (5G Multicast-Broadcast User Service Architecture and related 5GMS Extensions)</a:t>
              </a:r>
            </a:p>
          </p:txBody>
        </p:sp>
      </p:grpSp>
      <p:grpSp>
        <p:nvGrpSpPr>
          <p:cNvPr id="5" name="Groupe 45">
            <a:extLst>
              <a:ext uri="{FF2B5EF4-FFF2-40B4-BE49-F238E27FC236}">
                <a16:creationId xmlns:a16="http://schemas.microsoft.com/office/drawing/2014/main" id="{4A1AEDD4-33D5-4A21-9BFE-8046A8E3A88F}"/>
              </a:ext>
            </a:extLst>
          </p:cNvPr>
          <p:cNvGrpSpPr/>
          <p:nvPr/>
        </p:nvGrpSpPr>
        <p:grpSpPr>
          <a:xfrm>
            <a:off x="509955" y="4475172"/>
            <a:ext cx="3911424" cy="429792"/>
            <a:chOff x="3360" y="547"/>
            <a:chExt cx="3911424" cy="429792"/>
          </a:xfrm>
        </p:grpSpPr>
        <p:sp>
          <p:nvSpPr>
            <p:cNvPr id="47" name="Flèche : chevron 46">
              <a:extLst>
                <a:ext uri="{FF2B5EF4-FFF2-40B4-BE49-F238E27FC236}">
                  <a16:creationId xmlns:a16="http://schemas.microsoft.com/office/drawing/2014/main" id="{A87CC5AA-0A49-4693-83A7-AF4C6ED5AD28}"/>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8" name="Flèche : chevron 4">
              <a:extLst>
                <a:ext uri="{FF2B5EF4-FFF2-40B4-BE49-F238E27FC236}">
                  <a16:creationId xmlns:a16="http://schemas.microsoft.com/office/drawing/2014/main" id="{A60E8014-26FE-4CEB-8B43-54A691EF686C}"/>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FS_NPN4AVProd (Feasibility Study on Media Production over 5G NPN)</a:t>
              </a:r>
            </a:p>
          </p:txBody>
        </p:sp>
      </p:grpSp>
      <p:grpSp>
        <p:nvGrpSpPr>
          <p:cNvPr id="6" name="Groupe 48">
            <a:extLst>
              <a:ext uri="{FF2B5EF4-FFF2-40B4-BE49-F238E27FC236}">
                <a16:creationId xmlns:a16="http://schemas.microsoft.com/office/drawing/2014/main" id="{F2C715B4-7A11-42A1-A870-12FC380A4FB4}"/>
              </a:ext>
            </a:extLst>
          </p:cNvPr>
          <p:cNvGrpSpPr/>
          <p:nvPr/>
        </p:nvGrpSpPr>
        <p:grpSpPr>
          <a:xfrm>
            <a:off x="4250415" y="4464577"/>
            <a:ext cx="5890867" cy="430381"/>
            <a:chOff x="1" y="252"/>
            <a:chExt cx="5798817" cy="430381"/>
          </a:xfrm>
          <a:solidFill>
            <a:schemeClr val="accent2">
              <a:lumMod val="75000"/>
            </a:schemeClr>
          </a:solidFill>
        </p:grpSpPr>
        <p:sp>
          <p:nvSpPr>
            <p:cNvPr id="50" name="Flèche : chevron 49">
              <a:extLst>
                <a:ext uri="{FF2B5EF4-FFF2-40B4-BE49-F238E27FC236}">
                  <a16:creationId xmlns:a16="http://schemas.microsoft.com/office/drawing/2014/main" id="{E61CE82F-DD3A-4C66-A4E1-B23700124010}"/>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1" name="Flèche : chevron 4">
              <a:extLst>
                <a:ext uri="{FF2B5EF4-FFF2-40B4-BE49-F238E27FC236}">
                  <a16:creationId xmlns:a16="http://schemas.microsoft.com/office/drawing/2014/main" id="{524691A9-5144-4542-A730-5CF30B9494D4}"/>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NPN4AVPROD Stage 3 / 5GMS Uplink Enhancements / APEX</a:t>
              </a:r>
              <a:endParaRPr lang="en-US" sz="1500" kern="1200" dirty="0"/>
            </a:p>
          </p:txBody>
        </p:sp>
      </p:grpSp>
      <p:grpSp>
        <p:nvGrpSpPr>
          <p:cNvPr id="8" name="Groupe 58">
            <a:extLst>
              <a:ext uri="{FF2B5EF4-FFF2-40B4-BE49-F238E27FC236}">
                <a16:creationId xmlns:a16="http://schemas.microsoft.com/office/drawing/2014/main" id="{63940092-CAA4-40FE-9A8D-A9338A28E16C}"/>
              </a:ext>
            </a:extLst>
          </p:cNvPr>
          <p:cNvGrpSpPr/>
          <p:nvPr/>
        </p:nvGrpSpPr>
        <p:grpSpPr>
          <a:xfrm>
            <a:off x="5192616" y="3472110"/>
            <a:ext cx="4902474" cy="430381"/>
            <a:chOff x="1" y="252"/>
            <a:chExt cx="5798817" cy="430381"/>
          </a:xfrm>
          <a:solidFill>
            <a:schemeClr val="accent2">
              <a:lumMod val="75000"/>
            </a:schemeClr>
          </a:solidFill>
        </p:grpSpPr>
        <p:sp>
          <p:nvSpPr>
            <p:cNvPr id="64" name="Flèche : chevron 63">
              <a:extLst>
                <a:ext uri="{FF2B5EF4-FFF2-40B4-BE49-F238E27FC236}">
                  <a16:creationId xmlns:a16="http://schemas.microsoft.com/office/drawing/2014/main" id="{37F770E5-5311-4981-AD5B-D9EB1870C391}"/>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66" name="Flèche : chevron 4">
              <a:extLst>
                <a:ext uri="{FF2B5EF4-FFF2-40B4-BE49-F238E27FC236}">
                  <a16:creationId xmlns:a16="http://schemas.microsoft.com/office/drawing/2014/main" id="{DAA6063A-862F-4FC6-B934-204BF660F0F2}"/>
                </a:ext>
              </a:extLst>
            </p:cNvPr>
            <p:cNvSpPr txBox="1"/>
            <p:nvPr/>
          </p:nvSpPr>
          <p:spPr>
            <a:xfrm>
              <a:off x="497272" y="87585"/>
              <a:ext cx="4837580"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Further MBS enhancements: FTA, Hybrid…</a:t>
              </a:r>
              <a:endParaRPr lang="en-US" sz="1500" kern="1200" dirty="0"/>
            </a:p>
          </p:txBody>
        </p:sp>
      </p:grpSp>
      <p:grpSp>
        <p:nvGrpSpPr>
          <p:cNvPr id="9" name="Groupe 83">
            <a:extLst>
              <a:ext uri="{FF2B5EF4-FFF2-40B4-BE49-F238E27FC236}">
                <a16:creationId xmlns:a16="http://schemas.microsoft.com/office/drawing/2014/main" id="{4BBB073C-6931-4DCD-B4B5-D037CA6087EC}"/>
              </a:ext>
            </a:extLst>
          </p:cNvPr>
          <p:cNvGrpSpPr/>
          <p:nvPr/>
        </p:nvGrpSpPr>
        <p:grpSpPr>
          <a:xfrm>
            <a:off x="4402494" y="2105686"/>
            <a:ext cx="5704625" cy="1280204"/>
            <a:chOff x="1" y="252"/>
            <a:chExt cx="5798817" cy="430381"/>
          </a:xfrm>
          <a:solidFill>
            <a:schemeClr val="accent2">
              <a:lumMod val="75000"/>
            </a:schemeClr>
          </a:solidFill>
        </p:grpSpPr>
        <p:sp>
          <p:nvSpPr>
            <p:cNvPr id="85" name="Flèche : chevron 84">
              <a:extLst>
                <a:ext uri="{FF2B5EF4-FFF2-40B4-BE49-F238E27FC236}">
                  <a16:creationId xmlns:a16="http://schemas.microsoft.com/office/drawing/2014/main" id="{6C46916A-C9A7-4441-9C10-D314E83F1472}"/>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6" name="Flèche : chevron 4">
              <a:extLst>
                <a:ext uri="{FF2B5EF4-FFF2-40B4-BE49-F238E27FC236}">
                  <a16:creationId xmlns:a16="http://schemas.microsoft.com/office/drawing/2014/main" id="{9CA5C96D-5216-4392-BAFE-7FEB49C49198}"/>
                </a:ext>
              </a:extLst>
            </p:cNvPr>
            <p:cNvSpPr txBox="1"/>
            <p:nvPr/>
          </p:nvSpPr>
          <p:spPr>
            <a:xfrm>
              <a:off x="707459" y="129091"/>
              <a:ext cx="4480161" cy="22195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marR="0" algn="ctr" fontAlgn="t">
                <a:spcBef>
                  <a:spcPts val="0"/>
                </a:spcBef>
                <a:spcAft>
                  <a:spcPts val="0"/>
                </a:spcAft>
              </a:pPr>
              <a:r>
                <a:rPr lang="en-US" sz="1600" dirty="0">
                  <a:effectLst/>
                </a:rPr>
                <a:t>5GMS Enhancements, COPE, Network slicing, </a:t>
              </a:r>
              <a:r>
                <a:rPr lang="en-US" sz="1600" dirty="0"/>
                <a:t>Low latency, Back channel</a:t>
              </a:r>
              <a:endParaRPr lang="en-US" sz="1600" dirty="0">
                <a:effectLst/>
              </a:endParaRPr>
            </a:p>
            <a:p>
              <a:pPr algn="ctr" fontAlgn="t">
                <a:spcBef>
                  <a:spcPts val="0"/>
                </a:spcBef>
                <a:spcAft>
                  <a:spcPts val="0"/>
                </a:spcAft>
              </a:pPr>
              <a:r>
                <a:rPr lang="en-US" sz="1600" dirty="0">
                  <a:effectLst/>
                </a:rPr>
                <a:t>Split-Rendering (</a:t>
              </a:r>
              <a:r>
                <a:rPr lang="en-US" sz="1600" dirty="0" err="1">
                  <a:effectLst/>
                </a:rPr>
                <a:t>Split_XR</a:t>
              </a:r>
              <a:r>
                <a:rPr lang="en-US" sz="1600" dirty="0">
                  <a:effectLst/>
                </a:rPr>
                <a:t>)</a:t>
              </a:r>
            </a:p>
            <a:p>
              <a:pPr marL="0" marR="0" algn="ctr" fontAlgn="t">
                <a:spcBef>
                  <a:spcPts val="0"/>
                </a:spcBef>
                <a:spcAft>
                  <a:spcPts val="0"/>
                </a:spcAft>
              </a:pPr>
              <a:endParaRPr lang="en-US" sz="1600" dirty="0">
                <a:effectLst/>
              </a:endParaRPr>
            </a:p>
          </p:txBody>
        </p:sp>
      </p:grpSp>
      <p:grpSp>
        <p:nvGrpSpPr>
          <p:cNvPr id="10" name="Groupe 86">
            <a:extLst>
              <a:ext uri="{FF2B5EF4-FFF2-40B4-BE49-F238E27FC236}">
                <a16:creationId xmlns:a16="http://schemas.microsoft.com/office/drawing/2014/main" id="{72402713-929B-4116-B446-58C24EB64C22}"/>
              </a:ext>
            </a:extLst>
          </p:cNvPr>
          <p:cNvGrpSpPr/>
          <p:nvPr/>
        </p:nvGrpSpPr>
        <p:grpSpPr>
          <a:xfrm>
            <a:off x="509955" y="3989646"/>
            <a:ext cx="3911424" cy="429792"/>
            <a:chOff x="3360" y="547"/>
            <a:chExt cx="3911424" cy="429792"/>
          </a:xfrm>
        </p:grpSpPr>
        <p:sp>
          <p:nvSpPr>
            <p:cNvPr id="88" name="Flèche : chevron 87">
              <a:extLst>
                <a:ext uri="{FF2B5EF4-FFF2-40B4-BE49-F238E27FC236}">
                  <a16:creationId xmlns:a16="http://schemas.microsoft.com/office/drawing/2014/main" id="{FE9E2D72-1F80-4008-88F1-57BF8820F385}"/>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89" name="Flèche : chevron 4">
              <a:extLst>
                <a:ext uri="{FF2B5EF4-FFF2-40B4-BE49-F238E27FC236}">
                  <a16:creationId xmlns:a16="http://schemas.microsoft.com/office/drawing/2014/main" id="{26884469-5570-4C05-BF7E-E5908A2A9C66}"/>
                </a:ext>
              </a:extLst>
            </p:cNvPr>
            <p:cNvSpPr txBox="1"/>
            <p:nvPr/>
          </p:nvSpPr>
          <p:spPr>
            <a:xfrm>
              <a:off x="218256" y="547"/>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5GMS AF Event Exposure (EVEX)</a:t>
              </a:r>
            </a:p>
          </p:txBody>
        </p:sp>
      </p:grpSp>
      <p:grpSp>
        <p:nvGrpSpPr>
          <p:cNvPr id="12" name="Groupe 98">
            <a:extLst>
              <a:ext uri="{FF2B5EF4-FFF2-40B4-BE49-F238E27FC236}">
                <a16:creationId xmlns:a16="http://schemas.microsoft.com/office/drawing/2014/main" id="{90449D24-5E3A-4D10-A57E-F1F304407C2B}"/>
              </a:ext>
            </a:extLst>
          </p:cNvPr>
          <p:cNvGrpSpPr/>
          <p:nvPr/>
        </p:nvGrpSpPr>
        <p:grpSpPr>
          <a:xfrm>
            <a:off x="540792" y="4954298"/>
            <a:ext cx="2045623" cy="430886"/>
            <a:chOff x="1757" y="0"/>
            <a:chExt cx="2045623" cy="430886"/>
          </a:xfrm>
        </p:grpSpPr>
        <p:sp>
          <p:nvSpPr>
            <p:cNvPr id="100" name="Flèche : chevron 99">
              <a:extLst>
                <a:ext uri="{FF2B5EF4-FFF2-40B4-BE49-F238E27FC236}">
                  <a16:creationId xmlns:a16="http://schemas.microsoft.com/office/drawing/2014/main" id="{D82BBA3B-0AF2-4543-B0BC-5784D043A227}"/>
                </a:ext>
              </a:extLst>
            </p:cNvPr>
            <p:cNvSpPr/>
            <p:nvPr/>
          </p:nvSpPr>
          <p:spPr>
            <a:xfrm>
              <a:off x="1757" y="0"/>
              <a:ext cx="2045623" cy="430886"/>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1" name="Flèche : chevron 4">
              <a:extLst>
                <a:ext uri="{FF2B5EF4-FFF2-40B4-BE49-F238E27FC236}">
                  <a16:creationId xmlns:a16="http://schemas.microsoft.com/office/drawing/2014/main" id="{D441DC0F-B9DB-458B-9F17-A7478D986EAD}"/>
                </a:ext>
              </a:extLst>
            </p:cNvPr>
            <p:cNvSpPr txBox="1"/>
            <p:nvPr/>
          </p:nvSpPr>
          <p:spPr>
            <a:xfrm>
              <a:off x="217200" y="0"/>
              <a:ext cx="1614737" cy="43088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SA1 FS_PIN</a:t>
              </a:r>
              <a:endParaRPr lang="en-US" sz="1400" kern="1200" dirty="0">
                <a:latin typeface="+mn-lt"/>
              </a:endParaRPr>
            </a:p>
          </p:txBody>
        </p:sp>
      </p:grpSp>
      <p:grpSp>
        <p:nvGrpSpPr>
          <p:cNvPr id="13" name="Groupe 101">
            <a:extLst>
              <a:ext uri="{FF2B5EF4-FFF2-40B4-BE49-F238E27FC236}">
                <a16:creationId xmlns:a16="http://schemas.microsoft.com/office/drawing/2014/main" id="{5202C983-33DD-4E46-BF65-9A99FED8F36F}"/>
              </a:ext>
            </a:extLst>
          </p:cNvPr>
          <p:cNvGrpSpPr/>
          <p:nvPr/>
        </p:nvGrpSpPr>
        <p:grpSpPr>
          <a:xfrm>
            <a:off x="2418824" y="4954298"/>
            <a:ext cx="5890867" cy="430381"/>
            <a:chOff x="1" y="252"/>
            <a:chExt cx="5798817" cy="430381"/>
          </a:xfrm>
          <a:solidFill>
            <a:schemeClr val="accent2">
              <a:lumMod val="75000"/>
            </a:schemeClr>
          </a:solidFill>
        </p:grpSpPr>
        <p:sp>
          <p:nvSpPr>
            <p:cNvPr id="103" name="Flèche : chevron 102">
              <a:extLst>
                <a:ext uri="{FF2B5EF4-FFF2-40B4-BE49-F238E27FC236}">
                  <a16:creationId xmlns:a16="http://schemas.microsoft.com/office/drawing/2014/main" id="{B1441952-A9AE-4967-8DD3-35E27E2BFEEB}"/>
                </a:ext>
              </a:extLst>
            </p:cNvPr>
            <p:cNvSpPr/>
            <p:nvPr/>
          </p:nvSpPr>
          <p:spPr>
            <a:xfrm>
              <a:off x="1" y="252"/>
              <a:ext cx="5798817" cy="430381"/>
            </a:xfrm>
            <a:prstGeom prst="chevron">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Flèche : chevron 4">
              <a:extLst>
                <a:ext uri="{FF2B5EF4-FFF2-40B4-BE49-F238E27FC236}">
                  <a16:creationId xmlns:a16="http://schemas.microsoft.com/office/drawing/2014/main" id="{E053E533-E73A-4022-BA52-E30F2BBC833A}"/>
                </a:ext>
              </a:extLst>
            </p:cNvPr>
            <p:cNvSpPr txBox="1"/>
            <p:nvPr/>
          </p:nvSpPr>
          <p:spPr>
            <a:xfrm>
              <a:off x="215192" y="87585"/>
              <a:ext cx="5368436" cy="263464"/>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9050" tIns="9525" rIns="0" bIns="9525" numCol="1" spcCol="1270" anchor="ctr" anchorCtr="0">
              <a:noAutofit/>
            </a:bodyPr>
            <a:lstStyle/>
            <a:p>
              <a:pPr marL="0" lvl="0" indent="0" algn="ctr" defTabSz="666750">
                <a:lnSpc>
                  <a:spcPct val="90000"/>
                </a:lnSpc>
                <a:spcBef>
                  <a:spcPct val="0"/>
                </a:spcBef>
                <a:spcAft>
                  <a:spcPct val="35000"/>
                </a:spcAft>
                <a:buNone/>
              </a:pPr>
              <a:r>
                <a:rPr lang="en-US" sz="1500" dirty="0"/>
                <a:t>Media handling of Personal IoT Networks Stage 2/3</a:t>
              </a:r>
              <a:endParaRPr lang="en-US" sz="1500" kern="1200" dirty="0"/>
            </a:p>
          </p:txBody>
        </p:sp>
      </p:grpSp>
      <p:sp>
        <p:nvSpPr>
          <p:cNvPr id="75" name="Title 1"/>
          <p:cNvSpPr txBox="1">
            <a:spLocks/>
          </p:cNvSpPr>
          <p:nvPr/>
        </p:nvSpPr>
        <p:spPr bwMode="auto">
          <a:xfrm>
            <a:off x="214016" y="206062"/>
            <a:ext cx="9618183"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90000"/>
              </a:lnSpc>
              <a:spcBef>
                <a:spcPct val="0"/>
              </a:spcBef>
              <a:spcAft>
                <a:spcPct val="0"/>
              </a:spcAft>
              <a:buClrTx/>
              <a:buSzTx/>
              <a:buFontTx/>
              <a:buNone/>
              <a:tabLst/>
              <a:defRPr/>
            </a:pPr>
            <a:r>
              <a:rPr kumimoji="0" lang="en-US" altLang="en-US" sz="4000" b="1" i="0" u="none" strike="noStrike" kern="1200" cap="none" spc="0" normalizeH="0" baseline="0" noProof="0" dirty="0">
                <a:ln>
                  <a:noFill/>
                </a:ln>
                <a:solidFill>
                  <a:schemeClr val="tx1"/>
                </a:solidFill>
                <a:effectLst/>
                <a:uLnTx/>
                <a:uFillTx/>
                <a:latin typeface="+mj-lt"/>
                <a:ea typeface="+mj-ea"/>
                <a:cs typeface="+mj-cs"/>
              </a:rPr>
              <a:t>Media distribution (all TBD)</a:t>
            </a:r>
          </a:p>
        </p:txBody>
      </p:sp>
      <p:grpSp>
        <p:nvGrpSpPr>
          <p:cNvPr id="84" name="Groupe 77">
            <a:extLst>
              <a:ext uri="{FF2B5EF4-FFF2-40B4-BE49-F238E27FC236}">
                <a16:creationId xmlns:a16="http://schemas.microsoft.com/office/drawing/2014/main" id="{B5CBC2D0-2B51-4C4A-93BE-FDE65D6F5D40}"/>
              </a:ext>
            </a:extLst>
          </p:cNvPr>
          <p:cNvGrpSpPr/>
          <p:nvPr/>
        </p:nvGrpSpPr>
        <p:grpSpPr>
          <a:xfrm>
            <a:off x="508661" y="3010484"/>
            <a:ext cx="3911424" cy="430342"/>
            <a:chOff x="3360" y="-3"/>
            <a:chExt cx="3911424" cy="430342"/>
          </a:xfrm>
        </p:grpSpPr>
        <p:sp>
          <p:nvSpPr>
            <p:cNvPr id="87" name="Flèche : chevron 86">
              <a:extLst>
                <a:ext uri="{FF2B5EF4-FFF2-40B4-BE49-F238E27FC236}">
                  <a16:creationId xmlns:a16="http://schemas.microsoft.com/office/drawing/2014/main" id="{421D217D-1490-4CDA-8F98-44E4C8B305BB}"/>
                </a:ext>
              </a:extLst>
            </p:cNvPr>
            <p:cNvSpPr/>
            <p:nvPr/>
          </p:nvSpPr>
          <p:spPr>
            <a:xfrm>
              <a:off x="3360" y="547"/>
              <a:ext cx="3911424" cy="429792"/>
            </a:xfrm>
            <a:prstGeom prst="chevron">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0" name="Flèche : chevron 4">
              <a:extLst>
                <a:ext uri="{FF2B5EF4-FFF2-40B4-BE49-F238E27FC236}">
                  <a16:creationId xmlns:a16="http://schemas.microsoft.com/office/drawing/2014/main" id="{D9773DB4-0955-4373-BF68-581D583BC6A7}"/>
                </a:ext>
              </a:extLst>
            </p:cNvPr>
            <p:cNvSpPr txBox="1"/>
            <p:nvPr/>
          </p:nvSpPr>
          <p:spPr>
            <a:xfrm>
              <a:off x="130912" y="-3"/>
              <a:ext cx="3481632" cy="42979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en-US" altLang="en-US" sz="1400" kern="1200" dirty="0">
                  <a:latin typeface="+mn-lt"/>
                </a:rPr>
                <a:t>FS_5GMS_EXT (Study on 5G media streaming extensions)</a:t>
              </a:r>
            </a:p>
          </p:txBody>
        </p:sp>
      </p:grpSp>
    </p:spTree>
    <p:extLst>
      <p:ext uri="{BB962C8B-B14F-4D97-AF65-F5344CB8AC3E}">
        <p14:creationId xmlns:p14="http://schemas.microsoft.com/office/powerpoint/2010/main" val="54381861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3.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1568</Words>
  <Application>Microsoft Office PowerPoint</Application>
  <PresentationFormat>Grand écran</PresentationFormat>
  <Paragraphs>304</Paragraphs>
  <Slides>10</Slides>
  <Notes>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10</vt:i4>
      </vt:variant>
    </vt:vector>
  </HeadingPairs>
  <TitlesOfParts>
    <vt:vector size="16" baseType="lpstr">
      <vt:lpstr>Arial</vt:lpstr>
      <vt:lpstr>Calibri</vt:lpstr>
      <vt:lpstr>Calibri Light</vt:lpstr>
      <vt:lpstr>Century Gothic</vt:lpstr>
      <vt:lpstr>Times New Roman</vt:lpstr>
      <vt:lpstr>Office Theme</vt:lpstr>
      <vt:lpstr>SA4 Rel-18 Workshop #2 Summary report</vt:lpstr>
      <vt:lpstr>Introduction</vt:lpstr>
      <vt:lpstr>Three stage approach / SA4</vt:lpstr>
      <vt:lpstr>SA4 Rel-18 Workshop (17th August 2021)</vt:lpstr>
      <vt:lpstr>SA4 Rel-18 Workshop #2 (3rd November 2021)</vt:lpstr>
      <vt:lpstr>Summary of proposed items at WS#2</vt:lpstr>
      <vt:lpstr>Immersive media types and formats (all TBD except IVAS_Codec/ATIAS)</vt:lpstr>
      <vt:lpstr>XR Architecture &amp; Services (all TBD)</vt:lpstr>
      <vt:lpstr>Présentation PowerPoint</vt:lpstr>
      <vt:lpstr>Next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2019-05-22T07:33:39Z</dcterms:created>
  <dcterms:modified xsi:type="dcterms:W3CDTF">2021-11-18T23:00:52Z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y fmtid="{D5CDD505-2E9C-101B-9397-08002B2CF9AE}" pid="3" name="NSCPROP_SA">
    <vt:lpwstr>C:\Users\han\Desktop\Song\SP-21xxxx Draft SA4 WG Chair input to SA Rel-18 Workshop rev2.pptx</vt:lpwstr>
  </property>
</Properties>
</file>