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8"/>
  </p:notesMasterIdLst>
  <p:handoutMasterIdLst>
    <p:handoutMasterId r:id="rId19"/>
  </p:handoutMasterIdLst>
  <p:sldIdLst>
    <p:sldId id="754" r:id="rId5"/>
    <p:sldId id="666" r:id="rId6"/>
    <p:sldId id="948" r:id="rId7"/>
    <p:sldId id="959" r:id="rId8"/>
    <p:sldId id="944" r:id="rId9"/>
    <p:sldId id="956" r:id="rId10"/>
    <p:sldId id="952" r:id="rId11"/>
    <p:sldId id="953" r:id="rId12"/>
    <p:sldId id="945" r:id="rId13"/>
    <p:sldId id="958" r:id="rId14"/>
    <p:sldId id="954" r:id="rId15"/>
    <p:sldId id="960" r:id="rId16"/>
    <p:sldId id="957" r:id="rId17"/>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37" autoAdjust="0"/>
    <p:restoredTop sz="93248" autoAdjust="0"/>
  </p:normalViewPr>
  <p:slideViewPr>
    <p:cSldViewPr>
      <p:cViewPr varScale="1">
        <p:scale>
          <a:sx n="67" d="100"/>
          <a:sy n="67" d="100"/>
        </p:scale>
        <p:origin x="494" y="46"/>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10/08/2021</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‹N°›</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‹N°›</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‹N°›</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‹N°›</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‹N°›</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‹N°›</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‹N°›</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‹N°›</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‹N°›</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‹N°›</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‹N°›</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‹N°›</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2021 Guidelines for SA4#115-e as Electronic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‹N°›</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WG4_CODEC/TSGS4_115-e/Inbox/Drafts" TargetMode="External"/><Relationship Id="rId2" Type="http://schemas.openxmlformats.org/officeDocument/2006/relationships/hyperlink" Target="https://www.3gpp.org/ftp/tsg_sa/WG4_CODEC/TSGS4_115-e/Inbox" TargetMode="Externa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3gpp.org/ftp/Information/Working_Procedures/3GPP_WP.htm#Annex_I"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portal.3gpp.org/VotingTool/Vote/DetailList/1045"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hyperlink" Target="https://list.etsi.org/scripts/wa.exe?A0=3GPP_TSG_SA_WG4_MBS" TargetMode="External"/><Relationship Id="rId7" Type="http://schemas.openxmlformats.org/officeDocument/2006/relationships/hyperlink" Target="https://protect2.fireeye.com/v1/url?k=cb9d1ee7-9714b18c-cb9d5e7c-0cc47ad93ea2-29add81b04690513&amp;q=1&amp;e=1003c919-3a81-408f-bb0f-5ad949981e2f&amp;u=https%3A%2F%2Flist.etsi.org%2Fscripts%2Fwa.exe%3FA0%3D3GPP_TSG_SA_WG4_EVS" TargetMode="External"/><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SQ" TargetMode="External"/><Relationship Id="rId5" Type="http://schemas.openxmlformats.org/officeDocument/2006/relationships/hyperlink" Target="https://list.etsi.org/scripts/wa.exe?A0=3GPP_TSG_SA_WG4_MTSI" TargetMode="External"/><Relationship Id="rId4" Type="http://schemas.openxmlformats.org/officeDocument/2006/relationships/hyperlink" Target="https://list.etsi.org/scripts/wa.exe?A0=3GPP_TSG_SA_WG4_VIDEO"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tohru.raisingthefloor.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SA4#115-e </a:t>
            </a:r>
            <a:br>
              <a:rPr lang="en-US" altLang="fr-FR" sz="4800" dirty="0"/>
            </a:br>
            <a:r>
              <a:rPr lang="en-US" altLang="fr-FR" sz="4800" dirty="0"/>
              <a:t>as Electronic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7</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362599"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SA4#115-e</a:t>
            </a:r>
            <a:br>
              <a:rPr lang="ja-JP" altLang="en-GB" sz="2000" dirty="0"/>
            </a:br>
            <a:r>
              <a:rPr lang="en-US" altLang="ja-JP" sz="2000" dirty="0"/>
              <a:t>E-meeting, 18-27 August 2021</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S4-211045</a:t>
            </a:r>
            <a:endParaRPr lang="en-GB" altLang="fr-FR" sz="2000" b="1" dirty="0">
              <a:highlight>
                <a:srgbClr val="FFFF00"/>
              </a:high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600" dirty="0"/>
              <a:t>All documents are stored on the online ftp server. No documents are shared as attachments to emails. It is </a:t>
            </a:r>
            <a:r>
              <a:rPr lang="en-US" altLang="fr-FR" sz="1600" u="sng" dirty="0">
                <a:solidFill>
                  <a:srgbClr val="FF0000"/>
                </a:solidFill>
              </a:rPr>
              <a:t>strongly recommended </a:t>
            </a:r>
            <a:r>
              <a:rPr lang="en-US" altLang="fr-FR" sz="1600" dirty="0"/>
              <a:t>to insert a URL to the folder or document(s) in question. Use your 3GU Portal/EOL credentials to connect to the server.</a:t>
            </a:r>
          </a:p>
          <a:p>
            <a:pPr lvl="1"/>
            <a:r>
              <a:rPr lang="en-US" altLang="fr-FR" sz="1400" dirty="0"/>
              <a:t>“Inbox” folder: </a:t>
            </a:r>
            <a:r>
              <a:rPr lang="en-US" altLang="fr-FR" sz="1400" dirty="0">
                <a:hlinkClick r:id="rId2"/>
              </a:rPr>
              <a:t>https://www.3gpp.org/ftp/tsg_sa/WG4_CODEC/TSGS4_115-e/Inbox</a:t>
            </a:r>
            <a:endParaRPr lang="en-US" altLang="fr-FR" sz="1400" dirty="0"/>
          </a:p>
          <a:p>
            <a:pPr lvl="1"/>
            <a:r>
              <a:rPr lang="en-US" altLang="fr-FR" sz="1200" dirty="0"/>
              <a:t>To submit formal </a:t>
            </a:r>
            <a:r>
              <a:rPr lang="en-US" altLang="fr-FR" sz="1200" dirty="0" err="1"/>
              <a:t>Tdocs</a:t>
            </a:r>
            <a:r>
              <a:rPr lang="en-US" altLang="fr-FR" sz="1200" dirty="0"/>
              <a:t> (with appropriate </a:t>
            </a:r>
            <a:r>
              <a:rPr lang="en-US" altLang="fr-FR" sz="1200" dirty="0" err="1"/>
              <a:t>Tdoc</a:t>
            </a:r>
            <a:r>
              <a:rPr lang="en-US" altLang="fr-FR" sz="1200" dirty="0"/>
              <a:t> nos.) during the meeting</a:t>
            </a:r>
          </a:p>
          <a:p>
            <a:pPr lvl="2"/>
            <a:r>
              <a:rPr lang="en-US" altLang="fr-FR" sz="1200" dirty="0"/>
              <a:t>Only files with .zip extension to be allowed (File naming convention: “S4-21xxxx.zip.”)</a:t>
            </a:r>
          </a:p>
          <a:p>
            <a:pPr lvl="1"/>
            <a:r>
              <a:rPr lang="en-US" altLang="fr-FR" sz="1400" dirty="0"/>
              <a:t>“Drafts” folder: </a:t>
            </a:r>
            <a:r>
              <a:rPr lang="en-US" altLang="fr-FR" sz="1400" dirty="0">
                <a:hlinkClick r:id="rId3"/>
              </a:rPr>
              <a:t>https://www.3gpp.org/ftp/tsg_sa/WG4_CODEC/TSGS4_115-e/Inbox/Drafts</a:t>
            </a:r>
            <a:r>
              <a:rPr lang="en-US" altLang="fr-FR" sz="1400" dirty="0"/>
              <a:t> </a:t>
            </a:r>
          </a:p>
          <a:p>
            <a:pPr lvl="1"/>
            <a:r>
              <a:rPr lang="en-US" altLang="fr-FR" sz="1200" dirty="0"/>
              <a:t>Draft documents for discussion during the meeting. Typically used for revisions before they are submitted as formal </a:t>
            </a:r>
            <a:r>
              <a:rPr lang="en-US" altLang="fr-FR" sz="1200" dirty="0" err="1"/>
              <a:t>Tdocs</a:t>
            </a:r>
            <a:r>
              <a:rPr lang="en-US" altLang="fr-FR" sz="1200" dirty="0"/>
              <a:t>. Each SWG has its own subfolder.</a:t>
            </a:r>
          </a:p>
          <a:p>
            <a:pPr lvl="2"/>
            <a:r>
              <a:rPr lang="en-US" altLang="fr-FR" sz="1200" dirty="0"/>
              <a:t>Documents submitted in this area will not be treated formally during the meeting. </a:t>
            </a:r>
          </a:p>
          <a:p>
            <a:pPr lvl="2"/>
            <a:r>
              <a:rPr lang="en-US" altLang="fr-FR" sz="1200" dirty="0"/>
              <a:t>Draft Filename template guidelines on next slide</a:t>
            </a:r>
          </a:p>
          <a:p>
            <a:r>
              <a:rPr lang="en-US" altLang="fr-FR" sz="1600" dirty="0"/>
              <a:t>SA4 </a:t>
            </a:r>
            <a:r>
              <a:rPr lang="en-US" altLang="fr-FR" sz="1600" dirty="0" err="1"/>
              <a:t>Tdoc</a:t>
            </a:r>
            <a:r>
              <a:rPr lang="en-US" altLang="fr-FR" sz="1600" dirty="0"/>
              <a:t> # requests (during the meeting): To the appropriate SWG chairperson (for SWG </a:t>
            </a:r>
            <a:r>
              <a:rPr lang="en-US" altLang="fr-FR" sz="1600" dirty="0" err="1"/>
              <a:t>Tdocs</a:t>
            </a:r>
            <a:r>
              <a:rPr lang="en-US" altLang="fr-FR" sz="1600" dirty="0"/>
              <a:t>) and SA4 Chair &amp; SA4 secretary (for SA4 plenary sessions)</a:t>
            </a:r>
          </a:p>
          <a:p>
            <a:r>
              <a:rPr lang="en-US" altLang="en-US" sz="1600" dirty="0"/>
              <a:t>These folders have the provision for users to upload documents using a web browser rather than an FTP client:</a:t>
            </a:r>
          </a:p>
          <a:p>
            <a:pPr lvl="1"/>
            <a:r>
              <a:rPr lang="en-US" altLang="en-US" sz="1400" dirty="0"/>
              <a:t>Visit the intended directory</a:t>
            </a:r>
          </a:p>
          <a:p>
            <a:pPr lvl="1"/>
            <a:r>
              <a:rPr lang="en-US" altLang="en-US" sz="1400" dirty="0"/>
              <a:t>click on the button   </a:t>
            </a:r>
          </a:p>
          <a:p>
            <a:pPr lvl="1"/>
            <a:r>
              <a:rPr lang="en-US" altLang="en-US" sz="1400" dirty="0"/>
              <a:t>log in with your EOL account</a:t>
            </a:r>
          </a:p>
          <a:p>
            <a:pPr lvl="1"/>
            <a:r>
              <a:rPr lang="en-US" altLang="en-US" sz="1400" dirty="0"/>
              <a:t>Drag and drop your document that you want to upload into the upload area that pops up.</a:t>
            </a:r>
          </a:p>
          <a:p>
            <a:endParaRPr lang="en-US" altLang="en-US" sz="14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a:t>Meeting Practicalities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10</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9656" y="5148237"/>
            <a:ext cx="960437"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lnSpcReduction="10000"/>
          </a:bodyPr>
          <a:lstStyle/>
          <a:p>
            <a:pPr>
              <a:defRPr/>
            </a:pPr>
            <a:r>
              <a:rPr lang="en-US" sz="1600" dirty="0"/>
              <a:t>Email procedure during the e-meeting.</a:t>
            </a:r>
          </a:p>
          <a:p>
            <a:pPr lvl="1">
              <a:defRPr/>
            </a:pPr>
            <a:r>
              <a:rPr lang="en-US" sz="1400" dirty="0"/>
              <a:t>The corresponding SWG chair will moderate email discussions.</a:t>
            </a:r>
          </a:p>
          <a:p>
            <a:pPr lvl="1">
              <a:defRPr/>
            </a:pPr>
            <a:r>
              <a:rPr lang="en-US" sz="1400" dirty="0"/>
              <a:t>2 different periods of email discussions are defined, Block </a:t>
            </a:r>
            <a:r>
              <a:rPr lang="en-US" sz="1400" dirty="0">
                <a:solidFill>
                  <a:srgbClr val="FF0000"/>
                </a:solidFill>
              </a:rPr>
              <a:t>A</a:t>
            </a:r>
            <a:r>
              <a:rPr lang="en-US" sz="1400" dirty="0"/>
              <a:t> and Block </a:t>
            </a:r>
            <a:r>
              <a:rPr lang="en-US" sz="1400" dirty="0">
                <a:solidFill>
                  <a:schemeClr val="accent1"/>
                </a:solidFill>
              </a:rPr>
              <a:t>B</a:t>
            </a:r>
            <a:r>
              <a:rPr lang="en-US" sz="1400" dirty="0"/>
              <a:t>. Each of them spans across several days and partially overlap</a:t>
            </a:r>
          </a:p>
          <a:p>
            <a:pPr lvl="1">
              <a:defRPr/>
            </a:pPr>
            <a:r>
              <a:rPr lang="en-US" sz="1400" dirty="0"/>
              <a:t>Each SWG Agenda Item is allocated to either Block A or Block B. This allocation is performed by the leadership as soon as practical after the submission deadline, and before the start of the meeting. </a:t>
            </a:r>
            <a:r>
              <a:rPr lang="en-US" sz="1400" dirty="0" err="1"/>
              <a:t>Tdocs</a:t>
            </a:r>
            <a:r>
              <a:rPr lang="en-US" sz="1400" dirty="0"/>
              <a:t> in different Blocks should not have interdependence. All </a:t>
            </a:r>
            <a:r>
              <a:rPr lang="en-US" sz="1400" dirty="0" err="1"/>
              <a:t>Tdocs</a:t>
            </a:r>
            <a:r>
              <a:rPr lang="en-US" sz="1400" dirty="0"/>
              <a:t> of the Block are triggered at the same time by the corresponding SWG Chair at the beginning of the Block period</a:t>
            </a:r>
          </a:p>
          <a:p>
            <a:pPr lvl="1">
              <a:defRPr/>
            </a:pPr>
            <a:r>
              <a:rPr lang="en-US" sz="1400" dirty="0"/>
              <a:t>A draft </a:t>
            </a:r>
            <a:r>
              <a:rPr lang="en-US" sz="1400" dirty="0" err="1"/>
              <a:t>Tdoc</a:t>
            </a:r>
            <a:r>
              <a:rPr lang="en-US" sz="1400" dirty="0"/>
              <a:t> revision template is defined to facilitate updates, removing the need for formal </a:t>
            </a:r>
            <a:r>
              <a:rPr lang="en-US" sz="1400" dirty="0" err="1"/>
              <a:t>Tdoc</a:t>
            </a:r>
            <a:r>
              <a:rPr lang="en-US" sz="1400" dirty="0"/>
              <a:t> numbers when they are not necessary (i.e. when they are not to be formally discussed during telco sessions)</a:t>
            </a:r>
          </a:p>
          <a:p>
            <a:pPr lvl="2">
              <a:defRPr/>
            </a:pPr>
            <a:r>
              <a:rPr lang="en-US" sz="1200" dirty="0"/>
              <a:t>Text proposal template i.e. </a:t>
            </a:r>
            <a:r>
              <a:rPr lang="en-US" sz="1200" dirty="0" err="1"/>
              <a:t>Tdoc</a:t>
            </a:r>
            <a:r>
              <a:rPr lang="en-US" sz="1200" dirty="0"/>
              <a:t>|_|</a:t>
            </a:r>
            <a:r>
              <a:rPr lang="en-US" sz="1200" dirty="0" err="1"/>
              <a:t>Company_name</a:t>
            </a:r>
            <a:r>
              <a:rPr lang="en-US" sz="1200" dirty="0"/>
              <a:t> (e.g. S4-211234_Banana)	</a:t>
            </a:r>
          </a:p>
          <a:p>
            <a:pPr lvl="2">
              <a:defRPr/>
            </a:pPr>
            <a:r>
              <a:rPr lang="en-US" sz="1200" dirty="0"/>
              <a:t>Revision template (by author) i.e. Tdoc|r|2_digits_rev_number (e.g. S4-211234r01)	</a:t>
            </a:r>
          </a:p>
          <a:p>
            <a:pPr lvl="2">
              <a:defRPr/>
            </a:pPr>
            <a:r>
              <a:rPr lang="en-US" sz="1200" dirty="0"/>
              <a:t>NB: company text proposals should apply to either latest </a:t>
            </a:r>
            <a:r>
              <a:rPr lang="en-US" sz="1200" dirty="0" err="1"/>
              <a:t>Tdoc</a:t>
            </a:r>
            <a:r>
              <a:rPr lang="en-US" sz="1200" dirty="0"/>
              <a:t> </a:t>
            </a:r>
            <a:r>
              <a:rPr lang="en-US" sz="1200" dirty="0" err="1"/>
              <a:t>revisision</a:t>
            </a:r>
            <a:r>
              <a:rPr lang="en-US" sz="1200" dirty="0"/>
              <a:t> or latest company proposal (e.g. S4-211234r07_Pear_Plum_Cheery)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dirty="0"/>
              <a:t>Example:		</a:t>
            </a:r>
          </a:p>
          <a:p>
            <a:pPr lvl="3">
              <a:defRPr/>
            </a:pPr>
            <a:r>
              <a:rPr lang="en-US" sz="1000" dirty="0"/>
              <a:t>Docs/S4-211234 (author Banana)		</a:t>
            </a:r>
          </a:p>
          <a:p>
            <a:pPr lvl="3">
              <a:defRPr/>
            </a:pPr>
            <a:r>
              <a:rPr lang="en-US" sz="1000" dirty="0"/>
              <a:t>Delegate from company “Pear” provides updates 	Drafts/Video/S4-211234_Pear</a:t>
            </a:r>
          </a:p>
          <a:p>
            <a:pPr lvl="3">
              <a:defRPr/>
            </a:pPr>
            <a:r>
              <a:rPr lang="en-US" sz="1000" dirty="0"/>
              <a:t>Delegate from company “Plum” provides updates 	Drafts/Video/S4-211234_Pear_Plum</a:t>
            </a:r>
          </a:p>
          <a:p>
            <a:pPr lvl="3">
              <a:defRPr/>
            </a:pPr>
            <a:r>
              <a:rPr lang="en-US" sz="1000" dirty="0"/>
              <a:t>Author provides a revision based on those inputs	Drafts/Video/S4-211234r01</a:t>
            </a:r>
          </a:p>
          <a:p>
            <a:pPr lvl="3">
              <a:defRPr/>
            </a:pPr>
            <a:r>
              <a:rPr lang="en-US" sz="1000" dirty="0"/>
              <a:t>Email comments trigger a further revision 	Drafts/Video/S4-211234r02</a:t>
            </a:r>
          </a:p>
          <a:p>
            <a:pPr lvl="3">
              <a:defRPr/>
            </a:pPr>
            <a:r>
              <a:rPr lang="en-US" sz="1000" dirty="0"/>
              <a:t>SWG chair proposes agreement	</a:t>
            </a:r>
          </a:p>
          <a:p>
            <a:pPr lvl="3">
              <a:defRPr/>
            </a:pPr>
            <a:r>
              <a:rPr lang="en-US" sz="1000" dirty="0"/>
              <a:t>Revised </a:t>
            </a:r>
            <a:r>
              <a:rPr lang="en-US" sz="1000" dirty="0" err="1"/>
              <a:t>Tdoc</a:t>
            </a:r>
            <a:r>
              <a:rPr lang="en-US" sz="1000" dirty="0"/>
              <a:t> number allocated		Inbox/S4-211235 (author Banana)		</a:t>
            </a:r>
          </a:p>
          <a:p>
            <a:pPr lvl="3">
              <a:defRPr/>
            </a:pPr>
            <a:r>
              <a:rPr lang="en-US" sz="1000" dirty="0"/>
              <a:t>1234 -&gt; 1235a confirmed at subsequent Telco.</a:t>
            </a:r>
          </a:p>
          <a:p>
            <a:pPr lvl="1">
              <a:defRPr/>
            </a:pPr>
            <a:r>
              <a:rPr lang="en-US" sz="1400" dirty="0"/>
              <a:t>SWG Chair should provide disposition of </a:t>
            </a:r>
            <a:r>
              <a:rPr lang="en-US" sz="1400" dirty="0" err="1"/>
              <a:t>Tdocs</a:t>
            </a:r>
            <a:r>
              <a:rPr lang="en-US" sz="1400" dirty="0"/>
              <a:t> at the end of the corresponding period. </a:t>
            </a:r>
            <a:r>
              <a:rPr lang="en-US" sz="1400" dirty="0" err="1"/>
              <a:t>Tdocs</a:t>
            </a:r>
            <a:r>
              <a:rPr lang="en-US" sz="1400" dirty="0"/>
              <a:t> without disposition should be disposed during the subsequent Telco. On exceptions, agreed by the appropriate group, </a:t>
            </a:r>
            <a:r>
              <a:rPr lang="en-US" sz="1400" dirty="0" err="1"/>
              <a:t>Tdocs</a:t>
            </a:r>
            <a:r>
              <a:rPr lang="en-US" sz="1400" dirty="0"/>
              <a:t> pending from Block A might still be handled during Block B period.</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Meeting Practicalities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11</a:t>
            </a:fld>
            <a:endParaRPr lang="en-GB" altLang="en-US" sz="1100">
              <a:solidFill>
                <a:schemeClr val="bg1"/>
              </a:solidFill>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fontScale="47500" lnSpcReduction="20000"/>
          </a:bodyPr>
          <a:lstStyle/>
          <a:p>
            <a:pPr>
              <a:defRPr/>
            </a:pPr>
            <a:r>
              <a:rPr lang="en-US" dirty="0"/>
              <a:t>Email procedure during the e-meeting (cont.)</a:t>
            </a:r>
          </a:p>
          <a:p>
            <a:pPr>
              <a:defRPr/>
            </a:pPr>
            <a:r>
              <a:rPr lang="en-US" dirty="0"/>
              <a:t>The chair of the relevant group (SA4 or SA4 SWG) is responsible to trigger the email discussion on </a:t>
            </a:r>
            <a:r>
              <a:rPr lang="en-US" dirty="0" err="1"/>
              <a:t>Tdocs</a:t>
            </a:r>
            <a:r>
              <a:rPr lang="en-US" dirty="0"/>
              <a:t> allocated to that group. The trigger message shall be sent to the relevant email reflector and include the subject line as follows: </a:t>
            </a:r>
            <a:endParaRPr lang="fr-FR" dirty="0"/>
          </a:p>
          <a:p>
            <a:pPr lvl="1">
              <a:defRPr/>
            </a:pPr>
            <a:r>
              <a:rPr lang="en-US" dirty="0"/>
              <a:t>“</a:t>
            </a:r>
            <a:r>
              <a:rPr lang="en-US" b="1" dirty="0">
                <a:solidFill>
                  <a:srgbClr val="FF0000"/>
                </a:solidFill>
              </a:rPr>
              <a:t>[AI#, </a:t>
            </a:r>
            <a:r>
              <a:rPr lang="en-US" b="1" dirty="0" err="1">
                <a:solidFill>
                  <a:srgbClr val="FF0000"/>
                </a:solidFill>
              </a:rPr>
              <a:t>Tdoc</a:t>
            </a:r>
            <a:r>
              <a:rPr lang="en-US" b="1" dirty="0">
                <a:solidFill>
                  <a:srgbClr val="FF0000"/>
                </a:solidFill>
              </a:rPr>
              <a:t> number(s), Plenary/Block A/Block B], deadline] </a:t>
            </a:r>
            <a:r>
              <a:rPr lang="en-US" dirty="0"/>
              <a:t>free text” for a unique or for a set of </a:t>
            </a:r>
            <a:r>
              <a:rPr lang="en-US" dirty="0" err="1"/>
              <a:t>Tdocs</a:t>
            </a:r>
            <a:endParaRPr lang="en-US" dirty="0"/>
          </a:p>
          <a:p>
            <a:pPr lvl="2">
              <a:defRPr/>
            </a:pPr>
            <a:r>
              <a:rPr lang="en-US" dirty="0"/>
              <a:t>AI: Agenda Item as indicated in the meeting agenda</a:t>
            </a:r>
          </a:p>
          <a:p>
            <a:pPr lvl="2">
              <a:defRPr/>
            </a:pPr>
            <a:r>
              <a:rPr lang="en-US" dirty="0" err="1"/>
              <a:t>Tdoc</a:t>
            </a:r>
            <a:r>
              <a:rPr lang="en-US" dirty="0"/>
              <a:t> number(s): </a:t>
            </a:r>
            <a:r>
              <a:rPr lang="en-US" dirty="0" err="1"/>
              <a:t>Tdoc</a:t>
            </a:r>
            <a:r>
              <a:rPr lang="en-US" dirty="0"/>
              <a:t> numbers of </a:t>
            </a:r>
            <a:r>
              <a:rPr lang="en-US" dirty="0" err="1"/>
              <a:t>relevants</a:t>
            </a:r>
            <a:r>
              <a:rPr lang="en-US" dirty="0"/>
              <a:t> document(s)</a:t>
            </a:r>
          </a:p>
          <a:p>
            <a:pPr lvl="2">
              <a:defRPr/>
            </a:pPr>
            <a:r>
              <a:rPr lang="en-US" dirty="0"/>
              <a:t>Plenary/Block A/Block B: indication on whether the discussion belong to Plenary, Block A or Block B </a:t>
            </a:r>
            <a:r>
              <a:rPr lang="en-US" dirty="0" err="1"/>
              <a:t>Tdocs</a:t>
            </a:r>
            <a:r>
              <a:rPr lang="en-US" dirty="0"/>
              <a:t>. </a:t>
            </a:r>
          </a:p>
          <a:p>
            <a:pPr lvl="2">
              <a:defRPr/>
            </a:pPr>
            <a:r>
              <a:rPr lang="en-US" dirty="0"/>
              <a:t>Deadline: time/date in CET when discussion will close</a:t>
            </a:r>
          </a:p>
          <a:p>
            <a:pPr lvl="1">
              <a:defRPr/>
            </a:pPr>
            <a:r>
              <a:rPr lang="en-US" dirty="0"/>
              <a:t>E-mail discussions triggers date and times are indicated in the schedule document</a:t>
            </a:r>
          </a:p>
          <a:p>
            <a:pPr lvl="1">
              <a:defRPr/>
            </a:pPr>
            <a:r>
              <a:rPr lang="en-US" dirty="0"/>
              <a:t>No attachments to email, all drafts and Tdocs to be uploaded to the 3GPP FTP server. It is strongly recommended to insert a URL to the folder or document(s) in question</a:t>
            </a:r>
          </a:p>
          <a:p>
            <a:pPr lvl="1">
              <a:defRPr/>
            </a:pPr>
            <a:r>
              <a:rPr lang="en-US" dirty="0"/>
              <a:t>When replying, delegates shall make sure the subject starts with “RE: [original email subject]“ by removing any company mail server additions</a:t>
            </a:r>
          </a:p>
          <a:p>
            <a:pPr lvl="1">
              <a:defRPr/>
            </a:pPr>
            <a:r>
              <a:rPr lang="en-US" dirty="0"/>
              <a:t>Examples of trigger emails:</a:t>
            </a:r>
          </a:p>
          <a:p>
            <a:pPr lvl="2">
              <a:defRPr/>
            </a:pPr>
            <a:r>
              <a:rPr lang="en-US" dirty="0"/>
              <a:t>Subject: [5.1, S4-21xxx, S4-21yyy, Plenary, Monday 1</a:t>
            </a:r>
            <a:r>
              <a:rPr lang="en-US" baseline="30000" dirty="0"/>
              <a:t>st</a:t>
            </a:r>
            <a:r>
              <a:rPr lang="en-US" dirty="0"/>
              <a:t> Feb. 1500 CET] MBS SWG reports for approval</a:t>
            </a:r>
          </a:p>
          <a:p>
            <a:pPr lvl="2">
              <a:defRPr/>
            </a:pPr>
            <a:r>
              <a:rPr lang="en-US" i="1" dirty="0"/>
              <a:t>I declare the email agreement process started on the document(s) indicated in the subject line.</a:t>
            </a:r>
            <a:endParaRPr lang="fr-FR" dirty="0"/>
          </a:p>
          <a:p>
            <a:pPr lvl="2">
              <a:defRPr/>
            </a:pPr>
            <a:r>
              <a:rPr lang="en-US" i="1" dirty="0"/>
              <a:t>If no comments are received by Monday 1</a:t>
            </a:r>
            <a:r>
              <a:rPr lang="en-US" i="1" baseline="30000" dirty="0"/>
              <a:t>st</a:t>
            </a:r>
            <a:r>
              <a:rPr lang="en-US" i="1" dirty="0"/>
              <a:t> February 1500 CET (start of opening plenary) the document(s) will be considered approved.</a:t>
            </a:r>
          </a:p>
          <a:p>
            <a:pPr lvl="2">
              <a:defRPr/>
            </a:pPr>
            <a:endParaRPr lang="en-US" i="1" dirty="0"/>
          </a:p>
          <a:p>
            <a:pPr lvl="2">
              <a:defRPr/>
            </a:pPr>
            <a:r>
              <a:rPr lang="en-US" dirty="0"/>
              <a:t>Subject: [8.6, S4-21zzz, Block A, Thursday 4</a:t>
            </a:r>
            <a:r>
              <a:rPr lang="en-US" baseline="30000" dirty="0"/>
              <a:t>th</a:t>
            </a:r>
            <a:r>
              <a:rPr lang="en-US" dirty="0"/>
              <a:t> Feb. 0900 CET] FS_5GMS_Multicast proposal</a:t>
            </a:r>
          </a:p>
          <a:p>
            <a:pPr lvl="2">
              <a:defRPr/>
            </a:pPr>
            <a:r>
              <a:rPr lang="en-US" i="1" dirty="0"/>
              <a:t>I declare the email agreement process started on the document(s) indicated in the subject line.</a:t>
            </a:r>
          </a:p>
          <a:p>
            <a:pPr lvl="2">
              <a:defRPr/>
            </a:pPr>
            <a:r>
              <a:rPr lang="en-US" i="1" dirty="0"/>
              <a:t>The proposal of the document reads “…[insert here a few words from the proposal in the </a:t>
            </a:r>
            <a:r>
              <a:rPr lang="en-US" i="1" dirty="0" err="1"/>
              <a:t>Tdoc</a:t>
            </a:r>
            <a:r>
              <a:rPr lang="en-US" i="1" dirty="0"/>
              <a:t>]”</a:t>
            </a:r>
            <a:endParaRPr lang="fr-FR" dirty="0"/>
          </a:p>
          <a:p>
            <a:pPr lvl="2">
              <a:defRPr/>
            </a:pPr>
            <a:r>
              <a:rPr lang="en-US" i="1" dirty="0"/>
              <a:t>If no comments are received by Thursday 4th Feb. 0900 CET, the document(s) will be considered agreed.</a:t>
            </a:r>
            <a:endParaRPr lang="fr-FR" dirty="0"/>
          </a:p>
          <a:p>
            <a:pPr>
              <a:defRPr/>
            </a:pPr>
            <a:r>
              <a:rPr lang="en-US" dirty="0"/>
              <a:t>Authors are invited to provide a clear and short summary proposal within their </a:t>
            </a:r>
            <a:r>
              <a:rPr lang="en-US" dirty="0" err="1"/>
              <a:t>Tdoc</a:t>
            </a:r>
            <a:r>
              <a:rPr lang="en-US" dirty="0"/>
              <a:t> (e.g. as conclusion) for the SWG chair to use in his trigger email.</a:t>
            </a:r>
          </a:p>
          <a:p>
            <a:pPr>
              <a:defRPr/>
            </a:pPr>
            <a:r>
              <a:rPr lang="en-US" dirty="0"/>
              <a:t>Deadlines for Email discussions</a:t>
            </a:r>
          </a:p>
          <a:p>
            <a:pPr lvl="1">
              <a:defRPr/>
            </a:pPr>
            <a:r>
              <a:rPr lang="en-US" dirty="0"/>
              <a:t>“End of block A[B] (final revisions)”:  all Block A[B] </a:t>
            </a:r>
            <a:r>
              <a:rPr lang="en-US" dirty="0" err="1"/>
              <a:t>Tdocs</a:t>
            </a:r>
            <a:r>
              <a:rPr lang="en-US" dirty="0"/>
              <a:t> email discussions stop. Moderators (i.e. SWG chair or SA4 chair) should then propose a conclusion to be confirmed during teleconference.</a:t>
            </a:r>
          </a:p>
          <a:p>
            <a:pPr>
              <a:defRPr/>
            </a:pPr>
            <a:r>
              <a:rPr lang="en-US" dirty="0"/>
              <a:t>The chair who triggered the discussion shall provide a conclusion via email to be documented in the relevant minutes. These conclusions shall be made available before the subsequent </a:t>
            </a:r>
            <a:r>
              <a:rPr lang="en-US" altLang="en-US" i="1" dirty="0"/>
              <a:t>appropriate Telco.</a:t>
            </a:r>
          </a:p>
          <a:p>
            <a:pPr>
              <a:defRPr/>
            </a:pPr>
            <a:r>
              <a:rPr lang="en-US" dirty="0"/>
              <a:t>Unless objections are raised during the </a:t>
            </a:r>
            <a:r>
              <a:rPr lang="en-US" i="1" dirty="0"/>
              <a:t>P</a:t>
            </a:r>
            <a:r>
              <a:rPr lang="en-US" altLang="en-US" i="1" dirty="0"/>
              <a:t>lenary Telco</a:t>
            </a:r>
            <a:r>
              <a:rPr lang="en-US" altLang="en-US" dirty="0"/>
              <a:t>, the conclusions will apply.</a:t>
            </a:r>
            <a:endParaRPr lang="en-US"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Meeting Practicalities (4)</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12</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13</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dirty="0"/>
              <a:t> SA and SA4 leaders are committed to keeping delegates healthy and safe</a:t>
            </a:r>
          </a:p>
          <a:p>
            <a:r>
              <a:rPr lang="en-US" altLang="en-US" dirty="0"/>
              <a:t> As for SA4#108-e to SA4#114-e meetings, </a:t>
            </a:r>
            <a:r>
              <a:rPr lang="en-US" altLang="en-US" dirty="0">
                <a:solidFill>
                  <a:srgbClr val="FF0000"/>
                </a:solidFill>
              </a:rPr>
              <a:t>SA4#115-e </a:t>
            </a:r>
            <a:r>
              <a:rPr lang="en-US" altLang="en-US" dirty="0"/>
              <a:t>will be run as an Electronic Meeting</a:t>
            </a:r>
          </a:p>
          <a:p>
            <a:r>
              <a:rPr lang="en-US" altLang="en-US" dirty="0"/>
              <a:t> The following applies to </a:t>
            </a:r>
            <a:r>
              <a:rPr lang="en-US" altLang="en-US" dirty="0">
                <a:solidFill>
                  <a:srgbClr val="FF0000"/>
                </a:solidFill>
              </a:rPr>
              <a:t>SA4#115-e </a:t>
            </a:r>
            <a:r>
              <a:rPr lang="en-US" altLang="en-US" dirty="0"/>
              <a:t>and is due to well-known special circumstances</a:t>
            </a:r>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a:t>Background (1)</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86391B-6287-492E-A5AF-7125675249EC}"/>
              </a:ext>
            </a:extLst>
          </p:cNvPr>
          <p:cNvSpPr>
            <a:spLocks noGrp="1"/>
          </p:cNvSpPr>
          <p:nvPr>
            <p:ph idx="1"/>
          </p:nvPr>
        </p:nvSpPr>
        <p:spPr/>
        <p:txBody>
          <a:bodyPr>
            <a:normAutofit fontScale="92500"/>
          </a:bodyPr>
          <a:lstStyle/>
          <a:p>
            <a:pPr>
              <a:defRPr/>
            </a:pPr>
            <a:r>
              <a:rPr lang="en-US" dirty="0"/>
              <a:t>“Electronic meetings such as audio / video conferences, email exchanges considered as meetings, etc., are encouraged where appropriate. For such events, the Secretary will establish the attendance list on the basis of those actually participating in the meeting (those dialing into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lang="en-US" dirty="0"/>
            </a:br>
            <a:r>
              <a:rPr lang="en-US" dirty="0"/>
              <a:t>[3GPP Working Procedures Annex F.4.2]</a:t>
            </a:r>
          </a:p>
        </p:txBody>
      </p:sp>
      <p:sp>
        <p:nvSpPr>
          <p:cNvPr id="8195" name="Title 2">
            <a:extLst>
              <a:ext uri="{FF2B5EF4-FFF2-40B4-BE49-F238E27FC236}">
                <a16:creationId xmlns:a16="http://schemas.microsoft.com/office/drawing/2014/main" id="{D1E40653-A75F-4E85-863A-5FEC28CAB602}"/>
              </a:ext>
            </a:extLst>
          </p:cNvPr>
          <p:cNvSpPr>
            <a:spLocks noGrp="1" noChangeArrowheads="1"/>
          </p:cNvSpPr>
          <p:nvPr>
            <p:ph type="title"/>
          </p:nvPr>
        </p:nvSpPr>
        <p:spPr/>
        <p:txBody>
          <a:bodyPr/>
          <a:lstStyle/>
          <a:p>
            <a:r>
              <a:rPr lang="en-US" altLang="en-US"/>
              <a:t>Background (2)</a:t>
            </a:r>
          </a:p>
        </p:txBody>
      </p:sp>
      <p:sp>
        <p:nvSpPr>
          <p:cNvPr id="8196" name="Slide Number Placeholder 2">
            <a:extLst>
              <a:ext uri="{FF2B5EF4-FFF2-40B4-BE49-F238E27FC236}">
                <a16:creationId xmlns:a16="http://schemas.microsoft.com/office/drawing/2014/main" id="{EDCC5E27-525E-41CC-9D0B-722459C35A4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F3F0C17F-B005-4724-B1FA-B2813A81D9E4}"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1C78209-97D1-4599-BC5A-28338DDC46A8}"/>
              </a:ext>
            </a:extLst>
          </p:cNvPr>
          <p:cNvSpPr>
            <a:spLocks noGrp="1"/>
          </p:cNvSpPr>
          <p:nvPr>
            <p:ph idx="1"/>
          </p:nvPr>
        </p:nvSpPr>
        <p:spPr/>
        <p:txBody>
          <a:bodyPr>
            <a:normAutofit fontScale="92500" lnSpcReduction="20000"/>
          </a:bodyPr>
          <a:lstStyle/>
          <a:p>
            <a:pPr>
              <a:defRPr/>
            </a:pPr>
            <a:r>
              <a:rPr lang="en-US" dirty="0"/>
              <a:t>Notice:   2020-05-15, the PCG activated annex I "Special procedures for exceptional situations restricting travel". The provisions of annex I are currently in force.</a:t>
            </a:r>
          </a:p>
          <a:p>
            <a:pPr>
              <a:defRPr/>
            </a:pPr>
            <a:r>
              <a:rPr lang="en-US" dirty="0"/>
              <a:t>Annex I:      Special procedures for exceptional situations restricting travel</a:t>
            </a:r>
          </a:p>
          <a:p>
            <a:pPr lvl="1">
              <a:defRPr/>
            </a:pPr>
            <a:r>
              <a:rPr lang="en-US"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p>
          <a:p>
            <a:pPr lvl="1">
              <a:defRPr/>
            </a:pPr>
            <a:r>
              <a:rPr lang="en-US" dirty="0"/>
              <a:t>The rules for accrual of voting rights (Article 35) are not changed (i.e., remain based on face-to-face representation at ordinary meetings).</a:t>
            </a:r>
          </a:p>
          <a:p>
            <a:pPr lvl="1">
              <a:defRPr/>
            </a:pPr>
            <a:r>
              <a:rPr lang="en-US" dirty="0"/>
              <a:t>The following changes in the working procedures are in effect when this annex is activated […]</a:t>
            </a:r>
          </a:p>
          <a:p>
            <a:pPr lvl="2">
              <a:defRPr/>
            </a:pPr>
            <a:r>
              <a:rPr lang="en-US" dirty="0"/>
              <a:t>[Please check the applicable changes at </a:t>
            </a:r>
            <a:r>
              <a:rPr lang="en-US" dirty="0">
                <a:hlinkClick r:id="rId2"/>
              </a:rPr>
              <a:t>https://www.3gpp.org/ftp/Information/Working_Procedures/3GPP_WP.htm#Annex_I</a:t>
            </a:r>
            <a:r>
              <a:rPr lang="en-US" dirty="0"/>
              <a:t>]</a:t>
            </a:r>
          </a:p>
          <a:p>
            <a:pPr lvl="2">
              <a:defRPr/>
            </a:pPr>
            <a:endParaRPr lang="en-US" dirty="0"/>
          </a:p>
        </p:txBody>
      </p:sp>
      <p:sp>
        <p:nvSpPr>
          <p:cNvPr id="9219" name="Title 2">
            <a:extLst>
              <a:ext uri="{FF2B5EF4-FFF2-40B4-BE49-F238E27FC236}">
                <a16:creationId xmlns:a16="http://schemas.microsoft.com/office/drawing/2014/main" id="{8DF33334-ED0E-4A10-88D2-A10E797D4950}"/>
              </a:ext>
            </a:extLst>
          </p:cNvPr>
          <p:cNvSpPr>
            <a:spLocks noGrp="1" noChangeArrowheads="1"/>
          </p:cNvSpPr>
          <p:nvPr>
            <p:ph type="title"/>
          </p:nvPr>
        </p:nvSpPr>
        <p:spPr/>
        <p:txBody>
          <a:bodyPr/>
          <a:lstStyle/>
          <a:p>
            <a:r>
              <a:rPr lang="en-US" altLang="en-US"/>
              <a:t>Background (3)</a:t>
            </a:r>
          </a:p>
        </p:txBody>
      </p:sp>
      <p:sp>
        <p:nvSpPr>
          <p:cNvPr id="9220" name="Slide Number Placeholder 2">
            <a:extLst>
              <a:ext uri="{FF2B5EF4-FFF2-40B4-BE49-F238E27FC236}">
                <a16:creationId xmlns:a16="http://schemas.microsoft.com/office/drawing/2014/main" id="{EE698235-3B9B-4366-9800-3042E72DC10F}"/>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FB95A989-A29E-4947-ACDA-FC1F2784E961}"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a:extLst>
              <a:ext uri="{FF2B5EF4-FFF2-40B4-BE49-F238E27FC236}">
                <a16:creationId xmlns:a16="http://schemas.microsoft.com/office/drawing/2014/main" id="{9F432D75-549E-4176-9DFC-7268263DE124}"/>
              </a:ext>
            </a:extLst>
          </p:cNvPr>
          <p:cNvSpPr>
            <a:spLocks noGrp="1" noChangeArrowheads="1"/>
          </p:cNvSpPr>
          <p:nvPr>
            <p:ph idx="1"/>
          </p:nvPr>
        </p:nvSpPr>
        <p:spPr/>
        <p:txBody>
          <a:bodyPr/>
          <a:lstStyle/>
          <a:p>
            <a:r>
              <a:rPr lang="en-US" altLang="fr-FR" sz="2400" dirty="0"/>
              <a:t>Only 3GPP members may attend the e-meeting (both on the mailing list as well as on collaborative tools/conference calls). </a:t>
            </a:r>
          </a:p>
          <a:p>
            <a:r>
              <a:rPr lang="en-US" altLang="fr-FR" sz="2400" dirty="0"/>
              <a:t>No recording of conference calls or collaborative tool sessions are allowed.</a:t>
            </a:r>
            <a:endParaRPr lang="fr-FR" altLang="fr-FR" sz="2400" dirty="0"/>
          </a:p>
          <a:p>
            <a:r>
              <a:rPr lang="en-US" altLang="fr-FR" sz="2400" dirty="0"/>
              <a:t>The remote participation tools are offered at best effort. If service is not possible or inadequate, the decision powers of the meeting remain unaffected.</a:t>
            </a:r>
            <a:endParaRPr lang="fr-FR" altLang="fr-FR" sz="2400" dirty="0"/>
          </a:p>
          <a:p>
            <a:r>
              <a:rPr lang="en-US" altLang="fr-FR" sz="2400" dirty="0"/>
              <a:t>All disclaimers usually read before the 3GPP meeting (anti-trust, IPR) apply also to e-meetings.</a:t>
            </a:r>
          </a:p>
          <a:p>
            <a:r>
              <a:rPr lang="en-US" altLang="fr-FR" sz="2400" dirty="0"/>
              <a:t>If you are not registered to the meeting but still take part in SA4 and its SWG email reflector discussions, you risk that your comments will be ignored.</a:t>
            </a:r>
          </a:p>
          <a:p>
            <a:endParaRPr lang="en-US" altLang="fr-FR" sz="2400" dirty="0"/>
          </a:p>
        </p:txBody>
      </p:sp>
      <p:sp>
        <p:nvSpPr>
          <p:cNvPr id="10243" name="Title 2">
            <a:extLst>
              <a:ext uri="{FF2B5EF4-FFF2-40B4-BE49-F238E27FC236}">
                <a16:creationId xmlns:a16="http://schemas.microsoft.com/office/drawing/2014/main" id="{7EB25861-205D-4889-925D-FE5E96A41786}"/>
              </a:ext>
            </a:extLst>
          </p:cNvPr>
          <p:cNvSpPr>
            <a:spLocks noGrp="1" noChangeArrowheads="1"/>
          </p:cNvSpPr>
          <p:nvPr>
            <p:ph type="title"/>
          </p:nvPr>
        </p:nvSpPr>
        <p:spPr/>
        <p:txBody>
          <a:bodyPr/>
          <a:lstStyle/>
          <a:p>
            <a:r>
              <a:rPr lang="en-US" altLang="en-US" dirty="0"/>
              <a:t>Guidelines for SA4#115-e (1)</a:t>
            </a:r>
          </a:p>
        </p:txBody>
      </p:sp>
      <p:sp>
        <p:nvSpPr>
          <p:cNvPr id="10244" name="Slide Number Placeholder 1">
            <a:extLst>
              <a:ext uri="{FF2B5EF4-FFF2-40B4-BE49-F238E27FC236}">
                <a16:creationId xmlns:a16="http://schemas.microsoft.com/office/drawing/2014/main" id="{48DE2C30-45E9-4EBF-AF72-FDEFBA501DE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7028467A-185F-4E1A-B466-919F56C033A8}"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en-US" sz="2400" dirty="0"/>
              <a:t>No change in submission process and agenda creation. </a:t>
            </a:r>
          </a:p>
          <a:p>
            <a:pPr lvl="1"/>
            <a:r>
              <a:rPr lang="en-US" altLang="fr-FR" sz="2000" dirty="0"/>
              <a:t>Documents submitted after </a:t>
            </a:r>
            <a:r>
              <a:rPr lang="en-US" altLang="fr-FR" sz="2000" dirty="0">
                <a:solidFill>
                  <a:srgbClr val="FF0000"/>
                </a:solidFill>
              </a:rPr>
              <a:t>Thursday August 12th, 2021 (23:59 CEST) </a:t>
            </a:r>
            <a:r>
              <a:rPr lang="en-US" altLang="fr-FR" sz="2000" dirty="0"/>
              <a:t>will be considered LATE and will NOT be handled during the meeting. (This submission deadline does not apply to SWG reports or other documents that must be prepared during the SA4 meeting)</a:t>
            </a:r>
          </a:p>
          <a:p>
            <a:r>
              <a:rPr lang="en-US" altLang="en-US" sz="2400" dirty="0">
                <a:solidFill>
                  <a:srgbClr val="FF0000"/>
                </a:solidFill>
              </a:rPr>
              <a:t>SA4#115-e</a:t>
            </a:r>
            <a:r>
              <a:rPr lang="en-US" altLang="en-US" sz="2400" dirty="0"/>
              <a:t> shall have full decision power</a:t>
            </a:r>
          </a:p>
          <a:p>
            <a:pPr lvl="1"/>
            <a:r>
              <a:rPr lang="en-US" altLang="en-US" sz="2000" dirty="0"/>
              <a:t>All decisions and </a:t>
            </a:r>
            <a:r>
              <a:rPr lang="en-US" altLang="en-US" sz="2000" dirty="0" err="1"/>
              <a:t>Tdoc</a:t>
            </a:r>
            <a:r>
              <a:rPr lang="en-US" altLang="en-US" sz="2000" dirty="0"/>
              <a:t> status will be confirmed during the online plenary sessions.</a:t>
            </a:r>
          </a:p>
          <a:p>
            <a:r>
              <a:rPr lang="en-US" altLang="en-US" sz="2400" dirty="0">
                <a:solidFill>
                  <a:srgbClr val="FF0000"/>
                </a:solidFill>
              </a:rPr>
              <a:t>SA4#115-e</a:t>
            </a:r>
            <a:r>
              <a:rPr lang="en-US" altLang="en-US" sz="2400" dirty="0"/>
              <a:t> takes place from </a:t>
            </a:r>
            <a:r>
              <a:rPr lang="en-US" altLang="en-US" sz="2400" dirty="0">
                <a:solidFill>
                  <a:srgbClr val="FF0000"/>
                </a:solidFill>
              </a:rPr>
              <a:t>Wednesday August 18th, at 09:00 hours CEST to Friday August 27th, at 18:00 hours CEST (at the latest)</a:t>
            </a:r>
            <a:r>
              <a:rPr lang="en-US" altLang="en-US" sz="2400" dirty="0"/>
              <a:t>. </a:t>
            </a:r>
          </a:p>
          <a:p>
            <a:pPr lvl="1"/>
            <a:r>
              <a:rPr lang="en-US" altLang="en-US" sz="2000" dirty="0"/>
              <a:t>The meeting will be held as a combination of email agreement process and teleconferences.</a:t>
            </a:r>
          </a:p>
          <a:p>
            <a:pPr lvl="1"/>
            <a:r>
              <a:rPr lang="en-US" altLang="en-US" sz="2000" dirty="0"/>
              <a:t>Delegates are reminded that their comments via email and during teleconferences shall be courteous and technical. </a:t>
            </a:r>
          </a:p>
          <a:p>
            <a:r>
              <a:rPr lang="en-US" altLang="en-US" sz="2400" dirty="0">
                <a:solidFill>
                  <a:srgbClr val="FF0000"/>
                </a:solidFill>
              </a:rPr>
              <a:t>Election of one Vice-Chair will take place at SA4#115-e</a:t>
            </a:r>
            <a:r>
              <a:rPr lang="en-US" altLang="en-US" sz="2400" dirty="0"/>
              <a:t>. An electronic voting will be conducted if required: </a:t>
            </a:r>
            <a:r>
              <a:rPr lang="en-US" altLang="en-US" sz="2400" dirty="0">
                <a:hlinkClick r:id="rId2"/>
              </a:rPr>
              <a:t>https://portal.3gpp.org/VotingTool/Vote/DetailList/1045</a:t>
            </a:r>
            <a:r>
              <a:rPr lang="en-US" altLang="en-US" sz="2400" dirty="0"/>
              <a:t> </a:t>
            </a:r>
          </a:p>
          <a:p>
            <a:pPr lvl="1"/>
            <a:endParaRPr lang="en-US" altLang="en-US" sz="20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 for SA4#115-e (2)</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1">
            <a:extLst>
              <a:ext uri="{FF2B5EF4-FFF2-40B4-BE49-F238E27FC236}">
                <a16:creationId xmlns:a16="http://schemas.microsoft.com/office/drawing/2014/main" id="{58A24FCE-3D94-4BC6-9F0E-09B77C466A5A}"/>
              </a:ext>
            </a:extLst>
          </p:cNvPr>
          <p:cNvSpPr>
            <a:spLocks noGrp="1" noChangeArrowheads="1"/>
          </p:cNvSpPr>
          <p:nvPr>
            <p:ph idx="1"/>
          </p:nvPr>
        </p:nvSpPr>
        <p:spPr/>
        <p:txBody>
          <a:bodyPr/>
          <a:lstStyle/>
          <a:p>
            <a:r>
              <a:rPr lang="en-US" altLang="en-US" sz="2400" dirty="0"/>
              <a:t>In case prioritization is required between agenda items, these priorities will be proposed by the leadership in coordination with rapporteurs.</a:t>
            </a:r>
          </a:p>
          <a:p>
            <a:r>
              <a:rPr lang="en-US" altLang="en-US" sz="2400" dirty="0"/>
              <a:t>Rapporteurs are encouraged to provide updated or new time plans that sets reasonable objectives for this e-meeting.</a:t>
            </a:r>
          </a:p>
          <a:p>
            <a:r>
              <a:rPr lang="en-US" altLang="en-US" sz="2400" dirty="0"/>
              <a:t>With email agreement process and due to the limited telco durations, delegates should not expect to be given online time for presentation of their </a:t>
            </a:r>
            <a:r>
              <a:rPr lang="en-US" altLang="en-US" sz="2400" dirty="0" err="1"/>
              <a:t>Tdocs</a:t>
            </a:r>
            <a:r>
              <a:rPr lang="en-US" altLang="en-US" sz="2400" dirty="0"/>
              <a:t>.</a:t>
            </a:r>
          </a:p>
          <a:p>
            <a:r>
              <a:rPr lang="en-US" altLang="en-US" sz="2400" dirty="0"/>
              <a:t>With email agreement process, delegates are expected to make their comments on </a:t>
            </a:r>
            <a:r>
              <a:rPr lang="en-US" altLang="en-US" sz="2400" dirty="0" err="1"/>
              <a:t>Tdocs</a:t>
            </a:r>
            <a:r>
              <a:rPr lang="en-US" altLang="en-US" sz="2400" dirty="0"/>
              <a:t> as soon as possible over email rather than wait for the corresponding </a:t>
            </a:r>
            <a:r>
              <a:rPr lang="en-US" altLang="en-US" sz="2400" dirty="0" err="1"/>
              <a:t>telcos</a:t>
            </a:r>
            <a:r>
              <a:rPr lang="en-US" altLang="en-US" sz="2400" dirty="0"/>
              <a:t>.</a:t>
            </a:r>
          </a:p>
          <a:p>
            <a:endParaRPr lang="en-US" altLang="en-US" sz="2400" dirty="0"/>
          </a:p>
        </p:txBody>
      </p:sp>
      <p:sp>
        <p:nvSpPr>
          <p:cNvPr id="12291" name="Title 2">
            <a:extLst>
              <a:ext uri="{FF2B5EF4-FFF2-40B4-BE49-F238E27FC236}">
                <a16:creationId xmlns:a16="http://schemas.microsoft.com/office/drawing/2014/main" id="{9FEC799E-D20B-4E4D-807B-5C301356A029}"/>
              </a:ext>
            </a:extLst>
          </p:cNvPr>
          <p:cNvSpPr>
            <a:spLocks noGrp="1" noChangeArrowheads="1"/>
          </p:cNvSpPr>
          <p:nvPr>
            <p:ph type="title"/>
          </p:nvPr>
        </p:nvSpPr>
        <p:spPr/>
        <p:txBody>
          <a:bodyPr/>
          <a:lstStyle/>
          <a:p>
            <a:r>
              <a:rPr lang="en-US" altLang="en-US" dirty="0"/>
              <a:t>Guidelines for SA4#115-e (3)</a:t>
            </a:r>
          </a:p>
        </p:txBody>
      </p:sp>
      <p:sp>
        <p:nvSpPr>
          <p:cNvPr id="12292" name="Slide Number Placeholder 1">
            <a:extLst>
              <a:ext uri="{FF2B5EF4-FFF2-40B4-BE49-F238E27FC236}">
                <a16:creationId xmlns:a16="http://schemas.microsoft.com/office/drawing/2014/main" id="{1DBD9886-D2BC-4AF4-8F00-BD6CB44F3190}"/>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94482B3-9029-4C07-868D-D81ECCA2401C}"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r>
              <a:rPr lang="en-US" altLang="en-US" sz="2400" dirty="0">
                <a:solidFill>
                  <a:srgbClr val="FF0000"/>
                </a:solidFill>
              </a:rPr>
              <a:t>SA4#115-e</a:t>
            </a:r>
            <a:r>
              <a:rPr lang="en-US" altLang="en-US" sz="2400" dirty="0"/>
              <a:t> will have formal registration</a:t>
            </a:r>
          </a:p>
          <a:p>
            <a:pPr lvl="1"/>
            <a:r>
              <a:rPr lang="en-US" altLang="en-US" sz="2000" dirty="0"/>
              <a:t>Registration does not count toward voting rights in any way</a:t>
            </a:r>
          </a:p>
          <a:p>
            <a:r>
              <a:rPr lang="en-US" altLang="en-US" sz="2400" dirty="0"/>
              <a:t>Being registered to the meeting is a </a:t>
            </a:r>
            <a:r>
              <a:rPr lang="en-US" altLang="en-US" sz="2400" dirty="0">
                <a:solidFill>
                  <a:srgbClr val="FF0000"/>
                </a:solidFill>
              </a:rPr>
              <a:t>prerequisite</a:t>
            </a:r>
            <a:r>
              <a:rPr lang="en-US" altLang="en-US" sz="2400" dirty="0"/>
              <a:t> to join the conference calls</a:t>
            </a:r>
          </a:p>
          <a:p>
            <a:r>
              <a:rPr lang="en-US" altLang="en-US" sz="2400" dirty="0"/>
              <a:t>E-mail agreement process will run on the SA4 e-mail reflectors (click on the links to reach the corresponding subscription page):</a:t>
            </a:r>
          </a:p>
          <a:p>
            <a:pPr lvl="1"/>
            <a:r>
              <a:rPr lang="en-US" altLang="fr-FR" sz="2000" dirty="0"/>
              <a:t>SA4 WG : </a:t>
            </a:r>
            <a:r>
              <a:rPr lang="fr-FR" altLang="fr-FR" sz="2000" b="1" dirty="0">
                <a:hlinkClick r:id="rId2"/>
              </a:rPr>
              <a:t>3GPP_TSG_SA_WG4</a:t>
            </a:r>
            <a:endParaRPr lang="fr-FR" altLang="fr-FR" sz="2000" dirty="0"/>
          </a:p>
          <a:p>
            <a:pPr lvl="1"/>
            <a:r>
              <a:rPr lang="fr-FR" altLang="fr-FR" sz="2000" dirty="0"/>
              <a:t>MBS SWG: </a:t>
            </a:r>
            <a:r>
              <a:rPr lang="fr-FR" altLang="fr-FR" sz="2000" b="1" dirty="0">
                <a:hlinkClick r:id="rId3"/>
              </a:rPr>
              <a:t>3GPP_TSG_SA_WG4_MBS</a:t>
            </a:r>
            <a:endParaRPr lang="fr-FR" altLang="fr-FR" sz="2000" dirty="0"/>
          </a:p>
          <a:p>
            <a:pPr lvl="1"/>
            <a:r>
              <a:rPr lang="fr-FR" altLang="fr-FR" sz="2000" dirty="0" err="1"/>
              <a:t>Video</a:t>
            </a:r>
            <a:r>
              <a:rPr lang="fr-FR" altLang="fr-FR" sz="2000" dirty="0"/>
              <a:t> SWG: </a:t>
            </a:r>
            <a:r>
              <a:rPr lang="fr-FR" altLang="fr-FR" sz="2000" b="1" dirty="0">
                <a:hlinkClick r:id="rId4"/>
              </a:rPr>
              <a:t>3GPP_TSG_SA_WG4_VIDEO</a:t>
            </a:r>
            <a:endParaRPr lang="fr-FR" altLang="fr-FR" sz="2000" dirty="0"/>
          </a:p>
          <a:p>
            <a:pPr lvl="1"/>
            <a:r>
              <a:rPr lang="fr-FR" altLang="fr-FR" sz="2000" dirty="0"/>
              <a:t>MTSI SWG:  </a:t>
            </a:r>
            <a:r>
              <a:rPr lang="fr-FR" altLang="fr-FR" sz="2000" b="1" dirty="0">
                <a:hlinkClick r:id="rId5"/>
              </a:rPr>
              <a:t>3GPP_TSG_SA_WG4_MTSI</a:t>
            </a:r>
            <a:endParaRPr lang="fr-FR" altLang="fr-FR" sz="2000" b="1" dirty="0"/>
          </a:p>
          <a:p>
            <a:pPr lvl="1"/>
            <a:r>
              <a:rPr lang="en-US" altLang="fr-FR" sz="2000" dirty="0"/>
              <a:t>SQ SWG: </a:t>
            </a:r>
            <a:r>
              <a:rPr lang="fr-FR" altLang="fr-FR" sz="2000" b="1" dirty="0">
                <a:hlinkClick r:id="rId6"/>
              </a:rPr>
              <a:t>3GPP_TSG_SA_WG4_SQ</a:t>
            </a:r>
            <a:endParaRPr lang="fr-FR" altLang="fr-FR" sz="2000" b="1" dirty="0"/>
          </a:p>
          <a:p>
            <a:pPr lvl="1"/>
            <a:r>
              <a:rPr lang="en-US" altLang="fr-FR" sz="2000" dirty="0"/>
              <a:t>EVS SWG: </a:t>
            </a:r>
            <a:r>
              <a:rPr lang="fr-FR" altLang="fr-FR" sz="2000" b="1" dirty="0">
                <a:hlinkClick r:id="rId7"/>
              </a:rPr>
              <a:t>3GPP_TSG_SA_WG4_EVS</a:t>
            </a:r>
            <a:endParaRPr lang="en-US" altLang="en-US" sz="20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Guidelines for SA4#115-e (4)</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8"/>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C4F134C0-31C6-402E-9E57-09403A720578}"/>
              </a:ext>
            </a:extLst>
          </p:cNvPr>
          <p:cNvSpPr>
            <a:spLocks noGrp="1" noChangeArrowheads="1"/>
          </p:cNvSpPr>
          <p:nvPr>
            <p:ph idx="1"/>
          </p:nvPr>
        </p:nvSpPr>
        <p:spPr/>
        <p:txBody>
          <a:bodyPr/>
          <a:lstStyle/>
          <a:p>
            <a:pPr>
              <a:defRPr/>
            </a:pPr>
            <a:r>
              <a:rPr lang="en-US" altLang="en-US" sz="2400" dirty="0"/>
              <a:t>Teleconferences</a:t>
            </a:r>
          </a:p>
          <a:p>
            <a:pPr lvl="1">
              <a:defRPr/>
            </a:pPr>
            <a:r>
              <a:rPr lang="en-US" altLang="en-US" sz="2000" dirty="0"/>
              <a:t>We will use MCC GoToMeeting tool</a:t>
            </a:r>
          </a:p>
          <a:p>
            <a:pPr lvl="1">
              <a:defRPr/>
            </a:pPr>
            <a:r>
              <a:rPr lang="en-US" altLang="en-US" sz="2000" dirty="0"/>
              <a:t>Up to 2 parallel sessions</a:t>
            </a:r>
          </a:p>
          <a:p>
            <a:pPr lvl="1">
              <a:defRPr/>
            </a:pPr>
            <a:r>
              <a:rPr lang="en-US" altLang="en-US" sz="2000" dirty="0"/>
              <a:t>Hand-raising to be defined by each session chair. The </a:t>
            </a:r>
            <a:r>
              <a:rPr lang="en-US" altLang="en-US" sz="2000" b="1" dirty="0">
                <a:solidFill>
                  <a:srgbClr val="FF0000"/>
                </a:solidFill>
              </a:rPr>
              <a:t>Original version </a:t>
            </a:r>
            <a:r>
              <a:rPr lang="en-US" altLang="en-US" sz="2000" dirty="0"/>
              <a:t>of the online tool “TOHRU - Trace Online Hand Raising Utility“ (</a:t>
            </a:r>
            <a:r>
              <a:rPr lang="en-GB" u="sng" dirty="0">
                <a:hlinkClick r:id="rId2"/>
              </a:rPr>
              <a:t>https://tohru.raisingthefloor.org/</a:t>
            </a:r>
            <a:r>
              <a:rPr lang="en-GB" u="sng" dirty="0"/>
              <a:t>) </a:t>
            </a:r>
            <a:r>
              <a:rPr lang="en-US" altLang="en-US" sz="2000" dirty="0"/>
              <a:t>may be used as needed.</a:t>
            </a:r>
          </a:p>
          <a:p>
            <a:pPr lvl="1">
              <a:defRPr/>
            </a:pPr>
            <a:r>
              <a:rPr lang="en-US" altLang="en-US" sz="2000" dirty="0"/>
              <a:t>Online minutes as usual </a:t>
            </a:r>
          </a:p>
          <a:p>
            <a:pPr lvl="1">
              <a:defRPr/>
            </a:pPr>
            <a:r>
              <a:rPr lang="en-US" altLang="en-US" sz="2000" dirty="0"/>
              <a:t>See schedule document for teleconferences and deadlines</a:t>
            </a:r>
          </a:p>
          <a:p>
            <a:pPr>
              <a:defRPr/>
            </a:pPr>
            <a:r>
              <a:rPr lang="en-US" altLang="en-US" sz="2400" dirty="0"/>
              <a:t>Register in GoToMeeting tool and TOHRU Hand-raising tool for teleconferences as follows:</a:t>
            </a:r>
          </a:p>
          <a:p>
            <a:pPr lvl="1">
              <a:defRPr/>
            </a:pPr>
            <a:r>
              <a:rPr lang="en-US" altLang="en-US" sz="2000" dirty="0"/>
              <a:t>Name: “COMPANY – FirstName </a:t>
            </a:r>
            <a:r>
              <a:rPr lang="en-US" altLang="en-US" sz="2000" dirty="0" err="1"/>
              <a:t>LastName</a:t>
            </a:r>
            <a:r>
              <a:rPr lang="en-US" altLang="en-US" sz="2000" dirty="0"/>
              <a:t>”</a:t>
            </a:r>
            <a:endParaRPr lang="en-US" altLang="en-US" dirty="0"/>
          </a:p>
          <a:p>
            <a:pPr>
              <a:defRPr/>
            </a:pPr>
            <a:endParaRPr lang="en-US" altLang="fr-FR" sz="2400" dirty="0"/>
          </a:p>
          <a:p>
            <a:pPr>
              <a:defRPr/>
            </a:pPr>
            <a:endParaRPr lang="en-US" altLang="fr-FR" sz="1600" dirty="0"/>
          </a:p>
          <a:p>
            <a:pPr lvl="1">
              <a:defRPr/>
            </a:pPr>
            <a:endParaRPr lang="en-US" altLang="fr-FR" sz="2000" dirty="0"/>
          </a:p>
          <a:p>
            <a:pPr>
              <a:defRPr/>
            </a:pPr>
            <a:endParaRPr lang="en-US" altLang="en-US" sz="2000" dirty="0"/>
          </a:p>
        </p:txBody>
      </p:sp>
      <p:sp>
        <p:nvSpPr>
          <p:cNvPr id="14339" name="Title 2">
            <a:extLst>
              <a:ext uri="{FF2B5EF4-FFF2-40B4-BE49-F238E27FC236}">
                <a16:creationId xmlns:a16="http://schemas.microsoft.com/office/drawing/2014/main" id="{1138EFF9-3DD8-4E71-9BF4-81F59D92E47E}"/>
              </a:ext>
            </a:extLst>
          </p:cNvPr>
          <p:cNvSpPr>
            <a:spLocks noGrp="1" noChangeArrowheads="1"/>
          </p:cNvSpPr>
          <p:nvPr>
            <p:ph type="title"/>
          </p:nvPr>
        </p:nvSpPr>
        <p:spPr/>
        <p:txBody>
          <a:bodyPr/>
          <a:lstStyle/>
          <a:p>
            <a:r>
              <a:rPr lang="en-US" altLang="en-US"/>
              <a:t>Meeting Practicalities (1)</a:t>
            </a:r>
          </a:p>
        </p:txBody>
      </p:sp>
      <p:sp>
        <p:nvSpPr>
          <p:cNvPr id="14340" name="Slide Number Placeholder 1">
            <a:extLst>
              <a:ext uri="{FF2B5EF4-FFF2-40B4-BE49-F238E27FC236}">
                <a16:creationId xmlns:a16="http://schemas.microsoft.com/office/drawing/2014/main" id="{79030C5B-E620-425B-B041-C22A1B921A63}"/>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5296D6B0-F016-4C0B-98A5-418CDAAD98FE}" type="slidenum">
              <a:rPr lang="en-GB" altLang="en-US" sz="1100" smtClean="0">
                <a:solidFill>
                  <a:schemeClr val="bg1"/>
                </a:solidFill>
                <a:latin typeface="Arial" panose="020B0604020202020204" pitchFamily="34" charset="0"/>
              </a:rPr>
              <a:pPr>
                <a:spcBef>
                  <a:spcPct val="0"/>
                </a:spcBef>
                <a:buFontTx/>
                <a:buNone/>
              </a:pPr>
              <a:t>9</a:t>
            </a:fld>
            <a:endParaRPr lang="en-GB" altLang="en-US" sz="1100">
              <a:solidFill>
                <a:schemeClr val="bg1"/>
              </a:solidFill>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AF3180D-84E1-4D1C-B169-839D7F725EC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2061</TotalTime>
  <Words>2210</Words>
  <Application>Microsoft Office PowerPoint</Application>
  <PresentationFormat>Grand écran</PresentationFormat>
  <Paragraphs>137</Paragraphs>
  <Slides>13</Slides>
  <Notes>2</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13</vt:i4>
      </vt:variant>
    </vt:vector>
  </HeadingPairs>
  <TitlesOfParts>
    <vt:vector size="16" baseType="lpstr">
      <vt:lpstr>Arial</vt:lpstr>
      <vt:lpstr>Calibri</vt:lpstr>
      <vt:lpstr>Office Theme</vt:lpstr>
      <vt:lpstr>Guidelines for  3GPP SA4#115-e  as Electronic Meeting</vt:lpstr>
      <vt:lpstr>Background (1)</vt:lpstr>
      <vt:lpstr>Background (2)</vt:lpstr>
      <vt:lpstr>Background (3)</vt:lpstr>
      <vt:lpstr>Guidelines for SA4#115-e (1)</vt:lpstr>
      <vt:lpstr>Guidelines for SA4#115-e (2)</vt:lpstr>
      <vt:lpstr>Guidelines for SA4#115-e (3)</vt:lpstr>
      <vt:lpstr>Guidelines for SA4#115-e (4)</vt:lpstr>
      <vt:lpstr>Meeting Practicalities (1)</vt:lpstr>
      <vt:lpstr>Meeting Practicalities (2)</vt:lpstr>
      <vt:lpstr>Meeting Practicalities (3)</vt:lpstr>
      <vt:lpstr>Meeting Practicalities (4)</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7345</cp:revision>
  <dcterms:created xsi:type="dcterms:W3CDTF">2009-06-02T04:11:18Z</dcterms:created>
  <dcterms:modified xsi:type="dcterms:W3CDTF">2021-08-10T12:38:51Z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