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8"/>
  </p:notesMasterIdLst>
  <p:handoutMasterIdLst>
    <p:handoutMasterId r:id="rId19"/>
  </p:handoutMasterIdLst>
  <p:sldIdLst>
    <p:sldId id="754" r:id="rId5"/>
    <p:sldId id="666" r:id="rId6"/>
    <p:sldId id="948" r:id="rId7"/>
    <p:sldId id="959" r:id="rId8"/>
    <p:sldId id="944" r:id="rId9"/>
    <p:sldId id="956" r:id="rId10"/>
    <p:sldId id="952" r:id="rId11"/>
    <p:sldId id="953" r:id="rId12"/>
    <p:sldId id="945" r:id="rId13"/>
    <p:sldId id="958" r:id="rId14"/>
    <p:sldId id="954" r:id="rId15"/>
    <p:sldId id="960" r:id="rId16"/>
    <p:sldId id="957" r:id="rId17"/>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37" autoAdjust="0"/>
    <p:restoredTop sz="93248" autoAdjust="0"/>
  </p:normalViewPr>
  <p:slideViewPr>
    <p:cSldViewPr>
      <p:cViewPr varScale="1">
        <p:scale>
          <a:sx n="67" d="100"/>
          <a:sy n="67" d="100"/>
        </p:scale>
        <p:origin x="494" y="46"/>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17/08/2020</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‹N°›</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‹N°›</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‹N°›</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‹N°›</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‹N°›</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‹N°›</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‹N°›</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‹N°›</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‹N°›</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‹N°›</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‹N°›</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‹N°›</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2020 Guidelines for SA4#110-e as Electronic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‹N°›</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WG4_CODEC/TSGS4_110-e/Inbox/Drafts" TargetMode="External"/><Relationship Id="rId7" Type="http://schemas.openxmlformats.org/officeDocument/2006/relationships/image" Target="../media/image5.jpeg"/><Relationship Id="rId2" Type="http://schemas.openxmlformats.org/officeDocument/2006/relationships/hyperlink" Target="https://www.3gpp.org/ftp/tsg_sa/WG4_CODEC/TSGS4_110-e/Inbox"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hyperlink" Target="mailto:Jayeeta.Saha@3gpp.org" TargetMode="External"/><Relationship Id="rId4" Type="http://schemas.openxmlformats.org/officeDocument/2006/relationships/hyperlink" Target="https://www.3gpp.org/ftp/tsg_sa/WG4_CODEC/TSGS4_110-e/Inbox/Chairman_Notes"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hyperlink" Target="https://list.etsi.org/scripts/wa.exe?A0=3GPP_TSG_SA_WG4_MBS" TargetMode="External"/><Relationship Id="rId7" Type="http://schemas.openxmlformats.org/officeDocument/2006/relationships/hyperlink" Target="https://protect2.fireeye.com/v1/url?k=cb9d1ee7-9714b18c-cb9d5e7c-0cc47ad93ea2-29add81b04690513&amp;q=1&amp;e=1003c919-3a81-408f-bb0f-5ad949981e2f&amp;u=https%3A%2F%2Flist.etsi.org%2Fscripts%2Fwa.exe%3FA0%3D3GPP_TSG_SA_WG4_EVS" TargetMode="External"/><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SQ" TargetMode="External"/><Relationship Id="rId5" Type="http://schemas.openxmlformats.org/officeDocument/2006/relationships/hyperlink" Target="https://list.etsi.org/scripts/wa.exe?A0=3GPP_TSG_SA_WG4_MTSI" TargetMode="External"/><Relationship Id="rId4" Type="http://schemas.openxmlformats.org/officeDocument/2006/relationships/hyperlink" Target="https://list.etsi.org/scripts/wa.exe?A0=3GPP_TSG_SA_WG4_VIDEO"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tohru.raisingthefloor.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2133600"/>
            <a:ext cx="7772400" cy="1470025"/>
          </a:xfrm>
        </p:spPr>
        <p:txBody>
          <a:bodyPr/>
          <a:lstStyle/>
          <a:p>
            <a:r>
              <a:rPr lang="en-US" altLang="fr-FR" sz="4800"/>
              <a:t>Guidelines for SA4#110-e as Electronic Meeting</a:t>
            </a:r>
            <a:endParaRPr lang="en-GB" altLang="fr-FR" sz="480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a:ea typeface="ＭＳ Ｐゴシック" panose="020B0600070205080204" pitchFamily="34" charset="-128"/>
              </a:rPr>
              <a:t>A.I.: 2</a:t>
            </a:r>
          </a:p>
          <a:p>
            <a:r>
              <a:rPr lang="en-US" altLang="ja-JP" sz="1800">
                <a:ea typeface="ＭＳ Ｐゴシック" panose="020B0600070205080204" pitchFamily="34" charset="-128"/>
              </a:rPr>
              <a:t>SA WG4 </a:t>
            </a:r>
            <a:r>
              <a:rPr lang="fr-FR" altLang="ja-JP" sz="1800">
                <a:ea typeface="ＭＳ Ｐゴシック" panose="020B0600070205080204" pitchFamily="34" charset="-128"/>
              </a:rPr>
              <a:t>Chairman</a:t>
            </a:r>
            <a:endParaRPr lang="en-US" altLang="ja-JP" sz="180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5" y="317500"/>
            <a:ext cx="3786188"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a:t>3GPP SA4#110-e</a:t>
            </a:r>
            <a:br>
              <a:rPr lang="ja-JP" altLang="en-GB" sz="2000"/>
            </a:br>
            <a:r>
              <a:rPr lang="en-US" altLang="ja-JP" sz="2000"/>
              <a:t>E-meeting, 19</a:t>
            </a:r>
            <a:r>
              <a:rPr lang="en-US" altLang="ja-JP" sz="2000" baseline="30000"/>
              <a:t>th</a:t>
            </a:r>
            <a:r>
              <a:rPr lang="en-US" altLang="ja-JP" sz="2000"/>
              <a:t> – 28</a:t>
            </a:r>
            <a:r>
              <a:rPr lang="en-US" altLang="ja-JP" sz="2000" baseline="30000"/>
              <a:t>th</a:t>
            </a:r>
            <a:r>
              <a:rPr lang="en-US" altLang="ja-JP" sz="2000"/>
              <a:t> August 2020</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a:t>S4-201099</a:t>
            </a:r>
            <a:endParaRPr lang="en-GB" altLang="fr-FR" sz="20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400"/>
              <a:t>All documents are stored on the online ftp server. No documents are shared as attachments to emails. It is recommended to insert a URL to the folder or document(s) in question. Use your 3GU Portal/EOL credentials to connect to the server.</a:t>
            </a:r>
          </a:p>
          <a:p>
            <a:pPr lvl="1"/>
            <a:r>
              <a:rPr lang="en-US" altLang="fr-FR" sz="1200"/>
              <a:t>“Inbox” folder:	 </a:t>
            </a:r>
            <a:r>
              <a:rPr lang="en-US" altLang="fr-FR" sz="1200">
                <a:hlinkClick r:id="rId2"/>
              </a:rPr>
              <a:t>https://www.3gpp.org/ftp/tsg_sa/WG4_CODEC/TSGS4_110-e/Inbox</a:t>
            </a:r>
            <a:r>
              <a:rPr lang="en-US" altLang="fr-FR" sz="1200"/>
              <a:t> </a:t>
            </a:r>
          </a:p>
          <a:p>
            <a:pPr lvl="2"/>
            <a:r>
              <a:rPr lang="en-US" altLang="fr-FR" sz="1100"/>
              <a:t>To submit formal Tdocs (with appropriate Tdoc nos.) during the meeting</a:t>
            </a:r>
          </a:p>
          <a:p>
            <a:pPr lvl="2"/>
            <a:r>
              <a:rPr lang="en-US" altLang="fr-FR" sz="1100"/>
              <a:t>Only files with .zip extension to be allowed (File naming convention: “S4-20xxxx.zip.”)</a:t>
            </a:r>
          </a:p>
          <a:p>
            <a:pPr lvl="1"/>
            <a:r>
              <a:rPr lang="en-US" altLang="fr-FR" sz="1200"/>
              <a:t>“Drafts” folder: </a:t>
            </a:r>
            <a:r>
              <a:rPr lang="en-US" altLang="fr-FR" sz="1200">
                <a:hlinkClick r:id="rId3"/>
              </a:rPr>
              <a:t>https://www.3gpp.org/ftp/tsg_sa/WG4_CODEC/TSGS4_110-e/Inbox/Drafts</a:t>
            </a:r>
            <a:r>
              <a:rPr lang="en-US" altLang="fr-FR" sz="1200"/>
              <a:t> </a:t>
            </a:r>
          </a:p>
          <a:p>
            <a:pPr lvl="2"/>
            <a:r>
              <a:rPr lang="en-US" altLang="fr-FR" sz="1100"/>
              <a:t>Draft documents for discussion during the meeting. Typically used for revisions before they are submitted as formal Tdocs.</a:t>
            </a:r>
          </a:p>
          <a:p>
            <a:pPr lvl="2"/>
            <a:r>
              <a:rPr lang="en-US" altLang="fr-FR" sz="1100"/>
              <a:t>Documents submitted in this area will not be treated formally during the meeting. </a:t>
            </a:r>
            <a:endParaRPr lang="en-US" altLang="fr-FR" sz="1200"/>
          </a:p>
          <a:p>
            <a:pPr lvl="1"/>
            <a:r>
              <a:rPr lang="en-US" altLang="fr-FR" sz="1200"/>
              <a:t>“Chairmen’s Notes” folder: </a:t>
            </a:r>
            <a:r>
              <a:rPr lang="en-US" altLang="fr-FR" sz="1200">
                <a:hlinkClick r:id="rId4"/>
              </a:rPr>
              <a:t>https://www.3gpp.org/ftp/tsg_sa/WG4_CODEC/TSGS4_110-e/Inbox/Chairman_Notes</a:t>
            </a:r>
            <a:r>
              <a:rPr lang="en-US" altLang="fr-FR" sz="1200"/>
              <a:t>  </a:t>
            </a:r>
          </a:p>
          <a:p>
            <a:pPr lvl="2"/>
            <a:r>
              <a:rPr lang="en-US" altLang="fr-FR" sz="1100"/>
              <a:t>To share Chairmen's Notes after every SWG session/working sessions during the meeting. </a:t>
            </a:r>
          </a:p>
          <a:p>
            <a:pPr lvl="2"/>
            <a:r>
              <a:rPr lang="en-US" altLang="fr-FR" sz="1100"/>
              <a:t>The SA4 Chairman, Vice-Chairmen, SWG Chairmen can upload interim notes in this folder. </a:t>
            </a:r>
          </a:p>
          <a:p>
            <a:pPr lvl="2"/>
            <a:r>
              <a:rPr lang="en-US" altLang="fr-FR" sz="1100"/>
              <a:t>To track Tdoc status in </a:t>
            </a:r>
            <a:r>
              <a:rPr lang="en-US" altLang="fr-FR" sz="1100" i="1"/>
              <a:t>SA4#110-e Tdoc status sheet.</a:t>
            </a:r>
            <a:endParaRPr lang="en-US" altLang="fr-FR" sz="1100"/>
          </a:p>
          <a:p>
            <a:r>
              <a:rPr lang="en-US" altLang="fr-FR" sz="1400"/>
              <a:t>SA4 Tdoc # requests (during the meeting): To Jayeeta Saha (SA4 Secretary - </a:t>
            </a:r>
            <a:r>
              <a:rPr lang="en-US" altLang="fr-FR" sz="1400">
                <a:hlinkClick r:id="rId5"/>
              </a:rPr>
              <a:t>Jayeeta.Saha@3gpp.org</a:t>
            </a:r>
            <a:r>
              <a:rPr lang="en-US" altLang="fr-FR" sz="1400"/>
              <a:t>) and appropriate chairman</a:t>
            </a:r>
          </a:p>
          <a:p>
            <a:r>
              <a:rPr lang="en-US" altLang="en-US" sz="1400"/>
              <a:t>These folders have the provision for users to upload documents using a web browser rather an FTP client:</a:t>
            </a:r>
          </a:p>
          <a:p>
            <a:pPr lvl="1"/>
            <a:r>
              <a:rPr lang="en-US" altLang="en-US" sz="1200"/>
              <a:t>Visit the intended directory</a:t>
            </a:r>
          </a:p>
          <a:p>
            <a:pPr lvl="1"/>
            <a:r>
              <a:rPr lang="en-US" altLang="en-US" sz="1200"/>
              <a:t>click on the button   </a:t>
            </a:r>
          </a:p>
          <a:p>
            <a:pPr lvl="1"/>
            <a:r>
              <a:rPr lang="en-US" altLang="en-US" sz="1200"/>
              <a:t>log in with your EOL account</a:t>
            </a:r>
          </a:p>
          <a:p>
            <a:pPr lvl="1"/>
            <a:r>
              <a:rPr lang="en-US" altLang="en-US" sz="1200"/>
              <a:t>Drag and drop your document that you want to upload into the upload area that pops up.</a:t>
            </a:r>
          </a:p>
          <a:p>
            <a:endParaRPr lang="en-US" altLang="en-US" sz="120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a:t>Meeting Practicalities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6"/>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55913" y="4941888"/>
            <a:ext cx="960437"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a:t>
            </a:r>
          </a:p>
          <a:p>
            <a:pPr>
              <a:defRPr/>
            </a:pPr>
            <a:r>
              <a:rPr lang="en-US" dirty="0"/>
              <a:t>The chairman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deadline date/time] </a:t>
            </a:r>
            <a:r>
              <a:rPr lang="en-US" dirty="0"/>
              <a:t>free text” for a unique or for a set of </a:t>
            </a:r>
            <a:r>
              <a:rPr lang="en-US" dirty="0" err="1"/>
              <a:t>Tdocs</a:t>
            </a:r>
            <a:endParaRPr lang="en-US" dirty="0"/>
          </a:p>
          <a:p>
            <a:pPr lvl="1">
              <a:defRPr/>
            </a:pPr>
            <a:r>
              <a:rPr lang="en-US" dirty="0"/>
              <a:t>E-mail discussions will be gradually triggered from </a:t>
            </a:r>
            <a:r>
              <a:rPr lang="en-US" altLang="en-US" i="1" dirty="0"/>
              <a:t>Start of e-meeting (Email). </a:t>
            </a:r>
            <a:r>
              <a:rPr lang="en-US" altLang="en-US" dirty="0"/>
              <a:t>At least 18 hours shall be allocated to email discussion before a conclusion can be derived.</a:t>
            </a:r>
            <a:endParaRPr lang="en-US" dirty="0"/>
          </a:p>
          <a:p>
            <a:pPr lvl="1">
              <a:defRPr/>
            </a:pPr>
            <a:r>
              <a:rPr lang="en-US" dirty="0"/>
              <a:t>No attachments to email, all drafts and Tdocs to be uploaded to the 3GPP FTP server</a:t>
            </a:r>
          </a:p>
          <a:p>
            <a:pPr lvl="1">
              <a:defRPr/>
            </a:pPr>
            <a:r>
              <a:rPr lang="en-US" dirty="0"/>
              <a:t>When replying, delegates shall make sure the subject starts with “RE: [original email subject]“ by removing any company mail server additions</a:t>
            </a:r>
          </a:p>
          <a:p>
            <a:pPr lvl="1">
              <a:defRPr/>
            </a:pPr>
            <a:r>
              <a:rPr lang="en-US" dirty="0"/>
              <a:t>No trigger email during “ETSI-land” week-end (Friday 2359 CEST to Monday 0001 CEST)</a:t>
            </a:r>
          </a:p>
          <a:p>
            <a:pPr lvl="1">
              <a:defRPr/>
            </a:pPr>
            <a:r>
              <a:rPr lang="en-US" dirty="0"/>
              <a:t>Example of a trigger email:</a:t>
            </a:r>
          </a:p>
          <a:p>
            <a:pPr lvl="2">
              <a:defRPr/>
            </a:pPr>
            <a:r>
              <a:rPr lang="en-US" dirty="0"/>
              <a:t>Subject: [5.1, S4-20xxx, S4-20yyy, 20AUG/1200 CEST]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[TIME/DAY] (at least 18 hours (excluding “ETSI land” weekend) the document(s) will be considered [agreed/approved/noted].</a:t>
            </a:r>
            <a:endParaRPr lang="fr-FR" dirty="0"/>
          </a:p>
          <a:p>
            <a:pPr lvl="2">
              <a:defRPr/>
            </a:pPr>
            <a:r>
              <a:rPr lang="en-US" dirty="0"/>
              <a:t>Examples of timelines: </a:t>
            </a:r>
            <a:endParaRPr lang="fr-FR" dirty="0"/>
          </a:p>
          <a:p>
            <a:pPr lvl="3">
              <a:defRPr/>
            </a:pPr>
            <a:r>
              <a:rPr lang="en-US" dirty="0"/>
              <a:t>Thursday 1300 CEST -&gt; Friday 0900 CEST</a:t>
            </a:r>
            <a:endParaRPr lang="fr-FR" dirty="0"/>
          </a:p>
          <a:p>
            <a:pPr lvl="3">
              <a:defRPr/>
            </a:pPr>
            <a:r>
              <a:rPr lang="en-US" dirty="0"/>
              <a:t>Friday 1700 CEST -&gt; Monday 1300 CEST</a:t>
            </a:r>
            <a:endParaRPr lang="fr-FR" dirty="0"/>
          </a:p>
          <a:p>
            <a:pPr lvl="3">
              <a:defRPr/>
            </a:pPr>
            <a:r>
              <a:rPr lang="en-US" dirty="0"/>
              <a:t>Monday 1200 CEST -&gt; Tuesday 0800 CEST</a:t>
            </a:r>
          </a:p>
          <a:p>
            <a:pPr>
              <a:defRPr/>
            </a:pPr>
            <a:r>
              <a:rPr lang="en-US" dirty="0"/>
              <a:t>Deadlines for Email discussions</a:t>
            </a:r>
          </a:p>
          <a:p>
            <a:pPr lvl="1">
              <a:defRPr/>
            </a:pPr>
            <a:r>
              <a:rPr lang="en-US" altLang="en-US" i="1" dirty="0"/>
              <a:t>Final Revisions</a:t>
            </a:r>
            <a:r>
              <a:rPr lang="en-US" altLang="en-US" dirty="0"/>
              <a:t>: revisions of </a:t>
            </a:r>
            <a:r>
              <a:rPr lang="en-US" altLang="en-US" dirty="0" err="1"/>
              <a:t>Tdoc</a:t>
            </a:r>
            <a:r>
              <a:rPr lang="en-US" altLang="en-US" dirty="0"/>
              <a:t> uploaded after that deadline will not be handled via email discussion</a:t>
            </a:r>
          </a:p>
          <a:p>
            <a:pPr lvl="1">
              <a:defRPr/>
            </a:pPr>
            <a:r>
              <a:rPr lang="en-US" altLang="en-US" i="1" dirty="0"/>
              <a:t>End of E-mail approvals</a:t>
            </a:r>
            <a:r>
              <a:rPr lang="en-US" altLang="en-US" dirty="0"/>
              <a:t>: no email discussions shall take place after that deadline. </a:t>
            </a:r>
          </a:p>
          <a:p>
            <a:pPr>
              <a:defRPr/>
            </a:pPr>
            <a:r>
              <a:rPr lang="en-US" dirty="0"/>
              <a:t>The chairman who triggered the discussion shall provide a conclusion via email to be documented in the relevant minutes. These conclusions shall be made available before the </a:t>
            </a:r>
            <a:r>
              <a:rPr lang="en-US" altLang="en-US" i="1" dirty="0"/>
              <a:t>Closing plenary </a:t>
            </a:r>
            <a:r>
              <a:rPr lang="en-US" altLang="en-US" i="1" dirty="0" err="1"/>
              <a:t>Telcos</a:t>
            </a:r>
            <a:r>
              <a:rPr lang="en-US" altLang="en-US" i="1" dirty="0"/>
              <a:t>.</a:t>
            </a:r>
          </a:p>
          <a:p>
            <a:pPr>
              <a:defRPr/>
            </a:pPr>
            <a:r>
              <a:rPr lang="en-US" dirty="0"/>
              <a:t>Unless objections are raised during the </a:t>
            </a:r>
            <a:r>
              <a:rPr lang="en-US" altLang="en-US" i="1" dirty="0"/>
              <a:t>Closing plenary </a:t>
            </a:r>
            <a:r>
              <a:rPr lang="en-US" altLang="en-US" i="1" dirty="0" err="1"/>
              <a:t>Telcos</a:t>
            </a:r>
            <a:r>
              <a:rPr lang="en-US" altLang="en-US" dirty="0"/>
              <a:t>, the conclusions will apply.</a:t>
            </a:r>
            <a:endParaRPr lang="en-US"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a:t>Meeting Practicalities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8402D8-8831-4828-81DE-F174D12154F0}"/>
              </a:ext>
            </a:extLst>
          </p:cNvPr>
          <p:cNvSpPr>
            <a:spLocks noGrp="1"/>
          </p:cNvSpPr>
          <p:nvPr>
            <p:ph idx="1"/>
          </p:nvPr>
        </p:nvSpPr>
        <p:spPr>
          <a:xfrm>
            <a:off x="609600" y="1341438"/>
            <a:ext cx="10972800" cy="5183187"/>
          </a:xfrm>
        </p:spPr>
        <p:txBody>
          <a:bodyPr>
            <a:normAutofit lnSpcReduction="10000"/>
          </a:bodyPr>
          <a:lstStyle/>
          <a:p>
            <a:pPr>
              <a:defRPr/>
            </a:pPr>
            <a:r>
              <a:rPr lang="en-US" altLang="fr-FR" dirty="0"/>
              <a:t> Schedule</a:t>
            </a:r>
          </a:p>
          <a:p>
            <a:pPr lvl="1">
              <a:defRPr/>
            </a:pPr>
            <a:r>
              <a:rPr lang="en-US" altLang="fr-FR" dirty="0"/>
              <a:t>17 August 2359 CEST: </a:t>
            </a:r>
            <a:r>
              <a:rPr lang="en-US" altLang="fr-FR" dirty="0" err="1"/>
              <a:t>Tdoc</a:t>
            </a:r>
            <a:r>
              <a:rPr lang="en-US" altLang="fr-FR" dirty="0"/>
              <a:t> submission deadline</a:t>
            </a:r>
          </a:p>
          <a:p>
            <a:pPr lvl="1">
              <a:defRPr/>
            </a:pPr>
            <a:r>
              <a:rPr lang="en-US" altLang="fr-FR" dirty="0"/>
              <a:t>19 August 0600 CEST: SA4#110-e e-meeting starts</a:t>
            </a:r>
          </a:p>
          <a:p>
            <a:pPr lvl="1">
              <a:defRPr/>
            </a:pPr>
            <a:r>
              <a:rPr lang="en-US" altLang="fr-FR" dirty="0"/>
              <a:t>19 August 1400 CEST: GoToMeeting testing</a:t>
            </a:r>
          </a:p>
          <a:p>
            <a:pPr lvl="1">
              <a:defRPr/>
            </a:pPr>
            <a:r>
              <a:rPr lang="en-US" altLang="fr-FR" dirty="0"/>
              <a:t>20 August 0600 CEST: SWG e-meeting starts</a:t>
            </a:r>
          </a:p>
          <a:p>
            <a:pPr lvl="1">
              <a:defRPr/>
            </a:pPr>
            <a:r>
              <a:rPr lang="en-US" altLang="fr-FR" dirty="0"/>
              <a:t>20 August 1530-1700 CEST: Opening Plenary </a:t>
            </a:r>
          </a:p>
          <a:p>
            <a:pPr lvl="1">
              <a:defRPr/>
            </a:pPr>
            <a:r>
              <a:rPr lang="en-US" altLang="fr-FR" dirty="0"/>
              <a:t>21-26 August: SWG sessions</a:t>
            </a:r>
          </a:p>
          <a:p>
            <a:pPr lvl="1">
              <a:defRPr/>
            </a:pPr>
            <a:r>
              <a:rPr lang="en-US" altLang="fr-FR" dirty="0"/>
              <a:t>27 August 2200-2330 CEST: Closing Plenary #1</a:t>
            </a:r>
          </a:p>
          <a:p>
            <a:pPr lvl="1">
              <a:defRPr/>
            </a:pPr>
            <a:r>
              <a:rPr lang="en-US" altLang="fr-FR" dirty="0"/>
              <a:t>28 August 1530-1700 CEST: Closing Plenary #2</a:t>
            </a:r>
          </a:p>
          <a:p>
            <a:pPr lvl="1">
              <a:defRPr/>
            </a:pPr>
            <a:r>
              <a:rPr lang="en-US" altLang="fr-FR" dirty="0"/>
              <a:t>28 August 1700 CEST: Closing of SA4#110-e e-meeting</a:t>
            </a:r>
          </a:p>
          <a:p>
            <a:pPr>
              <a:defRPr/>
            </a:pPr>
            <a:r>
              <a:rPr lang="en-US" altLang="fr-FR" dirty="0"/>
              <a:t> Detailed schedule of the meeting including SWG telco sessions is available in </a:t>
            </a:r>
            <a:r>
              <a:rPr lang="en-US" altLang="fr-FR" dirty="0" err="1"/>
              <a:t>Tdoc</a:t>
            </a:r>
            <a:r>
              <a:rPr lang="en-US" altLang="fr-FR" dirty="0"/>
              <a:t> </a:t>
            </a:r>
            <a:r>
              <a:rPr lang="en-US" altLang="fr-FR" b="1" dirty="0">
                <a:solidFill>
                  <a:srgbClr val="FF0000"/>
                </a:solidFill>
              </a:rPr>
              <a:t>S4-201001</a:t>
            </a:r>
            <a:r>
              <a:rPr lang="en-US" altLang="fr-FR" dirty="0"/>
              <a:t>. Telco links are listed in </a:t>
            </a:r>
            <a:r>
              <a:rPr lang="en-US" altLang="fr-FR" dirty="0" err="1"/>
              <a:t>Tdoc</a:t>
            </a:r>
            <a:r>
              <a:rPr lang="en-US" altLang="fr-FR" dirty="0"/>
              <a:t> </a:t>
            </a:r>
            <a:r>
              <a:rPr lang="en-US" altLang="fr-FR" b="1" dirty="0">
                <a:solidFill>
                  <a:srgbClr val="FF0000"/>
                </a:solidFill>
              </a:rPr>
              <a:t>S4-201110 </a:t>
            </a:r>
          </a:p>
        </p:txBody>
      </p:sp>
      <p:sp>
        <p:nvSpPr>
          <p:cNvPr id="17411" name="Title 2">
            <a:extLst>
              <a:ext uri="{FF2B5EF4-FFF2-40B4-BE49-F238E27FC236}">
                <a16:creationId xmlns:a16="http://schemas.microsoft.com/office/drawing/2014/main" id="{6E2CFEDE-2196-4FEA-91DD-62F4AE48DD72}"/>
              </a:ext>
            </a:extLst>
          </p:cNvPr>
          <p:cNvSpPr>
            <a:spLocks noGrp="1" noChangeArrowheads="1"/>
          </p:cNvSpPr>
          <p:nvPr>
            <p:ph type="title"/>
          </p:nvPr>
        </p:nvSpPr>
        <p:spPr/>
        <p:txBody>
          <a:bodyPr/>
          <a:lstStyle/>
          <a:p>
            <a:r>
              <a:rPr lang="en-US" altLang="en-US"/>
              <a:t>Meeting Practicalities (4)</a:t>
            </a:r>
          </a:p>
        </p:txBody>
      </p:sp>
      <p:sp>
        <p:nvSpPr>
          <p:cNvPr id="17412" name="Slide Number Placeholder 2">
            <a:extLst>
              <a:ext uri="{FF2B5EF4-FFF2-40B4-BE49-F238E27FC236}">
                <a16:creationId xmlns:a16="http://schemas.microsoft.com/office/drawing/2014/main" id="{DE4D4370-3B9D-4207-A6D2-79745DABC948}"/>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9C4B234-2884-49EB-9CC0-73518C2A9A18}"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a:t> SA and SA4 leaders are committed to keeping delegates healthy and safe</a:t>
            </a:r>
          </a:p>
          <a:p>
            <a:r>
              <a:rPr lang="en-US" altLang="en-US"/>
              <a:t> Similarly to SA4#108-e and SA4#109-e, </a:t>
            </a:r>
            <a:r>
              <a:rPr lang="en-US" altLang="en-US">
                <a:solidFill>
                  <a:srgbClr val="FF0000"/>
                </a:solidFill>
              </a:rPr>
              <a:t>SA4#110-e </a:t>
            </a:r>
            <a:r>
              <a:rPr lang="en-US" altLang="en-US"/>
              <a:t>will be run as an Electronic Meeting</a:t>
            </a:r>
          </a:p>
          <a:p>
            <a:r>
              <a:rPr lang="en-US" altLang="en-US"/>
              <a:t> The following applies to </a:t>
            </a:r>
            <a:r>
              <a:rPr lang="en-US" altLang="en-US">
                <a:solidFill>
                  <a:srgbClr val="FF0000"/>
                </a:solidFill>
              </a:rPr>
              <a:t>SA4#110-e </a:t>
            </a:r>
            <a:r>
              <a:rPr lang="en-US" altLang="en-US"/>
              <a:t>and is due to well-known special circumstances</a:t>
            </a:r>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a:t>Background (1)</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86391B-6287-492E-A5AF-7125675249EC}"/>
              </a:ext>
            </a:extLst>
          </p:cNvPr>
          <p:cNvSpPr>
            <a:spLocks noGrp="1"/>
          </p:cNvSpPr>
          <p:nvPr>
            <p:ph idx="1"/>
          </p:nvPr>
        </p:nvSpPr>
        <p:spPr/>
        <p:txBody>
          <a:bodyPr>
            <a:normAutofit fontScale="92500"/>
          </a:bodyPr>
          <a:lstStyle/>
          <a:p>
            <a:pPr>
              <a:defRPr/>
            </a:pPr>
            <a:r>
              <a:rPr lang="en-US" dirty="0"/>
              <a:t>“Electronic meetings such as audio / video conferences, email exchanges considered as meetings, etc., are encouraged where appropriate. For such events, the Secretary will establish the attendance list on the basis of those actually participating in the meeting (those dialing into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lang="en-US" dirty="0"/>
            </a:br>
            <a:r>
              <a:rPr lang="en-US" dirty="0"/>
              <a:t>[3GPP Working Procedures Annex F.4.2]</a:t>
            </a:r>
          </a:p>
        </p:txBody>
      </p:sp>
      <p:sp>
        <p:nvSpPr>
          <p:cNvPr id="8195" name="Title 2">
            <a:extLst>
              <a:ext uri="{FF2B5EF4-FFF2-40B4-BE49-F238E27FC236}">
                <a16:creationId xmlns:a16="http://schemas.microsoft.com/office/drawing/2014/main" id="{D1E40653-A75F-4E85-863A-5FEC28CAB602}"/>
              </a:ext>
            </a:extLst>
          </p:cNvPr>
          <p:cNvSpPr>
            <a:spLocks noGrp="1" noChangeArrowheads="1"/>
          </p:cNvSpPr>
          <p:nvPr>
            <p:ph type="title"/>
          </p:nvPr>
        </p:nvSpPr>
        <p:spPr/>
        <p:txBody>
          <a:bodyPr/>
          <a:lstStyle/>
          <a:p>
            <a:r>
              <a:rPr lang="en-US" altLang="en-US"/>
              <a:t>Background (2)</a:t>
            </a:r>
          </a:p>
        </p:txBody>
      </p:sp>
      <p:sp>
        <p:nvSpPr>
          <p:cNvPr id="8196" name="Slide Number Placeholder 2">
            <a:extLst>
              <a:ext uri="{FF2B5EF4-FFF2-40B4-BE49-F238E27FC236}">
                <a16:creationId xmlns:a16="http://schemas.microsoft.com/office/drawing/2014/main" id="{EDCC5E27-525E-41CC-9D0B-722459C35A4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3F0C17F-B005-4724-B1FA-B2813A81D9E4}"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C78209-97D1-4599-BC5A-28338DDC46A8}"/>
              </a:ext>
            </a:extLst>
          </p:cNvPr>
          <p:cNvSpPr>
            <a:spLocks noGrp="1"/>
          </p:cNvSpPr>
          <p:nvPr>
            <p:ph idx="1"/>
          </p:nvPr>
        </p:nvSpPr>
        <p:spPr/>
        <p:txBody>
          <a:bodyPr>
            <a:normAutofit fontScale="85000" lnSpcReduction="10000"/>
          </a:bodyPr>
          <a:lstStyle/>
          <a:p>
            <a:pPr>
              <a:defRPr/>
            </a:pPr>
            <a:r>
              <a:rPr lang="en-US"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p>
          <a:p>
            <a:pPr>
              <a:defRPr/>
            </a:pPr>
            <a:r>
              <a:rPr lang="en-US" dirty="0"/>
              <a:t>Currently, holding elections (Article 22) electronically is not permitted and the rules for accrual of voting rights (Article 35) are not changed (e.g., still based on physical participation).</a:t>
            </a:r>
          </a:p>
          <a:p>
            <a:pPr>
              <a:defRPr/>
            </a:pPr>
            <a:r>
              <a:rPr lang="en-US" dirty="0"/>
              <a:t>The following changes in the working procedures are in effect when this annex is activated: […]</a:t>
            </a:r>
          </a:p>
          <a:p>
            <a:pPr>
              <a:defRPr/>
            </a:pPr>
            <a:r>
              <a:rPr lang="en-US" dirty="0"/>
              <a:t>See [Annex I:      Special procedures for exceptional situations restricting travel]</a:t>
            </a:r>
          </a:p>
          <a:p>
            <a:pPr>
              <a:defRPr/>
            </a:pPr>
            <a:r>
              <a:rPr lang="en-US" dirty="0"/>
              <a:t>Notice:   2020-05-15, the PCG activated annex I "Special procedures for exceptional situations restricting travel". The provisions of annex I are currently in force.</a:t>
            </a:r>
          </a:p>
        </p:txBody>
      </p:sp>
      <p:sp>
        <p:nvSpPr>
          <p:cNvPr id="9219" name="Title 2">
            <a:extLst>
              <a:ext uri="{FF2B5EF4-FFF2-40B4-BE49-F238E27FC236}">
                <a16:creationId xmlns:a16="http://schemas.microsoft.com/office/drawing/2014/main" id="{8DF33334-ED0E-4A10-88D2-A10E797D4950}"/>
              </a:ext>
            </a:extLst>
          </p:cNvPr>
          <p:cNvSpPr>
            <a:spLocks noGrp="1" noChangeArrowheads="1"/>
          </p:cNvSpPr>
          <p:nvPr>
            <p:ph type="title"/>
          </p:nvPr>
        </p:nvSpPr>
        <p:spPr/>
        <p:txBody>
          <a:bodyPr/>
          <a:lstStyle/>
          <a:p>
            <a:r>
              <a:rPr lang="en-US" altLang="en-US"/>
              <a:t>Background (3)</a:t>
            </a:r>
          </a:p>
        </p:txBody>
      </p:sp>
      <p:sp>
        <p:nvSpPr>
          <p:cNvPr id="9220" name="Slide Number Placeholder 2">
            <a:extLst>
              <a:ext uri="{FF2B5EF4-FFF2-40B4-BE49-F238E27FC236}">
                <a16:creationId xmlns:a16="http://schemas.microsoft.com/office/drawing/2014/main" id="{EE698235-3B9B-4366-9800-3042E72DC10F}"/>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B95A989-A29E-4947-ACDA-FC1F2784E961}"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a:extLst>
              <a:ext uri="{FF2B5EF4-FFF2-40B4-BE49-F238E27FC236}">
                <a16:creationId xmlns:a16="http://schemas.microsoft.com/office/drawing/2014/main" id="{9F432D75-549E-4176-9DFC-7268263DE124}"/>
              </a:ext>
            </a:extLst>
          </p:cNvPr>
          <p:cNvSpPr>
            <a:spLocks noGrp="1" noChangeArrowheads="1"/>
          </p:cNvSpPr>
          <p:nvPr>
            <p:ph idx="1"/>
          </p:nvPr>
        </p:nvSpPr>
        <p:spPr/>
        <p:txBody>
          <a:bodyPr/>
          <a:lstStyle/>
          <a:p>
            <a:r>
              <a:rPr lang="en-US" altLang="fr-FR" sz="2400"/>
              <a:t>Only 3GPP members may attend the e-meeting (both on the mailing list as well as on collaborative tools/conference calls). </a:t>
            </a:r>
          </a:p>
          <a:p>
            <a:r>
              <a:rPr lang="en-US" altLang="fr-FR" sz="2400"/>
              <a:t>No recording of conference calls or collaborative tool sessions are allowed.</a:t>
            </a:r>
            <a:endParaRPr lang="fr-FR" altLang="fr-FR" sz="2400"/>
          </a:p>
          <a:p>
            <a:r>
              <a:rPr lang="en-US" altLang="fr-FR" sz="2400"/>
              <a:t>The remote participation tools are offered at best effort. If service is not possible or inadequate, the decision powers of the meeting remain unaffected.</a:t>
            </a:r>
            <a:endParaRPr lang="fr-FR" altLang="fr-FR" sz="2400"/>
          </a:p>
          <a:p>
            <a:r>
              <a:rPr lang="en-US" altLang="fr-FR" sz="2400"/>
              <a:t>All disclaimers usually read before the 3GPP meeting (anti-trust, IPR) apply also to e-meetings.</a:t>
            </a:r>
          </a:p>
          <a:p>
            <a:r>
              <a:rPr lang="en-US" altLang="fr-FR" sz="2400"/>
              <a:t>If you are not registered to the meeting but still take part in SA4 and its SWG email reflector discussions, you risk that your comments will be ignored.</a:t>
            </a:r>
          </a:p>
        </p:txBody>
      </p:sp>
      <p:sp>
        <p:nvSpPr>
          <p:cNvPr id="10243" name="Title 2">
            <a:extLst>
              <a:ext uri="{FF2B5EF4-FFF2-40B4-BE49-F238E27FC236}">
                <a16:creationId xmlns:a16="http://schemas.microsoft.com/office/drawing/2014/main" id="{7EB25861-205D-4889-925D-FE5E96A41786}"/>
              </a:ext>
            </a:extLst>
          </p:cNvPr>
          <p:cNvSpPr>
            <a:spLocks noGrp="1" noChangeArrowheads="1"/>
          </p:cNvSpPr>
          <p:nvPr>
            <p:ph type="title"/>
          </p:nvPr>
        </p:nvSpPr>
        <p:spPr/>
        <p:txBody>
          <a:bodyPr/>
          <a:lstStyle/>
          <a:p>
            <a:r>
              <a:rPr lang="en-US" altLang="en-US"/>
              <a:t>Guidelines for SA4#110-e (1)</a:t>
            </a:r>
          </a:p>
        </p:txBody>
      </p:sp>
      <p:sp>
        <p:nvSpPr>
          <p:cNvPr id="10244" name="Slide Number Placeholder 1">
            <a:extLst>
              <a:ext uri="{FF2B5EF4-FFF2-40B4-BE49-F238E27FC236}">
                <a16:creationId xmlns:a16="http://schemas.microsoft.com/office/drawing/2014/main" id="{48DE2C30-45E9-4EBF-AF72-FDEFBA501DE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7028467A-185F-4E1A-B466-919F56C033A8}"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400" dirty="0"/>
              <a:t>No change in submission process and agenda creation. </a:t>
            </a:r>
          </a:p>
          <a:p>
            <a:pPr lvl="1"/>
            <a:r>
              <a:rPr lang="en-US" altLang="fr-FR" sz="2000" dirty="0"/>
              <a:t>Documents submitted after </a:t>
            </a:r>
            <a:r>
              <a:rPr lang="en-US" altLang="fr-FR" sz="2000" dirty="0">
                <a:solidFill>
                  <a:srgbClr val="FF0000"/>
                </a:solidFill>
              </a:rPr>
              <a:t>Monday August 17</a:t>
            </a:r>
            <a:r>
              <a:rPr lang="en-US" altLang="fr-FR" sz="2000" baseline="30000" dirty="0">
                <a:solidFill>
                  <a:srgbClr val="FF0000"/>
                </a:solidFill>
              </a:rPr>
              <a:t>th</a:t>
            </a:r>
            <a:r>
              <a:rPr lang="en-US" altLang="fr-FR" sz="2000" dirty="0">
                <a:solidFill>
                  <a:srgbClr val="FF0000"/>
                </a:solidFill>
              </a:rPr>
              <a:t> 2020 at 23:59 CEST </a:t>
            </a:r>
            <a:r>
              <a:rPr lang="en-US" altLang="fr-FR" sz="2000" dirty="0"/>
              <a:t>will be considered LATE and will NOT be handled during the meeting. (This submission deadline does not apply to SWG reports or other documents that must be prepared during the SA4 meeting)</a:t>
            </a:r>
          </a:p>
          <a:p>
            <a:r>
              <a:rPr lang="en-US" altLang="en-US" sz="2400" dirty="0"/>
              <a:t>SA4#110-e shall have full decision power</a:t>
            </a:r>
          </a:p>
          <a:p>
            <a:pPr lvl="1"/>
            <a:r>
              <a:rPr lang="en-US" altLang="en-US" sz="2000" dirty="0"/>
              <a:t>All decisions and </a:t>
            </a:r>
            <a:r>
              <a:rPr lang="en-US" altLang="en-US" sz="2000" dirty="0" err="1"/>
              <a:t>Tdoc</a:t>
            </a:r>
            <a:r>
              <a:rPr lang="en-US" altLang="en-US" sz="2000" dirty="0"/>
              <a:t> status will be confirmed during the online closing plenary session.</a:t>
            </a:r>
          </a:p>
          <a:p>
            <a:r>
              <a:rPr lang="en-US" altLang="en-US" sz="2400" dirty="0"/>
              <a:t>SA4#110-e takes place from 0600 CEST 19th August to 1700 CEST 28th August, 2020. </a:t>
            </a:r>
          </a:p>
          <a:p>
            <a:pPr lvl="1"/>
            <a:r>
              <a:rPr lang="en-US" altLang="en-US" sz="2000" dirty="0"/>
              <a:t>The meeting will be held as a combination of email agreement process and teleconferences.</a:t>
            </a:r>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a:t>Guidelines for SA4#110-e (2)</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a:extLst>
              <a:ext uri="{FF2B5EF4-FFF2-40B4-BE49-F238E27FC236}">
                <a16:creationId xmlns:a16="http://schemas.microsoft.com/office/drawing/2014/main" id="{58A24FCE-3D94-4BC6-9F0E-09B77C466A5A}"/>
              </a:ext>
            </a:extLst>
          </p:cNvPr>
          <p:cNvSpPr>
            <a:spLocks noGrp="1" noChangeArrowheads="1"/>
          </p:cNvSpPr>
          <p:nvPr>
            <p:ph idx="1"/>
          </p:nvPr>
        </p:nvSpPr>
        <p:spPr/>
        <p:txBody>
          <a:bodyPr/>
          <a:lstStyle/>
          <a:p>
            <a:r>
              <a:rPr lang="en-US" altLang="en-US" sz="2400"/>
              <a:t>In case prioritization is required between agenda items, the following items will have priority:</a:t>
            </a:r>
          </a:p>
          <a:p>
            <a:pPr lvl="1"/>
            <a:r>
              <a:rPr lang="en-US" altLang="en-US" sz="2000"/>
              <a:t>Maintenance of Rel-16 (5GMSA, 5G_Media_MTSI_Ext, RTCPVer, E_FLUS etc.)</a:t>
            </a:r>
          </a:p>
          <a:p>
            <a:pPr lvl="1"/>
            <a:r>
              <a:rPr lang="en-US" altLang="en-US" sz="2000"/>
              <a:t>5GMS3 (Rel-16)</a:t>
            </a:r>
          </a:p>
          <a:p>
            <a:pPr lvl="1"/>
            <a:r>
              <a:rPr lang="en-US" altLang="en-US" sz="2000"/>
              <a:t>RM_H263_MP4V (Rel-16)</a:t>
            </a:r>
          </a:p>
          <a:p>
            <a:r>
              <a:rPr lang="en-US" altLang="en-US" sz="2400"/>
              <a:t>Rapporteurs are encouraged to provide updated or new time plans that sets reasonable objectives for this e-meeting.</a:t>
            </a:r>
          </a:p>
        </p:txBody>
      </p:sp>
      <p:sp>
        <p:nvSpPr>
          <p:cNvPr id="12291" name="Title 2">
            <a:extLst>
              <a:ext uri="{FF2B5EF4-FFF2-40B4-BE49-F238E27FC236}">
                <a16:creationId xmlns:a16="http://schemas.microsoft.com/office/drawing/2014/main" id="{9FEC799E-D20B-4E4D-807B-5C301356A029}"/>
              </a:ext>
            </a:extLst>
          </p:cNvPr>
          <p:cNvSpPr>
            <a:spLocks noGrp="1" noChangeArrowheads="1"/>
          </p:cNvSpPr>
          <p:nvPr>
            <p:ph type="title"/>
          </p:nvPr>
        </p:nvSpPr>
        <p:spPr/>
        <p:txBody>
          <a:bodyPr/>
          <a:lstStyle/>
          <a:p>
            <a:r>
              <a:rPr lang="en-US" altLang="en-US"/>
              <a:t>Guidelines for SA4#110-e (3)</a:t>
            </a:r>
          </a:p>
        </p:txBody>
      </p:sp>
      <p:sp>
        <p:nvSpPr>
          <p:cNvPr id="12292" name="Slide Number Placeholder 1">
            <a:extLst>
              <a:ext uri="{FF2B5EF4-FFF2-40B4-BE49-F238E27FC236}">
                <a16:creationId xmlns:a16="http://schemas.microsoft.com/office/drawing/2014/main" id="{1DBD9886-D2BC-4AF4-8F00-BD6CB44F3190}"/>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94482B3-9029-4C07-868D-D81ECCA2401C}"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r>
              <a:rPr lang="en-US" altLang="en-US" sz="1800"/>
              <a:t>SA4#110-e will have formal registration</a:t>
            </a:r>
          </a:p>
          <a:p>
            <a:pPr lvl="1"/>
            <a:r>
              <a:rPr lang="en-US" altLang="en-US" sz="1600"/>
              <a:t>Registration does not count toward voting rights in any way</a:t>
            </a:r>
          </a:p>
          <a:p>
            <a:r>
              <a:rPr lang="en-US" altLang="en-US" sz="1800"/>
              <a:t>Being registered to the meeting is a </a:t>
            </a:r>
            <a:r>
              <a:rPr lang="en-US" altLang="en-US" sz="1800">
                <a:solidFill>
                  <a:srgbClr val="FF0000"/>
                </a:solidFill>
              </a:rPr>
              <a:t>prerequisite</a:t>
            </a:r>
            <a:r>
              <a:rPr lang="en-US" altLang="en-US" sz="1800"/>
              <a:t> to join the conference calls</a:t>
            </a:r>
          </a:p>
          <a:p>
            <a:r>
              <a:rPr lang="en-US" altLang="en-US" sz="1800"/>
              <a:t>E-mail discussions will run on the SA4 e-mail reflectors (click on the links to reach the corresponding subscription page):</a:t>
            </a:r>
          </a:p>
          <a:p>
            <a:pPr lvl="1"/>
            <a:r>
              <a:rPr lang="en-US" altLang="fr-FR" sz="1600"/>
              <a:t>SA4 WG : </a:t>
            </a:r>
            <a:r>
              <a:rPr lang="fr-FR" altLang="fr-FR" sz="1600" b="1">
                <a:hlinkClick r:id="rId2"/>
              </a:rPr>
              <a:t>3GPP_TSG_SA_WG4</a:t>
            </a:r>
            <a:endParaRPr lang="fr-FR" altLang="fr-FR" sz="1600"/>
          </a:p>
          <a:p>
            <a:pPr lvl="1"/>
            <a:r>
              <a:rPr lang="fr-FR" altLang="fr-FR" sz="1600"/>
              <a:t>MBS SWG: </a:t>
            </a:r>
            <a:r>
              <a:rPr lang="fr-FR" altLang="fr-FR" sz="1600" b="1">
                <a:hlinkClick r:id="rId3"/>
              </a:rPr>
              <a:t>3GPP_TSG_SA_WG4_MBS</a:t>
            </a:r>
            <a:endParaRPr lang="fr-FR" altLang="fr-FR" sz="1600"/>
          </a:p>
          <a:p>
            <a:pPr lvl="1"/>
            <a:r>
              <a:rPr lang="fr-FR" altLang="fr-FR" sz="1600"/>
              <a:t>Video SWG: </a:t>
            </a:r>
            <a:r>
              <a:rPr lang="fr-FR" altLang="fr-FR" sz="1600" b="1">
                <a:hlinkClick r:id="rId4"/>
              </a:rPr>
              <a:t>3GPP_TSG_SA_WG4_VIDEO</a:t>
            </a:r>
            <a:endParaRPr lang="fr-FR" altLang="fr-FR" sz="1600"/>
          </a:p>
          <a:p>
            <a:pPr lvl="1"/>
            <a:r>
              <a:rPr lang="fr-FR" altLang="fr-FR" sz="1600"/>
              <a:t>MTSI SWG:  </a:t>
            </a:r>
            <a:r>
              <a:rPr lang="fr-FR" altLang="fr-FR" sz="1600" b="1">
                <a:hlinkClick r:id="rId5"/>
              </a:rPr>
              <a:t>3GPP_TSG_SA_WG4_MTSI</a:t>
            </a:r>
            <a:endParaRPr lang="fr-FR" altLang="fr-FR" sz="1600" b="1"/>
          </a:p>
          <a:p>
            <a:pPr lvl="1"/>
            <a:r>
              <a:rPr lang="en-US" altLang="fr-FR" sz="1600"/>
              <a:t>SQ SWG: </a:t>
            </a:r>
            <a:r>
              <a:rPr lang="fr-FR" altLang="fr-FR" sz="1600" b="1">
                <a:hlinkClick r:id="rId6"/>
              </a:rPr>
              <a:t>3GPP_TSG_SA_WG4_SQ</a:t>
            </a:r>
            <a:endParaRPr lang="fr-FR" altLang="fr-FR" sz="1600" b="1"/>
          </a:p>
          <a:p>
            <a:pPr lvl="1"/>
            <a:r>
              <a:rPr lang="en-US" altLang="fr-FR" sz="1600"/>
              <a:t>EVS SWG: </a:t>
            </a:r>
            <a:r>
              <a:rPr lang="fr-FR" altLang="fr-FR" sz="1600" b="1">
                <a:hlinkClick r:id="rId7"/>
              </a:rPr>
              <a:t>3GPP_TSG_SA_WG4_EVS</a:t>
            </a:r>
            <a:endParaRPr lang="en-US" altLang="en-US" sz="160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a:t>Guidelines for SA4#110-e (4)</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8"/>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C4F134C0-31C6-402E-9E57-09403A720578}"/>
              </a:ext>
            </a:extLst>
          </p:cNvPr>
          <p:cNvSpPr>
            <a:spLocks noGrp="1" noChangeArrowheads="1"/>
          </p:cNvSpPr>
          <p:nvPr>
            <p:ph idx="1"/>
          </p:nvPr>
        </p:nvSpPr>
        <p:spPr/>
        <p:txBody>
          <a:bodyPr/>
          <a:lstStyle/>
          <a:p>
            <a:pPr>
              <a:defRPr/>
            </a:pPr>
            <a:r>
              <a:rPr lang="en-US" altLang="en-US" sz="2400" dirty="0"/>
              <a:t>Teleconferences</a:t>
            </a:r>
          </a:p>
          <a:p>
            <a:pPr lvl="1">
              <a:defRPr/>
            </a:pPr>
            <a:r>
              <a:rPr lang="en-US" altLang="en-US" sz="2000" dirty="0"/>
              <a:t>We will use MCC GoToMeeting tool (30 minutes trial session planned 19</a:t>
            </a:r>
            <a:r>
              <a:rPr lang="en-US" altLang="en-US" sz="2000" baseline="30000" dirty="0"/>
              <a:t>th</a:t>
            </a:r>
            <a:r>
              <a:rPr lang="en-US" altLang="en-US" sz="2000" dirty="0"/>
              <a:t> August 1400 CEST)</a:t>
            </a:r>
          </a:p>
          <a:p>
            <a:pPr lvl="1">
              <a:defRPr/>
            </a:pPr>
            <a:r>
              <a:rPr lang="en-US" altLang="en-US" sz="2000" dirty="0"/>
              <a:t>Up to 3 parallel sessions</a:t>
            </a:r>
          </a:p>
          <a:p>
            <a:pPr lvl="1">
              <a:defRPr/>
            </a:pPr>
            <a:r>
              <a:rPr lang="en-US" altLang="fr-FR" sz="2000" dirty="0" err="1"/>
              <a:t>GotoMeeting</a:t>
            </a:r>
            <a:r>
              <a:rPr lang="en-US" altLang="fr-FR" sz="2000" dirty="0"/>
              <a:t> session links are indicated in </a:t>
            </a:r>
            <a:r>
              <a:rPr lang="en-US" altLang="fr-FR" sz="2000" dirty="0" err="1"/>
              <a:t>Tdoc</a:t>
            </a:r>
            <a:r>
              <a:rPr lang="en-US" altLang="fr-FR" sz="2000" dirty="0"/>
              <a:t> </a:t>
            </a:r>
            <a:r>
              <a:rPr lang="en-US" altLang="fr-FR" sz="2000" b="1" dirty="0">
                <a:solidFill>
                  <a:srgbClr val="FF0000"/>
                </a:solidFill>
              </a:rPr>
              <a:t>S4-201110</a:t>
            </a:r>
            <a:endParaRPr lang="en-US" altLang="fr-FR" sz="2000" b="1" dirty="0">
              <a:solidFill>
                <a:srgbClr val="FF0000"/>
              </a:solidFill>
              <a:highlight>
                <a:srgbClr val="FFFF00"/>
              </a:highlight>
            </a:endParaRPr>
          </a:p>
          <a:p>
            <a:pPr lvl="1">
              <a:defRPr/>
            </a:pPr>
            <a:r>
              <a:rPr lang="en-US" altLang="en-US" sz="2000" dirty="0"/>
              <a:t>Hand-raising to be defined by each session chair. Online tool “TOHRU - Trace Online Hand Raising Utility“ (</a:t>
            </a:r>
            <a:r>
              <a:rPr lang="en-US" altLang="en-US" sz="2000" dirty="0">
                <a:hlinkClick r:id="rId2"/>
              </a:rPr>
              <a:t>http://tohru.raisingthefloor.org/</a:t>
            </a:r>
            <a:r>
              <a:rPr lang="en-US" altLang="en-US" sz="2000" dirty="0"/>
              <a:t>) may be used as needed.</a:t>
            </a:r>
          </a:p>
          <a:p>
            <a:pPr lvl="1">
              <a:defRPr/>
            </a:pPr>
            <a:r>
              <a:rPr lang="en-US" altLang="en-US" sz="2000" dirty="0"/>
              <a:t>Online minutes as usual (containing Chairman’s notes from email discussions and telco minutes)</a:t>
            </a:r>
          </a:p>
          <a:p>
            <a:pPr lvl="1">
              <a:defRPr/>
            </a:pPr>
            <a:r>
              <a:rPr lang="en-US" sz="2000" i="1" dirty="0"/>
              <a:t>SA4#110-e </a:t>
            </a:r>
            <a:r>
              <a:rPr lang="en-US" sz="2000" i="1" dirty="0" err="1"/>
              <a:t>Tdoc</a:t>
            </a:r>
            <a:r>
              <a:rPr lang="en-US" sz="2000" i="1" dirty="0"/>
              <a:t> status sheet </a:t>
            </a:r>
            <a:r>
              <a:rPr lang="en-US" sz="2000" dirty="0"/>
              <a:t>to be updated</a:t>
            </a:r>
            <a:endParaRPr lang="en-US" altLang="en-US" sz="2000" dirty="0"/>
          </a:p>
          <a:p>
            <a:pPr>
              <a:defRPr/>
            </a:pPr>
            <a:r>
              <a:rPr lang="en-US" altLang="en-US" sz="2400" dirty="0"/>
              <a:t>Register in GoToMeeting tool for all teleconferences as follows:</a:t>
            </a:r>
          </a:p>
          <a:p>
            <a:pPr lvl="1">
              <a:defRPr/>
            </a:pPr>
            <a:r>
              <a:rPr lang="en-US" altLang="en-US" sz="2000" dirty="0"/>
              <a:t>Name: “COMPANY – FirstName </a:t>
            </a:r>
            <a:r>
              <a:rPr lang="en-US" altLang="en-US" sz="2000" dirty="0" err="1"/>
              <a:t>LastName</a:t>
            </a:r>
            <a:r>
              <a:rPr lang="en-US" altLang="en-US" sz="2000" dirty="0"/>
              <a:t>”</a:t>
            </a:r>
            <a:endParaRPr lang="en-US" altLang="en-US" dirty="0"/>
          </a:p>
          <a:p>
            <a:pPr>
              <a:defRPr/>
            </a:pPr>
            <a:endParaRPr lang="en-US" altLang="fr-FR" sz="2400" dirty="0"/>
          </a:p>
          <a:p>
            <a:pPr>
              <a:defRPr/>
            </a:pPr>
            <a:endParaRPr lang="en-US" altLang="fr-FR" sz="1600" dirty="0"/>
          </a:p>
          <a:p>
            <a:pPr lvl="1">
              <a:defRPr/>
            </a:pPr>
            <a:endParaRPr lang="en-US" altLang="fr-FR" sz="2000" dirty="0"/>
          </a:p>
          <a:p>
            <a:pPr>
              <a:defRPr/>
            </a:pPr>
            <a:endParaRPr lang="en-US" altLang="en-US" sz="2000" dirty="0"/>
          </a:p>
        </p:txBody>
      </p:sp>
      <p:sp>
        <p:nvSpPr>
          <p:cNvPr id="14339" name="Title 2">
            <a:extLst>
              <a:ext uri="{FF2B5EF4-FFF2-40B4-BE49-F238E27FC236}">
                <a16:creationId xmlns:a16="http://schemas.microsoft.com/office/drawing/2014/main" id="{1138EFF9-3DD8-4E71-9BF4-81F59D92E47E}"/>
              </a:ext>
            </a:extLst>
          </p:cNvPr>
          <p:cNvSpPr>
            <a:spLocks noGrp="1" noChangeArrowheads="1"/>
          </p:cNvSpPr>
          <p:nvPr>
            <p:ph type="title"/>
          </p:nvPr>
        </p:nvSpPr>
        <p:spPr/>
        <p:txBody>
          <a:bodyPr/>
          <a:lstStyle/>
          <a:p>
            <a:r>
              <a:rPr lang="en-US" altLang="en-US"/>
              <a:t>Meeting Practicalities (1)</a:t>
            </a:r>
          </a:p>
        </p:txBody>
      </p:sp>
      <p:sp>
        <p:nvSpPr>
          <p:cNvPr id="14340" name="Slide Number Placeholder 1">
            <a:extLst>
              <a:ext uri="{FF2B5EF4-FFF2-40B4-BE49-F238E27FC236}">
                <a16:creationId xmlns:a16="http://schemas.microsoft.com/office/drawing/2014/main" id="{79030C5B-E620-425B-B041-C22A1B921A6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5296D6B0-F016-4C0B-98A5-418CDAAD98FE}"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2.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1719</TotalTime>
  <Words>1705</Words>
  <Application>Microsoft Office PowerPoint</Application>
  <PresentationFormat>Grand écran</PresentationFormat>
  <Paragraphs>126</Paragraphs>
  <Slides>13</Slides>
  <Notes>2</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13</vt:i4>
      </vt:variant>
    </vt:vector>
  </HeadingPairs>
  <TitlesOfParts>
    <vt:vector size="16" baseType="lpstr">
      <vt:lpstr>Arial</vt:lpstr>
      <vt:lpstr>Calibri</vt:lpstr>
      <vt:lpstr>Office Theme</vt:lpstr>
      <vt:lpstr>Guidelines for SA4#110-e as Electronic Meeting</vt:lpstr>
      <vt:lpstr>Background (1)</vt:lpstr>
      <vt:lpstr>Background (2)</vt:lpstr>
      <vt:lpstr>Background (3)</vt:lpstr>
      <vt:lpstr>Guidelines for SA4#110-e (1)</vt:lpstr>
      <vt:lpstr>Guidelines for SA4#110-e (2)</vt:lpstr>
      <vt:lpstr>Guidelines for SA4#110-e (3)</vt:lpstr>
      <vt:lpstr>Guidelines for SA4#110-e (4)</vt:lpstr>
      <vt:lpstr>Meeting Practicalities (1)</vt:lpstr>
      <vt:lpstr>Meeting Practicalities (2)</vt:lpstr>
      <vt:lpstr>Meeting Practicalities (3)</vt:lpstr>
      <vt:lpstr>Meeting Practicalities (4)</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7311</cp:revision>
  <dcterms:created xsi:type="dcterms:W3CDTF">2009-06-02T04:11:18Z</dcterms:created>
  <dcterms:modified xsi:type="dcterms:W3CDTF">2020-08-17T17:44:37Z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