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3"/>
  </p:notesMasterIdLst>
  <p:handoutMasterIdLst>
    <p:handoutMasterId r:id="rId14"/>
  </p:handoutMasterIdLst>
  <p:sldIdLst>
    <p:sldId id="445" r:id="rId2"/>
    <p:sldId id="446" r:id="rId3"/>
    <p:sldId id="447" r:id="rId4"/>
    <p:sldId id="448" r:id="rId5"/>
    <p:sldId id="450" r:id="rId6"/>
    <p:sldId id="456" r:id="rId7"/>
    <p:sldId id="457" r:id="rId8"/>
    <p:sldId id="449" r:id="rId9"/>
    <p:sldId id="455" r:id="rId10"/>
    <p:sldId id="383" r:id="rId11"/>
    <p:sldId id="43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48"/>
            <p14:sldId id="450"/>
            <p14:sldId id="456"/>
            <p14:sldId id="457"/>
            <p14:sldId id="449"/>
            <p14:sldId id="455"/>
            <p14:sldId id="383"/>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54" autoAdjust="0"/>
    <p:restoredTop sz="95889" autoAdjust="0"/>
  </p:normalViewPr>
  <p:slideViewPr>
    <p:cSldViewPr snapToGrid="0" showGuides="1">
      <p:cViewPr varScale="1">
        <p:scale>
          <a:sx n="82" d="100"/>
          <a:sy n="82" d="100"/>
        </p:scale>
        <p:origin x="931"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S4-19xxxx, SA4#106, Busan, Korea</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85/Docs/" TargetMode="External"/><Relationship Id="rId2" Type="http://schemas.openxmlformats.org/officeDocument/2006/relationships/hyperlink" Target="https://www.3gpp.org/ftp/tsg_sa/TSG_SA/TSGS_85/Docs/" TargetMode="External"/><Relationship Id="rId1" Type="http://schemas.openxmlformats.org/officeDocument/2006/relationships/slideLayout" Target="../slideLayouts/slideLayout2.xml"/><Relationship Id="rId4" Type="http://schemas.openxmlformats.org/officeDocument/2006/relationships/hyperlink" Target="https://www.3gpp.org/ftp/tsg_ct/TSG_CT/TSGC_85_Newport_Beach/Doc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SA#85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Chairman, Ericsson</a:t>
            </a:r>
          </a:p>
          <a:p>
            <a:pPr>
              <a:lnSpc>
                <a:spcPct val="80000"/>
              </a:lnSpc>
              <a:buFontTx/>
              <a:buNone/>
            </a:pPr>
            <a:r>
              <a:rPr lang="en-US" altLang="en-US" sz="2000" dirty="0">
                <a:latin typeface="Arial" panose="020B0604020202020204" pitchFamily="34" charset="0"/>
              </a:rPr>
              <a:t>SA4#106, 21-25 Oct. 2019, Busan, Korea, </a:t>
            </a:r>
            <a:r>
              <a:rPr lang="en-US" altLang="en-US" sz="2000" dirty="0" err="1">
                <a:latin typeface="Arial" panose="020B0604020202020204" pitchFamily="34" charset="0"/>
              </a:rPr>
              <a:t>Tdoc</a:t>
            </a:r>
            <a:r>
              <a:rPr lang="en-US" altLang="en-US" sz="2000" dirty="0">
                <a:latin typeface="Arial" panose="020B0604020202020204" pitchFamily="34" charset="0"/>
              </a:rPr>
              <a:t># S4-191081</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a:t>
            </a:r>
          </a:p>
        </p:txBody>
      </p:sp>
      <p:grpSp>
        <p:nvGrpSpPr>
          <p:cNvPr id="4" name="Group 3">
            <a:extLst>
              <a:ext uri="{FF2B5EF4-FFF2-40B4-BE49-F238E27FC236}">
                <a16:creationId xmlns:a16="http://schemas.microsoft.com/office/drawing/2014/main" id="{EFC90749-CB0B-442A-A138-E50F514C11BD}"/>
              </a:ext>
            </a:extLst>
          </p:cNvPr>
          <p:cNvGrpSpPr/>
          <p:nvPr/>
        </p:nvGrpSpPr>
        <p:grpSpPr>
          <a:xfrm>
            <a:off x="346842" y="1790964"/>
            <a:ext cx="11225048" cy="4490193"/>
            <a:chOff x="17464" y="1753799"/>
            <a:chExt cx="12052236" cy="4672392"/>
          </a:xfrm>
        </p:grpSpPr>
        <p:cxnSp>
          <p:nvCxnSpPr>
            <p:cNvPr id="31" name="Straight Connector 30"/>
            <p:cNvCxnSpPr/>
            <p:nvPr/>
          </p:nvCxnSpPr>
          <p:spPr>
            <a:xfrm flipH="1">
              <a:off x="1677990"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668589" y="2546347"/>
              <a:ext cx="33338" cy="3713157"/>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a:off x="3657602" y="2546347"/>
              <a:ext cx="33338" cy="3713157"/>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a:off x="4646616"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a:off x="5635628"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H="1">
              <a:off x="6624642"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a:off x="7613653"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8637592" y="2546347"/>
              <a:ext cx="34925" cy="3713157"/>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a:off x="9591680" y="2546347"/>
              <a:ext cx="34925" cy="3713157"/>
            </a:xfrm>
            <a:prstGeom prst="line">
              <a:avLst/>
            </a:prstGeom>
          </p:spPr>
          <p:style>
            <a:lnRef idx="1">
              <a:schemeClr val="dk1"/>
            </a:lnRef>
            <a:fillRef idx="0">
              <a:schemeClr val="dk1"/>
            </a:fillRef>
            <a:effectRef idx="0">
              <a:schemeClr val="dk1"/>
            </a:effectRef>
            <a:fontRef idx="minor">
              <a:schemeClr val="tx1"/>
            </a:fontRef>
          </p:style>
        </p:cxnSp>
        <p:sp>
          <p:nvSpPr>
            <p:cNvPr id="10252" name="TextBox 7"/>
            <p:cNvSpPr txBox="1">
              <a:spLocks noChangeArrowheads="1"/>
            </p:cNvSpPr>
            <p:nvPr/>
          </p:nvSpPr>
          <p:spPr bwMode="auto">
            <a:xfrm>
              <a:off x="1326430" y="2022473"/>
              <a:ext cx="772970" cy="461664"/>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200" dirty="0">
                  <a:latin typeface="Arial" panose="020B0604020202020204" pitchFamily="34" charset="0"/>
                </a:rPr>
                <a:t>SA#84</a:t>
              </a:r>
            </a:p>
            <a:p>
              <a:pPr algn="ctr">
                <a:lnSpc>
                  <a:spcPct val="100000"/>
                </a:lnSpc>
                <a:spcBef>
                  <a:spcPct val="0"/>
                </a:spcBef>
                <a:buFontTx/>
                <a:buNone/>
                <a:defRPr/>
              </a:pPr>
              <a:r>
                <a:rPr lang="en-US" altLang="en-US" sz="1200" dirty="0">
                  <a:latin typeface="Arial" panose="020B0604020202020204" pitchFamily="34" charset="0"/>
                </a:rPr>
                <a:t>Q2/2019</a:t>
              </a:r>
            </a:p>
          </p:txBody>
        </p:sp>
        <p:sp>
          <p:nvSpPr>
            <p:cNvPr id="8205" name="TextBox 8"/>
            <p:cNvSpPr txBox="1">
              <a:spLocks noChangeArrowheads="1"/>
            </p:cNvSpPr>
            <p:nvPr/>
          </p:nvSpPr>
          <p:spPr bwMode="auto">
            <a:xfrm>
              <a:off x="2318618" y="2022473"/>
              <a:ext cx="772970"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SA#85</a:t>
              </a:r>
            </a:p>
            <a:p>
              <a:pPr algn="ctr">
                <a:lnSpc>
                  <a:spcPct val="100000"/>
                </a:lnSpc>
                <a:spcBef>
                  <a:spcPct val="0"/>
                </a:spcBef>
                <a:buFontTx/>
                <a:buNone/>
              </a:pPr>
              <a:r>
                <a:rPr lang="en-US" altLang="en-US" sz="1200">
                  <a:latin typeface="Arial" panose="020B0604020202020204" pitchFamily="34" charset="0"/>
                </a:rPr>
                <a:t>Q3/2019</a:t>
              </a:r>
            </a:p>
          </p:txBody>
        </p:sp>
        <p:sp>
          <p:nvSpPr>
            <p:cNvPr id="8206" name="TextBox 9"/>
            <p:cNvSpPr txBox="1">
              <a:spLocks noChangeArrowheads="1"/>
            </p:cNvSpPr>
            <p:nvPr/>
          </p:nvSpPr>
          <p:spPr bwMode="auto">
            <a:xfrm>
              <a:off x="3310806" y="2022473"/>
              <a:ext cx="772970"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SA#86</a:t>
              </a:r>
            </a:p>
            <a:p>
              <a:pPr algn="ctr">
                <a:lnSpc>
                  <a:spcPct val="100000"/>
                </a:lnSpc>
                <a:spcBef>
                  <a:spcPct val="0"/>
                </a:spcBef>
                <a:buFontTx/>
                <a:buNone/>
              </a:pPr>
              <a:r>
                <a:rPr lang="en-US" altLang="en-US" sz="1200">
                  <a:latin typeface="Arial" panose="020B0604020202020204" pitchFamily="34" charset="0"/>
                </a:rPr>
                <a:t>Q4/2019</a:t>
              </a:r>
            </a:p>
          </p:txBody>
        </p:sp>
        <p:sp>
          <p:nvSpPr>
            <p:cNvPr id="8207" name="TextBox 10"/>
            <p:cNvSpPr txBox="1">
              <a:spLocks noChangeArrowheads="1"/>
            </p:cNvSpPr>
            <p:nvPr/>
          </p:nvSpPr>
          <p:spPr bwMode="auto">
            <a:xfrm>
              <a:off x="4302994" y="2022473"/>
              <a:ext cx="772970"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SA#87</a:t>
              </a:r>
            </a:p>
            <a:p>
              <a:pPr algn="ctr">
                <a:lnSpc>
                  <a:spcPct val="100000"/>
                </a:lnSpc>
                <a:spcBef>
                  <a:spcPct val="0"/>
                </a:spcBef>
                <a:buFontTx/>
                <a:buNone/>
              </a:pPr>
              <a:r>
                <a:rPr lang="en-US" altLang="en-US" sz="1200">
                  <a:latin typeface="Arial" panose="020B0604020202020204" pitchFamily="34" charset="0"/>
                </a:rPr>
                <a:t>Q1/2020</a:t>
              </a:r>
            </a:p>
          </p:txBody>
        </p:sp>
        <p:sp>
          <p:nvSpPr>
            <p:cNvPr id="8208" name="TextBox 11"/>
            <p:cNvSpPr txBox="1">
              <a:spLocks noChangeArrowheads="1"/>
            </p:cNvSpPr>
            <p:nvPr/>
          </p:nvSpPr>
          <p:spPr bwMode="auto">
            <a:xfrm>
              <a:off x="5295183" y="2022473"/>
              <a:ext cx="772970"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SA#88</a:t>
              </a:r>
            </a:p>
            <a:p>
              <a:pPr algn="ctr">
                <a:lnSpc>
                  <a:spcPct val="100000"/>
                </a:lnSpc>
                <a:spcBef>
                  <a:spcPct val="0"/>
                </a:spcBef>
                <a:buFontTx/>
                <a:buNone/>
              </a:pPr>
              <a:r>
                <a:rPr lang="en-US" altLang="en-US" sz="1200">
                  <a:latin typeface="Arial" panose="020B0604020202020204" pitchFamily="34" charset="0"/>
                </a:rPr>
                <a:t>Q2/2020</a:t>
              </a:r>
            </a:p>
          </p:txBody>
        </p:sp>
        <p:sp>
          <p:nvSpPr>
            <p:cNvPr id="8209" name="TextBox 12"/>
            <p:cNvSpPr txBox="1">
              <a:spLocks noChangeArrowheads="1"/>
            </p:cNvSpPr>
            <p:nvPr/>
          </p:nvSpPr>
          <p:spPr bwMode="auto">
            <a:xfrm>
              <a:off x="6287371" y="2022473"/>
              <a:ext cx="772970"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SA#89</a:t>
              </a:r>
            </a:p>
            <a:p>
              <a:pPr algn="ctr">
                <a:lnSpc>
                  <a:spcPct val="100000"/>
                </a:lnSpc>
                <a:spcBef>
                  <a:spcPct val="0"/>
                </a:spcBef>
                <a:buFontTx/>
                <a:buNone/>
              </a:pPr>
              <a:r>
                <a:rPr lang="en-US" altLang="en-US" sz="1200" dirty="0">
                  <a:latin typeface="Arial" panose="020B0604020202020204" pitchFamily="34" charset="0"/>
                </a:rPr>
                <a:t>Q3/2020</a:t>
              </a:r>
            </a:p>
          </p:txBody>
        </p:sp>
        <p:sp>
          <p:nvSpPr>
            <p:cNvPr id="8210" name="TextBox 13"/>
            <p:cNvSpPr txBox="1">
              <a:spLocks noChangeArrowheads="1"/>
            </p:cNvSpPr>
            <p:nvPr/>
          </p:nvSpPr>
          <p:spPr bwMode="auto">
            <a:xfrm>
              <a:off x="7278766" y="2022473"/>
              <a:ext cx="772969"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SA#90</a:t>
              </a:r>
            </a:p>
            <a:p>
              <a:pPr algn="ctr">
                <a:lnSpc>
                  <a:spcPct val="100000"/>
                </a:lnSpc>
                <a:spcBef>
                  <a:spcPct val="0"/>
                </a:spcBef>
                <a:buFontTx/>
                <a:buNone/>
              </a:pPr>
              <a:r>
                <a:rPr lang="en-US" altLang="en-US" sz="1200">
                  <a:latin typeface="Arial" panose="020B0604020202020204" pitchFamily="34" charset="0"/>
                </a:rPr>
                <a:t>Q4/2020</a:t>
              </a:r>
            </a:p>
          </p:txBody>
        </p:sp>
        <p:sp>
          <p:nvSpPr>
            <p:cNvPr id="8211" name="TextBox 14"/>
            <p:cNvSpPr txBox="1">
              <a:spLocks noChangeArrowheads="1"/>
            </p:cNvSpPr>
            <p:nvPr/>
          </p:nvSpPr>
          <p:spPr bwMode="auto">
            <a:xfrm>
              <a:off x="8270954" y="2022473"/>
              <a:ext cx="772969"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SA#91</a:t>
              </a:r>
            </a:p>
            <a:p>
              <a:pPr algn="ctr">
                <a:lnSpc>
                  <a:spcPct val="100000"/>
                </a:lnSpc>
                <a:spcBef>
                  <a:spcPct val="0"/>
                </a:spcBef>
                <a:buFontTx/>
                <a:buNone/>
              </a:pPr>
              <a:r>
                <a:rPr lang="en-US" altLang="en-US" sz="1200">
                  <a:latin typeface="Arial" panose="020B0604020202020204" pitchFamily="34" charset="0"/>
                </a:rPr>
                <a:t>Q1/2021</a:t>
              </a:r>
            </a:p>
          </p:txBody>
        </p:sp>
        <p:sp>
          <p:nvSpPr>
            <p:cNvPr id="18" name="Rounded Rectangle 17"/>
            <p:cNvSpPr/>
            <p:nvPr/>
          </p:nvSpPr>
          <p:spPr>
            <a:xfrm>
              <a:off x="1277939" y="2671760"/>
              <a:ext cx="825501" cy="804860"/>
            </a:xfrm>
            <a:prstGeom prst="roundRect">
              <a:avLst/>
            </a:prstGeom>
            <a:solidFill>
              <a:schemeClr val="bg1">
                <a:lumMod val="85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100" dirty="0"/>
                <a:t>R16 stage 2</a:t>
              </a:r>
            </a:p>
            <a:p>
              <a:pPr algn="ctr">
                <a:defRPr/>
              </a:pPr>
              <a:r>
                <a:rPr lang="en-US" sz="1100" dirty="0"/>
                <a:t>freeze</a:t>
              </a:r>
            </a:p>
          </p:txBody>
        </p:sp>
        <p:sp>
          <p:nvSpPr>
            <p:cNvPr id="22" name="Rounded Rectangle 21"/>
            <p:cNvSpPr/>
            <p:nvPr/>
          </p:nvSpPr>
          <p:spPr>
            <a:xfrm>
              <a:off x="4254503" y="2671760"/>
              <a:ext cx="823913" cy="804860"/>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100" dirty="0"/>
                <a:t>R16 stage 3</a:t>
              </a:r>
            </a:p>
            <a:p>
              <a:pPr algn="ctr">
                <a:defRPr/>
              </a:pPr>
              <a:r>
                <a:rPr lang="en-US" sz="1100" dirty="0"/>
                <a:t>freeze</a:t>
              </a:r>
            </a:p>
          </p:txBody>
        </p:sp>
        <p:sp>
          <p:nvSpPr>
            <p:cNvPr id="23" name="Rounded Rectangle 22"/>
            <p:cNvSpPr/>
            <p:nvPr/>
          </p:nvSpPr>
          <p:spPr>
            <a:xfrm>
              <a:off x="5246691" y="2671760"/>
              <a:ext cx="823912" cy="804860"/>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100" dirty="0"/>
                <a:t>R16 code</a:t>
              </a:r>
            </a:p>
            <a:p>
              <a:pPr algn="ctr">
                <a:defRPr/>
              </a:pPr>
              <a:r>
                <a:rPr lang="en-US" sz="1100" dirty="0"/>
                <a:t>freeze</a:t>
              </a:r>
            </a:p>
          </p:txBody>
        </p:sp>
        <p:sp>
          <p:nvSpPr>
            <p:cNvPr id="24" name="Rounded Rectangle 23"/>
            <p:cNvSpPr/>
            <p:nvPr/>
          </p:nvSpPr>
          <p:spPr>
            <a:xfrm>
              <a:off x="3262315" y="4560882"/>
              <a:ext cx="825501" cy="8032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1</a:t>
              </a:r>
            </a:p>
            <a:p>
              <a:pPr algn="ctr">
                <a:defRPr/>
              </a:pPr>
              <a:r>
                <a:rPr lang="en-US" sz="1100" dirty="0"/>
                <a:t>freeze</a:t>
              </a:r>
            </a:p>
          </p:txBody>
        </p:sp>
        <p:sp>
          <p:nvSpPr>
            <p:cNvPr id="25" name="Rounded Rectangle 24"/>
            <p:cNvSpPr/>
            <p:nvPr/>
          </p:nvSpPr>
          <p:spPr>
            <a:xfrm>
              <a:off x="6230942" y="4582148"/>
              <a:ext cx="823912" cy="80327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2</a:t>
              </a:r>
            </a:p>
            <a:p>
              <a:pPr algn="ctr">
                <a:defRPr/>
              </a:pPr>
              <a:r>
                <a:rPr lang="en-US" sz="1100" dirty="0"/>
                <a:t>freeze</a:t>
              </a:r>
            </a:p>
          </p:txBody>
        </p:sp>
        <p:sp>
          <p:nvSpPr>
            <p:cNvPr id="26" name="Rounded Rectangle 25"/>
            <p:cNvSpPr/>
            <p:nvPr/>
          </p:nvSpPr>
          <p:spPr>
            <a:xfrm>
              <a:off x="9180518" y="4560882"/>
              <a:ext cx="823912" cy="80327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3</a:t>
              </a:r>
            </a:p>
            <a:p>
              <a:pPr algn="ctr">
                <a:defRPr/>
              </a:pPr>
              <a:r>
                <a:rPr lang="en-US" sz="1100" dirty="0"/>
                <a:t>freeze</a:t>
              </a:r>
            </a:p>
          </p:txBody>
        </p:sp>
        <p:sp>
          <p:nvSpPr>
            <p:cNvPr id="27" name="Rounded Rectangle 26"/>
            <p:cNvSpPr/>
            <p:nvPr/>
          </p:nvSpPr>
          <p:spPr>
            <a:xfrm>
              <a:off x="2270126" y="4560882"/>
              <a:ext cx="825501" cy="8032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a:t>
              </a:r>
            </a:p>
            <a:p>
              <a:pPr algn="ctr">
                <a:defRPr/>
              </a:pPr>
              <a:r>
                <a:rPr lang="en-US" sz="1100" dirty="0"/>
                <a:t>stage 1</a:t>
              </a:r>
            </a:p>
            <a:p>
              <a:pPr algn="ctr">
                <a:defRPr/>
              </a:pPr>
              <a:r>
                <a:rPr lang="en-US" sz="1100" dirty="0"/>
                <a:t>~ 80%</a:t>
              </a:r>
            </a:p>
          </p:txBody>
        </p:sp>
        <p:sp>
          <p:nvSpPr>
            <p:cNvPr id="8219" name="TextBox 27"/>
            <p:cNvSpPr txBox="1">
              <a:spLocks noChangeArrowheads="1"/>
            </p:cNvSpPr>
            <p:nvPr/>
          </p:nvSpPr>
          <p:spPr bwMode="auto">
            <a:xfrm>
              <a:off x="9263143" y="2022473"/>
              <a:ext cx="772969"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sp>
          <p:nvSpPr>
            <p:cNvPr id="29" name="Rounded Rectangle 28"/>
            <p:cNvSpPr/>
            <p:nvPr/>
          </p:nvSpPr>
          <p:spPr>
            <a:xfrm>
              <a:off x="2270126" y="3665534"/>
              <a:ext cx="825501" cy="803274"/>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RAN/SA</a:t>
              </a:r>
            </a:p>
            <a:p>
              <a:pPr algn="ctr">
                <a:defRPr/>
              </a:pPr>
              <a:r>
                <a:rPr lang="en-US" sz="1100" dirty="0"/>
                <a:t>Rel-17</a:t>
              </a:r>
            </a:p>
            <a:p>
              <a:pPr algn="ctr">
                <a:defRPr/>
              </a:pPr>
              <a:r>
                <a:rPr lang="en-US" sz="1100" dirty="0"/>
                <a:t>day</a:t>
              </a:r>
            </a:p>
          </p:txBody>
        </p:sp>
        <p:sp>
          <p:nvSpPr>
            <p:cNvPr id="30" name="Rounded Rectangle 29"/>
            <p:cNvSpPr/>
            <p:nvPr/>
          </p:nvSpPr>
          <p:spPr>
            <a:xfrm>
              <a:off x="1277939" y="3665534"/>
              <a:ext cx="825501" cy="803274"/>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RAN</a:t>
              </a:r>
            </a:p>
            <a:p>
              <a:pPr algn="ctr">
                <a:defRPr/>
              </a:pPr>
              <a:r>
                <a:rPr lang="en-US" sz="1100" dirty="0"/>
                <a:t>Rel-17</a:t>
              </a:r>
            </a:p>
            <a:p>
              <a:pPr algn="ctr">
                <a:defRPr/>
              </a:pPr>
              <a:r>
                <a:rPr lang="en-US" sz="1100" dirty="0"/>
                <a:t>day</a:t>
              </a:r>
            </a:p>
          </p:txBody>
        </p:sp>
        <p:sp>
          <p:nvSpPr>
            <p:cNvPr id="8222" name="TextBox 19"/>
            <p:cNvSpPr txBox="1">
              <a:spLocks noChangeArrowheads="1"/>
            </p:cNvSpPr>
            <p:nvPr/>
          </p:nvSpPr>
          <p:spPr bwMode="auto">
            <a:xfrm>
              <a:off x="17464" y="4559294"/>
              <a:ext cx="968536" cy="6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Rel-17  </a:t>
              </a:r>
              <a:br>
                <a:rPr lang="en-US" altLang="en-US" sz="1100">
                  <a:latin typeface="Arial" panose="020B0604020202020204" pitchFamily="34" charset="0"/>
                </a:rPr>
              </a:br>
              <a:r>
                <a:rPr lang="en-US" altLang="en-US" sz="1100">
                  <a:latin typeface="Arial" panose="020B0604020202020204" pitchFamily="34" charset="0"/>
                </a:rPr>
                <a:t>Schedule</a:t>
              </a:r>
            </a:p>
            <a:p>
              <a:pPr>
                <a:lnSpc>
                  <a:spcPct val="100000"/>
                </a:lnSpc>
                <a:spcBef>
                  <a:spcPct val="0"/>
                </a:spcBef>
                <a:buFontTx/>
                <a:buNone/>
              </a:pPr>
              <a:r>
                <a:rPr lang="en-US" altLang="en-US" sz="1100">
                  <a:latin typeface="Arial" panose="020B0604020202020204" pitchFamily="34" charset="0"/>
                </a:rPr>
                <a:t>(preliminary)</a:t>
              </a:r>
            </a:p>
          </p:txBody>
        </p:sp>
        <p:sp>
          <p:nvSpPr>
            <p:cNvPr id="32" name="Rounded Rectangle 31"/>
            <p:cNvSpPr/>
            <p:nvPr/>
          </p:nvSpPr>
          <p:spPr>
            <a:xfrm>
              <a:off x="3262315" y="3665534"/>
              <a:ext cx="825501" cy="803274"/>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a:t>
              </a:r>
            </a:p>
            <a:p>
              <a:pPr algn="ctr">
                <a:defRPr/>
              </a:pPr>
              <a:r>
                <a:rPr lang="en-US" sz="1100" dirty="0"/>
                <a:t>timeline</a:t>
              </a:r>
            </a:p>
            <a:p>
              <a:pPr algn="ctr">
                <a:defRPr/>
              </a:pPr>
              <a:r>
                <a:rPr lang="en-US" sz="1100" dirty="0"/>
                <a:t>fix</a:t>
              </a:r>
            </a:p>
          </p:txBody>
        </p:sp>
        <p:sp>
          <p:nvSpPr>
            <p:cNvPr id="8224" name="TextBox 32"/>
            <p:cNvSpPr txBox="1">
              <a:spLocks noChangeArrowheads="1"/>
            </p:cNvSpPr>
            <p:nvPr/>
          </p:nvSpPr>
          <p:spPr bwMode="auto">
            <a:xfrm>
              <a:off x="17464" y="2767010"/>
              <a:ext cx="813043"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Rel-16 </a:t>
              </a:r>
              <a:br>
                <a:rPr lang="en-US" altLang="en-US" sz="1100" dirty="0">
                  <a:latin typeface="Arial" panose="020B0604020202020204" pitchFamily="34" charset="0"/>
                </a:rPr>
              </a:br>
              <a:r>
                <a:rPr lang="en-US" altLang="en-US" sz="1100" dirty="0">
                  <a:latin typeface="Arial" panose="020B0604020202020204" pitchFamily="34" charset="0"/>
                </a:rPr>
                <a:t>Schedule </a:t>
              </a:r>
            </a:p>
          </p:txBody>
        </p:sp>
        <p:sp>
          <p:nvSpPr>
            <p:cNvPr id="34" name="Rounded Rectangle 33"/>
            <p:cNvSpPr/>
            <p:nvPr/>
          </p:nvSpPr>
          <p:spPr>
            <a:xfrm>
              <a:off x="3497266" y="5621331"/>
              <a:ext cx="1392237" cy="80486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Initial input</a:t>
              </a:r>
            </a:p>
          </p:txBody>
        </p:sp>
        <p:sp>
          <p:nvSpPr>
            <p:cNvPr id="8226" name="TextBox 37"/>
            <p:cNvSpPr txBox="1">
              <a:spLocks noChangeArrowheads="1"/>
            </p:cNvSpPr>
            <p:nvPr/>
          </p:nvSpPr>
          <p:spPr bwMode="auto">
            <a:xfrm>
              <a:off x="17464" y="5672131"/>
              <a:ext cx="843502"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Rel-18 </a:t>
              </a:r>
            </a:p>
            <a:p>
              <a:pPr>
                <a:lnSpc>
                  <a:spcPct val="100000"/>
                </a:lnSpc>
                <a:spcBef>
                  <a:spcPct val="0"/>
                </a:spcBef>
                <a:buFontTx/>
                <a:buNone/>
              </a:pPr>
              <a:r>
                <a:rPr lang="en-US" altLang="en-US" sz="1100">
                  <a:latin typeface="Arial" panose="020B0604020202020204" pitchFamily="34" charset="0"/>
                </a:rPr>
                <a:t>(unknown)</a:t>
              </a:r>
            </a:p>
          </p:txBody>
        </p:sp>
        <p:cxnSp>
          <p:nvCxnSpPr>
            <p:cNvPr id="40" name="Curved Connector 39"/>
            <p:cNvCxnSpPr>
              <a:stCxn id="32" idx="3"/>
              <a:endCxn id="25" idx="0"/>
            </p:cNvCxnSpPr>
            <p:nvPr/>
          </p:nvCxnSpPr>
          <p:spPr>
            <a:xfrm>
              <a:off x="4087815" y="4067171"/>
              <a:ext cx="2555082" cy="51497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2" idx="3"/>
              <a:endCxn id="26" idx="0"/>
            </p:cNvCxnSpPr>
            <p:nvPr/>
          </p:nvCxnSpPr>
          <p:spPr>
            <a:xfrm>
              <a:off x="4087815" y="4067170"/>
              <a:ext cx="5503864" cy="4937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32" idx="3"/>
              <a:endCxn id="59" idx="0"/>
            </p:cNvCxnSpPr>
            <p:nvPr/>
          </p:nvCxnSpPr>
          <p:spPr>
            <a:xfrm>
              <a:off x="4087815" y="4067170"/>
              <a:ext cx="6456365" cy="4937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p:cNvSpPr txBox="1">
              <a:spLocks noChangeArrowheads="1"/>
            </p:cNvSpPr>
            <p:nvPr/>
          </p:nvSpPr>
          <p:spPr bwMode="auto">
            <a:xfrm>
              <a:off x="17464" y="3752846"/>
              <a:ext cx="736100"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Rel-17 </a:t>
              </a:r>
              <a:br>
                <a:rPr lang="en-US" altLang="en-US" sz="1100">
                  <a:latin typeface="Arial" panose="020B0604020202020204" pitchFamily="34" charset="0"/>
                </a:rPr>
              </a:br>
              <a:r>
                <a:rPr lang="en-US" altLang="en-US" sz="1100">
                  <a:latin typeface="Arial" panose="020B0604020202020204" pitchFamily="34" charset="0"/>
                </a:rPr>
                <a:t>Planning</a:t>
              </a:r>
            </a:p>
          </p:txBody>
        </p:sp>
        <p:sp>
          <p:nvSpPr>
            <p:cNvPr id="2" name="TextBox 1"/>
            <p:cNvSpPr txBox="1"/>
            <p:nvPr/>
          </p:nvSpPr>
          <p:spPr>
            <a:xfrm>
              <a:off x="2025652" y="2886072"/>
              <a:ext cx="1020763" cy="261610"/>
            </a:xfrm>
            <a:prstGeom prst="rect">
              <a:avLst/>
            </a:prstGeom>
            <a:solidFill>
              <a:schemeClr val="accent1">
                <a:lumMod val="60000"/>
                <a:lumOff val="40000"/>
              </a:schemeClr>
            </a:solidFill>
          </p:spPr>
          <p:txBody>
            <a:bodyPr>
              <a:spAutoFit/>
            </a:bodyPr>
            <a:lstStyle/>
            <a:p>
              <a:pPr>
                <a:defRPr/>
              </a:pPr>
              <a:r>
                <a:rPr lang="en-US" sz="1100" dirty="0"/>
                <a:t>exceptions</a:t>
              </a:r>
              <a:endParaRPr lang="en-US" sz="2000" dirty="0"/>
            </a:p>
          </p:txBody>
        </p:sp>
        <p:sp>
          <p:nvSpPr>
            <p:cNvPr id="41" name="Rounded Rectangle 40"/>
            <p:cNvSpPr/>
            <p:nvPr/>
          </p:nvSpPr>
          <p:spPr>
            <a:xfrm>
              <a:off x="1074740" y="4560882"/>
              <a:ext cx="1135063" cy="803274"/>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start/ ongoing:</a:t>
              </a:r>
            </a:p>
            <a:p>
              <a:pPr algn="ctr">
                <a:defRPr/>
              </a:pPr>
              <a:r>
                <a:rPr lang="en-US" sz="1100" dirty="0"/>
                <a:t>S1 normative</a:t>
              </a:r>
            </a:p>
            <a:p>
              <a:pPr algn="ctr">
                <a:defRPr/>
              </a:pPr>
              <a:r>
                <a:rPr lang="en-US" sz="1100" dirty="0"/>
                <a:t>S2 studies</a:t>
              </a:r>
            </a:p>
          </p:txBody>
        </p:sp>
        <p:cxnSp>
          <p:nvCxnSpPr>
            <p:cNvPr id="42" name="Straight Connector 41"/>
            <p:cNvCxnSpPr/>
            <p:nvPr/>
          </p:nvCxnSpPr>
          <p:spPr>
            <a:xfrm flipH="1">
              <a:off x="10604505" y="2546347"/>
              <a:ext cx="34925" cy="3713156"/>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10275969" y="2022473"/>
              <a:ext cx="772969"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sp>
          <p:nvSpPr>
            <p:cNvPr id="59" name="Rounded Rectangle 58"/>
            <p:cNvSpPr/>
            <p:nvPr/>
          </p:nvSpPr>
          <p:spPr>
            <a:xfrm>
              <a:off x="10131430" y="4560882"/>
              <a:ext cx="825501" cy="80327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code</a:t>
              </a:r>
            </a:p>
            <a:p>
              <a:pPr algn="ctr">
                <a:defRPr/>
              </a:pPr>
              <a:r>
                <a:rPr lang="en-US" sz="1100" dirty="0"/>
                <a:t>freeze</a:t>
              </a:r>
            </a:p>
          </p:txBody>
        </p:sp>
        <p:sp>
          <p:nvSpPr>
            <p:cNvPr id="8236" name="TextBox 2"/>
            <p:cNvSpPr txBox="1">
              <a:spLocks noChangeArrowheads="1"/>
            </p:cNvSpPr>
            <p:nvPr/>
          </p:nvSpPr>
          <p:spPr bwMode="auto">
            <a:xfrm rot="20391721">
              <a:off x="2417654" y="1756974"/>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9/19</a:t>
              </a:r>
            </a:p>
          </p:txBody>
        </p:sp>
        <p:sp>
          <p:nvSpPr>
            <p:cNvPr id="8237" name="TextBox 44"/>
            <p:cNvSpPr txBox="1">
              <a:spLocks noChangeArrowheads="1"/>
            </p:cNvSpPr>
            <p:nvPr/>
          </p:nvSpPr>
          <p:spPr bwMode="auto">
            <a:xfrm rot="20391721">
              <a:off x="3373712" y="1768086"/>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12/19</a:t>
              </a:r>
            </a:p>
          </p:txBody>
        </p:sp>
        <p:sp>
          <p:nvSpPr>
            <p:cNvPr id="8238" name="TextBox 53"/>
            <p:cNvSpPr txBox="1">
              <a:spLocks noChangeArrowheads="1"/>
            </p:cNvSpPr>
            <p:nvPr/>
          </p:nvSpPr>
          <p:spPr bwMode="auto">
            <a:xfrm rot="20391721">
              <a:off x="4523473" y="1766499"/>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3/20</a:t>
              </a:r>
            </a:p>
          </p:txBody>
        </p:sp>
        <p:sp>
          <p:nvSpPr>
            <p:cNvPr id="8239" name="TextBox 55"/>
            <p:cNvSpPr txBox="1">
              <a:spLocks noChangeArrowheads="1"/>
            </p:cNvSpPr>
            <p:nvPr/>
          </p:nvSpPr>
          <p:spPr bwMode="auto">
            <a:xfrm rot="20391721">
              <a:off x="5522012" y="1777611"/>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6/20</a:t>
              </a:r>
            </a:p>
          </p:txBody>
        </p:sp>
        <p:sp>
          <p:nvSpPr>
            <p:cNvPr id="8240" name="TextBox 59"/>
            <p:cNvSpPr txBox="1">
              <a:spLocks noChangeArrowheads="1"/>
            </p:cNvSpPr>
            <p:nvPr/>
          </p:nvSpPr>
          <p:spPr bwMode="auto">
            <a:xfrm rot="20391721">
              <a:off x="6386407" y="1753799"/>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9/20</a:t>
              </a:r>
            </a:p>
          </p:txBody>
        </p:sp>
        <p:sp>
          <p:nvSpPr>
            <p:cNvPr id="8241" name="TextBox 60"/>
            <p:cNvSpPr txBox="1">
              <a:spLocks noChangeArrowheads="1"/>
            </p:cNvSpPr>
            <p:nvPr/>
          </p:nvSpPr>
          <p:spPr bwMode="auto">
            <a:xfrm rot="20391721">
              <a:off x="7367864" y="181571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12/20</a:t>
              </a:r>
            </a:p>
          </p:txBody>
        </p:sp>
        <p:sp>
          <p:nvSpPr>
            <p:cNvPr id="8242" name="TextBox 61"/>
            <p:cNvSpPr txBox="1">
              <a:spLocks noChangeArrowheads="1"/>
            </p:cNvSpPr>
            <p:nvPr/>
          </p:nvSpPr>
          <p:spPr bwMode="auto">
            <a:xfrm rot="20391721">
              <a:off x="8492226" y="1763324"/>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3/21</a:t>
              </a:r>
            </a:p>
          </p:txBody>
        </p:sp>
        <p:sp>
          <p:nvSpPr>
            <p:cNvPr id="8243" name="TextBox 62"/>
            <p:cNvSpPr txBox="1">
              <a:spLocks noChangeArrowheads="1"/>
            </p:cNvSpPr>
            <p:nvPr/>
          </p:nvSpPr>
          <p:spPr bwMode="auto">
            <a:xfrm rot="20391721">
              <a:off x="10439297" y="1785549"/>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9/21</a:t>
              </a:r>
            </a:p>
          </p:txBody>
        </p:sp>
        <p:sp>
          <p:nvSpPr>
            <p:cNvPr id="8244" name="TextBox 64"/>
            <p:cNvSpPr txBox="1">
              <a:spLocks noChangeArrowheads="1"/>
            </p:cNvSpPr>
            <p:nvPr/>
          </p:nvSpPr>
          <p:spPr bwMode="auto">
            <a:xfrm rot="20391721">
              <a:off x="9454252" y="1777611"/>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5" name="TextBox 65"/>
            <p:cNvSpPr txBox="1">
              <a:spLocks noChangeArrowheads="1"/>
            </p:cNvSpPr>
            <p:nvPr/>
          </p:nvSpPr>
          <p:spPr bwMode="auto">
            <a:xfrm rot="20391721">
              <a:off x="1546909" y="1794280"/>
              <a:ext cx="4828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6/19</a:t>
              </a:r>
            </a:p>
          </p:txBody>
        </p:sp>
        <p:cxnSp>
          <p:nvCxnSpPr>
            <p:cNvPr id="67" name="Straight Connector 66"/>
            <p:cNvCxnSpPr/>
            <p:nvPr/>
          </p:nvCxnSpPr>
          <p:spPr>
            <a:xfrm flipH="1">
              <a:off x="11625268" y="2555871"/>
              <a:ext cx="34925" cy="3713156"/>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11296731" y="2031998"/>
              <a:ext cx="772969" cy="46166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8248" name="TextBox 68"/>
            <p:cNvSpPr txBox="1">
              <a:spLocks noChangeArrowheads="1"/>
            </p:cNvSpPr>
            <p:nvPr/>
          </p:nvSpPr>
          <p:spPr bwMode="auto">
            <a:xfrm rot="20391721">
              <a:off x="11417580" y="17942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12/21</a:t>
              </a:r>
            </a:p>
          </p:txBody>
        </p:sp>
      </p:grpSp>
    </p:spTree>
    <p:extLst>
      <p:ext uri="{BB962C8B-B14F-4D97-AF65-F5344CB8AC3E}">
        <p14:creationId xmlns:p14="http://schemas.microsoft.com/office/powerpoint/2010/main" val="22339126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Chairman</a:t>
            </a:r>
          </a:p>
          <a:p>
            <a:pPr marL="0" indent="0">
              <a:lnSpc>
                <a:spcPct val="100000"/>
              </a:lnSpc>
              <a:spcBef>
                <a:spcPct val="0"/>
              </a:spcBef>
              <a:buFontTx/>
              <a:buNone/>
              <a:defRPr/>
            </a:pPr>
            <a:r>
              <a:rPr lang="sv-SE" altLang="en-US" sz="1600" dirty="0"/>
              <a:t>mail: frederic.gabin@ericsson.com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General information</a:t>
            </a:r>
          </a:p>
          <a:p>
            <a:r>
              <a:rPr lang="sv-SE" dirty="0"/>
              <a:t>Outcome of SA4 submissions</a:t>
            </a:r>
          </a:p>
          <a:p>
            <a:r>
              <a:rPr lang="sv-SE" dirty="0"/>
              <a:t>Approved related WID/SIDs</a:t>
            </a:r>
          </a:p>
          <a:p>
            <a:r>
              <a:rPr lang="sv-SE" dirty="0"/>
              <a:t>Tasks</a:t>
            </a:r>
          </a:p>
          <a:p>
            <a:r>
              <a:rPr lang="sv-SE" dirty="0"/>
              <a:t>News</a:t>
            </a:r>
          </a:p>
          <a:p>
            <a:r>
              <a:rPr lang="sv-SE" dirty="0"/>
              <a:t>Report on specific topic</a:t>
            </a:r>
          </a:p>
          <a:p>
            <a:r>
              <a:rPr lang="sv-SE" dirty="0"/>
              <a:t>Planning</a:t>
            </a:r>
          </a:p>
          <a:p>
            <a:r>
              <a:rPr lang="sv-SE" dirty="0"/>
              <a:t>Timeline</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Input</a:t>
            </a:r>
          </a:p>
          <a:p>
            <a:pPr lvl="1"/>
            <a:r>
              <a:rPr lang="en-GB" sz="2000" dirty="0"/>
              <a:t>The SA#85 documents: </a:t>
            </a:r>
            <a:r>
              <a:rPr lang="sv-SE" sz="2000" dirty="0">
                <a:hlinkClick r:id="rId2"/>
              </a:rPr>
              <a:t>https://www.3gpp.org/ftp/tsg_sa/TSG_SA/TSGS_85/Docs/</a:t>
            </a:r>
            <a:r>
              <a:rPr lang="en-GB" sz="2000" dirty="0"/>
              <a:t> </a:t>
            </a:r>
            <a:endParaRPr lang="sv-SE" sz="2000" dirty="0"/>
          </a:p>
          <a:p>
            <a:pPr lvl="1"/>
            <a:endParaRPr lang="en-GB" sz="2000" dirty="0">
              <a:highlight>
                <a:srgbClr val="FFFF00"/>
              </a:highlight>
            </a:endParaRPr>
          </a:p>
          <a:p>
            <a:pPr lvl="1"/>
            <a:r>
              <a:rPr lang="en-GB" sz="2000" dirty="0"/>
              <a:t>The RAN#85 documents: </a:t>
            </a:r>
            <a:r>
              <a:rPr lang="sv-SE" sz="2000" dirty="0">
                <a:hlinkClick r:id="rId3"/>
              </a:rPr>
              <a:t>https://www.3gpp.org/ftp/tsg_ran/TSG_RAN/TSGR_85/Docs/</a:t>
            </a:r>
            <a:r>
              <a:rPr lang="sv-SE" sz="2000" dirty="0"/>
              <a:t> </a:t>
            </a:r>
          </a:p>
          <a:p>
            <a:pPr lvl="1"/>
            <a:endParaRPr lang="en-GB" sz="2000" dirty="0">
              <a:highlight>
                <a:srgbClr val="FFFF00"/>
              </a:highlight>
            </a:endParaRPr>
          </a:p>
          <a:p>
            <a:pPr lvl="1"/>
            <a:r>
              <a:rPr lang="en-GB" sz="2000" dirty="0"/>
              <a:t>The CT#85 documents: </a:t>
            </a:r>
            <a:r>
              <a:rPr lang="sv-SE" sz="2000" dirty="0">
                <a:hlinkClick r:id="rId4"/>
              </a:rPr>
              <a:t>https://www.3gpp.org/ftp/tsg_ct/TSG_CT/TSGC_85_Newport_Beach/Docs/</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SP-190637 is SA4 status report to TSG SA.</a:t>
            </a:r>
          </a:p>
          <a:p>
            <a:pPr lvl="1"/>
            <a:r>
              <a:rPr lang="en-GB" sz="2000" dirty="0"/>
              <a:t>SP-190638 is </a:t>
            </a:r>
            <a:r>
              <a:rPr lang="en-US" sz="2000" dirty="0"/>
              <a:t>Immersive media &amp; 5G - Key takeaways from the Ecosystem &amp; Standards workshop (April 2019) (FS_5GXR)</a:t>
            </a:r>
          </a:p>
          <a:p>
            <a:pPr lvl="1"/>
            <a:r>
              <a:rPr lang="en-US" sz="2000" dirty="0"/>
              <a:t>SP-191626 is SA report to TSG RAN.</a:t>
            </a:r>
          </a:p>
          <a:p>
            <a:pPr lvl="1"/>
            <a:r>
              <a:rPr lang="en-US" sz="2000" dirty="0"/>
              <a:t>SP-190951 is presentation on TSG RAN report.</a:t>
            </a:r>
            <a:endParaRPr lang="sv-SE" sz="2000" dirty="0"/>
          </a:p>
          <a:p>
            <a:pPr lvl="1"/>
            <a:r>
              <a:rPr lang="en-US" sz="2000" dirty="0"/>
              <a:t>SP-190909 is presentation on CT report.</a:t>
            </a:r>
          </a:p>
          <a:p>
            <a:pPr lvl="1"/>
            <a:r>
              <a:rPr lang="en-US" sz="2000" dirty="0"/>
              <a:t>SP-190738 contains the 3GPP work-plan review.</a:t>
            </a:r>
            <a:endParaRPr lang="sv-SE" sz="2000" dirty="0"/>
          </a:p>
          <a:p>
            <a:endParaRPr lang="sv-SE"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endParaRPr lang="en-US" dirty="0"/>
          </a:p>
          <a:p>
            <a:r>
              <a:rPr lang="en-US" dirty="0"/>
              <a:t>All SA4 contributions were approved as submitted except:</a:t>
            </a:r>
          </a:p>
          <a:p>
            <a:pPr lvl="1"/>
            <a:r>
              <a:rPr lang="en-US" dirty="0"/>
              <a:t>SP-190650 CR pack was partially approved as it contained 2 CRs that were revised by SA WG4 Chairman due to comments received from Sharp at SA plenary:</a:t>
            </a:r>
          </a:p>
          <a:p>
            <a:pPr lvl="2"/>
            <a:r>
              <a:rPr lang="en-US" dirty="0"/>
              <a:t>SP-190934 26.114 CR0479R5: Interfacing MTSI client with 3GPP L2</a:t>
            </a:r>
          </a:p>
          <a:p>
            <a:pPr lvl="2"/>
            <a:r>
              <a:rPr lang="en-US" dirty="0"/>
              <a:t>SP-190935 26.132 CR0099R3: Support of NR</a:t>
            </a:r>
          </a:p>
          <a:p>
            <a:pPr lvl="1"/>
            <a:r>
              <a:rPr lang="en-US" dirty="0"/>
              <a:t>Both revised CRs were then approved.</a:t>
            </a:r>
          </a:p>
          <a:p>
            <a:endParaRPr lang="en-GB" dirty="0"/>
          </a:p>
          <a:p>
            <a:pPr lvl="1"/>
            <a:endParaRPr lang="sv-SE" dirty="0"/>
          </a:p>
        </p:txBody>
      </p:sp>
    </p:spTree>
    <p:extLst>
      <p:ext uri="{BB962C8B-B14F-4D97-AF65-F5344CB8AC3E}">
        <p14:creationId xmlns:p14="http://schemas.microsoft.com/office/powerpoint/2010/main" val="99603215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Tasks</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r>
              <a:rPr lang="sv-SE" dirty="0"/>
              <a:t>SP-190948</a:t>
            </a:r>
          </a:p>
          <a:p>
            <a:pPr lvl="1"/>
            <a:r>
              <a:rPr lang="sv-SE" dirty="0"/>
              <a:t>Task to subworking group chairs to collect applications for Liaison Persons and take decision on applications during subworking group plenaries</a:t>
            </a:r>
          </a:p>
          <a:p>
            <a:pPr lvl="1"/>
            <a:r>
              <a:rPr lang="sv-SE" dirty="0"/>
              <a:t>Application template available in SP-190948</a:t>
            </a:r>
          </a:p>
          <a:p>
            <a:r>
              <a:rPr lang="sv-SE" dirty="0"/>
              <a:t> Remote participation trial:</a:t>
            </a:r>
          </a:p>
          <a:p>
            <a:pPr lvl="1"/>
            <a:r>
              <a:rPr lang="sv-SE" dirty="0"/>
              <a:t>3GPP IT Task Force asked SA4 leadership to evaluate the possibility to </a:t>
            </a:r>
            <a:r>
              <a:rPr lang="en-US" dirty="0"/>
              <a:t>launch a trial for remote participation.</a:t>
            </a:r>
            <a:endParaRPr lang="sv-SE" dirty="0"/>
          </a:p>
        </p:txBody>
      </p:sp>
    </p:spTree>
    <p:extLst>
      <p:ext uri="{BB962C8B-B14F-4D97-AF65-F5344CB8AC3E}">
        <p14:creationId xmlns:p14="http://schemas.microsoft.com/office/powerpoint/2010/main" val="6578217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06C68-867A-4B12-8911-65B4A3A0FC25}"/>
              </a:ext>
            </a:extLst>
          </p:cNvPr>
          <p:cNvSpPr>
            <a:spLocks noGrp="1"/>
          </p:cNvSpPr>
          <p:nvPr>
            <p:ph type="title"/>
          </p:nvPr>
        </p:nvSpPr>
        <p:spPr/>
        <p:txBody>
          <a:bodyPr/>
          <a:lstStyle/>
          <a:p>
            <a:r>
              <a:rPr lang="sv-SE" dirty="0"/>
              <a:t>News (1/2)</a:t>
            </a:r>
          </a:p>
        </p:txBody>
      </p:sp>
      <p:sp>
        <p:nvSpPr>
          <p:cNvPr id="6" name="Content Placeholder 5">
            <a:extLst>
              <a:ext uri="{FF2B5EF4-FFF2-40B4-BE49-F238E27FC236}">
                <a16:creationId xmlns:a16="http://schemas.microsoft.com/office/drawing/2014/main" id="{2CCD2631-31E0-44A6-9B14-17BD81EB72A3}"/>
              </a:ext>
            </a:extLst>
          </p:cNvPr>
          <p:cNvSpPr>
            <a:spLocks noGrp="1"/>
          </p:cNvSpPr>
          <p:nvPr>
            <p:ph idx="1"/>
          </p:nvPr>
        </p:nvSpPr>
        <p:spPr/>
        <p:txBody>
          <a:bodyPr/>
          <a:lstStyle/>
          <a:p>
            <a:endParaRPr lang="sv-SE" dirty="0"/>
          </a:p>
          <a:p>
            <a:r>
              <a:rPr lang="sv-SE" dirty="0"/>
              <a:t>New secondary MPEG Liaison Person (SP-190948)</a:t>
            </a:r>
          </a:p>
          <a:p>
            <a:pPr lvl="1"/>
            <a:r>
              <a:rPr lang="sv-SE" dirty="0"/>
              <a:t>Mary-Luc Champel endorsed as secondary liaison person for MPEG, in addition to Dave Singer.</a:t>
            </a:r>
          </a:p>
          <a:p>
            <a:endParaRPr lang="sv-SE" dirty="0"/>
          </a:p>
          <a:p>
            <a:pPr lvl="1"/>
            <a:endParaRPr lang="sv-SE" dirty="0"/>
          </a:p>
        </p:txBody>
      </p:sp>
    </p:spTree>
    <p:extLst>
      <p:ext uri="{BB962C8B-B14F-4D97-AF65-F5344CB8AC3E}">
        <p14:creationId xmlns:p14="http://schemas.microsoft.com/office/powerpoint/2010/main" val="282915961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06C68-867A-4B12-8911-65B4A3A0FC25}"/>
              </a:ext>
            </a:extLst>
          </p:cNvPr>
          <p:cNvSpPr>
            <a:spLocks noGrp="1"/>
          </p:cNvSpPr>
          <p:nvPr>
            <p:ph type="title"/>
          </p:nvPr>
        </p:nvSpPr>
        <p:spPr/>
        <p:txBody>
          <a:bodyPr/>
          <a:lstStyle/>
          <a:p>
            <a:r>
              <a:rPr lang="sv-SE" dirty="0"/>
              <a:t>News (2/2)</a:t>
            </a:r>
          </a:p>
        </p:txBody>
      </p:sp>
      <p:sp>
        <p:nvSpPr>
          <p:cNvPr id="6" name="Content Placeholder 5">
            <a:extLst>
              <a:ext uri="{FF2B5EF4-FFF2-40B4-BE49-F238E27FC236}">
                <a16:creationId xmlns:a16="http://schemas.microsoft.com/office/drawing/2014/main" id="{2CCD2631-31E0-44A6-9B14-17BD81EB72A3}"/>
              </a:ext>
            </a:extLst>
          </p:cNvPr>
          <p:cNvSpPr>
            <a:spLocks noGrp="1"/>
          </p:cNvSpPr>
          <p:nvPr>
            <p:ph idx="1"/>
          </p:nvPr>
        </p:nvSpPr>
        <p:spPr/>
        <p:txBody>
          <a:bodyPr/>
          <a:lstStyle/>
          <a:p>
            <a:pPr>
              <a:spcBef>
                <a:spcPct val="50000"/>
              </a:spcBef>
            </a:pPr>
            <a:r>
              <a:rPr lang="en-GB" dirty="0"/>
              <a:t>From Support Team Report (SP-190664)</a:t>
            </a:r>
          </a:p>
          <a:p>
            <a:pPr>
              <a:spcBef>
                <a:spcPct val="50000"/>
              </a:spcBef>
            </a:pPr>
            <a:r>
              <a:rPr lang="en-GB" dirty="0"/>
              <a:t>At the end of January 2019, </a:t>
            </a:r>
            <a:r>
              <a:rPr lang="en-GB" sz="3200" b="1" dirty="0"/>
              <a:t>Paolo </a:t>
            </a:r>
            <a:r>
              <a:rPr lang="en-GB" sz="3200" b="1" dirty="0" err="1"/>
              <a:t>Usai</a:t>
            </a:r>
            <a:r>
              <a:rPr lang="en-GB" sz="3200" b="1" dirty="0"/>
              <a:t> </a:t>
            </a:r>
            <a:r>
              <a:rPr lang="en-GB" dirty="0"/>
              <a:t>(SA4 and RAN6, previously GERAN &amp; GERAN1) will retire (for the 4</a:t>
            </a:r>
            <a:r>
              <a:rPr lang="en-GB" baseline="30000" dirty="0"/>
              <a:t>th</a:t>
            </a:r>
            <a:r>
              <a:rPr lang="en-GB" dirty="0"/>
              <a:t> time) having supported 3GPP groups from the start, and ETSI TC SMG groups (via STF12) for some years before that.</a:t>
            </a:r>
          </a:p>
          <a:p>
            <a:pPr>
              <a:spcBef>
                <a:spcPct val="50000"/>
              </a:spcBef>
            </a:pPr>
            <a:r>
              <a:rPr lang="en-GB" dirty="0"/>
              <a:t>Paolo’s SA4 role will be assumed by the first ever secondee from TSDSI, </a:t>
            </a:r>
            <a:r>
              <a:rPr lang="en-GB" sz="3200" b="1" dirty="0"/>
              <a:t>Ms </a:t>
            </a:r>
            <a:r>
              <a:rPr lang="en-GB" sz="3200" b="1" dirty="0" err="1"/>
              <a:t>Jayeeta</a:t>
            </a:r>
            <a:r>
              <a:rPr lang="en-GB" sz="3200" b="1" dirty="0"/>
              <a:t> </a:t>
            </a:r>
            <a:r>
              <a:rPr lang="en-GB" sz="3200" b="1" dirty="0" err="1"/>
              <a:t>Saha</a:t>
            </a:r>
            <a:r>
              <a:rPr lang="en-GB" dirty="0"/>
              <a:t>, who aims to join us by December 2019. </a:t>
            </a:r>
            <a:endParaRPr lang="sv-SE" dirty="0"/>
          </a:p>
          <a:p>
            <a:pPr lvl="1"/>
            <a:endParaRPr lang="sv-SE" dirty="0"/>
          </a:p>
        </p:txBody>
      </p:sp>
    </p:spTree>
    <p:extLst>
      <p:ext uri="{BB962C8B-B14F-4D97-AF65-F5344CB8AC3E}">
        <p14:creationId xmlns:p14="http://schemas.microsoft.com/office/powerpoint/2010/main" val="254979727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Report on specific topics</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p:txBody>
          <a:bodyPr/>
          <a:lstStyle/>
          <a:p>
            <a:r>
              <a:rPr lang="en-US" dirty="0"/>
              <a:t>TD SP 190638 (REPORT) Immersive media &amp; 5G - Key takeaways from the Ecosystem &amp; Standards workshop (April 2019) (FS_5GXR). (Source: SA WG4).</a:t>
            </a:r>
          </a:p>
          <a:p>
            <a:pPr lvl="1"/>
            <a:r>
              <a:rPr lang="en-US" dirty="0"/>
              <a:t>The SA WG4 chairman briefly presented the report and thanked Gilles </a:t>
            </a:r>
            <a:r>
              <a:rPr lang="en-US" dirty="0" err="1"/>
              <a:t>Teniou</a:t>
            </a:r>
            <a:r>
              <a:rPr lang="en-US" dirty="0"/>
              <a:t>, SA4 Vice-chair and Video SWG chairman, for preparing it.</a:t>
            </a:r>
          </a:p>
          <a:p>
            <a:pPr lvl="1"/>
            <a:r>
              <a:rPr lang="en-US" dirty="0"/>
              <a:t>Orange thanked the SA WG4 Chairman for providing this report to TSG SA and asked if any impact is expected on XR work for the RAN. The SA WG4 Chairman did not yet know the answer, but this is kept in mind in the work. </a:t>
            </a:r>
            <a:endParaRPr lang="sv-SE" dirty="0"/>
          </a:p>
        </p:txBody>
      </p:sp>
    </p:spTree>
    <p:extLst>
      <p:ext uri="{BB962C8B-B14F-4D97-AF65-F5344CB8AC3E}">
        <p14:creationId xmlns:p14="http://schemas.microsoft.com/office/powerpoint/2010/main" val="126513979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a:t>
            </a: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endParaRPr lang="sv-SE" dirty="0"/>
          </a:p>
          <a:p>
            <a:r>
              <a:rPr lang="sv-SE" dirty="0"/>
              <a:t>Release 17 prioritization discussion</a:t>
            </a:r>
          </a:p>
          <a:p>
            <a:pPr lvl="1"/>
            <a:r>
              <a:rPr lang="sv-SE" dirty="0"/>
              <a:t>Agreements on Rel-17 prioritization and content and way forward for SA2 and SA before SA#86 in SP-190949</a:t>
            </a:r>
          </a:p>
        </p:txBody>
      </p:sp>
    </p:spTree>
    <p:extLst>
      <p:ext uri="{BB962C8B-B14F-4D97-AF65-F5344CB8AC3E}">
        <p14:creationId xmlns:p14="http://schemas.microsoft.com/office/powerpoint/2010/main" val="26475094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654</Words>
  <Application>Microsoft Office PowerPoint</Application>
  <PresentationFormat>Widescreen</PresentationFormat>
  <Paragraphs>142</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Report from SA#85 on SA4 topics</vt:lpstr>
      <vt:lpstr>Outline</vt:lpstr>
      <vt:lpstr>General information</vt:lpstr>
      <vt:lpstr>Outcome of SA4 submissions</vt:lpstr>
      <vt:lpstr>Tasks</vt:lpstr>
      <vt:lpstr>News (1/2)</vt:lpstr>
      <vt:lpstr>News (2/2)</vt:lpstr>
      <vt:lpstr>Report on specific topics</vt:lpstr>
      <vt:lpstr>Planning</vt:lpstr>
      <vt:lpstr>Timeline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2019-10-15T09:16:36Z</dcterms:modified>
  <cp:contentStatus/>
</cp:coreProperties>
</file>