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 bookmarkIdSeed="8">
  <p:sldMasterIdLst>
    <p:sldMasterId id="2147483648" r:id="rId1"/>
    <p:sldMasterId id="2147483798" r:id="rId2"/>
    <p:sldMasterId id="2147483817" r:id="rId3"/>
  </p:sldMasterIdLst>
  <p:notesMasterIdLst>
    <p:notesMasterId r:id="rId21"/>
  </p:notesMasterIdLst>
  <p:handoutMasterIdLst>
    <p:handoutMasterId r:id="rId22"/>
  </p:handoutMasterIdLst>
  <p:sldIdLst>
    <p:sldId id="311" r:id="rId4"/>
    <p:sldId id="601" r:id="rId5"/>
    <p:sldId id="596" r:id="rId6"/>
    <p:sldId id="589" r:id="rId7"/>
    <p:sldId id="581" r:id="rId8"/>
    <p:sldId id="556" r:id="rId9"/>
    <p:sldId id="590" r:id="rId10"/>
    <p:sldId id="603" r:id="rId11"/>
    <p:sldId id="606" r:id="rId12"/>
    <p:sldId id="604" r:id="rId13"/>
    <p:sldId id="597" r:id="rId14"/>
    <p:sldId id="592" r:id="rId15"/>
    <p:sldId id="598" r:id="rId16"/>
    <p:sldId id="594" r:id="rId17"/>
    <p:sldId id="599" r:id="rId18"/>
    <p:sldId id="593" r:id="rId19"/>
    <p:sldId id="541" r:id="rId20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124192"/>
    <a:srgbClr val="FFFF99"/>
    <a:srgbClr val="FFFF66"/>
    <a:srgbClr val="003366"/>
    <a:srgbClr val="FF00FF"/>
    <a:srgbClr val="FFCCFF"/>
    <a:srgbClr val="CC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9" autoAdjust="0"/>
  </p:normalViewPr>
  <p:slideViewPr>
    <p:cSldViewPr snapToGrid="0" snapToObjects="1">
      <p:cViewPr varScale="1">
        <p:scale>
          <a:sx n="79" d="100"/>
          <a:sy n="79" d="100"/>
        </p:scale>
        <p:origin x="148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550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2564" y="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27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984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188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86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6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01/04/2019</a:t>
            </a:fld>
            <a:endParaRPr lang="en-GB" sz="800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>
                <a:solidFill>
                  <a:schemeClr val="bg2"/>
                </a:solidFill>
                <a:latin typeface="+mn-lt"/>
                <a:cs typeface="Arial" charset="0"/>
              </a:rPr>
              <a:t>© Nokia 2018            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7581900" y="4834022"/>
            <a:ext cx="11945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Harlow Solid Italic" pitchFamily="82" charset="0"/>
              </a:rPr>
              <a:t>Drawn by N.</a:t>
            </a:r>
            <a:r>
              <a:rPr lang="en-US" sz="1050" baseline="0" dirty="0">
                <a:latin typeface="Harlow Solid Italic" pitchFamily="82" charset="0"/>
              </a:rPr>
              <a:t> Rao</a:t>
            </a:r>
            <a:endParaRPr lang="en-US" sz="1050" dirty="0"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6" r:id="rId4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cs typeface="Arial" panose="020B0604020202020204" pitchFamily="34" charset="0"/>
              </a:rPr>
              <a:pPr>
                <a:defRPr/>
              </a:pPr>
              <a:t>01/04/2019</a:t>
            </a:fld>
            <a:endParaRPr lang="en-GB" sz="800" dirty="0"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>
                <a:solidFill>
                  <a:schemeClr val="bg1"/>
                </a:solidFill>
                <a:latin typeface="+mn-lt"/>
                <a:cs typeface="Arial" charset="0"/>
              </a:rPr>
              <a:t>© Nokia 2018           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7581900" y="4834022"/>
            <a:ext cx="119455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105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2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558691"/>
            <a:ext cx="8458632" cy="2254250"/>
          </a:xfrm>
        </p:spPr>
        <p:txBody>
          <a:bodyPr/>
          <a:lstStyle/>
          <a:p>
            <a:pPr eaLnBrk="1" hangingPunct="1"/>
            <a:r>
              <a:rPr lang="en-GB" sz="4000" dirty="0">
                <a:ea typeface="ヒラギノ角ゴ Pro W3"/>
                <a:cs typeface="ヒラギノ角ゴ Pro W3"/>
              </a:rPr>
              <a:t>Import Aid</a:t>
            </a:r>
            <a:endParaRPr lang="en-GB" sz="4000" dirty="0">
              <a:latin typeface="Nokia Pure Headline Ultra Light" panose="020B0204020202020204" pitchFamily="34" charset="0"/>
              <a:ea typeface="ヒラギノ角ゴ Pro W3"/>
              <a:cs typeface="ヒラギノ角ゴ Pro W3"/>
            </a:endParaRPr>
          </a:p>
          <a:p>
            <a:pPr eaLnBrk="1" hangingPunct="1"/>
            <a:endParaRPr lang="en-GB" sz="2400" dirty="0">
              <a:latin typeface="Nokia Pure Headline Ultra Light" panose="020B0204020202020204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513" y="3681984"/>
            <a:ext cx="8563201" cy="510758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en-GB" sz="2000" dirty="0">
                <a:latin typeface="+mj-lt"/>
              </a:rPr>
              <a:t>Nagaraja (Nag) Rao</a:t>
            </a:r>
            <a:endParaRPr lang="en-GB" sz="180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20B05B1-B66B-4CD5-8EA6-AA73957466F3}"/>
              </a:ext>
            </a:extLst>
          </p:cNvPr>
          <p:cNvSpPr/>
          <p:nvPr/>
        </p:nvSpPr>
        <p:spPr>
          <a:xfrm>
            <a:off x="856484" y="587844"/>
            <a:ext cx="4427615" cy="378487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Overview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87539" y="855137"/>
            <a:ext cx="3935684" cy="1595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33.128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Internal interfaces are standardized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One Module for all functions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Trigger descriptions are at stage 3 level (more detail). 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2FA73EE-2F4B-4699-AAAF-59A26D414440}"/>
              </a:ext>
            </a:extLst>
          </p:cNvPr>
          <p:cNvSpPr/>
          <p:nvPr/>
        </p:nvSpPr>
        <p:spPr>
          <a:xfrm>
            <a:off x="5284099" y="603137"/>
            <a:ext cx="3746610" cy="378487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D54DAF-6BC3-425D-96E6-96F71F8975A8}"/>
              </a:ext>
            </a:extLst>
          </p:cNvPr>
          <p:cNvSpPr/>
          <p:nvPr/>
        </p:nvSpPr>
        <p:spPr>
          <a:xfrm>
            <a:off x="5511210" y="800634"/>
            <a:ext cx="3214670" cy="2210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33.108: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Internal interfaces are not standardized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Separate ASN.1 module for each function.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Trigger descriptions are at stage 2 level. </a:t>
            </a:r>
          </a:p>
        </p:txBody>
      </p:sp>
    </p:spTree>
    <p:extLst>
      <p:ext uri="{BB962C8B-B14F-4D97-AF65-F5344CB8AC3E}">
        <p14:creationId xmlns:p14="http://schemas.microsoft.com/office/powerpoint/2010/main" val="2703992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303273-4403-4898-AB37-459CDD3E76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8588" y="1394415"/>
            <a:ext cx="6188537" cy="1850491"/>
          </a:xfrm>
        </p:spPr>
        <p:txBody>
          <a:bodyPr/>
          <a:lstStyle/>
          <a:p>
            <a:pPr algn="ctr"/>
            <a:r>
              <a:rPr lang="en-US" dirty="0"/>
              <a:t>Porting Decision</a:t>
            </a:r>
          </a:p>
          <a:p>
            <a:pPr algn="ctr"/>
            <a:r>
              <a:rPr lang="en-US" dirty="0"/>
              <a:t>TS 33.107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/>
              <a:t>s TS 33.127</a:t>
            </a:r>
          </a:p>
        </p:txBody>
      </p:sp>
    </p:spTree>
    <p:extLst>
      <p:ext uri="{BB962C8B-B14F-4D97-AF65-F5344CB8AC3E}">
        <p14:creationId xmlns:p14="http://schemas.microsoft.com/office/powerpoint/2010/main" val="4217685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2E6FF7A-BCDD-4016-86FF-A9A44B088FC8}"/>
              </a:ext>
            </a:extLst>
          </p:cNvPr>
          <p:cNvSpPr/>
          <p:nvPr/>
        </p:nvSpPr>
        <p:spPr>
          <a:xfrm>
            <a:off x="4946741" y="365349"/>
            <a:ext cx="4197259" cy="388056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20B05B1-B66B-4CD5-8EA6-AA73957466F3}"/>
              </a:ext>
            </a:extLst>
          </p:cNvPr>
          <p:cNvSpPr/>
          <p:nvPr/>
        </p:nvSpPr>
        <p:spPr>
          <a:xfrm>
            <a:off x="165948" y="409894"/>
            <a:ext cx="4883482" cy="378487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Porting Decision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6049" y="471369"/>
            <a:ext cx="4634071" cy="3441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Functional Architecture (clause 4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Provisioning (clause 5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CS (clause 6 in TS 33.107) 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UMTS (clause 7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Packet data w/ multimedia (clause 7A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WLAN (clause 9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MBMS (clause 10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IMS Conferences (clause 11 in TS 33.107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E</a:t>
            </a:r>
            <a:r>
              <a:rPr lang="en-US" sz="1400" dirty="0">
                <a:solidFill>
                  <a:srgbClr val="008000"/>
                </a:solidFill>
              </a:rPr>
              <a:t>P</a:t>
            </a:r>
            <a:r>
              <a:rPr lang="en-US" sz="1400" dirty="0"/>
              <a:t>S (clause 1</a:t>
            </a:r>
            <a:r>
              <a:rPr lang="en-US" sz="1400" dirty="0">
                <a:solidFill>
                  <a:srgbClr val="008000"/>
                </a:solidFill>
              </a:rPr>
              <a:t>2</a:t>
            </a:r>
            <a:r>
              <a:rPr lang="en-US" sz="1400" dirty="0"/>
              <a:t> in TS 33.</a:t>
            </a:r>
            <a:r>
              <a:rPr lang="en-US" sz="1400" dirty="0">
                <a:solidFill>
                  <a:srgbClr val="008000"/>
                </a:solidFill>
              </a:rPr>
              <a:t>107</a:t>
            </a:r>
            <a:r>
              <a:rPr lang="en-US" sz="1400" dirty="0"/>
              <a:t>) 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H(e)NB (clause 13 in TS 33.107)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GBA (clause 14 in TS 33.107)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F8584A-4839-4318-BB4E-D3BA7C694615}"/>
              </a:ext>
            </a:extLst>
          </p:cNvPr>
          <p:cNvSpPr/>
          <p:nvPr/>
        </p:nvSpPr>
        <p:spPr>
          <a:xfrm>
            <a:off x="5235659" y="498981"/>
            <a:ext cx="3882138" cy="282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IMS Voice (clause 15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GCSE (clause 16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 err="1"/>
              <a:t>ProSE</a:t>
            </a:r>
            <a:r>
              <a:rPr lang="en-US" sz="1400" dirty="0"/>
              <a:t> (clause 17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Messaging (clause 18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LALS (clause 19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S8HR (clause 20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PTC  (clause 21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CSR (clause 22 in TS 33.107)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NIDD (clause 23 in TS 33.107)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94001FA-B18B-48FE-9291-AEC8DDBF8B93}"/>
              </a:ext>
            </a:extLst>
          </p:cNvPr>
          <p:cNvSpPr/>
          <p:nvPr/>
        </p:nvSpPr>
        <p:spPr>
          <a:xfrm>
            <a:off x="3399715" y="3357411"/>
            <a:ext cx="3968897" cy="1248417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829395-5FE2-4A2C-B955-FE271548DDB6}"/>
              </a:ext>
            </a:extLst>
          </p:cNvPr>
          <p:cNvSpPr/>
          <p:nvPr/>
        </p:nvSpPr>
        <p:spPr>
          <a:xfrm>
            <a:off x="3373513" y="3301879"/>
            <a:ext cx="3968896" cy="128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Main differences: 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Target Identifiers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Change in LI specific functional names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Change in LI specific interfaces</a:t>
            </a:r>
          </a:p>
        </p:txBody>
      </p:sp>
    </p:spTree>
    <p:extLst>
      <p:ext uri="{BB962C8B-B14F-4D97-AF65-F5344CB8AC3E}">
        <p14:creationId xmlns:p14="http://schemas.microsoft.com/office/powerpoint/2010/main" val="2165363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303273-4403-4898-AB37-459CDD3E76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8588" y="1394415"/>
            <a:ext cx="6188537" cy="1850491"/>
          </a:xfrm>
        </p:spPr>
        <p:txBody>
          <a:bodyPr/>
          <a:lstStyle/>
          <a:p>
            <a:pPr algn="ctr"/>
            <a:r>
              <a:rPr lang="en-US" dirty="0"/>
              <a:t>Porting Decision</a:t>
            </a:r>
          </a:p>
          <a:p>
            <a:pPr algn="ctr"/>
            <a:r>
              <a:rPr lang="en-US" dirty="0"/>
              <a:t>TS 33.108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/>
              <a:t>s TS 33.128</a:t>
            </a:r>
          </a:p>
        </p:txBody>
      </p:sp>
    </p:spTree>
    <p:extLst>
      <p:ext uri="{BB962C8B-B14F-4D97-AF65-F5344CB8AC3E}">
        <p14:creationId xmlns:p14="http://schemas.microsoft.com/office/powerpoint/2010/main" val="984702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39090C7-CF89-4989-BE0D-E4CA4D1A95A4}"/>
              </a:ext>
            </a:extLst>
          </p:cNvPr>
          <p:cNvSpPr/>
          <p:nvPr/>
        </p:nvSpPr>
        <p:spPr>
          <a:xfrm>
            <a:off x="4463771" y="438418"/>
            <a:ext cx="4390164" cy="402029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C746142-682E-4749-99AE-70D55B2A65D6}"/>
              </a:ext>
            </a:extLst>
          </p:cNvPr>
          <p:cNvSpPr/>
          <p:nvPr/>
        </p:nvSpPr>
        <p:spPr>
          <a:xfrm>
            <a:off x="165949" y="409893"/>
            <a:ext cx="4468158" cy="410854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Porting Decision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F8584A-4839-4318-BB4E-D3BA7C694615}"/>
              </a:ext>
            </a:extLst>
          </p:cNvPr>
          <p:cNvSpPr/>
          <p:nvPr/>
        </p:nvSpPr>
        <p:spPr>
          <a:xfrm>
            <a:off x="290066" y="546822"/>
            <a:ext cx="4281934" cy="3166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Basic HO definitions (clause 4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CS (clause 5in TS 33.108</a:t>
            </a:r>
            <a:r>
              <a:rPr lang="en-US" sz="1400" dirty="0"/>
              <a:t>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Packet Data (clause 6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Multi-media domain – IMS IRI (clause 7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WLAN (clause 8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MBMS (clause 9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EPS (clause 10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IMS conference (clause 11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IMS voice (clause 12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78D17B-C50F-4190-BC6D-76F0A4409A60}"/>
              </a:ext>
            </a:extLst>
          </p:cNvPr>
          <p:cNvSpPr/>
          <p:nvPr/>
        </p:nvSpPr>
        <p:spPr>
          <a:xfrm>
            <a:off x="4767362" y="596538"/>
            <a:ext cx="3969204" cy="1755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Prose (clause 13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GCSE (clause 14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Messaging (clause 15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CSR (clause 16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PTC (clause 17 in TS 33.108)</a:t>
            </a:r>
          </a:p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PTC Encryption (clause 18 in TS 33.108).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AAD4838-D9EA-441B-8C1B-5FA5A72D0E1B}"/>
              </a:ext>
            </a:extLst>
          </p:cNvPr>
          <p:cNvSpPr/>
          <p:nvPr/>
        </p:nvSpPr>
        <p:spPr>
          <a:xfrm>
            <a:off x="3513017" y="3187502"/>
            <a:ext cx="4781319" cy="133775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FE6764-5A50-4C5A-B407-CF7B710D7D05}"/>
              </a:ext>
            </a:extLst>
          </p:cNvPr>
          <p:cNvSpPr/>
          <p:nvPr/>
        </p:nvSpPr>
        <p:spPr>
          <a:xfrm>
            <a:off x="3621247" y="3239977"/>
            <a:ext cx="4359928" cy="128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Differences: 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Internal interfaces standardized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Separate ASN.1 module for each function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Stage 3 trigger descriptions</a:t>
            </a:r>
          </a:p>
        </p:txBody>
      </p:sp>
    </p:spTree>
    <p:extLst>
      <p:ext uri="{BB962C8B-B14F-4D97-AF65-F5344CB8AC3E}">
        <p14:creationId xmlns:p14="http://schemas.microsoft.com/office/powerpoint/2010/main" val="2621180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303273-4403-4898-AB37-459CDD3E76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8588" y="1394415"/>
            <a:ext cx="6188537" cy="1850491"/>
          </a:xfrm>
        </p:spPr>
        <p:txBody>
          <a:bodyPr/>
          <a:lstStyle/>
          <a:p>
            <a:pPr algn="ctr"/>
            <a:r>
              <a:rPr lang="en-US" dirty="0"/>
              <a:t>Porting Decision</a:t>
            </a:r>
          </a:p>
          <a:p>
            <a:pPr algn="ctr"/>
            <a:r>
              <a:rPr lang="en-US" dirty="0"/>
              <a:t>TR 33.9xx</a:t>
            </a:r>
          </a:p>
        </p:txBody>
      </p:sp>
    </p:spTree>
    <p:extLst>
      <p:ext uri="{BB962C8B-B14F-4D97-AF65-F5344CB8AC3E}">
        <p14:creationId xmlns:p14="http://schemas.microsoft.com/office/powerpoint/2010/main" val="3523778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91E1F20-B2AB-4482-B919-C97FA620AA3E}"/>
              </a:ext>
            </a:extLst>
          </p:cNvPr>
          <p:cNvSpPr/>
          <p:nvPr/>
        </p:nvSpPr>
        <p:spPr>
          <a:xfrm>
            <a:off x="4911865" y="318482"/>
            <a:ext cx="4112362" cy="3927437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EF50AB5-C3D4-4388-ADC9-6B1765767B7C}"/>
              </a:ext>
            </a:extLst>
          </p:cNvPr>
          <p:cNvSpPr/>
          <p:nvPr/>
        </p:nvSpPr>
        <p:spPr>
          <a:xfrm>
            <a:off x="165948" y="467917"/>
            <a:ext cx="4745917" cy="405052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Porting decision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F8584A-4839-4318-BB4E-D3BA7C694615}"/>
              </a:ext>
            </a:extLst>
          </p:cNvPr>
          <p:cNvSpPr/>
          <p:nvPr/>
        </p:nvSpPr>
        <p:spPr>
          <a:xfrm>
            <a:off x="418120" y="505993"/>
            <a:ext cx="4263550" cy="4012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TS 33.107 Informative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A  (CS voice flows)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B (GSN flows)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C (packet data with multi-media)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D (MGW with H.248)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E (IMS voice scenarios)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F (IMS call flows)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G (transcoded media)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Annex H (Location only warrant)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I (Non-Local ID)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J (S8HR)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L (IP based HO interface for CS intercepts)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Annex M (virtualization)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5CEB4F-EF91-4784-A84E-13F235E2308F}"/>
              </a:ext>
            </a:extLst>
          </p:cNvPr>
          <p:cNvSpPr/>
          <p:nvPr/>
        </p:nvSpPr>
        <p:spPr>
          <a:xfrm>
            <a:off x="5015419" y="507148"/>
            <a:ext cx="3778613" cy="3166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TS 33.108 Informative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D  (LEMF handling of unrecognized fields)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Annex F (Correlation Indications of IMS IRI with Annex G (US LI)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Annex C (UMTS and EPS HI3)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Annex M (HI notification using HI2)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>
                <a:solidFill>
                  <a:srgbClr val="008000"/>
                </a:solidFill>
              </a:rPr>
              <a:t>Annex N (IMS voice correlation - guidelines)</a:t>
            </a:r>
          </a:p>
          <a:p>
            <a:pPr marL="688975" lvl="1" indent="-231775" algn="just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/>
              <a:t>Annex O (selection of ASN.1 sub-domain for LALS)</a:t>
            </a:r>
          </a:p>
        </p:txBody>
      </p:sp>
    </p:spTree>
    <p:extLst>
      <p:ext uri="{BB962C8B-B14F-4D97-AF65-F5344CB8AC3E}">
        <p14:creationId xmlns:p14="http://schemas.microsoft.com/office/powerpoint/2010/main" val="1259106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06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20B05B1-B66B-4CD5-8EA6-AA73957466F3}"/>
              </a:ext>
            </a:extLst>
          </p:cNvPr>
          <p:cNvSpPr/>
          <p:nvPr/>
        </p:nvSpPr>
        <p:spPr>
          <a:xfrm>
            <a:off x="856484" y="587844"/>
            <a:ext cx="7570038" cy="378487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Overview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94666" y="640053"/>
            <a:ext cx="6754667" cy="3749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Purpose of this is to help in the strategy/decision making on the porting aspects: 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33.107 to TS 33.127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33.108 to TS 33.128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33.107 to TS 33.9xx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TS 33.108 to TS 33.9xx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Discussion points: 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Should the architecture and functions be changed?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Or, just cut and paste?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ASN.1 module be merged with the new module in TS 33.128</a:t>
            </a:r>
          </a:p>
          <a:p>
            <a:pPr marL="688975" lvl="1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Or, just cut and paste?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Upon consensus, CR can be generated to do the porting. </a:t>
            </a:r>
          </a:p>
          <a:p>
            <a:pPr marL="231775" indent="-231775" algn="just">
              <a:lnSpc>
                <a:spcPts val="2400"/>
              </a:lnSpc>
              <a:buFont typeface="Arial" pitchFamily="34" charset="0"/>
              <a:buChar char="•"/>
            </a:pPr>
            <a:r>
              <a:rPr lang="en-US" sz="1400" dirty="0"/>
              <a:t>Decision to make on the items that need not be ported. 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97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303273-4403-4898-AB37-459CDD3E76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8588" y="1394415"/>
            <a:ext cx="5526823" cy="1850491"/>
          </a:xfrm>
        </p:spPr>
        <p:txBody>
          <a:bodyPr/>
          <a:lstStyle/>
          <a:p>
            <a:pPr algn="ctr"/>
            <a:r>
              <a:rPr lang="en-US" dirty="0"/>
              <a:t>Overview </a:t>
            </a:r>
          </a:p>
          <a:p>
            <a:pPr algn="ctr"/>
            <a:r>
              <a:rPr lang="en-US" dirty="0"/>
              <a:t>TS 33.107 Vs TS 33.127</a:t>
            </a:r>
          </a:p>
        </p:txBody>
      </p:sp>
    </p:spTree>
    <p:extLst>
      <p:ext uri="{BB962C8B-B14F-4D97-AF65-F5344CB8AC3E}">
        <p14:creationId xmlns:p14="http://schemas.microsoft.com/office/powerpoint/2010/main" val="107374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FA1E9F2-2556-41EB-8294-DADB4BCA9BDB}"/>
              </a:ext>
            </a:extLst>
          </p:cNvPr>
          <p:cNvSpPr/>
          <p:nvPr/>
        </p:nvSpPr>
        <p:spPr>
          <a:xfrm>
            <a:off x="4689852" y="522540"/>
            <a:ext cx="4199052" cy="409841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77620D1-25E4-4521-90BF-1FB6D6DCD4C1}"/>
              </a:ext>
            </a:extLst>
          </p:cNvPr>
          <p:cNvSpPr/>
          <p:nvPr/>
        </p:nvSpPr>
        <p:spPr>
          <a:xfrm>
            <a:off x="255097" y="545400"/>
            <a:ext cx="4740852" cy="409841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FE85B44-C20B-46FC-8FBE-BB6098036C50}"/>
              </a:ext>
            </a:extLst>
          </p:cNvPr>
          <p:cNvSpPr/>
          <p:nvPr/>
        </p:nvSpPr>
        <p:spPr>
          <a:xfrm>
            <a:off x="3767302" y="1711067"/>
            <a:ext cx="2281228" cy="2343043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Comparing the 5G LI architecture to pre-5G LI architecture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795B812-2024-49B8-9567-3183226F2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488163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2262D07-494A-4C49-9CB6-6FE8EBB87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55E9F0-7E23-4E2E-A7E2-D2874EB1E4D6}"/>
              </a:ext>
            </a:extLst>
          </p:cNvPr>
          <p:cNvSpPr/>
          <p:nvPr/>
        </p:nvSpPr>
        <p:spPr>
          <a:xfrm>
            <a:off x="2217107" y="568260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33.127</a:t>
            </a:r>
            <a:endParaRPr lang="en-US" sz="2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E4D605-431B-426E-9199-219D9E54E084}"/>
              </a:ext>
            </a:extLst>
          </p:cNvPr>
          <p:cNvSpPr/>
          <p:nvPr/>
        </p:nvSpPr>
        <p:spPr>
          <a:xfrm>
            <a:off x="5688423" y="499681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33.107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D82827-48C2-40A4-95B4-18EB073A4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497" y="1346746"/>
            <a:ext cx="2140861" cy="24957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6659E21-B31E-49C1-BF1C-FA6C86318956}"/>
              </a:ext>
            </a:extLst>
          </p:cNvPr>
          <p:cNvSpPr/>
          <p:nvPr/>
        </p:nvSpPr>
        <p:spPr>
          <a:xfrm>
            <a:off x="3856285" y="1807455"/>
            <a:ext cx="2281229" cy="212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New terms: 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POI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MDF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POI Output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Interception Product</a:t>
            </a:r>
          </a:p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New LI functions: 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Triggering Function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SIRF</a:t>
            </a:r>
          </a:p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ADMF split into two: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LICF &amp; LIPF.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26CA8215-15CD-40E9-A870-9822A6B4A348}"/>
              </a:ext>
            </a:extLst>
          </p:cNvPr>
          <p:cNvSpPr/>
          <p:nvPr/>
        </p:nvSpPr>
        <p:spPr>
          <a:xfrm rot="5791991">
            <a:off x="3581422" y="2273670"/>
            <a:ext cx="484632" cy="506012"/>
          </a:xfrm>
          <a:prstGeom prst="down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5E769C5-CF1D-45C4-A4AE-DF010D0EF61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66113" y="-2440701"/>
            <a:ext cx="32382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EA10FA5-B3F4-4A81-822E-6CFBD32D6E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035645"/>
              </p:ext>
            </p:extLst>
          </p:nvPr>
        </p:nvGraphicFramePr>
        <p:xfrm>
          <a:off x="243378" y="589913"/>
          <a:ext cx="3879905" cy="3886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5" imgW="7258193" imgH="8958211" progId="Visio.Drawing.15">
                  <p:embed/>
                </p:oleObj>
              </mc:Choice>
              <mc:Fallback>
                <p:oleObj name="Visio" r:id="rId5" imgW="7258193" imgH="8958211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EA10FA5-B3F4-4A81-822E-6CFBD32D6E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378" y="589913"/>
                        <a:ext cx="3879905" cy="38867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8911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E12074C-5531-4F58-8E48-46289E940D57}"/>
              </a:ext>
            </a:extLst>
          </p:cNvPr>
          <p:cNvSpPr/>
          <p:nvPr/>
        </p:nvSpPr>
        <p:spPr>
          <a:xfrm>
            <a:off x="4870852" y="542763"/>
            <a:ext cx="3971000" cy="409841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B976F48-B16F-4D28-B1EF-42C4388DA2AD}"/>
              </a:ext>
            </a:extLst>
          </p:cNvPr>
          <p:cNvSpPr/>
          <p:nvPr/>
        </p:nvSpPr>
        <p:spPr>
          <a:xfrm>
            <a:off x="255097" y="545400"/>
            <a:ext cx="5029385" cy="409841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7864A2B-3ACE-4B41-8BF0-C9B43F7D2610}"/>
              </a:ext>
            </a:extLst>
          </p:cNvPr>
          <p:cNvSpPr/>
          <p:nvPr/>
        </p:nvSpPr>
        <p:spPr>
          <a:xfrm>
            <a:off x="3948913" y="1634591"/>
            <a:ext cx="2718924" cy="2597987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Comparing LI specific interfaces 5G LI  Vs pre-5G LI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5E4C65A-CE7A-452A-969A-37ABEC510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88" y="545400"/>
            <a:ext cx="683644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79CB222-109D-4F02-92B4-7EA8552D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88" y="897580"/>
            <a:ext cx="758569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C3CEDD5-9EAA-4ACF-8D5B-02F2F148F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149" y="679321"/>
            <a:ext cx="737167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FD4510D-2549-42D2-8E67-FC4FEFA64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149" y="1167225"/>
            <a:ext cx="682474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CFE2B9D-B367-453B-91AD-DB9100B8F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4163" y="2311399"/>
            <a:ext cx="56424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60D16A61-642F-43A8-868C-306AF7601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E17BC73-E05C-4600-B7B5-D806EA24DC69}"/>
              </a:ext>
            </a:extLst>
          </p:cNvPr>
          <p:cNvSpPr/>
          <p:nvPr/>
        </p:nvSpPr>
        <p:spPr>
          <a:xfrm>
            <a:off x="2897865" y="609297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33.127</a:t>
            </a:r>
            <a:endParaRPr lang="en-US" sz="2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7B144B-3DA2-4B3D-88A0-AC7B40B47869}"/>
              </a:ext>
            </a:extLst>
          </p:cNvPr>
          <p:cNvSpPr/>
          <p:nvPr/>
        </p:nvSpPr>
        <p:spPr>
          <a:xfrm>
            <a:off x="6171858" y="603383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33.107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33ED7A-F640-489E-805D-72A3C9341300}"/>
              </a:ext>
            </a:extLst>
          </p:cNvPr>
          <p:cNvSpPr/>
          <p:nvPr/>
        </p:nvSpPr>
        <p:spPr>
          <a:xfrm>
            <a:off x="4028015" y="1694254"/>
            <a:ext cx="2508065" cy="2743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Prefixing all interfaces with LI_</a:t>
            </a:r>
          </a:p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Common LI_X1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Replacing X1_1, X1_2, X1_3</a:t>
            </a:r>
          </a:p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New interfaces: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LI_T2, LI_T3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LI_MDF 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LI_ADMF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LI_SI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LI_X0</a:t>
            </a:r>
          </a:p>
          <a:p>
            <a:pPr marL="688975" lvl="1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100" dirty="0">
                <a:sym typeface="Wingdings" panose="05000000000000000000" pitchFamily="2" charset="2"/>
              </a:rPr>
              <a:t>LI_HI4</a:t>
            </a:r>
          </a:p>
          <a:p>
            <a:pPr marL="231775" indent="-231775" algn="just">
              <a:lnSpc>
                <a:spcPts val="1600"/>
              </a:lnSpc>
              <a:buFont typeface="Arial" pitchFamily="34" charset="0"/>
              <a:buChar char="•"/>
            </a:pPr>
            <a:r>
              <a:rPr lang="en-US" sz="1200" dirty="0">
                <a:sym typeface="Wingdings" panose="05000000000000000000" pitchFamily="2" charset="2"/>
              </a:rPr>
              <a:t>LI_HI1 from LEA</a:t>
            </a:r>
          </a:p>
          <a:p>
            <a:pPr algn="just">
              <a:lnSpc>
                <a:spcPts val="1600"/>
              </a:lnSpc>
            </a:pPr>
            <a:endParaRPr lang="en-US" sz="1200" dirty="0">
              <a:sym typeface="Wingdings" panose="05000000000000000000" pitchFamily="2" charset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08AA4D-B3BE-408F-8E81-107344507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78" y="749346"/>
            <a:ext cx="3846843" cy="36527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A3C60C-6028-4035-985B-22F3E8A494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667" y="1240602"/>
            <a:ext cx="2040688" cy="299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59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38FFCE0-7FE0-4D0A-90BC-55FF3F3DBDA2}"/>
              </a:ext>
            </a:extLst>
          </p:cNvPr>
          <p:cNvSpPr/>
          <p:nvPr/>
        </p:nvSpPr>
        <p:spPr>
          <a:xfrm>
            <a:off x="3072246" y="436970"/>
            <a:ext cx="4438471" cy="456936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7541D39-BB7A-497E-B902-587DEB1E43A8}"/>
              </a:ext>
            </a:extLst>
          </p:cNvPr>
          <p:cNvSpPr/>
          <p:nvPr/>
        </p:nvSpPr>
        <p:spPr>
          <a:xfrm>
            <a:off x="7242517" y="471683"/>
            <a:ext cx="1792673" cy="385755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BBCA30E-5D88-4292-A90F-306613744CFA}"/>
              </a:ext>
            </a:extLst>
          </p:cNvPr>
          <p:cNvSpPr/>
          <p:nvPr/>
        </p:nvSpPr>
        <p:spPr>
          <a:xfrm>
            <a:off x="214685" y="545400"/>
            <a:ext cx="2922374" cy="391727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Point of Interception (POI) &amp; Triggering Function  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23478" y="564122"/>
            <a:ext cx="3806419" cy="441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400" dirty="0"/>
              <a:t>Point of Interception (POI):</a:t>
            </a:r>
          </a:p>
          <a:p>
            <a:pPr marL="688975" lvl="1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200" dirty="0"/>
              <a:t>Two Categories: </a:t>
            </a:r>
          </a:p>
          <a:p>
            <a:pPr marL="1146175" lvl="2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050" dirty="0"/>
              <a:t>Directly Provisioned POI: Target list is provisioned at the POI</a:t>
            </a:r>
          </a:p>
          <a:p>
            <a:pPr marL="1146175" lvl="2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050" dirty="0"/>
              <a:t>Triggered POI: Target list is provisioned at the Triggering Function. </a:t>
            </a:r>
          </a:p>
          <a:p>
            <a:pPr marL="688975" lvl="1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200" dirty="0"/>
              <a:t>Two types in each category: </a:t>
            </a:r>
          </a:p>
          <a:p>
            <a:pPr marL="1146175" lvl="2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050" dirty="0"/>
              <a:t>IRI-POI: output is </a:t>
            </a:r>
            <a:r>
              <a:rPr lang="en-US" sz="1050" dirty="0" err="1"/>
              <a:t>xIRI</a:t>
            </a:r>
            <a:endParaRPr lang="en-US" sz="1050" dirty="0"/>
          </a:p>
          <a:p>
            <a:pPr marL="1146175" lvl="2" indent="-231775" algn="just">
              <a:lnSpc>
                <a:spcPts val="2000"/>
              </a:lnSpc>
              <a:buFont typeface="Arial" pitchFamily="34" charset="0"/>
              <a:buChar char="•"/>
            </a:pPr>
            <a:r>
              <a:rPr lang="en-US" sz="1050" dirty="0"/>
              <a:t>CC-POI: output is </a:t>
            </a:r>
            <a:r>
              <a:rPr lang="en-US" sz="1050" dirty="0" err="1"/>
              <a:t>xCC</a:t>
            </a:r>
            <a:r>
              <a:rPr lang="en-US" sz="1050" dirty="0"/>
              <a:t>.</a:t>
            </a:r>
          </a:p>
          <a:p>
            <a:pPr marL="171450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 </a:t>
            </a:r>
            <a:r>
              <a:rPr lang="en-US" sz="1400" dirty="0"/>
              <a:t>Triggering Function (TF) </a:t>
            </a:r>
          </a:p>
          <a:p>
            <a:pPr marL="628650" lvl="1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Two types: </a:t>
            </a:r>
          </a:p>
          <a:p>
            <a:pPr marL="1085850" lvl="2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IRI-TF triggers </a:t>
            </a:r>
            <a:r>
              <a:rPr lang="en-US" sz="1050" i="1" dirty="0"/>
              <a:t>Triggered</a:t>
            </a:r>
            <a:r>
              <a:rPr lang="en-US" sz="1050" dirty="0"/>
              <a:t> IRI-POI</a:t>
            </a:r>
          </a:p>
          <a:p>
            <a:pPr marL="1085850" lvl="2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CC-TF triggers </a:t>
            </a:r>
            <a:r>
              <a:rPr lang="en-US" sz="1050" i="1" dirty="0"/>
              <a:t>Triggered</a:t>
            </a:r>
            <a:r>
              <a:rPr lang="en-US" sz="1050" dirty="0"/>
              <a:t> CC-POI</a:t>
            </a:r>
          </a:p>
          <a:p>
            <a:pPr marL="171450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TF to POI Interface (LI_T)</a:t>
            </a:r>
          </a:p>
          <a:p>
            <a:pPr marL="628650" lvl="1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Two variants:</a:t>
            </a:r>
          </a:p>
          <a:p>
            <a:pPr marL="1085850" lvl="2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LI_T2: IRI-TF to IRI-POI</a:t>
            </a:r>
          </a:p>
          <a:p>
            <a:pPr marL="1085850" lvl="2" indent="-171450" algn="just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en-US" sz="1050" dirty="0"/>
              <a:t>LI_T3: CC_TF to CC-POI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599EBA-CFD5-4C18-BDDF-9A40445E0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0" y="922135"/>
            <a:ext cx="2476693" cy="3252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4BECBE-1ECB-4C76-B7FC-28BC8CA72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387" y="994903"/>
            <a:ext cx="746295" cy="288582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564E1C6-7A48-4ED6-9A5C-A4592AE74DFC}"/>
              </a:ext>
            </a:extLst>
          </p:cNvPr>
          <p:cNvSpPr/>
          <p:nvPr/>
        </p:nvSpPr>
        <p:spPr>
          <a:xfrm>
            <a:off x="725130" y="471683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33.127</a:t>
            </a:r>
            <a:endParaRPr lang="en-US" sz="2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4AC0A9-55C5-4BC0-9C8F-B52B2936EB03}"/>
              </a:ext>
            </a:extLst>
          </p:cNvPr>
          <p:cNvSpPr/>
          <p:nvPr/>
        </p:nvSpPr>
        <p:spPr>
          <a:xfrm>
            <a:off x="7202057" y="480514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33.107</a:t>
            </a:r>
          </a:p>
        </p:txBody>
      </p:sp>
    </p:spTree>
    <p:extLst>
      <p:ext uri="{BB962C8B-B14F-4D97-AF65-F5344CB8AC3E}">
        <p14:creationId xmlns:p14="http://schemas.microsoft.com/office/powerpoint/2010/main" val="161775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7541D39-BB7A-497E-B902-587DEB1E43A8}"/>
              </a:ext>
            </a:extLst>
          </p:cNvPr>
          <p:cNvSpPr/>
          <p:nvPr/>
        </p:nvSpPr>
        <p:spPr>
          <a:xfrm>
            <a:off x="4572000" y="677793"/>
            <a:ext cx="4463190" cy="3651445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BBCA30E-5D88-4292-A90F-306613744CFA}"/>
              </a:ext>
            </a:extLst>
          </p:cNvPr>
          <p:cNvSpPr/>
          <p:nvPr/>
        </p:nvSpPr>
        <p:spPr>
          <a:xfrm>
            <a:off x="214684" y="677793"/>
            <a:ext cx="3968897" cy="3784878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Interception at SMF/UPF Vs CUPS LI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80A6317-ABFD-4371-B31C-FEFC77AE4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77" y="1029975"/>
            <a:ext cx="3139709" cy="33407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E3EAB0-F0D5-47C1-98DE-A84F5A3E3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221" y="986000"/>
            <a:ext cx="4184095" cy="27444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A02C797-3AE5-4D83-B645-67CF3C8A2EF4}"/>
              </a:ext>
            </a:extLst>
          </p:cNvPr>
          <p:cNvSpPr/>
          <p:nvPr/>
        </p:nvSpPr>
        <p:spPr>
          <a:xfrm>
            <a:off x="1248389" y="566921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33.127</a:t>
            </a:r>
            <a:endParaRPr lang="en-US" sz="2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0A1E7B-9E51-410D-B6B5-313AE73DC6ED}"/>
              </a:ext>
            </a:extLst>
          </p:cNvPr>
          <p:cNvSpPr/>
          <p:nvPr/>
        </p:nvSpPr>
        <p:spPr>
          <a:xfrm>
            <a:off x="6171858" y="603383"/>
            <a:ext cx="19014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TS 33.107</a:t>
            </a:r>
          </a:p>
        </p:txBody>
      </p:sp>
    </p:spTree>
    <p:extLst>
      <p:ext uri="{BB962C8B-B14F-4D97-AF65-F5344CB8AC3E}">
        <p14:creationId xmlns:p14="http://schemas.microsoft.com/office/powerpoint/2010/main" val="785692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303273-4403-4898-AB37-459CDD3E76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08588" y="1394415"/>
            <a:ext cx="5526823" cy="1850491"/>
          </a:xfrm>
        </p:spPr>
        <p:txBody>
          <a:bodyPr/>
          <a:lstStyle/>
          <a:p>
            <a:pPr algn="ctr"/>
            <a:r>
              <a:rPr lang="en-US" dirty="0"/>
              <a:t>Overview </a:t>
            </a:r>
          </a:p>
          <a:p>
            <a:pPr algn="ctr"/>
            <a:r>
              <a:rPr lang="en-US" dirty="0"/>
              <a:t>TS 33.108 Vs TS 33.128</a:t>
            </a:r>
          </a:p>
        </p:txBody>
      </p:sp>
    </p:spTree>
    <p:extLst>
      <p:ext uri="{BB962C8B-B14F-4D97-AF65-F5344CB8AC3E}">
        <p14:creationId xmlns:p14="http://schemas.microsoft.com/office/powerpoint/2010/main" val="791651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bg2"/>
                </a:solidFill>
                <a:latin typeface="Arial"/>
                <a:cs typeface="Arial"/>
              </a:rPr>
              <a:t>Overview</a:t>
            </a:r>
            <a:endParaRPr lang="en-US" sz="1400" b="1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8417A2-3BE2-44B0-8553-790355544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499681"/>
            <a:ext cx="50293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DA5B781-B892-43C6-A451-848C797D6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89" y="897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FD1CF-3A74-40A0-B6CB-2D66EEEA2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20" y="128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2C91894-A265-468C-BD62-C5C7D127FD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909212"/>
              </p:ext>
            </p:extLst>
          </p:nvPr>
        </p:nvGraphicFramePr>
        <p:xfrm>
          <a:off x="445060" y="467360"/>
          <a:ext cx="8280820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3440">
                  <a:extLst>
                    <a:ext uri="{9D8B030D-6E8A-4147-A177-3AD203B41FA5}">
                      <a16:colId xmlns:a16="http://schemas.microsoft.com/office/drawing/2014/main" val="3438838609"/>
                    </a:ext>
                  </a:extLst>
                </a:gridCol>
                <a:gridCol w="1626499">
                  <a:extLst>
                    <a:ext uri="{9D8B030D-6E8A-4147-A177-3AD203B41FA5}">
                      <a16:colId xmlns:a16="http://schemas.microsoft.com/office/drawing/2014/main" val="3858787740"/>
                    </a:ext>
                  </a:extLst>
                </a:gridCol>
                <a:gridCol w="1421575">
                  <a:extLst>
                    <a:ext uri="{9D8B030D-6E8A-4147-A177-3AD203B41FA5}">
                      <a16:colId xmlns:a16="http://schemas.microsoft.com/office/drawing/2014/main" val="3816628226"/>
                    </a:ext>
                  </a:extLst>
                </a:gridCol>
                <a:gridCol w="3579306">
                  <a:extLst>
                    <a:ext uri="{9D8B030D-6E8A-4147-A177-3AD203B41FA5}">
                      <a16:colId xmlns:a16="http://schemas.microsoft.com/office/drawing/2014/main" val="84970851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TS 33.128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TS 33.108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121827"/>
                  </a:ext>
                </a:extLst>
              </a:tr>
              <a:tr h="246571">
                <a:tc>
                  <a:txBody>
                    <a:bodyPr/>
                    <a:lstStyle/>
                    <a:p>
                      <a:r>
                        <a:rPr lang="en-US" sz="1200" dirty="0"/>
                        <a:t>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Protocol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556572"/>
                  </a:ext>
                </a:extLst>
              </a:tr>
              <a:tr h="131428">
                <a:tc>
                  <a:txBody>
                    <a:bodyPr/>
                    <a:lstStyle/>
                    <a:p>
                      <a:r>
                        <a:rPr lang="en-US" sz="1200" dirty="0"/>
                        <a:t> LI_X1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ETSI TS 103 221-1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679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LI_X1 (management)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ETSI TS 103 221-1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855380"/>
                  </a:ext>
                </a:extLst>
              </a:tr>
              <a:tr h="232815">
                <a:tc>
                  <a:txBody>
                    <a:bodyPr/>
                    <a:lstStyle/>
                    <a:p>
                      <a:r>
                        <a:rPr lang="en-US" sz="1200" dirty="0"/>
                        <a:t>LI_X2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ETSI TS 103 221-2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93854"/>
                  </a:ext>
                </a:extLst>
              </a:tr>
              <a:tr h="217440">
                <a:tc>
                  <a:txBody>
                    <a:bodyPr/>
                    <a:lstStyle/>
                    <a:p>
                      <a:r>
                        <a:rPr lang="en-US" sz="1200" dirty="0"/>
                        <a:t>LI_X3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ETSI TS 103 221-2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461271"/>
                  </a:ext>
                </a:extLst>
              </a:tr>
              <a:tr h="258709">
                <a:tc>
                  <a:txBody>
                    <a:bodyPr/>
                    <a:lstStyle/>
                    <a:p>
                      <a:r>
                        <a:rPr lang="en-US" sz="1200" dirty="0"/>
                        <a:t>LI_T2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ETSI TS 103 221-1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X3c, </a:t>
                      </a:r>
                      <a:r>
                        <a:rPr lang="en-US" sz="1200" dirty="0" err="1"/>
                        <a:t>Sxa</a:t>
                      </a:r>
                      <a:r>
                        <a:rPr lang="en-US" sz="1200" dirty="0"/>
                        <a:t>’/</a:t>
                      </a:r>
                      <a:r>
                        <a:rPr lang="en-US" sz="1200" dirty="0" err="1"/>
                        <a:t>SXb</a:t>
                      </a:r>
                      <a:r>
                        <a:rPr lang="en-US" sz="1200" dirty="0"/>
                        <a:t>’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X3c not standardized, </a:t>
                      </a:r>
                      <a:r>
                        <a:rPr lang="en-US" sz="1200" dirty="0" err="1"/>
                        <a:t>Sxa</a:t>
                      </a:r>
                      <a:r>
                        <a:rPr lang="en-US" sz="1200" dirty="0"/>
                        <a:t>’, </a:t>
                      </a:r>
                      <a:r>
                        <a:rPr lang="en-US" sz="1200" dirty="0" err="1"/>
                        <a:t>SXb</a:t>
                      </a:r>
                      <a:r>
                        <a:rPr lang="en-US" sz="1200" dirty="0"/>
                        <a:t>’ in TS 29.244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008709"/>
                  </a:ext>
                </a:extLst>
              </a:tr>
              <a:tr h="160211">
                <a:tc>
                  <a:txBody>
                    <a:bodyPr/>
                    <a:lstStyle/>
                    <a:p>
                      <a:r>
                        <a:rPr lang="en-US" sz="1200" dirty="0"/>
                        <a:t>LI_T3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ETSI TS 103 221-1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X3c, </a:t>
                      </a:r>
                      <a:r>
                        <a:rPr lang="en-US" sz="1200" dirty="0" err="1"/>
                        <a:t>Sxa</a:t>
                      </a:r>
                      <a:r>
                        <a:rPr lang="en-US" sz="1200" dirty="0"/>
                        <a:t>’, </a:t>
                      </a:r>
                      <a:r>
                        <a:rPr lang="en-US" sz="1200" dirty="0" err="1"/>
                        <a:t>SXb</a:t>
                      </a:r>
                      <a:r>
                        <a:rPr lang="en-US" sz="1200" dirty="0"/>
                        <a:t>’, </a:t>
                      </a:r>
                      <a:r>
                        <a:rPr lang="en-US" sz="1200" dirty="0" err="1"/>
                        <a:t>Iq</a:t>
                      </a:r>
                      <a:r>
                        <a:rPr lang="en-US" sz="1200" dirty="0"/>
                        <a:t>, Mc, Rx, </a:t>
                      </a:r>
                      <a:r>
                        <a:rPr lang="en-US" sz="1200" dirty="0" err="1"/>
                        <a:t>Gx</a:t>
                      </a:r>
                      <a:r>
                        <a:rPr lang="en-US" sz="1200" dirty="0"/>
                        <a:t>, Ix, Mn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X3c not standardized, </a:t>
                      </a:r>
                      <a:r>
                        <a:rPr lang="en-US" sz="1200" dirty="0" err="1"/>
                        <a:t>Sxa</a:t>
                      </a:r>
                      <a:r>
                        <a:rPr lang="en-US" sz="1200" dirty="0"/>
                        <a:t>’, </a:t>
                      </a:r>
                      <a:r>
                        <a:rPr lang="en-US" sz="1200" dirty="0" err="1"/>
                        <a:t>SXb</a:t>
                      </a:r>
                      <a:r>
                        <a:rPr lang="en-US" sz="1200" dirty="0"/>
                        <a:t>’ in TS 29.244</a:t>
                      </a:r>
                    </a:p>
                    <a:p>
                      <a:r>
                        <a:rPr lang="en-US" sz="1200" dirty="0" err="1"/>
                        <a:t>Iq</a:t>
                      </a:r>
                      <a:r>
                        <a:rPr lang="en-US" sz="1200" dirty="0"/>
                        <a:t>, Mc, Rx, </a:t>
                      </a:r>
                      <a:r>
                        <a:rPr lang="en-US" sz="1200" dirty="0" err="1"/>
                        <a:t>Gx</a:t>
                      </a:r>
                      <a:r>
                        <a:rPr lang="en-US" sz="1200" dirty="0"/>
                        <a:t>, Ix, Mn are not standardized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0835530"/>
                  </a:ext>
                </a:extLst>
              </a:tr>
              <a:tr h="223104">
                <a:tc>
                  <a:txBody>
                    <a:bodyPr/>
                    <a:lstStyle/>
                    <a:p>
                      <a:r>
                        <a:rPr lang="en-US" sz="1200" dirty="0"/>
                        <a:t>LI_SI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n./a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837820"/>
                  </a:ext>
                </a:extLst>
              </a:tr>
              <a:tr h="215821">
                <a:tc>
                  <a:txBody>
                    <a:bodyPr/>
                    <a:lstStyle/>
                    <a:p>
                      <a:r>
                        <a:rPr lang="en-US" sz="1200" dirty="0"/>
                        <a:t>LI_ADMF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102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LI_MDF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 standardized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3639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344183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2.2.potx [Read-Only]" id="{852A6360-FEBF-4E67-9CC6-26E65BB8E5FD}" vid="{99DD23B8-2849-4C06-A277-6503AC819F2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1057</Words>
  <Application>Microsoft Office PowerPoint</Application>
  <PresentationFormat>On-screen Show (16:9)</PresentationFormat>
  <Paragraphs>195</Paragraphs>
  <Slides>17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Arial</vt:lpstr>
      <vt:lpstr>Calibri</vt:lpstr>
      <vt:lpstr>Harlow Solid Italic</vt:lpstr>
      <vt:lpstr>Lucida Grande</vt:lpstr>
      <vt:lpstr>Nokia Pure Headline Light</vt:lpstr>
      <vt:lpstr>Nokia Pure Headline Ultra Light</vt:lpstr>
      <vt:lpstr>Nokia Pure Text</vt:lpstr>
      <vt:lpstr>Nokia Pure Text Light</vt:lpstr>
      <vt:lpstr>Wingdings</vt:lpstr>
      <vt:lpstr>ヒラギノ角ゴ Pro W3</vt:lpstr>
      <vt:lpstr>Nokia Master White Background</vt:lpstr>
      <vt:lpstr>Nokia Master Blue Background</vt:lpstr>
      <vt:lpstr>6 Nokia Divider Master plain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2019-04-02T03:35:04Z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iteId">
    <vt:lpwstr>5d471751-9675-428d-917b-70f44f9630b0</vt:lpwstr>
  </property>
  <property fmtid="{D5CDD505-2E9C-101B-9397-08002B2CF9AE}" pid="4" name="MSIP_Label_b1aa2129-79ec-42c0-bfac-e5b7a0374572_Owner">
    <vt:lpwstr>nagaraja.rao@nokia.com</vt:lpwstr>
  </property>
  <property fmtid="{D5CDD505-2E9C-101B-9397-08002B2CF9AE}" pid="5" name="MSIP_Label_b1aa2129-79ec-42c0-bfac-e5b7a0374572_SetDate">
    <vt:lpwstr>2018-10-15T21:27:07.6597997Z</vt:lpwstr>
  </property>
  <property fmtid="{D5CDD505-2E9C-101B-9397-08002B2CF9AE}" pid="6" name="MSIP_Label_b1aa2129-79ec-42c0-bfac-e5b7a0374572_Name">
    <vt:lpwstr>Public</vt:lpwstr>
  </property>
  <property fmtid="{D5CDD505-2E9C-101B-9397-08002B2CF9AE}" pid="7" name="MSIP_Label_b1aa2129-79ec-42c0-bfac-e5b7a0374572_Application">
    <vt:lpwstr>Microsoft Azure Information Protection</vt:lpwstr>
  </property>
  <property fmtid="{D5CDD505-2E9C-101B-9397-08002B2CF9AE}" pid="8" name="MSIP_Label_b1aa2129-79ec-42c0-bfac-e5b7a0374572_Extended_MSFT_Method">
    <vt:lpwstr>Manual</vt:lpwstr>
  </property>
  <property fmtid="{D5CDD505-2E9C-101B-9397-08002B2CF9AE}" pid="9" name="Sensitivity">
    <vt:lpwstr>Public</vt:lpwstr>
  </property>
</Properties>
</file>