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2c7ae33ea4d0448c" Type="http://schemas.microsoft.com/office/2006/relationships/ui/extensibility" Target="customUI/customUI.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 id="2147483785" r:id="rId2"/>
  </p:sldMasterIdLst>
  <p:notesMasterIdLst>
    <p:notesMasterId r:id="rId25"/>
  </p:notesMasterIdLst>
  <p:handoutMasterIdLst>
    <p:handoutMasterId r:id="rId26"/>
  </p:handoutMasterIdLst>
  <p:sldIdLst>
    <p:sldId id="256" r:id="rId3"/>
    <p:sldId id="304" r:id="rId4"/>
    <p:sldId id="305" r:id="rId5"/>
    <p:sldId id="317" r:id="rId6"/>
    <p:sldId id="306" r:id="rId7"/>
    <p:sldId id="311" r:id="rId8"/>
    <p:sldId id="303" r:id="rId9"/>
    <p:sldId id="319" r:id="rId10"/>
    <p:sldId id="320" r:id="rId11"/>
    <p:sldId id="321" r:id="rId12"/>
    <p:sldId id="324" r:id="rId13"/>
    <p:sldId id="322" r:id="rId14"/>
    <p:sldId id="323" r:id="rId15"/>
    <p:sldId id="318" r:id="rId16"/>
    <p:sldId id="294" r:id="rId17"/>
    <p:sldId id="307" r:id="rId18"/>
    <p:sldId id="308" r:id="rId19"/>
    <p:sldId id="296" r:id="rId20"/>
    <p:sldId id="309" r:id="rId21"/>
    <p:sldId id="310" r:id="rId22"/>
    <p:sldId id="313" r:id="rId23"/>
    <p:sldId id="31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845">
          <p15:clr>
            <a:srgbClr val="A4A3A4"/>
          </p15:clr>
        </p15:guide>
        <p15:guide id="4" orient="horz" pos="305">
          <p15:clr>
            <a:srgbClr val="A4A3A4"/>
          </p15:clr>
        </p15:guide>
        <p15:guide id="5" orient="horz" pos="758">
          <p15:clr>
            <a:srgbClr val="A4A3A4"/>
          </p15:clr>
        </p15:guide>
        <p15:guide id="6" orient="horz" pos="894">
          <p15:clr>
            <a:srgbClr val="A4A3A4"/>
          </p15:clr>
        </p15:guide>
        <p15:guide id="7" orient="horz" pos="3072">
          <p15:clr>
            <a:srgbClr val="A4A3A4"/>
          </p15:clr>
        </p15:guide>
        <p15:guide id="8" pos="476">
          <p15:clr>
            <a:srgbClr val="A4A3A4"/>
          </p15:clr>
        </p15:guide>
        <p15:guide id="9" pos="5284">
          <p15:clr>
            <a:srgbClr val="A4A3A4"/>
          </p15:clr>
        </p15:guide>
        <p15:guide id="10" orient="horz" pos="2880">
          <p15:clr>
            <a:srgbClr val="A4A3A4"/>
          </p15:clr>
        </p15:guide>
        <p15:guide id="11" orient="horz" pos="3929">
          <p15:clr>
            <a:srgbClr val="A4A3A4"/>
          </p15:clr>
        </p15:guide>
        <p15:guide id="12" orient="horz" pos="300">
          <p15:clr>
            <a:srgbClr val="A4A3A4"/>
          </p15:clr>
        </p15:guide>
        <p15:guide id="13" orient="horz" pos="1026" userDrawn="1">
          <p15:clr>
            <a:srgbClr val="A4A3A4"/>
          </p15:clr>
        </p15:guide>
        <p15:guide id="14" orient="horz" pos="1192">
          <p15:clr>
            <a:srgbClr val="A4A3A4"/>
          </p15:clr>
        </p15:guide>
        <p15:guide id="15" orient="horz" pos="415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ers, David" initials="AD" lastIdx="9" clrIdx="0">
    <p:extLst>
      <p:ext uri="{19B8F6BF-5375-455C-9EA6-DF929625EA0E}">
        <p15:presenceInfo xmlns:p15="http://schemas.microsoft.com/office/powerpoint/2012/main" userId="S-1-5-21-2057967664-1157253723-1077494903-1118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F08127"/>
    <a:srgbClr val="77787B"/>
    <a:srgbClr val="787878"/>
    <a:srgbClr val="00539B"/>
    <a:srgbClr val="F01D27"/>
    <a:srgbClr val="D8C726"/>
    <a:srgbClr val="77BD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0" autoAdjust="0"/>
    <p:restoredTop sz="97679" autoAdjust="0"/>
  </p:normalViewPr>
  <p:slideViewPr>
    <p:cSldViewPr showGuides="1">
      <p:cViewPr varScale="1">
        <p:scale>
          <a:sx n="86" d="100"/>
          <a:sy n="86" d="100"/>
        </p:scale>
        <p:origin x="1123" y="58"/>
      </p:cViewPr>
      <p:guideLst>
        <p:guide orient="horz" pos="2160"/>
        <p:guide pos="2880"/>
        <p:guide orient="horz" pos="2845"/>
        <p:guide orient="horz" pos="305"/>
        <p:guide orient="horz" pos="758"/>
        <p:guide orient="horz" pos="894"/>
        <p:guide orient="horz" pos="3072"/>
        <p:guide pos="476"/>
        <p:guide pos="5284"/>
        <p:guide orient="horz" pos="2880"/>
        <p:guide orient="horz" pos="3929"/>
        <p:guide orient="horz" pos="300"/>
        <p:guide orient="horz" pos="1026"/>
        <p:guide orient="horz" pos="1192"/>
        <p:guide orient="horz" pos="4156"/>
      </p:guideLst>
    </p:cSldViewPr>
  </p:slideViewPr>
  <p:notesTextViewPr>
    <p:cViewPr>
      <p:scale>
        <a:sx n="200" d="100"/>
        <a:sy n="200" d="100"/>
      </p:scale>
      <p:origin x="0" y="0"/>
    </p:cViewPr>
  </p:notesTextViewPr>
  <p:notesViewPr>
    <p:cSldViewPr showGuides="1">
      <p:cViewPr varScale="1">
        <p:scale>
          <a:sx n="48" d="100"/>
          <a:sy n="48" d="100"/>
        </p:scale>
        <p:origin x="-272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2A36AD-C140-47B5-A0AA-2808AF1C1C9D}" type="datetimeFigureOut">
              <a:rPr lang="en-AU" smtClean="0"/>
              <a:t>24/02/2019</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A420D9-E2BA-4BD5-B845-F55DFC0118AC}" type="slidenum">
              <a:rPr lang="en-AU" smtClean="0"/>
              <a:t>‹#›</a:t>
            </a:fld>
            <a:endParaRPr lang="en-AU"/>
          </a:p>
        </p:txBody>
      </p:sp>
    </p:spTree>
    <p:extLst>
      <p:ext uri="{BB962C8B-B14F-4D97-AF65-F5344CB8AC3E}">
        <p14:creationId xmlns:p14="http://schemas.microsoft.com/office/powerpoint/2010/main" val="26849784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63829E-EB69-4A98-9D54-8D6822520B27}" type="datetimeFigureOut">
              <a:rPr lang="en-AU" smtClean="0"/>
              <a:t>24/02/2019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05BAA-92F6-4DEA-A832-E4B15A2F525C}" type="slidenum">
              <a:rPr lang="en-AU" smtClean="0"/>
              <a:t>‹#›</a:t>
            </a:fld>
            <a:endParaRPr lang="en-AU"/>
          </a:p>
        </p:txBody>
      </p:sp>
    </p:spTree>
    <p:extLst>
      <p:ext uri="{BB962C8B-B14F-4D97-AF65-F5344CB8AC3E}">
        <p14:creationId xmlns:p14="http://schemas.microsoft.com/office/powerpoint/2010/main" val="2039978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EF05BAA-92F6-4DEA-A832-E4B15A2F525C}" type="slidenum">
              <a:rPr lang="en-AU" smtClean="0"/>
              <a:t>1</a:t>
            </a:fld>
            <a:endParaRPr lang="en-AU"/>
          </a:p>
        </p:txBody>
      </p:sp>
    </p:spTree>
    <p:extLst>
      <p:ext uri="{BB962C8B-B14F-4D97-AF65-F5344CB8AC3E}">
        <p14:creationId xmlns:p14="http://schemas.microsoft.com/office/powerpoint/2010/main" val="35395024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ption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1"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8"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9"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7"/>
          </a:xfrm>
          <a:prstGeom prst="rect">
            <a:avLst/>
          </a:prstGeom>
        </p:spPr>
      </p:pic>
    </p:spTree>
    <p:extLst>
      <p:ext uri="{BB962C8B-B14F-4D97-AF65-F5344CB8AC3E}">
        <p14:creationId xmlns:p14="http://schemas.microsoft.com/office/powerpoint/2010/main" val="1405676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0" baseline="0">
                <a:solidFill>
                  <a:schemeClr val="tx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9"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2840184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8" y="0"/>
            <a:ext cx="9174237" cy="6858000"/>
          </a:xfrm>
          <a:prstGeom prst="rect">
            <a:avLst/>
          </a:prstGeom>
        </p:spPr>
      </p:pic>
      <p:sp>
        <p:nvSpPr>
          <p:cNvPr id="13" name="Rectangle 12"/>
          <p:cNvSpPr/>
          <p:nvPr userDrawn="1"/>
        </p:nvSpPr>
        <p:spPr>
          <a:xfrm>
            <a:off x="8244408" y="6494455"/>
            <a:ext cx="79201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userDrawn="1"/>
        </p:nvSpPr>
        <p:spPr>
          <a:xfrm>
            <a:off x="755650" y="1373287"/>
            <a:ext cx="7632700" cy="615553"/>
          </a:xfrm>
          <a:prstGeom prst="rect">
            <a:avLst/>
          </a:prstGeom>
          <a:noFill/>
        </p:spPr>
        <p:txBody>
          <a:bodyPr wrap="square" lIns="0" tIns="0" rIns="0" bIns="0" rtlCol="0" anchor="ctr">
            <a:spAutoFit/>
          </a:bodyPr>
          <a:lstStyle/>
          <a:p>
            <a:r>
              <a:rPr lang="en-AU" sz="4000" dirty="0" smtClean="0">
                <a:solidFill>
                  <a:schemeClr val="bg1"/>
                </a:solidFill>
              </a:rPr>
              <a:t>Thank you</a:t>
            </a:r>
            <a:endParaRPr lang="en-AU" sz="4000" dirty="0">
              <a:solidFill>
                <a:schemeClr val="bg1"/>
              </a:solidFill>
            </a:endParaRPr>
          </a:p>
        </p:txBody>
      </p:sp>
      <p:sp>
        <p:nvSpPr>
          <p:cNvPr id="7"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2047737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55650" y="1605600"/>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80350" y="1604962"/>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itle 4"/>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5085742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Numbere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3639"/>
            <a:ext cx="7632700" cy="4633649"/>
          </a:xfrm>
        </p:spPr>
        <p:txBody>
          <a:bodyPr/>
          <a:lstStyle>
            <a:lvl1pPr>
              <a:defRPr>
                <a:solidFill>
                  <a:schemeClr val="accent2"/>
                </a:solidFill>
              </a:defRPr>
            </a:lvl1pPr>
            <a:lvl2pPr marL="360363" indent="-360363">
              <a:buFont typeface="+mj-lt"/>
              <a:buAutoNum type="arabicPeriod"/>
              <a:defRPr/>
            </a:lvl2pPr>
            <a:lvl3pPr marL="720725" indent="-360363">
              <a:buFont typeface="+mj-lt"/>
              <a:buAutoNum type="alphaLcPeriod"/>
              <a:defRPr/>
            </a:lvl3pPr>
            <a:lvl4pPr marL="1081088" indent="-360363">
              <a:buFont typeface="+mj-lt"/>
              <a:buAutoNum type="romanLcPeriod"/>
              <a:defRPr/>
            </a:lvl4pPr>
            <a:lvl5pPr marL="1441450" indent="-360363">
              <a:buFont typeface="+mj-lt"/>
              <a:buAutoNum type="arabicPerio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3" name="Title 2"/>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3175352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4964"/>
            <a:ext cx="7632700" cy="4632324"/>
          </a:xfrm>
        </p:spPr>
        <p:txBody>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9" name="Title 8"/>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0"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4031563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Numbere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3639"/>
            <a:ext cx="7632700" cy="4633649"/>
          </a:xfrm>
        </p:spPr>
        <p:txBody>
          <a:bodyPr/>
          <a:lstStyle>
            <a:lvl1pPr>
              <a:defRPr>
                <a:solidFill>
                  <a:schemeClr val="accent2"/>
                </a:solidFill>
              </a:defRPr>
            </a:lvl1pPr>
            <a:lvl2pPr marL="360363" indent="-360363">
              <a:buFont typeface="+mj-lt"/>
              <a:buAutoNum type="arabicPeriod"/>
              <a:defRPr/>
            </a:lvl2pPr>
            <a:lvl3pPr marL="720725" indent="-360363">
              <a:buFont typeface="+mj-lt"/>
              <a:buAutoNum type="alphaLcPeriod"/>
              <a:defRPr/>
            </a:lvl3pPr>
            <a:lvl4pPr marL="1081088" indent="-360363">
              <a:buFont typeface="+mj-lt"/>
              <a:buAutoNum type="romanLcPeriod"/>
              <a:defRPr/>
            </a:lvl4pPr>
            <a:lvl5pPr marL="1441450" indent="-360363">
              <a:buFont typeface="+mj-lt"/>
              <a:buAutoNum type="arabicPerio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3" name="Title 2"/>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40064460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55650" y="1603639"/>
            <a:ext cx="7632700" cy="4633649"/>
          </a:xfrm>
        </p:spPr>
        <p:txBody>
          <a:bodyPr numCol="2"/>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3" name="Title 2"/>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8364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55650" y="1605600"/>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80350" y="1604962"/>
            <a:ext cx="3708000" cy="4632325"/>
          </a:xfrm>
        </p:spPr>
        <p:txBody>
          <a:bodyPr>
            <a:normAutofit/>
          </a:bodyPr>
          <a:lstStyle>
            <a:lvl1pPr>
              <a:defRPr lang="en-US" dirty="0" smtClean="0">
                <a:solidFill>
                  <a:schemeClr val="accent2"/>
                </a:solidFill>
              </a:defRPr>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itle 4"/>
          <p:cNvSpPr>
            <a:spLocks noGrp="1"/>
          </p:cNvSpPr>
          <p:nvPr>
            <p:ph type="title" hasCustomPrompt="1"/>
          </p:nvPr>
        </p:nvSpPr>
        <p:spPr/>
        <p:txBody>
          <a:bodyPr/>
          <a:lstStyle>
            <a:lvl1pPr>
              <a:defRPr>
                <a:solidFill>
                  <a:schemeClr val="accent1"/>
                </a:solidFill>
              </a:defRPr>
            </a:lvl1p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945705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n Left with Picture at Right (blee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55650" y="1605600"/>
            <a:ext cx="3708000" cy="4633200"/>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Picture Placeholder 2"/>
          <p:cNvSpPr>
            <a:spLocks noGrp="1"/>
          </p:cNvSpPr>
          <p:nvPr>
            <p:ph type="pic" idx="10" hasCustomPrompt="1"/>
          </p:nvPr>
        </p:nvSpPr>
        <p:spPr>
          <a:xfrm>
            <a:off x="4680350" y="1605600"/>
            <a:ext cx="3708000" cy="4633200"/>
          </a:xfrm>
          <a:solidFill>
            <a:schemeClr val="bg1">
              <a:lumMod val="95000"/>
            </a:schemeClr>
          </a:solidFill>
        </p:spPr>
        <p:txBody>
          <a:bodyPr anchor="ctr"/>
          <a:lstStyle>
            <a:lvl1pPr marL="0" indent="0" algn="ctr">
              <a:spcBef>
                <a:spcPts val="0"/>
              </a:spcBef>
              <a:spcAft>
                <a:spcPts val="0"/>
              </a:spcAft>
              <a:buNone/>
              <a:defRPr lang="en-AU"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
            </a:r>
            <a:br>
              <a:rPr lang="en-US" dirty="0" smtClean="0"/>
            </a:br>
            <a:r>
              <a:rPr lang="en-US" dirty="0" smtClean="0"/>
              <a:t/>
            </a:r>
            <a:br>
              <a:rPr lang="en-US" dirty="0" smtClean="0"/>
            </a:br>
            <a:endParaRPr lang="en-AU" dirty="0"/>
          </a:p>
        </p:txBody>
      </p:sp>
      <p:sp>
        <p:nvSpPr>
          <p:cNvPr id="4" name="Title 3"/>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441099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Third Two Third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667679" y="1604962"/>
            <a:ext cx="4716000" cy="4632325"/>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Content Placeholder 2"/>
          <p:cNvSpPr>
            <a:spLocks noGrp="1"/>
          </p:cNvSpPr>
          <p:nvPr>
            <p:ph idx="10"/>
          </p:nvPr>
        </p:nvSpPr>
        <p:spPr>
          <a:xfrm>
            <a:off x="755650" y="1605600"/>
            <a:ext cx="2664000" cy="4632325"/>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687567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ption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8" y="0"/>
            <a:ext cx="9174237" cy="6858000"/>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1"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9"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0"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
        <p:nvSpPr>
          <p:cNvPr id="11" name="Rectangle 10"/>
          <p:cNvSpPr/>
          <p:nvPr userDrawn="1"/>
        </p:nvSpPr>
        <p:spPr>
          <a:xfrm>
            <a:off x="8244408" y="6524625"/>
            <a:ext cx="899592" cy="333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4066184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Third One Third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650" y="1604964"/>
            <a:ext cx="4716000" cy="4632324"/>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Content Placeholder 2"/>
          <p:cNvSpPr>
            <a:spLocks noGrp="1"/>
          </p:cNvSpPr>
          <p:nvPr>
            <p:ph idx="10"/>
          </p:nvPr>
        </p:nvSpPr>
        <p:spPr>
          <a:xfrm>
            <a:off x="5724350" y="1604964"/>
            <a:ext cx="2664000" cy="4632324"/>
          </a:xfrm>
        </p:spPr>
        <p:txBody>
          <a:bodyPr>
            <a:normAutofit/>
          </a:bodyPr>
          <a:lstStyle>
            <a:lvl1pPr>
              <a:defRPr lang="en-US" dirty="0" smtClean="0"/>
            </a:lvl1pPr>
            <a:lvl2pPr>
              <a:defRPr lang="en-US" dirty="0" smtClean="0"/>
            </a:lvl2pPr>
            <a:lvl3pPr>
              <a:defRPr lang="en-US" dirty="0" smtClean="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34631027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755650" y="5948651"/>
            <a:ext cx="7632000" cy="2886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9" name="Picture Placeholder 2"/>
          <p:cNvSpPr>
            <a:spLocks noGrp="1"/>
          </p:cNvSpPr>
          <p:nvPr>
            <p:ph type="pic" idx="12" hasCustomPrompt="1"/>
          </p:nvPr>
        </p:nvSpPr>
        <p:spPr>
          <a:xfrm>
            <a:off x="755650" y="1604268"/>
            <a:ext cx="7632700" cy="4345012"/>
          </a:xfrm>
          <a:solidFill>
            <a:schemeClr val="bg1">
              <a:lumMod val="95000"/>
            </a:schemeClr>
          </a:solidFill>
        </p:spPr>
        <p:txBody>
          <a:bodyPr anchor="ctr"/>
          <a:lstStyle>
            <a:lvl1pPr marL="0" indent="0" algn="ctr">
              <a:spcBef>
                <a:spcPts val="0"/>
              </a:spcBef>
              <a:spcAft>
                <a:spcPts val="0"/>
              </a:spcAft>
              <a:buNone/>
              <a:defRPr lang="en-AU"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
            </a:r>
            <a:br>
              <a:rPr lang="en-US" dirty="0" smtClean="0"/>
            </a:br>
            <a:r>
              <a:rPr lang="en-US" dirty="0" smtClean="0"/>
              <a:t/>
            </a:r>
            <a:br>
              <a:rPr lang="en-US" dirty="0" smtClean="0"/>
            </a:br>
            <a:endParaRPr lang="en-AU" dirty="0"/>
          </a:p>
        </p:txBody>
      </p:sp>
      <p:sp>
        <p:nvSpPr>
          <p:cNvPr id="7"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dirty="0" smtClean="0"/>
              <a:t>|    Footer text</a:t>
            </a:r>
            <a:endParaRPr lang="en-AU" dirty="0"/>
          </a:p>
        </p:txBody>
      </p:sp>
      <p:sp>
        <p:nvSpPr>
          <p:cNvPr id="8"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7294466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9" name="Picture Placeholder 2"/>
          <p:cNvSpPr>
            <a:spLocks noGrp="1"/>
          </p:cNvSpPr>
          <p:nvPr>
            <p:ph type="pic" idx="12" hasCustomPrompt="1"/>
          </p:nvPr>
        </p:nvSpPr>
        <p:spPr>
          <a:xfrm>
            <a:off x="0" y="-3280"/>
            <a:ext cx="9144000" cy="6861280"/>
          </a:xfrm>
          <a:solidFill>
            <a:schemeClr val="bg1">
              <a:lumMod val="95000"/>
            </a:schemeClr>
          </a:solidFill>
        </p:spPr>
        <p:txBody>
          <a:bodyPr anchor="ctr"/>
          <a:lstStyle>
            <a:lvl1pPr marL="0" indent="0" algn="ctr">
              <a:spcBef>
                <a:spcPts val="0"/>
              </a:spcBef>
              <a:spcAft>
                <a:spcPts val="0"/>
              </a:spcAft>
              <a:buNone/>
              <a:defRPr lang="en-AU"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
            </a:r>
            <a:br>
              <a:rPr lang="en-US" dirty="0" smtClean="0"/>
            </a:br>
            <a:r>
              <a:rPr lang="en-US" dirty="0" smtClean="0"/>
              <a:t/>
            </a:r>
            <a:br>
              <a:rPr lang="en-US" dirty="0" smtClean="0"/>
            </a:br>
            <a:endParaRPr lang="en-AU" dirty="0"/>
          </a:p>
        </p:txBody>
      </p:sp>
      <p:sp>
        <p:nvSpPr>
          <p:cNvPr id="2" name="Footer Placeholder 1"/>
          <p:cNvSpPr>
            <a:spLocks noGrp="1"/>
          </p:cNvSpPr>
          <p:nvPr>
            <p:ph type="ftr" sz="quarter" idx="13"/>
          </p:nvPr>
        </p:nvSpPr>
        <p:spPr/>
        <p:txBody>
          <a:bodyPr anchor="b"/>
          <a:lstStyle>
            <a:lvl1pPr>
              <a:defRPr>
                <a:solidFill>
                  <a:schemeClr val="bg1"/>
                </a:solidFill>
              </a:defRPr>
            </a:lvl1pPr>
          </a:lstStyle>
          <a:p>
            <a:r>
              <a:rPr lang="en-AU" dirty="0" smtClean="0"/>
              <a:t>|    Footer text</a:t>
            </a:r>
            <a:endParaRPr lang="en-AU" dirty="0"/>
          </a:p>
        </p:txBody>
      </p:sp>
      <p:sp>
        <p:nvSpPr>
          <p:cNvPr id="3" name="Slide Number Placeholder 2"/>
          <p:cNvSpPr>
            <a:spLocks noGrp="1"/>
          </p:cNvSpPr>
          <p:nvPr>
            <p:ph type="sldNum" sz="quarter" idx="14"/>
          </p:nvPr>
        </p:nvSpPr>
        <p:spPr/>
        <p:txBody>
          <a:bodyPr anchor="b"/>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522470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[Title (can be one or two lines </a:t>
            </a:r>
            <a:br>
              <a:rPr lang="en-US" dirty="0" smtClean="0"/>
            </a:br>
            <a:r>
              <a:rPr lang="en-US" dirty="0" smtClean="0"/>
              <a:t>on any content slide)]</a:t>
            </a:r>
            <a:endParaRPr lang="en-AU" dirty="0"/>
          </a:p>
        </p:txBody>
      </p:sp>
      <p:sp>
        <p:nvSpPr>
          <p:cNvPr id="6"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7"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22574003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4"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2977014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ext with Bullets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2857" y="307600"/>
            <a:ext cx="6840000" cy="736590"/>
          </a:xfrm>
        </p:spPr>
        <p:txBody>
          <a:bodyPr/>
          <a:lstStyle>
            <a:lvl1pPr>
              <a:defRPr spc="0" baseline="0">
                <a:latin typeface="+mj-lt"/>
              </a:defRPr>
            </a:lvl1pPr>
          </a:lstStyle>
          <a:p>
            <a:r>
              <a:rPr lang="en-US" dirty="0" smtClean="0"/>
              <a:t>CLICK TO EDIT MASTER TITLE STYLE</a:t>
            </a:r>
            <a:endParaRPr lang="en-US" dirty="0"/>
          </a:p>
        </p:txBody>
      </p:sp>
      <p:sp>
        <p:nvSpPr>
          <p:cNvPr id="8" name="Text Placeholder 7"/>
          <p:cNvSpPr>
            <a:spLocks noGrp="1"/>
          </p:cNvSpPr>
          <p:nvPr>
            <p:ph type="body" sz="quarter" idx="13"/>
          </p:nvPr>
        </p:nvSpPr>
        <p:spPr>
          <a:xfrm>
            <a:off x="462857" y="1504286"/>
            <a:ext cx="6839857" cy="4731429"/>
          </a:xfrm>
        </p:spPr>
        <p:txBody>
          <a:bodyPr/>
          <a:lstStyle>
            <a:lvl1pPr marL="179978" indent="-179978">
              <a:buFont typeface="Courier New" pitchFamily="49" charset="0"/>
              <a:buChar char="-"/>
              <a:defRPr spc="0" baseline="0"/>
            </a:lvl1pPr>
            <a:lvl2pPr marL="359957" indent="-179978">
              <a:buFont typeface="Arial" pitchFamily="34" charset="0"/>
              <a:buChar char="•"/>
              <a:defRPr spc="0" baseline="0"/>
            </a:lvl2pPr>
            <a:lvl3pPr marL="539935" indent="-179978">
              <a:buFont typeface="Courier New" pitchFamily="49" charset="0"/>
              <a:buChar char="-"/>
              <a:defRPr spc="0" baseline="0"/>
            </a:lvl3pPr>
            <a:lvl4pPr marL="719914" indent="-179978">
              <a:buFont typeface="Arial" pitchFamily="34" charset="0"/>
              <a:buChar char="•"/>
              <a:defRPr spc="0" baseline="0"/>
            </a:lvl4pPr>
            <a:lvl5pPr marL="899892" indent="-179978">
              <a:buFont typeface="Courier New" pitchFamily="49" charset="0"/>
              <a:buChar char="-"/>
              <a:defRPr spc="0" baseline="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12" name="Slide Number Placeholder 11"/>
          <p:cNvSpPr>
            <a:spLocks noGrp="1"/>
          </p:cNvSpPr>
          <p:nvPr>
            <p:ph type="sldNum" sz="quarter" idx="14"/>
          </p:nvPr>
        </p:nvSpPr>
        <p:spPr/>
        <p:txBody>
          <a:bodyPr/>
          <a:lstStyle/>
          <a:p>
            <a:fld id="{D5E6A87D-7597-4496-9773-1BD29EAF26C5}" type="slidenum">
              <a:rPr lang="en-AU" smtClean="0"/>
              <a:pPr/>
              <a:t>‹#›</a:t>
            </a:fld>
            <a:endParaRPr lang="en-AU" dirty="0"/>
          </a:p>
        </p:txBody>
      </p:sp>
      <p:sp>
        <p:nvSpPr>
          <p:cNvPr id="13" name="Footer Placeholder 12"/>
          <p:cNvSpPr>
            <a:spLocks noGrp="1"/>
          </p:cNvSpPr>
          <p:nvPr>
            <p:ph type="ftr" sz="quarter" idx="15"/>
          </p:nvPr>
        </p:nvSpPr>
        <p:spPr/>
        <p:txBody>
          <a:bodyPr/>
          <a:lstStyle/>
          <a:p>
            <a:r>
              <a:rPr lang="en-AU" smtClean="0"/>
              <a:t>PRESENTATION TITLE | PRESENTER NAME | DATE | </a:t>
            </a:r>
            <a:endParaRPr lang="en-AU" dirty="0"/>
          </a:p>
        </p:txBody>
      </p:sp>
    </p:spTree>
    <p:extLst>
      <p:ext uri="{BB962C8B-B14F-4D97-AF65-F5344CB8AC3E}">
        <p14:creationId xmlns:p14="http://schemas.microsoft.com/office/powerpoint/2010/main" val="2818823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6" y="1800000"/>
            <a:ext cx="8351839"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393701" y="239715"/>
            <a:ext cx="7494588" cy="1085371"/>
          </a:xfrm>
        </p:spPr>
        <p:txBody>
          <a:bodyPr/>
          <a:lstStyle/>
          <a:p>
            <a:r>
              <a:rPr lang="en-US" dirty="0"/>
              <a:t>Click to edit Master title style</a:t>
            </a:r>
          </a:p>
        </p:txBody>
      </p:sp>
    </p:spTree>
    <p:extLst>
      <p:ext uri="{BB962C8B-B14F-4D97-AF65-F5344CB8AC3E}">
        <p14:creationId xmlns:p14="http://schemas.microsoft.com/office/powerpoint/2010/main" val="1932327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ption 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1" baseline="0">
                <a:solidFill>
                  <a:schemeClr val="accent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9"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4289227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ption 4">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1008112"/>
          </a:xfrm>
        </p:spPr>
        <p:txBody>
          <a:bodyPr>
            <a:noAutofit/>
          </a:bodyPr>
          <a:lstStyle>
            <a:lvl1pPr>
              <a:lnSpc>
                <a:spcPct val="80000"/>
              </a:lnSpc>
              <a:defRPr sz="4000" b="1" baseline="0">
                <a:solidFill>
                  <a:schemeClr val="tx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8"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1785770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ption 5">
    <p:spTree>
      <p:nvGrpSpPr>
        <p:cNvPr id="1" name=""/>
        <p:cNvGrpSpPr/>
        <p:nvPr/>
      </p:nvGrpSpPr>
      <p:grpSpPr>
        <a:xfrm>
          <a:off x="0" y="0"/>
          <a:ext cx="0" cy="0"/>
          <a:chOff x="0" y="0"/>
          <a:chExt cx="0" cy="0"/>
        </a:xfrm>
      </p:grpSpPr>
      <p:sp>
        <p:nvSpPr>
          <p:cNvPr id="5" name="Rectangle 4"/>
          <p:cNvSpPr/>
          <p:nvPr userDrawn="1"/>
        </p:nvSpPr>
        <p:spPr>
          <a:xfrm>
            <a:off x="8244408" y="6494455"/>
            <a:ext cx="79201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
        <p:nvSpPr>
          <p:cNvPr id="2" name="Title 1"/>
          <p:cNvSpPr>
            <a:spLocks noGrp="1"/>
          </p:cNvSpPr>
          <p:nvPr>
            <p:ph type="title" hasCustomPrompt="1"/>
          </p:nvPr>
        </p:nvSpPr>
        <p:spPr>
          <a:xfrm>
            <a:off x="755650" y="980728"/>
            <a:ext cx="7632700" cy="946313"/>
          </a:xfrm>
        </p:spPr>
        <p:txBody>
          <a:bodyPr>
            <a:noAutofit/>
          </a:bodyPr>
          <a:lstStyle>
            <a:lvl1pPr>
              <a:lnSpc>
                <a:spcPct val="80000"/>
              </a:lnSpc>
              <a:defRPr sz="4000" b="1" baseline="0">
                <a:solidFill>
                  <a:schemeClr val="accent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5048"/>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6"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9"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639778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55650" y="1701800"/>
            <a:ext cx="7632700" cy="1440000"/>
          </a:xfrm>
        </p:spPr>
        <p:txBody>
          <a:bodyPr>
            <a:noAutofit/>
          </a:bodyPr>
          <a:lstStyle>
            <a:lvl1pPr>
              <a:lnSpc>
                <a:spcPct val="80000"/>
              </a:lnSpc>
              <a:defRPr sz="4000" b="1" baseline="0">
                <a:solidFill>
                  <a:schemeClr val="tx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3159442"/>
            <a:ext cx="7632000" cy="768085"/>
          </a:xfrm>
        </p:spPr>
        <p:txBody>
          <a:bodyPr>
            <a:normAutofit/>
          </a:bodyPr>
          <a:lstStyle>
            <a:lvl1pPr marL="0" indent="0">
              <a:buNone/>
              <a:defRPr sz="1800" b="0">
                <a:solidFill>
                  <a:schemeClr val="bg2"/>
                </a:solidFill>
              </a:defRPr>
            </a:lvl1pPr>
          </a:lstStyle>
          <a:p>
            <a:pPr lvl="0"/>
            <a:r>
              <a:rPr lang="en-US" dirty="0" smtClean="0"/>
              <a:t>[Subtitle (delete if not required)]</a:t>
            </a:r>
          </a:p>
        </p:txBody>
      </p:sp>
      <p:sp>
        <p:nvSpPr>
          <p:cNvPr id="6" name="Picture Placeholder 2"/>
          <p:cNvSpPr>
            <a:spLocks noGrp="1"/>
          </p:cNvSpPr>
          <p:nvPr>
            <p:ph type="pic" idx="11" hasCustomPrompt="1"/>
          </p:nvPr>
        </p:nvSpPr>
        <p:spPr>
          <a:xfrm>
            <a:off x="0" y="-1"/>
            <a:ext cx="9144000" cy="6857999"/>
          </a:xfrm>
          <a:solidFill>
            <a:schemeClr val="bg1"/>
          </a:solidFill>
        </p:spPr>
        <p:txBody>
          <a:bodyPr anchor="ctr"/>
          <a:lstStyle>
            <a:lvl1pPr marL="0" indent="0" algn="ctr">
              <a:spcBef>
                <a:spcPts val="0"/>
              </a:spcBef>
              <a:spcAft>
                <a:spcPts val="0"/>
              </a:spcAft>
              <a:buNone/>
              <a:defRPr lang="en-AU" baseline="0" dirty="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br>
              <a:rPr lang="en-US" dirty="0" smtClean="0"/>
            </a:br>
            <a:r>
              <a:rPr lang="en-US" dirty="0" smtClean="0"/>
              <a:t>Then right click and send picture to back </a:t>
            </a:r>
            <a:br>
              <a:rPr lang="en-US" dirty="0" smtClean="0"/>
            </a:br>
            <a:r>
              <a:rPr lang="en-US" dirty="0" smtClean="0"/>
              <a:t>to bring text and bottom banner forward. </a:t>
            </a:r>
            <a:br>
              <a:rPr lang="en-US" dirty="0" smtClean="0"/>
            </a:br>
            <a:r>
              <a:rPr lang="en-US" dirty="0" smtClean="0"/>
              <a:t>This slide must be accessed via the ‘Supplementary </a:t>
            </a:r>
            <a:br>
              <a:rPr lang="en-US" dirty="0" smtClean="0"/>
            </a:br>
            <a:r>
              <a:rPr lang="en-US" dirty="0" smtClean="0"/>
              <a:t>slides’ to ensure the banner appears at the bottom</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AU" dirty="0"/>
          </a:p>
        </p:txBody>
      </p:sp>
      <p:sp>
        <p:nvSpPr>
          <p:cNvPr id="3" name="Footer Placeholder 2"/>
          <p:cNvSpPr>
            <a:spLocks noGrp="1"/>
          </p:cNvSpPr>
          <p:nvPr>
            <p:ph type="ftr" sz="quarter" idx="12"/>
          </p:nvPr>
        </p:nvSpPr>
        <p:spPr/>
        <p:txBody>
          <a:bodyPr/>
          <a:lstStyle>
            <a:lvl1pPr>
              <a:defRPr>
                <a:solidFill>
                  <a:schemeClr val="bg1"/>
                </a:solidFill>
              </a:defRPr>
            </a:lvl1pPr>
          </a:lstStyle>
          <a:p>
            <a:r>
              <a:rPr lang="en-AU" smtClean="0"/>
              <a:t>|    Footer text</a:t>
            </a:r>
            <a:endParaRPr lang="en-AU" dirty="0"/>
          </a:p>
        </p:txBody>
      </p:sp>
      <p:sp>
        <p:nvSpPr>
          <p:cNvPr id="4" name="Slide Number Placeholder 3"/>
          <p:cNvSpPr>
            <a:spLocks noGrp="1"/>
          </p:cNvSpPr>
          <p:nvPr>
            <p:ph type="sldNum" sz="quarter" idx="13"/>
          </p:nvPr>
        </p:nvSpPr>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414174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7"/>
          </a:xfrm>
          <a:prstGeom prst="rect">
            <a:avLst/>
          </a:prstGeom>
        </p:spPr>
      </p:pic>
      <p:sp>
        <p:nvSpPr>
          <p:cNvPr id="2" name="Title 1"/>
          <p:cNvSpPr>
            <a:spLocks noGrp="1"/>
          </p:cNvSpPr>
          <p:nvPr>
            <p:ph type="title" hasCustomPrompt="1"/>
          </p:nvPr>
        </p:nvSpPr>
        <p:spPr>
          <a:xfrm>
            <a:off x="755650" y="980728"/>
            <a:ext cx="7632700" cy="944454"/>
          </a:xfrm>
        </p:spPr>
        <p:txBody>
          <a:bodyPr>
            <a:noAutofit/>
          </a:bodyPr>
          <a:lstStyle>
            <a:lvl1pPr>
              <a:lnSpc>
                <a:spcPct val="80000"/>
              </a:lnSpc>
              <a:defRPr sz="4000" b="0"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4056"/>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8"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9"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3472702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8" y="0"/>
            <a:ext cx="9174237" cy="6858000"/>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
        <p:nvSpPr>
          <p:cNvPr id="2" name="Title 1"/>
          <p:cNvSpPr>
            <a:spLocks noGrp="1"/>
          </p:cNvSpPr>
          <p:nvPr>
            <p:ph type="title" hasCustomPrompt="1"/>
          </p:nvPr>
        </p:nvSpPr>
        <p:spPr>
          <a:xfrm>
            <a:off x="755650" y="980728"/>
            <a:ext cx="7632700" cy="911572"/>
          </a:xfrm>
        </p:spPr>
        <p:txBody>
          <a:bodyPr>
            <a:noAutofit/>
          </a:bodyPr>
          <a:lstStyle>
            <a:lvl1pPr>
              <a:lnSpc>
                <a:spcPct val="80000"/>
              </a:lnSpc>
              <a:defRPr sz="4000" b="0" baseline="0">
                <a:solidFill>
                  <a:schemeClr val="bg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76064"/>
          </a:xfrm>
        </p:spPr>
        <p:txBody>
          <a:bodyPr>
            <a:normAutofit/>
          </a:bodyPr>
          <a:lstStyle>
            <a:lvl1pPr marL="0" indent="0">
              <a:buNone/>
              <a:defRPr sz="1800" b="0">
                <a:solidFill>
                  <a:schemeClr val="bg1"/>
                </a:solidFill>
              </a:defRPr>
            </a:lvl1pPr>
          </a:lstStyle>
          <a:p>
            <a:pPr lvl="0"/>
            <a:r>
              <a:rPr lang="en-US" dirty="0" smtClean="0"/>
              <a:t>[Subtitle (delete if not required)]</a:t>
            </a:r>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0"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
        <p:nvSpPr>
          <p:cNvPr id="3" name="Rectangle 2"/>
          <p:cNvSpPr/>
          <p:nvPr userDrawn="1"/>
        </p:nvSpPr>
        <p:spPr>
          <a:xfrm>
            <a:off x="8244408" y="6524625"/>
            <a:ext cx="899592" cy="333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57500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725860"/>
            <a:ext cx="9143998" cy="5143206"/>
          </a:xfrm>
          <a:prstGeom prst="rect">
            <a:avLst/>
          </a:prstGeom>
        </p:spPr>
      </p:pic>
      <p:sp>
        <p:nvSpPr>
          <p:cNvPr id="2" name="Title 1"/>
          <p:cNvSpPr>
            <a:spLocks noGrp="1"/>
          </p:cNvSpPr>
          <p:nvPr>
            <p:ph type="title" hasCustomPrompt="1"/>
          </p:nvPr>
        </p:nvSpPr>
        <p:spPr>
          <a:xfrm>
            <a:off x="755650" y="980728"/>
            <a:ext cx="7632700" cy="946313"/>
          </a:xfrm>
        </p:spPr>
        <p:txBody>
          <a:bodyPr>
            <a:noAutofit/>
          </a:bodyPr>
          <a:lstStyle>
            <a:lvl1pPr>
              <a:lnSpc>
                <a:spcPct val="80000"/>
              </a:lnSpc>
              <a:defRPr sz="4000" b="0" baseline="0">
                <a:solidFill>
                  <a:schemeClr val="accent1"/>
                </a:solidFill>
                <a:latin typeface="+mj-lt"/>
              </a:defRPr>
            </a:lvl1pPr>
          </a:lstStyle>
          <a:p>
            <a:r>
              <a:rPr lang="en-US" dirty="0" smtClean="0"/>
              <a:t>[Title over two lines </a:t>
            </a:r>
            <a:br>
              <a:rPr lang="en-US" dirty="0" smtClean="0"/>
            </a:br>
            <a:r>
              <a:rPr lang="en-US" dirty="0" smtClean="0"/>
              <a:t>(</a:t>
            </a:r>
            <a:r>
              <a:rPr lang="en-US" dirty="0" err="1" smtClean="0"/>
              <a:t>Shift+Enter</a:t>
            </a:r>
            <a:r>
              <a:rPr lang="en-US" dirty="0" smtClean="0"/>
              <a:t> to break line)]</a:t>
            </a:r>
            <a:endParaRPr lang="en-AU" dirty="0"/>
          </a:p>
        </p:txBody>
      </p:sp>
      <p:sp>
        <p:nvSpPr>
          <p:cNvPr id="7" name="Text Placeholder 6"/>
          <p:cNvSpPr>
            <a:spLocks noGrp="1"/>
          </p:cNvSpPr>
          <p:nvPr>
            <p:ph type="body" sz="quarter" idx="10" hasCustomPrompt="1"/>
          </p:nvPr>
        </p:nvSpPr>
        <p:spPr>
          <a:xfrm>
            <a:off x="755650" y="1988840"/>
            <a:ext cx="7632000" cy="505048"/>
          </a:xfrm>
        </p:spPr>
        <p:txBody>
          <a:bodyPr>
            <a:normAutofit/>
          </a:bodyPr>
          <a:lstStyle>
            <a:lvl1pPr marL="0" indent="0">
              <a:buNone/>
              <a:defRPr sz="1800" b="0">
                <a:solidFill>
                  <a:schemeClr val="tx2"/>
                </a:solidFill>
              </a:defRPr>
            </a:lvl1pPr>
          </a:lstStyle>
          <a:p>
            <a:pPr lvl="0"/>
            <a:r>
              <a:rPr lang="en-US" dirty="0" smtClean="0"/>
              <a:t>[Subtitle (delete if not required)]</a:t>
            </a:r>
          </a:p>
        </p:txBody>
      </p:sp>
      <p:sp>
        <p:nvSpPr>
          <p:cNvPr id="9" name="Footer Placeholder 3"/>
          <p:cNvSpPr>
            <a:spLocks noGrp="1"/>
          </p:cNvSpPr>
          <p:nvPr>
            <p:ph type="ftr" sz="quarter" idx="11"/>
          </p:nvPr>
        </p:nvSpPr>
        <p:spPr>
          <a:xfrm>
            <a:off x="493120" y="6576187"/>
            <a:ext cx="2664296" cy="124568"/>
          </a:xfrm>
        </p:spPr>
        <p:txBody>
          <a:bodyPr/>
          <a:lstStyle>
            <a:lvl1pPr>
              <a:defRPr>
                <a:solidFill>
                  <a:schemeClr val="bg1"/>
                </a:solidFill>
              </a:defRPr>
            </a:lvl1pPr>
          </a:lstStyle>
          <a:p>
            <a:r>
              <a:rPr lang="en-AU" smtClean="0"/>
              <a:t>|    Footer text</a:t>
            </a:r>
            <a:endParaRPr lang="en-AU" dirty="0"/>
          </a:p>
        </p:txBody>
      </p:sp>
      <p:sp>
        <p:nvSpPr>
          <p:cNvPr id="10" name="Slide Number Placeholder 4"/>
          <p:cNvSpPr>
            <a:spLocks noGrp="1"/>
          </p:cNvSpPr>
          <p:nvPr>
            <p:ph type="sldNum" sz="quarter" idx="12"/>
          </p:nvPr>
        </p:nvSpPr>
        <p:spPr>
          <a:xfrm>
            <a:off x="177132" y="6576187"/>
            <a:ext cx="290413" cy="124568"/>
          </a:xfrm>
        </p:spPr>
        <p:txBody>
          <a:bodyPr/>
          <a:lstStyle>
            <a:lvl1pPr>
              <a:defRPr>
                <a:solidFill>
                  <a:schemeClr val="bg1"/>
                </a:solidFill>
              </a:defRPr>
            </a:lvl1pPr>
          </a:lstStyle>
          <a:p>
            <a:r>
              <a:rPr lang="en-AU" dirty="0" smtClean="0"/>
              <a:t>Page </a:t>
            </a:r>
            <a:fld id="{6DA48B5A-36F9-4B9A-AADB-7C54A3BEC314}" type="slidenum">
              <a:rPr lang="en-AU" smtClean="0"/>
              <a:pPr/>
              <a:t>‹#›</a:t>
            </a:fld>
            <a:endParaRPr lang="en-AU"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4559" y="6055200"/>
            <a:ext cx="383982" cy="438836"/>
          </a:xfrm>
          <a:prstGeom prst="rect">
            <a:avLst/>
          </a:prstGeom>
        </p:spPr>
      </p:pic>
    </p:spTree>
    <p:extLst>
      <p:ext uri="{BB962C8B-B14F-4D97-AF65-F5344CB8AC3E}">
        <p14:creationId xmlns:p14="http://schemas.microsoft.com/office/powerpoint/2010/main" val="3569546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5650" y="476672"/>
            <a:ext cx="7632700" cy="960000"/>
          </a:xfrm>
          <a:prstGeom prst="rect">
            <a:avLst/>
          </a:prstGeom>
        </p:spPr>
        <p:txBody>
          <a:bodyPr vert="horz" lIns="0" tIns="0" rIns="0" bIns="0" rtlCol="0" anchor="t">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755650" y="1604964"/>
            <a:ext cx="7632700" cy="4416954"/>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TextBox 7"/>
          <p:cNvSpPr txBox="1"/>
          <p:nvPr/>
        </p:nvSpPr>
        <p:spPr>
          <a:xfrm>
            <a:off x="7887600" y="6591390"/>
            <a:ext cx="1080000" cy="92333"/>
          </a:xfrm>
          <a:prstGeom prst="rect">
            <a:avLst/>
          </a:prstGeom>
          <a:noFill/>
        </p:spPr>
        <p:txBody>
          <a:bodyPr wrap="square" lIns="0" tIns="0" rIns="0" bIns="0" rtlCol="0" anchor="ctr">
            <a:spAutoFit/>
          </a:bodyPr>
          <a:lstStyle/>
          <a:p>
            <a:pPr algn="r"/>
            <a:r>
              <a:rPr lang="en-AU" sz="600" dirty="0" smtClean="0">
                <a:solidFill>
                  <a:schemeClr val="accent1"/>
                </a:solidFill>
              </a:rPr>
              <a:t>Copyright Telstra</a:t>
            </a:r>
            <a:r>
              <a:rPr lang="en-AU" sz="600" baseline="30000" dirty="0" smtClean="0">
                <a:solidFill>
                  <a:schemeClr val="accent1"/>
                </a:solidFill>
              </a:rPr>
              <a:t>©</a:t>
            </a:r>
            <a:endParaRPr lang="en-AU" sz="600" baseline="30000" dirty="0">
              <a:solidFill>
                <a:schemeClr val="accent1"/>
              </a:solidFill>
            </a:endParaRPr>
          </a:p>
        </p:txBody>
      </p:sp>
      <p:sp>
        <p:nvSpPr>
          <p:cNvPr id="11"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2"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2674019402"/>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80" r:id="rId5"/>
    <p:sldLayoutId id="2147483779" r:id="rId6"/>
    <p:sldLayoutId id="2147483781" r:id="rId7"/>
    <p:sldLayoutId id="2147483782" r:id="rId8"/>
    <p:sldLayoutId id="2147483783" r:id="rId9"/>
    <p:sldLayoutId id="2147483784" r:id="rId10"/>
    <p:sldLayoutId id="2147483796" r:id="rId11"/>
    <p:sldLayoutId id="2147483801" r:id="rId12"/>
    <p:sldLayoutId id="2147483802"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000" b="0" kern="1200">
          <a:solidFill>
            <a:schemeClr val="accent1"/>
          </a:solidFill>
          <a:latin typeface="+mn-lt"/>
          <a:ea typeface="+mj-ea"/>
          <a:cs typeface="+mj-cs"/>
        </a:defRPr>
      </a:lvl1pPr>
    </p:titleStyle>
    <p:bodyStyle>
      <a:lvl1pPr marL="0" indent="0" algn="l" defTabSz="914400" rtl="0" eaLnBrk="1" latinLnBrk="0" hangingPunct="1">
        <a:spcBef>
          <a:spcPts val="600"/>
        </a:spcBef>
        <a:spcAft>
          <a:spcPts val="300"/>
        </a:spcAft>
        <a:buClr>
          <a:schemeClr val="tx1"/>
        </a:buClr>
        <a:buFont typeface="Arial" pitchFamily="34" charset="0"/>
        <a:buNone/>
        <a:defRPr sz="1500" b="1" kern="1200">
          <a:solidFill>
            <a:schemeClr val="accent2"/>
          </a:solidFill>
          <a:latin typeface="+mn-lt"/>
          <a:ea typeface="+mn-ea"/>
          <a:cs typeface="+mn-cs"/>
        </a:defRPr>
      </a:lvl1pPr>
      <a:lvl2pPr marL="1778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a:solidFill>
            <a:schemeClr val="tx2"/>
          </a:solidFill>
          <a:latin typeface="+mn-lt"/>
          <a:ea typeface="+mn-ea"/>
          <a:cs typeface="+mn-cs"/>
        </a:defRPr>
      </a:lvl2pPr>
      <a:lvl3pPr marL="355600" indent="-177800" algn="l" defTabSz="914400" rtl="0" eaLnBrk="1" latinLnBrk="0" hangingPunct="1">
        <a:spcBef>
          <a:spcPts val="0"/>
        </a:spcBef>
        <a:spcAft>
          <a:spcPts val="300"/>
        </a:spcAft>
        <a:buClr>
          <a:schemeClr val="accent2"/>
        </a:buClr>
        <a:buFont typeface="Arial" panose="020B0604020202020204" pitchFamily="34" charset="0"/>
        <a:buChar char="•"/>
        <a:tabLst/>
        <a:defRPr sz="1500" kern="1200">
          <a:solidFill>
            <a:schemeClr val="tx2"/>
          </a:solidFill>
          <a:latin typeface="+mn-lt"/>
          <a:ea typeface="+mn-ea"/>
          <a:cs typeface="+mn-cs"/>
        </a:defRPr>
      </a:lvl3pPr>
      <a:lvl4pPr marL="5334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baseline="0">
          <a:solidFill>
            <a:schemeClr val="tx2"/>
          </a:solidFill>
          <a:latin typeface="+mn-lt"/>
          <a:ea typeface="+mn-ea"/>
          <a:cs typeface="+mn-cs"/>
        </a:defRPr>
      </a:lvl4pPr>
      <a:lvl5pPr marL="723900" indent="-190500" algn="l" defTabSz="914400" rtl="0" eaLnBrk="1" latinLnBrk="0" hangingPunct="1">
        <a:spcBef>
          <a:spcPts val="0"/>
        </a:spcBef>
        <a:spcAft>
          <a:spcPts val="300"/>
        </a:spcAft>
        <a:buClr>
          <a:schemeClr val="accent2"/>
        </a:buClr>
        <a:buFont typeface="Arial" pitchFamily="34" charset="0"/>
        <a:buChar char="•"/>
        <a:defRPr sz="1500" kern="120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5650" y="476672"/>
            <a:ext cx="7632700" cy="960000"/>
          </a:xfrm>
          <a:prstGeom prst="rect">
            <a:avLst/>
          </a:prstGeom>
        </p:spPr>
        <p:txBody>
          <a:bodyPr vert="horz" lIns="0" tIns="0" rIns="0" bIns="0" rtlCol="0" anchor="t">
            <a:no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755650" y="1604964"/>
            <a:ext cx="7632700" cy="4416954"/>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TextBox 9"/>
          <p:cNvSpPr txBox="1"/>
          <p:nvPr/>
        </p:nvSpPr>
        <p:spPr>
          <a:xfrm>
            <a:off x="7887600" y="6591390"/>
            <a:ext cx="1080000" cy="92333"/>
          </a:xfrm>
          <a:prstGeom prst="rect">
            <a:avLst/>
          </a:prstGeom>
          <a:noFill/>
        </p:spPr>
        <p:txBody>
          <a:bodyPr wrap="square" lIns="0" tIns="0" rIns="0" bIns="0" rtlCol="0" anchor="b">
            <a:spAutoFit/>
          </a:bodyPr>
          <a:lstStyle/>
          <a:p>
            <a:pPr algn="r"/>
            <a:r>
              <a:rPr lang="en-AU" sz="600" dirty="0" smtClean="0">
                <a:solidFill>
                  <a:schemeClr val="accent1"/>
                </a:solidFill>
              </a:rPr>
              <a:t>Copyright Telstra</a:t>
            </a:r>
            <a:r>
              <a:rPr lang="en-AU" sz="600" baseline="30000" dirty="0" smtClean="0">
                <a:solidFill>
                  <a:schemeClr val="accent1"/>
                </a:solidFill>
              </a:rPr>
              <a:t>©</a:t>
            </a:r>
            <a:endParaRPr lang="en-AU" sz="600" baseline="30000" dirty="0">
              <a:solidFill>
                <a:schemeClr val="accent1"/>
              </a:solidFill>
            </a:endParaRPr>
          </a:p>
        </p:txBody>
      </p:sp>
      <p:sp>
        <p:nvSpPr>
          <p:cNvPr id="8" name="Footer Placeholder 5"/>
          <p:cNvSpPr>
            <a:spLocks noGrp="1"/>
          </p:cNvSpPr>
          <p:nvPr>
            <p:ph type="ftr" sz="quarter" idx="3"/>
          </p:nvPr>
        </p:nvSpPr>
        <p:spPr>
          <a:xfrm>
            <a:off x="493120" y="6576187"/>
            <a:ext cx="2664296" cy="124568"/>
          </a:xfrm>
          <a:prstGeom prst="rect">
            <a:avLst/>
          </a:prstGeom>
        </p:spPr>
        <p:txBody>
          <a:bodyPr vert="horz" lIns="0" tIns="0" rIns="0" bIns="0" rtlCol="0" anchor="b" anchorCtr="0"/>
          <a:lstStyle>
            <a:lvl1pPr algn="l">
              <a:defRPr sz="550">
                <a:solidFill>
                  <a:schemeClr val="tx2"/>
                </a:solidFill>
              </a:defRPr>
            </a:lvl1pPr>
          </a:lstStyle>
          <a:p>
            <a:r>
              <a:rPr lang="en-AU" smtClean="0"/>
              <a:t>|    Footer text</a:t>
            </a:r>
            <a:endParaRPr lang="en-AU" dirty="0"/>
          </a:p>
        </p:txBody>
      </p:sp>
      <p:sp>
        <p:nvSpPr>
          <p:cNvPr id="11" name="Slide Number Placeholder 9"/>
          <p:cNvSpPr>
            <a:spLocks noGrp="1"/>
          </p:cNvSpPr>
          <p:nvPr>
            <p:ph type="sldNum" sz="quarter" idx="4"/>
          </p:nvPr>
        </p:nvSpPr>
        <p:spPr>
          <a:xfrm>
            <a:off x="177132" y="6576187"/>
            <a:ext cx="290413" cy="124568"/>
          </a:xfrm>
          <a:prstGeom prst="rect">
            <a:avLst/>
          </a:prstGeom>
        </p:spPr>
        <p:txBody>
          <a:bodyPr vert="horz" lIns="0" tIns="0" rIns="0" bIns="0" rtlCol="0" anchor="b" anchorCtr="0"/>
          <a:lstStyle>
            <a:lvl1pPr algn="l">
              <a:defRPr sz="550">
                <a:solidFill>
                  <a:schemeClr val="tx2"/>
                </a:solidFill>
              </a:defRPr>
            </a:lvl1pPr>
          </a:lstStyle>
          <a:p>
            <a:r>
              <a:rPr lang="en-AU" dirty="0" smtClean="0"/>
              <a:t>Page </a:t>
            </a:r>
            <a:fld id="{6DA48B5A-36F9-4B9A-AADB-7C54A3BEC314}" type="slidenum">
              <a:rPr lang="en-AU" smtClean="0"/>
              <a:pPr/>
              <a:t>‹#›</a:t>
            </a:fld>
            <a:endParaRPr lang="en-AU" dirty="0"/>
          </a:p>
        </p:txBody>
      </p:sp>
    </p:spTree>
    <p:extLst>
      <p:ext uri="{BB962C8B-B14F-4D97-AF65-F5344CB8AC3E}">
        <p14:creationId xmlns:p14="http://schemas.microsoft.com/office/powerpoint/2010/main" val="1591508371"/>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7" r:id="rId9"/>
    <p:sldLayoutId id="2147483794" r:id="rId10"/>
    <p:sldLayoutId id="2147483795" r:id="rId11"/>
    <p:sldLayoutId id="2147483798" r:id="rId12"/>
    <p:sldLayoutId id="2147483799" r:id="rId13"/>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hf hdr="0" dt="0"/>
  <p:txStyles>
    <p:titleStyle>
      <a:lvl1pPr algn="l" defTabSz="914400" rtl="0" eaLnBrk="1" latinLnBrk="0" hangingPunct="1">
        <a:lnSpc>
          <a:spcPct val="80000"/>
        </a:lnSpc>
        <a:spcBef>
          <a:spcPct val="0"/>
        </a:spcBef>
        <a:buNone/>
        <a:defRPr sz="3000" b="0" kern="1200">
          <a:solidFill>
            <a:schemeClr val="accent1"/>
          </a:solidFill>
          <a:latin typeface="+mn-lt"/>
          <a:ea typeface="+mj-ea"/>
          <a:cs typeface="+mj-cs"/>
        </a:defRPr>
      </a:lvl1pPr>
    </p:titleStyle>
    <p:bodyStyle>
      <a:lvl1pPr marL="0" indent="0" algn="l" defTabSz="914400" rtl="0" eaLnBrk="1" latinLnBrk="0" hangingPunct="1">
        <a:spcBef>
          <a:spcPts val="600"/>
        </a:spcBef>
        <a:spcAft>
          <a:spcPts val="300"/>
        </a:spcAft>
        <a:buClr>
          <a:schemeClr val="tx1"/>
        </a:buClr>
        <a:buFont typeface="Arial" pitchFamily="34" charset="0"/>
        <a:buNone/>
        <a:defRPr sz="1500" b="1" kern="1200">
          <a:solidFill>
            <a:schemeClr val="accent2"/>
          </a:solidFill>
          <a:latin typeface="+mn-lt"/>
          <a:ea typeface="+mn-ea"/>
          <a:cs typeface="+mn-cs"/>
        </a:defRPr>
      </a:lvl1pPr>
      <a:lvl2pPr marL="1778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a:solidFill>
            <a:schemeClr val="tx2"/>
          </a:solidFill>
          <a:latin typeface="+mn-lt"/>
          <a:ea typeface="+mn-ea"/>
          <a:cs typeface="+mn-cs"/>
        </a:defRPr>
      </a:lvl2pPr>
      <a:lvl3pPr marL="355600" indent="-177800" algn="l" defTabSz="914400" rtl="0" eaLnBrk="1" latinLnBrk="0" hangingPunct="1">
        <a:spcBef>
          <a:spcPts val="0"/>
        </a:spcBef>
        <a:spcAft>
          <a:spcPts val="300"/>
        </a:spcAft>
        <a:buClr>
          <a:schemeClr val="accent2"/>
        </a:buClr>
        <a:buFont typeface="Arial" panose="020B0604020202020204" pitchFamily="34" charset="0"/>
        <a:buChar char="•"/>
        <a:tabLst/>
        <a:defRPr sz="1500" kern="1200">
          <a:solidFill>
            <a:schemeClr val="tx2"/>
          </a:solidFill>
          <a:latin typeface="+mn-lt"/>
          <a:ea typeface="+mn-ea"/>
          <a:cs typeface="+mn-cs"/>
        </a:defRPr>
      </a:lvl3pPr>
      <a:lvl4pPr marL="5334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baseline="0">
          <a:solidFill>
            <a:schemeClr val="tx2"/>
          </a:solidFill>
          <a:latin typeface="+mn-lt"/>
          <a:ea typeface="+mn-ea"/>
          <a:cs typeface="+mn-cs"/>
        </a:defRPr>
      </a:lvl4pPr>
      <a:lvl5pPr marL="723900" indent="-190500" algn="l" defTabSz="914400" rtl="0" eaLnBrk="1" latinLnBrk="0" hangingPunct="1">
        <a:spcBef>
          <a:spcPts val="0"/>
        </a:spcBef>
        <a:spcAft>
          <a:spcPts val="300"/>
        </a:spcAft>
        <a:buClr>
          <a:schemeClr val="accent2"/>
        </a:buClr>
        <a:buFont typeface="Arial" pitchFamily="34" charset="0"/>
        <a:buChar char="•"/>
        <a:defRPr sz="1500" kern="120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oleObject" Target="../embeddings/oleObject5.bin"/><Relationship Id="rId4" Type="http://schemas.openxmlformats.org/officeDocument/2006/relationships/image" Target="../media/image12.wmf"/></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3.xml"/><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20.emf"/><Relationship Id="rId5" Type="http://schemas.openxmlformats.org/officeDocument/2006/relationships/oleObject" Target="../embeddings/oleObject7.bin"/><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4.xml"/><Relationship Id="rId1" Type="http://schemas.openxmlformats.org/officeDocument/2006/relationships/vmlDrawing" Target="../drawings/vmlDrawing5.vml"/><Relationship Id="rId4" Type="http://schemas.openxmlformats.org/officeDocument/2006/relationships/image" Target="../media/image2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4.xml"/><Relationship Id="rId1" Type="http://schemas.openxmlformats.org/officeDocument/2006/relationships/vmlDrawing" Target="../drawings/vmlDrawing6.vml"/><Relationship Id="rId4" Type="http://schemas.openxmlformats.org/officeDocument/2006/relationships/image" Target="../media/image2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4.xml"/><Relationship Id="rId1" Type="http://schemas.openxmlformats.org/officeDocument/2006/relationships/vmlDrawing" Target="../drawings/vmlDrawing7.vml"/><Relationship Id="rId4" Type="http://schemas.openxmlformats.org/officeDocument/2006/relationships/image" Target="../media/image23.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2" Type="http://schemas.openxmlformats.org/officeDocument/2006/relationships/hyperlink" Target="mailto:123456789@domain.com"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oleObject" Target="../embeddings/oleObject3.bin"/><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Lawful Interception for Non-IP Data Delivery (NIDD) using SCEF</a:t>
            </a:r>
            <a:endParaRPr lang="en-AU" dirty="0"/>
          </a:p>
        </p:txBody>
      </p:sp>
      <p:sp>
        <p:nvSpPr>
          <p:cNvPr id="3" name="Text Placeholder 2"/>
          <p:cNvSpPr>
            <a:spLocks noGrp="1"/>
          </p:cNvSpPr>
          <p:nvPr>
            <p:ph type="body" sz="quarter" idx="10"/>
          </p:nvPr>
        </p:nvSpPr>
        <p:spPr>
          <a:xfrm>
            <a:off x="755650" y="2636912"/>
            <a:ext cx="7632000" cy="504056"/>
          </a:xfrm>
        </p:spPr>
        <p:txBody>
          <a:bodyPr/>
          <a:lstStyle/>
          <a:p>
            <a:endParaRPr lang="en-AU" dirty="0"/>
          </a:p>
        </p:txBody>
      </p:sp>
      <p:sp>
        <p:nvSpPr>
          <p:cNvPr id="4" name="Footer Placeholder 3"/>
          <p:cNvSpPr>
            <a:spLocks noGrp="1"/>
          </p:cNvSpPr>
          <p:nvPr>
            <p:ph type="ftr" sz="quarter" idx="11"/>
          </p:nvPr>
        </p:nvSpPr>
        <p:spPr/>
        <p:txBody>
          <a:bodyPr/>
          <a:lstStyle/>
          <a:p>
            <a:r>
              <a:rPr lang="en-AU" dirty="0" smtClean="0"/>
              <a:t>|    SCEF</a:t>
            </a:r>
            <a:endParaRPr lang="en-AU" dirty="0"/>
          </a:p>
        </p:txBody>
      </p:sp>
      <p:sp>
        <p:nvSpPr>
          <p:cNvPr id="5" name="Slide Number Placeholder 4"/>
          <p:cNvSpPr>
            <a:spLocks noGrp="1"/>
          </p:cNvSpPr>
          <p:nvPr>
            <p:ph type="sldNum" sz="quarter" idx="12"/>
          </p:nvPr>
        </p:nvSpPr>
        <p:spPr/>
        <p:txBody>
          <a:bodyPr/>
          <a:lstStyle/>
          <a:p>
            <a:r>
              <a:rPr lang="en-AU" smtClean="0"/>
              <a:t>Page </a:t>
            </a:r>
            <a:fld id="{6DA48B5A-36F9-4B9A-AADB-7C54A3BEC314}" type="slidenum">
              <a:rPr lang="en-AU" smtClean="0"/>
              <a:pPr/>
              <a:t>1</a:t>
            </a:fld>
            <a:endParaRPr lang="en-AU" dirty="0"/>
          </a:p>
        </p:txBody>
      </p:sp>
    </p:spTree>
    <p:extLst>
      <p:ext uri="{BB962C8B-B14F-4D97-AF65-F5344CB8AC3E}">
        <p14:creationId xmlns:p14="http://schemas.microsoft.com/office/powerpoint/2010/main" val="25305867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Mobile Originating &amp; Terminating Procedure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10</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2" name="TextBox 11"/>
          <p:cNvSpPr txBox="1"/>
          <p:nvPr/>
        </p:nvSpPr>
        <p:spPr>
          <a:xfrm>
            <a:off x="298449" y="4739609"/>
            <a:ext cx="1969295" cy="584775"/>
          </a:xfrm>
          <a:prstGeom prst="rect">
            <a:avLst/>
          </a:prstGeom>
          <a:noFill/>
        </p:spPr>
        <p:txBody>
          <a:bodyPr wrap="square" rtlCol="0">
            <a:spAutoFit/>
          </a:bodyPr>
          <a:lstStyle/>
          <a:p>
            <a:r>
              <a:rPr lang="en-AU" sz="1600" dirty="0" smtClean="0">
                <a:solidFill>
                  <a:schemeClr val="accent2"/>
                </a:solidFill>
              </a:rPr>
              <a:t>Mobile Originating NIDD procedure</a:t>
            </a:r>
            <a:endParaRPr lang="en-AU" sz="1600" dirty="0">
              <a:solidFill>
                <a:schemeClr val="accent2"/>
              </a:solidFill>
            </a:endParaRPr>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nvPr>
        </p:nvGraphicFramePr>
        <p:xfrm>
          <a:off x="3159447" y="811708"/>
          <a:ext cx="5661025" cy="3481388"/>
        </p:xfrm>
        <a:graphic>
          <a:graphicData uri="http://schemas.openxmlformats.org/presentationml/2006/ole">
            <mc:AlternateContent xmlns:mc="http://schemas.openxmlformats.org/markup-compatibility/2006">
              <mc:Choice xmlns:v="urn:schemas-microsoft-com:vml" Requires="v">
                <p:oleObj spid="_x0000_s12320" name="Picture" r:id="rId3" imgW="5671080" imgH="3488040" progId="Word.Picture.8">
                  <p:embed/>
                </p:oleObj>
              </mc:Choice>
              <mc:Fallback>
                <p:oleObj name="Picture" r:id="rId3" imgW="5671080" imgH="3488040" progId="Word.Picture.8">
                  <p:embed/>
                  <p:pic>
                    <p:nvPicPr>
                      <p:cNvPr id="0" name=""/>
                      <p:cNvPicPr>
                        <a:picLocks noChangeAspect="1" noChangeArrowheads="1"/>
                      </p:cNvPicPr>
                      <p:nvPr/>
                    </p:nvPicPr>
                    <p:blipFill>
                      <a:blip r:embed="rId4"/>
                      <a:srcRect/>
                      <a:stretch>
                        <a:fillRect/>
                      </a:stretch>
                    </p:blipFill>
                    <p:spPr bwMode="auto">
                      <a:xfrm>
                        <a:off x="3159447" y="811708"/>
                        <a:ext cx="5661025" cy="3481388"/>
                      </a:xfrm>
                      <a:prstGeom prst="rect">
                        <a:avLst/>
                      </a:prstGeom>
                      <a:noFill/>
                    </p:spPr>
                  </p:pic>
                </p:oleObj>
              </mc:Fallback>
            </mc:AlternateContent>
          </a:graphicData>
        </a:graphic>
      </p:graphicFrame>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4" name="Object 13"/>
          <p:cNvGraphicFramePr>
            <a:graphicFrameLocks noChangeAspect="1"/>
          </p:cNvGraphicFramePr>
          <p:nvPr>
            <p:extLst/>
          </p:nvPr>
        </p:nvGraphicFramePr>
        <p:xfrm>
          <a:off x="3419872" y="4368502"/>
          <a:ext cx="5057775" cy="2228850"/>
        </p:xfrm>
        <a:graphic>
          <a:graphicData uri="http://schemas.openxmlformats.org/presentationml/2006/ole">
            <mc:AlternateContent xmlns:mc="http://schemas.openxmlformats.org/markup-compatibility/2006">
              <mc:Choice xmlns:v="urn:schemas-microsoft-com:vml" Requires="v">
                <p:oleObj spid="_x0000_s12321" name="Picture" r:id="rId5" imgW="5060821" imgH="2227974" progId="Word.Picture.8">
                  <p:embed/>
                </p:oleObj>
              </mc:Choice>
              <mc:Fallback>
                <p:oleObj name="Picture" r:id="rId5" imgW="5060821" imgH="2227974" progId="Word.Pictur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872" y="4368502"/>
                        <a:ext cx="5057775" cy="2228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p:cNvSpPr txBox="1"/>
          <p:nvPr/>
        </p:nvSpPr>
        <p:spPr>
          <a:xfrm>
            <a:off x="288067" y="1764105"/>
            <a:ext cx="1979677" cy="584775"/>
          </a:xfrm>
          <a:prstGeom prst="rect">
            <a:avLst/>
          </a:prstGeom>
          <a:noFill/>
        </p:spPr>
        <p:txBody>
          <a:bodyPr wrap="square" rtlCol="0">
            <a:spAutoFit/>
          </a:bodyPr>
          <a:lstStyle/>
          <a:p>
            <a:r>
              <a:rPr lang="en-AU" sz="1600" dirty="0" smtClean="0">
                <a:solidFill>
                  <a:schemeClr val="accent2"/>
                </a:solidFill>
              </a:rPr>
              <a:t>Mobile Terminating NIDD procedure</a:t>
            </a:r>
            <a:endParaRPr lang="en-AU" sz="1600" dirty="0">
              <a:solidFill>
                <a:schemeClr val="accent2"/>
              </a:solidFill>
            </a:endParaRPr>
          </a:p>
        </p:txBody>
      </p:sp>
      <p:cxnSp>
        <p:nvCxnSpPr>
          <p:cNvPr id="16" name="Straight Arrow Connector 15"/>
          <p:cNvCxnSpPr/>
          <p:nvPr/>
        </p:nvCxnSpPr>
        <p:spPr>
          <a:xfrm>
            <a:off x="2123728" y="1988840"/>
            <a:ext cx="11521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123728" y="5013176"/>
            <a:ext cx="11521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2484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Reliable Data Service </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11</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8" name="TextBox 17"/>
          <p:cNvSpPr txBox="1"/>
          <p:nvPr/>
        </p:nvSpPr>
        <p:spPr>
          <a:xfrm>
            <a:off x="755650" y="980728"/>
            <a:ext cx="7632700" cy="2462213"/>
          </a:xfrm>
          <a:prstGeom prst="rect">
            <a:avLst/>
          </a:prstGeom>
          <a:noFill/>
        </p:spPr>
        <p:txBody>
          <a:bodyPr wrap="square" rtlCol="0">
            <a:spAutoFit/>
          </a:bodyPr>
          <a:lstStyle/>
          <a:p>
            <a:r>
              <a:rPr lang="en-AU" sz="1400" dirty="0" smtClean="0">
                <a:solidFill>
                  <a:schemeClr val="accent2"/>
                </a:solidFill>
              </a:rPr>
              <a:t>The Reliable Data Service (RDS) was introduced in Release 14 as an optional lightweight transport control layer </a:t>
            </a:r>
            <a:r>
              <a:rPr lang="en-AU" sz="1400" dirty="0">
                <a:solidFill>
                  <a:schemeClr val="accent2"/>
                </a:solidFill>
              </a:rPr>
              <a:t>for NIDD. </a:t>
            </a:r>
            <a:r>
              <a:rPr lang="en-GB" sz="1400" dirty="0">
                <a:solidFill>
                  <a:schemeClr val="accent2"/>
                </a:solidFill>
              </a:rPr>
              <a:t>The RDS provides a mechanism for the SCEF </a:t>
            </a:r>
            <a:r>
              <a:rPr lang="en-GB" sz="1400" dirty="0" smtClean="0">
                <a:solidFill>
                  <a:schemeClr val="accent2"/>
                </a:solidFill>
              </a:rPr>
              <a:t>or P-GW to </a:t>
            </a:r>
            <a:r>
              <a:rPr lang="en-GB" sz="1400" dirty="0">
                <a:solidFill>
                  <a:schemeClr val="accent2"/>
                </a:solidFill>
              </a:rPr>
              <a:t>determine if the data was successfully delivered to the UE and for the UE to determine if the data was successfully delivered to the </a:t>
            </a:r>
            <a:r>
              <a:rPr lang="en-GB" sz="1400" dirty="0" smtClean="0">
                <a:solidFill>
                  <a:schemeClr val="accent2"/>
                </a:solidFill>
              </a:rPr>
              <a:t>SCEF or P-GW. </a:t>
            </a:r>
            <a:r>
              <a:rPr lang="en-GB" sz="1400" dirty="0">
                <a:solidFill>
                  <a:schemeClr val="accent2"/>
                </a:solidFill>
              </a:rPr>
              <a:t>When a requested acknowledgement is not received, the RDS retransmits the packet. </a:t>
            </a:r>
            <a:endParaRPr lang="en-GB" sz="1400" dirty="0" smtClean="0">
              <a:solidFill>
                <a:schemeClr val="accent2"/>
              </a:solidFill>
            </a:endParaRPr>
          </a:p>
          <a:p>
            <a:endParaRPr lang="en-GB" sz="1400" dirty="0">
              <a:solidFill>
                <a:schemeClr val="accent2"/>
              </a:solidFill>
            </a:endParaRPr>
          </a:p>
          <a:p>
            <a:r>
              <a:rPr lang="en-GB" sz="1400" dirty="0" smtClean="0">
                <a:solidFill>
                  <a:schemeClr val="accent2"/>
                </a:solidFill>
              </a:rPr>
              <a:t>RDS </a:t>
            </a:r>
            <a:r>
              <a:rPr lang="en-GB" sz="1400" dirty="0">
                <a:solidFill>
                  <a:schemeClr val="accent2"/>
                </a:solidFill>
              </a:rPr>
              <a:t>also adds support for Port Numbers in the header that can be used to identify the application on the originator and </a:t>
            </a:r>
            <a:r>
              <a:rPr lang="en-GB" sz="1400" dirty="0" smtClean="0">
                <a:solidFill>
                  <a:schemeClr val="accent2"/>
                </a:solidFill>
              </a:rPr>
              <a:t>the </a:t>
            </a:r>
            <a:r>
              <a:rPr lang="en-GB" sz="1400" dirty="0">
                <a:solidFill>
                  <a:schemeClr val="accent2"/>
                </a:solidFill>
              </a:rPr>
              <a:t>application on the </a:t>
            </a:r>
            <a:r>
              <a:rPr lang="en-GB" sz="1400" dirty="0" smtClean="0">
                <a:solidFill>
                  <a:schemeClr val="accent2"/>
                </a:solidFill>
              </a:rPr>
              <a:t>receiver of a NIDD communication allowing for multiple applications to communicate over a single NIDD connection. </a:t>
            </a:r>
          </a:p>
          <a:p>
            <a:endParaRPr lang="en-GB" sz="1400" dirty="0">
              <a:solidFill>
                <a:schemeClr val="accent2"/>
              </a:solidFill>
            </a:endParaRPr>
          </a:p>
          <a:p>
            <a:r>
              <a:rPr lang="en-GB" sz="1400" dirty="0" smtClean="0">
                <a:solidFill>
                  <a:schemeClr val="accent2"/>
                </a:solidFill>
              </a:rPr>
              <a:t>The stage 3 definition of the </a:t>
            </a:r>
            <a:r>
              <a:rPr lang="en-AU" sz="1400" dirty="0">
                <a:solidFill>
                  <a:schemeClr val="accent2"/>
                </a:solidFill>
              </a:rPr>
              <a:t>Reliable Data Service (RDS</a:t>
            </a:r>
            <a:r>
              <a:rPr lang="en-AU" sz="1400" dirty="0" smtClean="0">
                <a:solidFill>
                  <a:schemeClr val="accent2"/>
                </a:solidFill>
              </a:rPr>
              <a:t>) is defined in TS 24.250.</a:t>
            </a:r>
            <a:endParaRPr lang="en-AU" sz="1400" dirty="0">
              <a:solidFill>
                <a:schemeClr val="accent2"/>
              </a:solidFill>
            </a:endParaRPr>
          </a:p>
        </p:txBody>
      </p:sp>
      <p:pic>
        <p:nvPicPr>
          <p:cNvPr id="10" name="Picture 9"/>
          <p:cNvPicPr>
            <a:picLocks noChangeAspect="1"/>
          </p:cNvPicPr>
          <p:nvPr/>
        </p:nvPicPr>
        <p:blipFill>
          <a:blip r:embed="rId2"/>
          <a:stretch>
            <a:fillRect/>
          </a:stretch>
        </p:blipFill>
        <p:spPr>
          <a:xfrm>
            <a:off x="414712" y="3564255"/>
            <a:ext cx="5205820" cy="2747929"/>
          </a:xfrm>
          <a:prstGeom prst="rect">
            <a:avLst/>
          </a:prstGeom>
        </p:spPr>
      </p:pic>
      <p:pic>
        <p:nvPicPr>
          <p:cNvPr id="13" name="Picture 12"/>
          <p:cNvPicPr>
            <a:picLocks noChangeAspect="1"/>
          </p:cNvPicPr>
          <p:nvPr/>
        </p:nvPicPr>
        <p:blipFill>
          <a:blip r:embed="rId3"/>
          <a:stretch>
            <a:fillRect/>
          </a:stretch>
        </p:blipFill>
        <p:spPr>
          <a:xfrm>
            <a:off x="5920275" y="3364381"/>
            <a:ext cx="2766994" cy="3147675"/>
          </a:xfrm>
          <a:prstGeom prst="rect">
            <a:avLst/>
          </a:prstGeom>
        </p:spPr>
      </p:pic>
      <p:sp>
        <p:nvSpPr>
          <p:cNvPr id="19" name="TextBox 18"/>
          <p:cNvSpPr txBox="1"/>
          <p:nvPr/>
        </p:nvSpPr>
        <p:spPr>
          <a:xfrm>
            <a:off x="1045461" y="6314577"/>
            <a:ext cx="3849131" cy="261610"/>
          </a:xfrm>
          <a:prstGeom prst="rect">
            <a:avLst/>
          </a:prstGeom>
          <a:noFill/>
        </p:spPr>
        <p:txBody>
          <a:bodyPr wrap="none" rtlCol="0">
            <a:spAutoFit/>
          </a:bodyPr>
          <a:lstStyle/>
          <a:p>
            <a:r>
              <a:rPr lang="en-AU" sz="1100" dirty="0" smtClean="0"/>
              <a:t>Protocol Layer for RDS between UE and SCEF via E-UTRAN</a:t>
            </a:r>
            <a:endParaRPr lang="en-AU" sz="1100" dirty="0"/>
          </a:p>
        </p:txBody>
      </p:sp>
      <p:sp>
        <p:nvSpPr>
          <p:cNvPr id="20" name="TextBox 19"/>
          <p:cNvSpPr txBox="1"/>
          <p:nvPr/>
        </p:nvSpPr>
        <p:spPr>
          <a:xfrm>
            <a:off x="6732240" y="6506899"/>
            <a:ext cx="1436612" cy="261610"/>
          </a:xfrm>
          <a:prstGeom prst="rect">
            <a:avLst/>
          </a:prstGeom>
          <a:noFill/>
        </p:spPr>
        <p:txBody>
          <a:bodyPr wrap="none" rtlCol="0">
            <a:spAutoFit/>
          </a:bodyPr>
          <a:lstStyle/>
          <a:p>
            <a:r>
              <a:rPr lang="en-AU" sz="1100" dirty="0" smtClean="0"/>
              <a:t>RDS Header Format</a:t>
            </a:r>
            <a:endParaRPr lang="en-AU" sz="1100" dirty="0"/>
          </a:p>
        </p:txBody>
      </p:sp>
    </p:spTree>
    <p:extLst>
      <p:ext uri="{BB962C8B-B14F-4D97-AF65-F5344CB8AC3E}">
        <p14:creationId xmlns:p14="http://schemas.microsoft.com/office/powerpoint/2010/main" val="3458634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Lawful Interception of NIDD using SCEF </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12</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8" name="TextBox 17"/>
          <p:cNvSpPr txBox="1"/>
          <p:nvPr/>
        </p:nvSpPr>
        <p:spPr>
          <a:xfrm>
            <a:off x="755650" y="980728"/>
            <a:ext cx="7632700" cy="3785652"/>
          </a:xfrm>
          <a:prstGeom prst="rect">
            <a:avLst/>
          </a:prstGeom>
          <a:noFill/>
        </p:spPr>
        <p:txBody>
          <a:bodyPr wrap="square" rtlCol="0">
            <a:spAutoFit/>
          </a:bodyPr>
          <a:lstStyle/>
          <a:p>
            <a:r>
              <a:rPr lang="en-AU" sz="1600" dirty="0" smtClean="0">
                <a:solidFill>
                  <a:schemeClr val="accent2"/>
                </a:solidFill>
              </a:rPr>
              <a:t>Regulatory authorities in Australia have indicated that </a:t>
            </a:r>
            <a:r>
              <a:rPr lang="en-AU" sz="1600" dirty="0" err="1" smtClean="0">
                <a:solidFill>
                  <a:schemeClr val="accent2"/>
                </a:solidFill>
              </a:rPr>
              <a:t>IoT</a:t>
            </a:r>
            <a:r>
              <a:rPr lang="en-AU" sz="1600" dirty="0" smtClean="0">
                <a:solidFill>
                  <a:schemeClr val="accent2"/>
                </a:solidFill>
              </a:rPr>
              <a:t> communications are </a:t>
            </a:r>
            <a:r>
              <a:rPr lang="en-AU" sz="1600" u="sng" dirty="0" smtClean="0">
                <a:solidFill>
                  <a:schemeClr val="accent2"/>
                </a:solidFill>
              </a:rPr>
              <a:t>not</a:t>
            </a:r>
            <a:r>
              <a:rPr lang="en-AU" sz="1600" dirty="0" smtClean="0">
                <a:solidFill>
                  <a:schemeClr val="accent2"/>
                </a:solidFill>
              </a:rPr>
              <a:t> exempt from Lawful Interception obligations and it is assumed that this is also the case in other markets. </a:t>
            </a:r>
          </a:p>
          <a:p>
            <a:endParaRPr lang="en-AU" sz="1600" dirty="0">
              <a:solidFill>
                <a:schemeClr val="accent2"/>
              </a:solidFill>
            </a:endParaRPr>
          </a:p>
          <a:p>
            <a:r>
              <a:rPr lang="en-AU" sz="1600" dirty="0" smtClean="0">
                <a:solidFill>
                  <a:schemeClr val="accent2"/>
                </a:solidFill>
              </a:rPr>
              <a:t>Telstra is currently evaluating the introduction of SCEF and Non-IP Data Delivery (NIDD) via SCEF. Based on previous feedback from regulatory authorities in relation to </a:t>
            </a:r>
            <a:r>
              <a:rPr lang="en-AU" sz="1600" dirty="0" err="1" smtClean="0">
                <a:solidFill>
                  <a:schemeClr val="accent2"/>
                </a:solidFill>
              </a:rPr>
              <a:t>IoT</a:t>
            </a:r>
            <a:r>
              <a:rPr lang="en-AU" sz="1600" dirty="0" smtClean="0">
                <a:solidFill>
                  <a:schemeClr val="accent2"/>
                </a:solidFill>
              </a:rPr>
              <a:t> communications, Telstra anticipates it will be obliged to support Lawful Interception of NIDD communications via SCEF.  </a:t>
            </a:r>
          </a:p>
          <a:p>
            <a:endParaRPr lang="en-AU" sz="1600" dirty="0">
              <a:solidFill>
                <a:schemeClr val="accent2"/>
              </a:solidFill>
            </a:endParaRPr>
          </a:p>
          <a:p>
            <a:r>
              <a:rPr lang="en-AU" sz="1600" dirty="0" smtClean="0">
                <a:solidFill>
                  <a:schemeClr val="accent2"/>
                </a:solidFill>
              </a:rPr>
              <a:t>TS 33.107 currently states that “Data over NAS for Internet of Things is for further study” and does not describe a solution for the Lawful Interception of NIDD communications via SCEF.</a:t>
            </a:r>
          </a:p>
          <a:p>
            <a:endParaRPr lang="en-AU" sz="1600" dirty="0">
              <a:solidFill>
                <a:schemeClr val="accent2"/>
              </a:solidFill>
            </a:endParaRPr>
          </a:p>
          <a:p>
            <a:r>
              <a:rPr lang="en-AU" sz="1600" dirty="0" smtClean="0">
                <a:solidFill>
                  <a:schemeClr val="accent2"/>
                </a:solidFill>
              </a:rPr>
              <a:t>CR0306 on TS 33.107 introduces a solution that supports </a:t>
            </a:r>
            <a:r>
              <a:rPr lang="en-AU" sz="1600" dirty="0">
                <a:solidFill>
                  <a:schemeClr val="accent2"/>
                </a:solidFill>
              </a:rPr>
              <a:t>the Lawful Interception of NIDD communications via SCEF.</a:t>
            </a:r>
          </a:p>
        </p:txBody>
      </p:sp>
    </p:spTree>
    <p:extLst>
      <p:ext uri="{BB962C8B-B14F-4D97-AF65-F5344CB8AC3E}">
        <p14:creationId xmlns:p14="http://schemas.microsoft.com/office/powerpoint/2010/main" val="147714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650" y="332656"/>
            <a:ext cx="7632700" cy="960000"/>
          </a:xfrm>
        </p:spPr>
        <p:txBody>
          <a:bodyPr/>
          <a:lstStyle/>
          <a:p>
            <a:r>
              <a:rPr lang="en-AU" dirty="0" smtClean="0"/>
              <a:t>CR0306 Solution Architecture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13</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683568" y="131928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1" name="Rectangle 5"/>
          <p:cNvSpPr>
            <a:spLocks noChangeArrowheads="1"/>
          </p:cNvSpPr>
          <p:nvPr/>
        </p:nvSpPr>
        <p:spPr bwMode="auto">
          <a:xfrm>
            <a:off x="4103195" y="44719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8" name="TextBox 17"/>
          <p:cNvSpPr txBox="1"/>
          <p:nvPr/>
        </p:nvSpPr>
        <p:spPr>
          <a:xfrm>
            <a:off x="322870" y="738097"/>
            <a:ext cx="7632700" cy="3662541"/>
          </a:xfrm>
          <a:prstGeom prst="rect">
            <a:avLst/>
          </a:prstGeom>
          <a:noFill/>
        </p:spPr>
        <p:txBody>
          <a:bodyPr wrap="square" rtlCol="0">
            <a:spAutoFit/>
          </a:bodyPr>
          <a:lstStyle/>
          <a:p>
            <a:r>
              <a:rPr lang="en-AU" sz="1400" dirty="0" smtClean="0">
                <a:solidFill>
                  <a:schemeClr val="accent2"/>
                </a:solidFill>
              </a:rPr>
              <a:t>CR0306 replicates the LI solution for EPS by supporting IRI for the MME and HSS on the X2 interface but replaces the reporting of the IRI and CC from the S-GW/P-GW with IRI and CC reporting from the SCEF and IWK-SCEF. IRI and CC reporting from the IWK-SCEF allow for LI in the VPLMN. IRI reporting is also provided on the SGSN as NIDD can also be supported on GPRS.</a:t>
            </a:r>
          </a:p>
          <a:p>
            <a:endParaRPr lang="en-AU" sz="1400" dirty="0">
              <a:solidFill>
                <a:schemeClr val="accent2"/>
              </a:solidFill>
            </a:endParaRPr>
          </a:p>
          <a:p>
            <a:r>
              <a:rPr lang="en-AU" sz="1400" dirty="0" smtClean="0">
                <a:solidFill>
                  <a:schemeClr val="accent2"/>
                </a:solidFill>
              </a:rPr>
              <a:t>CR0306 also re-uses a modified version of the existing Packet Data Header event to allow for the reporting of the Service Capability Server (SCS) or Application Server (AS) identity associated with a NIDD packet flow or RDS packet flow when the Reliable Data Service is being used for an NIDD connection. </a:t>
            </a:r>
          </a:p>
          <a:p>
            <a:endParaRPr lang="en-AU" sz="1400" dirty="0">
              <a:solidFill>
                <a:schemeClr val="accent2"/>
              </a:solidFill>
            </a:endParaRPr>
          </a:p>
          <a:p>
            <a:r>
              <a:rPr lang="en-AU" sz="1400" dirty="0" smtClean="0">
                <a:solidFill>
                  <a:schemeClr val="accent2"/>
                </a:solidFill>
              </a:rPr>
              <a:t>Interception of NIDD using </a:t>
            </a:r>
            <a:r>
              <a:rPr lang="en-AU" sz="1400" dirty="0" err="1" smtClean="0">
                <a:solidFill>
                  <a:schemeClr val="accent2"/>
                </a:solidFill>
              </a:rPr>
              <a:t>PtP</a:t>
            </a:r>
            <a:r>
              <a:rPr lang="en-AU" sz="1400" dirty="0" smtClean="0">
                <a:solidFill>
                  <a:schemeClr val="accent2"/>
                </a:solidFill>
              </a:rPr>
              <a:t> </a:t>
            </a:r>
            <a:r>
              <a:rPr lang="en-AU" sz="1400" dirty="0" err="1" smtClean="0">
                <a:solidFill>
                  <a:schemeClr val="accent2"/>
                </a:solidFill>
              </a:rPr>
              <a:t>SGi</a:t>
            </a:r>
            <a:r>
              <a:rPr lang="en-AU" sz="1400" dirty="0" smtClean="0">
                <a:solidFill>
                  <a:schemeClr val="accent2"/>
                </a:solidFill>
              </a:rPr>
              <a:t> tunnel and interception of monitoring events requested via SCEF if for further study and not addressed in CR0306.</a:t>
            </a:r>
          </a:p>
          <a:p>
            <a:endParaRPr lang="en-AU" sz="1600" dirty="0">
              <a:solidFill>
                <a:schemeClr val="accent2"/>
              </a:solidFill>
            </a:endParaRPr>
          </a:p>
          <a:p>
            <a:endParaRPr lang="en-AU" sz="1600" dirty="0" smtClean="0">
              <a:solidFill>
                <a:schemeClr val="accent2"/>
              </a:solidFill>
            </a:endParaRPr>
          </a:p>
          <a:p>
            <a:endParaRPr lang="en-AU" sz="1600" dirty="0">
              <a:solidFill>
                <a:schemeClr val="accent2"/>
              </a:solidFill>
            </a:endParaRPr>
          </a:p>
          <a:p>
            <a:r>
              <a:rPr lang="en-AU" sz="1600" dirty="0" smtClean="0">
                <a:solidFill>
                  <a:schemeClr val="accent2"/>
                </a:solidFill>
              </a:rPr>
              <a:t>    </a:t>
            </a:r>
            <a:endParaRPr lang="en-AU" sz="1600" dirty="0">
              <a:solidFill>
                <a:schemeClr val="accent2"/>
              </a:solidFill>
            </a:endParaRPr>
          </a:p>
        </p:txBody>
      </p:sp>
      <p:pic>
        <p:nvPicPr>
          <p:cNvPr id="4" name="Picture 3"/>
          <p:cNvPicPr>
            <a:picLocks noChangeAspect="1"/>
          </p:cNvPicPr>
          <p:nvPr/>
        </p:nvPicPr>
        <p:blipFill>
          <a:blip r:embed="rId2"/>
          <a:stretch>
            <a:fillRect/>
          </a:stretch>
        </p:blipFill>
        <p:spPr>
          <a:xfrm>
            <a:off x="107851" y="3705705"/>
            <a:ext cx="4321670" cy="2462922"/>
          </a:xfrm>
          <a:prstGeom prst="rect">
            <a:avLst/>
          </a:prstGeom>
        </p:spPr>
      </p:pic>
      <p:pic>
        <p:nvPicPr>
          <p:cNvPr id="8" name="Picture 7"/>
          <p:cNvPicPr>
            <a:picLocks noChangeAspect="1"/>
          </p:cNvPicPr>
          <p:nvPr/>
        </p:nvPicPr>
        <p:blipFill>
          <a:blip r:embed="rId3"/>
          <a:stretch>
            <a:fillRect/>
          </a:stretch>
        </p:blipFill>
        <p:spPr>
          <a:xfrm>
            <a:off x="4644008" y="3140968"/>
            <a:ext cx="4404563" cy="1757114"/>
          </a:xfrm>
          <a:prstGeom prst="rect">
            <a:avLst/>
          </a:prstGeom>
        </p:spPr>
      </p:pic>
      <p:pic>
        <p:nvPicPr>
          <p:cNvPr id="10" name="Picture 9"/>
          <p:cNvPicPr>
            <a:picLocks noChangeAspect="1"/>
          </p:cNvPicPr>
          <p:nvPr/>
        </p:nvPicPr>
        <p:blipFill>
          <a:blip r:embed="rId4"/>
          <a:stretch>
            <a:fillRect/>
          </a:stretch>
        </p:blipFill>
        <p:spPr>
          <a:xfrm>
            <a:off x="4572000" y="4941168"/>
            <a:ext cx="4490790" cy="1763076"/>
          </a:xfrm>
          <a:prstGeom prst="rect">
            <a:avLst/>
          </a:prstGeom>
        </p:spPr>
      </p:pic>
    </p:spTree>
    <p:extLst>
      <p:ext uri="{BB962C8B-B14F-4D97-AF65-F5344CB8AC3E}">
        <p14:creationId xmlns:p14="http://schemas.microsoft.com/office/powerpoint/2010/main" val="22854857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Appendix</a:t>
            </a:r>
            <a:endParaRPr lang="en-AU" dirty="0"/>
          </a:p>
        </p:txBody>
      </p:sp>
      <p:sp>
        <p:nvSpPr>
          <p:cNvPr id="4" name="Footer Placeholder 3"/>
          <p:cNvSpPr>
            <a:spLocks noGrp="1"/>
          </p:cNvSpPr>
          <p:nvPr>
            <p:ph type="ftr" sz="quarter" idx="11"/>
          </p:nvPr>
        </p:nvSpPr>
        <p:spPr/>
        <p:txBody>
          <a:bodyPr/>
          <a:lstStyle/>
          <a:p>
            <a:r>
              <a:rPr lang="en-AU" smtClean="0"/>
              <a:t>|    Footer text</a:t>
            </a:r>
            <a:endParaRPr lang="en-AU" dirty="0"/>
          </a:p>
        </p:txBody>
      </p:sp>
      <p:sp>
        <p:nvSpPr>
          <p:cNvPr id="5" name="Slide Number Placeholder 4"/>
          <p:cNvSpPr>
            <a:spLocks noGrp="1"/>
          </p:cNvSpPr>
          <p:nvPr>
            <p:ph type="sldNum" sz="quarter" idx="12"/>
          </p:nvPr>
        </p:nvSpPr>
        <p:spPr/>
        <p:txBody>
          <a:bodyPr/>
          <a:lstStyle/>
          <a:p>
            <a:r>
              <a:rPr lang="en-AU" smtClean="0"/>
              <a:t>Page </a:t>
            </a:r>
            <a:fld id="{6DA48B5A-36F9-4B9A-AADB-7C54A3BEC314}" type="slidenum">
              <a:rPr lang="en-AU" smtClean="0"/>
              <a:pPr/>
              <a:t>14</a:t>
            </a:fld>
            <a:endParaRPr lang="en-AU" dirty="0"/>
          </a:p>
        </p:txBody>
      </p:sp>
    </p:spTree>
    <p:extLst>
      <p:ext uri="{BB962C8B-B14F-4D97-AF65-F5344CB8AC3E}">
        <p14:creationId xmlns:p14="http://schemas.microsoft.com/office/powerpoint/2010/main" val="884705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124743"/>
            <a:ext cx="7632700" cy="5451443"/>
          </a:xfrm>
        </p:spPr>
        <p:txBody>
          <a:bodyPr>
            <a:normAutofit/>
          </a:bodyPr>
          <a:lstStyle/>
          <a:p>
            <a:r>
              <a:rPr lang="en-AU" sz="1400" b="0" dirty="0" smtClean="0"/>
              <a:t>Allows SCEF to monitor specific events in the 3GPP network and make that information available to Application Servers. </a:t>
            </a:r>
            <a:endParaRPr lang="en-AU" sz="1400" b="0" dirty="0"/>
          </a:p>
          <a:p>
            <a:r>
              <a:rPr lang="en-AU" sz="1400" b="0" dirty="0" smtClean="0"/>
              <a:t>The following monitoring events may be supported:</a:t>
            </a:r>
          </a:p>
          <a:p>
            <a:pPr marL="285750" indent="-285750">
              <a:buFont typeface="Arial" panose="020B0604020202020204" pitchFamily="34" charset="0"/>
              <a:buChar char="•"/>
            </a:pPr>
            <a:r>
              <a:rPr lang="en-GB" sz="1400" b="0" dirty="0"/>
              <a:t>A</a:t>
            </a:r>
            <a:r>
              <a:rPr lang="en-GB" sz="1400" b="0" dirty="0" smtClean="0"/>
              <a:t>ssociation </a:t>
            </a:r>
            <a:r>
              <a:rPr lang="en-GB" sz="1400" b="0" dirty="0"/>
              <a:t>of the UE and UICC and/or new IMSI-IMEI-SV association</a:t>
            </a:r>
            <a:endParaRPr lang="en-AU" sz="1400" b="0" dirty="0"/>
          </a:p>
          <a:p>
            <a:pPr marL="285750" indent="-285750">
              <a:buFont typeface="Arial" panose="020B0604020202020204" pitchFamily="34" charset="0"/>
              <a:buChar char="•"/>
            </a:pPr>
            <a:r>
              <a:rPr lang="en-AU" sz="1400" b="0" dirty="0" smtClean="0"/>
              <a:t>UE reachability</a:t>
            </a:r>
          </a:p>
          <a:p>
            <a:pPr marL="285750" indent="-285750">
              <a:buFont typeface="Arial" panose="020B0604020202020204" pitchFamily="34" charset="0"/>
              <a:buChar char="•"/>
            </a:pPr>
            <a:r>
              <a:rPr lang="en-AU" sz="1400" b="0" dirty="0" smtClean="0"/>
              <a:t>Location of the UE, and change in location of the UE</a:t>
            </a:r>
          </a:p>
          <a:p>
            <a:pPr marL="285750" indent="-285750">
              <a:buFont typeface="Arial" panose="020B0604020202020204" pitchFamily="34" charset="0"/>
              <a:buChar char="•"/>
            </a:pPr>
            <a:r>
              <a:rPr lang="en-AU" sz="1400" b="0" dirty="0" smtClean="0"/>
              <a:t>Loss of connectivity</a:t>
            </a:r>
          </a:p>
          <a:p>
            <a:pPr marL="285750" indent="-285750">
              <a:buFont typeface="Arial" panose="020B0604020202020204" pitchFamily="34" charset="0"/>
              <a:buChar char="•"/>
            </a:pPr>
            <a:r>
              <a:rPr lang="en-AU" sz="1400" b="0" dirty="0" smtClean="0"/>
              <a:t>Communication failure</a:t>
            </a:r>
          </a:p>
          <a:p>
            <a:pPr marL="285750" indent="-285750">
              <a:buFont typeface="Arial" panose="020B0604020202020204" pitchFamily="34" charset="0"/>
              <a:buChar char="•"/>
            </a:pPr>
            <a:r>
              <a:rPr lang="en-AU" sz="1400" b="0" dirty="0" smtClean="0"/>
              <a:t>Roaming status (i.e. whether the UE is in HPLMN or VPLMN)</a:t>
            </a:r>
          </a:p>
          <a:p>
            <a:pPr marL="285750" indent="-285750">
              <a:buFont typeface="Arial" panose="020B0604020202020204" pitchFamily="34" charset="0"/>
              <a:buChar char="•"/>
            </a:pPr>
            <a:r>
              <a:rPr lang="en-AU" sz="1400" b="0" dirty="0" smtClean="0"/>
              <a:t>Number of UEs present in a geographical area</a:t>
            </a:r>
          </a:p>
          <a:p>
            <a:pPr marL="285750" indent="-285750">
              <a:buFont typeface="Arial" panose="020B0604020202020204" pitchFamily="34" charset="0"/>
              <a:buChar char="•"/>
            </a:pPr>
            <a:r>
              <a:rPr lang="en-AU" sz="1400" b="0" dirty="0" smtClean="0"/>
              <a:t>Availability of Downlink Data Notification (DDN) failure</a:t>
            </a:r>
          </a:p>
          <a:p>
            <a:r>
              <a:rPr lang="en-AU" sz="1400" b="0" dirty="0" smtClean="0"/>
              <a:t>Two </a:t>
            </a:r>
            <a:r>
              <a:rPr lang="en-AU" sz="1400" b="0" dirty="0"/>
              <a:t>types of Monitoring Events can be requested:</a:t>
            </a:r>
          </a:p>
          <a:p>
            <a:pPr marL="342900" indent="-342900">
              <a:buAutoNum type="arabicPeriod"/>
            </a:pPr>
            <a:r>
              <a:rPr lang="en-AU" sz="1400" b="0" dirty="0"/>
              <a:t>One-time Monitoring Events</a:t>
            </a:r>
          </a:p>
          <a:p>
            <a:pPr marL="703263" lvl="1" indent="-342900"/>
            <a:r>
              <a:rPr lang="en-AU" sz="1400" dirty="0"/>
              <a:t>The request will generate a single report</a:t>
            </a:r>
          </a:p>
          <a:p>
            <a:pPr marL="342900" indent="-342900">
              <a:buAutoNum type="arabicPeriod"/>
            </a:pPr>
            <a:r>
              <a:rPr lang="en-AU" sz="1400" b="0" dirty="0"/>
              <a:t>Continuous Monitoring Events</a:t>
            </a:r>
          </a:p>
          <a:p>
            <a:pPr marL="703263" lvl="1" indent="-342900"/>
            <a:r>
              <a:rPr lang="en-AU" sz="1400" dirty="0"/>
              <a:t>May generate more than one Monitoring </a:t>
            </a:r>
            <a:r>
              <a:rPr lang="en-AU" sz="1400" dirty="0" smtClean="0"/>
              <a:t>Indication</a:t>
            </a:r>
            <a:endParaRPr lang="en-AU" sz="1400" dirty="0"/>
          </a:p>
          <a:p>
            <a:r>
              <a:rPr lang="en-AU" sz="1400" b="0" dirty="0" smtClean="0"/>
              <a:t>Monitoring requests can be made against a single service or group of services.</a:t>
            </a:r>
            <a:endParaRPr lang="en-AU" sz="1400" b="0" dirty="0"/>
          </a:p>
          <a:p>
            <a:endParaRPr lang="en-AU" sz="1400" b="0" dirty="0" smtClean="0"/>
          </a:p>
        </p:txBody>
      </p:sp>
      <p:sp>
        <p:nvSpPr>
          <p:cNvPr id="3" name="Title 2"/>
          <p:cNvSpPr>
            <a:spLocks noGrp="1"/>
          </p:cNvSpPr>
          <p:nvPr>
            <p:ph type="title"/>
          </p:nvPr>
        </p:nvSpPr>
        <p:spPr/>
        <p:txBody>
          <a:bodyPr/>
          <a:lstStyle/>
          <a:p>
            <a:r>
              <a:rPr lang="en-AU" dirty="0" smtClean="0"/>
              <a:t>Monitoring Events/MONTE Feature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15</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35336112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4752528" cy="960000"/>
          </a:xfrm>
        </p:spPr>
        <p:txBody>
          <a:bodyPr/>
          <a:lstStyle/>
          <a:p>
            <a:r>
              <a:rPr lang="en-AU" dirty="0" smtClean="0"/>
              <a:t>Monitoring Event Configuration</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16</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8" name="Object 7"/>
          <p:cNvGraphicFramePr>
            <a:graphicFrameLocks noChangeAspect="1"/>
          </p:cNvGraphicFramePr>
          <p:nvPr>
            <p:extLst>
              <p:ext uri="{D42A27DB-BD31-4B8C-83A1-F6EECF244321}">
                <p14:modId xmlns:p14="http://schemas.microsoft.com/office/powerpoint/2010/main" val="3740431728"/>
              </p:ext>
            </p:extLst>
          </p:nvPr>
        </p:nvGraphicFramePr>
        <p:xfrm>
          <a:off x="4067944" y="332656"/>
          <a:ext cx="4714875" cy="3781425"/>
        </p:xfrm>
        <a:graphic>
          <a:graphicData uri="http://schemas.openxmlformats.org/presentationml/2006/ole">
            <mc:AlternateContent xmlns:mc="http://schemas.openxmlformats.org/markup-compatibility/2006">
              <mc:Choice xmlns:v="urn:schemas-microsoft-com:vml" Requires="v">
                <p:oleObj spid="_x0000_s5185" name="Picture" r:id="rId3" imgW="4712758" imgH="3786155" progId="Word.Picture.8">
                  <p:embed/>
                </p:oleObj>
              </mc:Choice>
              <mc:Fallback>
                <p:oleObj name="Picture" r:id="rId3" imgW="4712758" imgH="3786155"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332656"/>
                        <a:ext cx="4714875" cy="3781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0" name="Object 9"/>
          <p:cNvGraphicFramePr>
            <a:graphicFrameLocks noChangeAspect="1"/>
          </p:cNvGraphicFramePr>
          <p:nvPr>
            <p:extLst>
              <p:ext uri="{D42A27DB-BD31-4B8C-83A1-F6EECF244321}">
                <p14:modId xmlns:p14="http://schemas.microsoft.com/office/powerpoint/2010/main" val="2188187190"/>
              </p:ext>
            </p:extLst>
          </p:nvPr>
        </p:nvGraphicFramePr>
        <p:xfrm>
          <a:off x="174278" y="3994911"/>
          <a:ext cx="5295900" cy="2581275"/>
        </p:xfrm>
        <a:graphic>
          <a:graphicData uri="http://schemas.openxmlformats.org/presentationml/2006/ole">
            <mc:AlternateContent xmlns:mc="http://schemas.openxmlformats.org/markup-compatibility/2006">
              <mc:Choice xmlns:v="urn:schemas-microsoft-com:vml" Requires="v">
                <p:oleObj spid="_x0000_s5186" name="Picture" r:id="rId5" imgW="5298252" imgH="2584956" progId="Word.Picture.8">
                  <p:embed/>
                </p:oleObj>
              </mc:Choice>
              <mc:Fallback>
                <p:oleObj name="Picture" r:id="rId5" imgW="5298252" imgH="2584956" progId="Word.Picture.8">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278" y="3994911"/>
                        <a:ext cx="5295900" cy="2581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p:cNvSpPr txBox="1"/>
          <p:nvPr/>
        </p:nvSpPr>
        <p:spPr>
          <a:xfrm>
            <a:off x="360075" y="1800105"/>
            <a:ext cx="2805501" cy="584775"/>
          </a:xfrm>
          <a:prstGeom prst="rect">
            <a:avLst/>
          </a:prstGeom>
          <a:noFill/>
        </p:spPr>
        <p:txBody>
          <a:bodyPr wrap="square" rtlCol="0">
            <a:spAutoFit/>
          </a:bodyPr>
          <a:lstStyle/>
          <a:p>
            <a:r>
              <a:rPr lang="en-AU" sz="1600" dirty="0">
                <a:solidFill>
                  <a:schemeClr val="accent2"/>
                </a:solidFill>
              </a:rPr>
              <a:t>Monitoring Event Configuration via HSS</a:t>
            </a:r>
          </a:p>
        </p:txBody>
      </p:sp>
      <p:cxnSp>
        <p:nvCxnSpPr>
          <p:cNvPr id="13" name="Straight Arrow Connector 12"/>
          <p:cNvCxnSpPr/>
          <p:nvPr/>
        </p:nvCxnSpPr>
        <p:spPr>
          <a:xfrm>
            <a:off x="2555776" y="1988840"/>
            <a:ext cx="11521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011584" y="5049185"/>
            <a:ext cx="2124222" cy="830997"/>
          </a:xfrm>
          <a:prstGeom prst="rect">
            <a:avLst/>
          </a:prstGeom>
          <a:noFill/>
        </p:spPr>
        <p:txBody>
          <a:bodyPr wrap="square" rtlCol="0">
            <a:spAutoFit/>
          </a:bodyPr>
          <a:lstStyle/>
          <a:p>
            <a:r>
              <a:rPr lang="en-AU" sz="1600" dirty="0">
                <a:solidFill>
                  <a:schemeClr val="accent2"/>
                </a:solidFill>
              </a:rPr>
              <a:t>Monitoring Event Configuration </a:t>
            </a:r>
            <a:r>
              <a:rPr lang="en-AU" sz="1600" dirty="0" smtClean="0">
                <a:solidFill>
                  <a:schemeClr val="accent2"/>
                </a:solidFill>
              </a:rPr>
              <a:t>directly at MME/SGSN</a:t>
            </a:r>
            <a:endParaRPr lang="en-AU" sz="1600" dirty="0">
              <a:solidFill>
                <a:schemeClr val="accent2"/>
              </a:solidFill>
            </a:endParaRPr>
          </a:p>
        </p:txBody>
      </p:sp>
      <p:cxnSp>
        <p:nvCxnSpPr>
          <p:cNvPr id="17" name="Straight Arrow Connector 16"/>
          <p:cNvCxnSpPr/>
          <p:nvPr/>
        </p:nvCxnSpPr>
        <p:spPr>
          <a:xfrm>
            <a:off x="5849317" y="5464683"/>
            <a:ext cx="1152128" cy="0"/>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3721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6696744" cy="960000"/>
          </a:xfrm>
        </p:spPr>
        <p:txBody>
          <a:bodyPr/>
          <a:lstStyle/>
          <a:p>
            <a:r>
              <a:rPr lang="en-AU" dirty="0" smtClean="0"/>
              <a:t>Reporting of Monitoring Events</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17</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619672" y="69370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199609506"/>
              </p:ext>
            </p:extLst>
          </p:nvPr>
        </p:nvGraphicFramePr>
        <p:xfrm>
          <a:off x="992886" y="1118568"/>
          <a:ext cx="6292261" cy="3789262"/>
        </p:xfrm>
        <a:graphic>
          <a:graphicData uri="http://schemas.openxmlformats.org/presentationml/2006/ole">
            <mc:AlternateContent xmlns:mc="http://schemas.openxmlformats.org/markup-compatibility/2006">
              <mc:Choice xmlns:v="urn:schemas-microsoft-com:vml" Requires="v">
                <p:oleObj spid="_x0000_s6175" name="Visio" r:id="rId3" imgW="4600634" imgH="2771820" progId="Visio.Drawing.11">
                  <p:embed/>
                </p:oleObj>
              </mc:Choice>
              <mc:Fallback>
                <p:oleObj name="Visio" r:id="rId3" imgW="4600634" imgH="277182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886" y="1118568"/>
                        <a:ext cx="6292261" cy="3789262"/>
                      </a:xfrm>
                      <a:prstGeom prst="rect">
                        <a:avLst/>
                      </a:prstGeom>
                      <a:noFill/>
                    </p:spPr>
                  </p:pic>
                </p:oleObj>
              </mc:Fallback>
            </mc:AlternateContent>
          </a:graphicData>
        </a:graphic>
      </p:graphicFrame>
    </p:spTree>
    <p:extLst>
      <p:ext uri="{BB962C8B-B14F-4D97-AF65-F5344CB8AC3E}">
        <p14:creationId xmlns:p14="http://schemas.microsoft.com/office/powerpoint/2010/main" val="248048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683568" y="2325044"/>
            <a:ext cx="3816350" cy="3120180"/>
          </a:xfrm>
        </p:spPr>
        <p:txBody>
          <a:bodyPr>
            <a:normAutofit fontScale="92500" lnSpcReduction="20000"/>
          </a:bodyPr>
          <a:lstStyle/>
          <a:p>
            <a:pPr marL="342900" indent="-342900">
              <a:buAutoNum type="arabicPeriod"/>
            </a:pPr>
            <a:r>
              <a:rPr lang="en-AU" b="0" dirty="0" smtClean="0"/>
              <a:t>Group message delivery via MBMS (LTE-B)</a:t>
            </a:r>
          </a:p>
          <a:p>
            <a:pPr marL="520700" lvl="1" indent="-342900">
              <a:buAutoNum type="arabicPeriod"/>
            </a:pPr>
            <a:r>
              <a:rPr lang="en-AU" dirty="0" smtClean="0"/>
              <a:t>Intended to efficiently distribute the same content to a group located in a particular geographical area when MBMS (LTE-B) is used</a:t>
            </a:r>
          </a:p>
          <a:p>
            <a:pPr marL="520700" lvl="1" indent="-342900">
              <a:buAutoNum type="arabicPeriod"/>
            </a:pPr>
            <a:r>
              <a:rPr lang="en-AU" dirty="0" smtClean="0"/>
              <a:t>Limited applicability (does not support all scenarios)</a:t>
            </a:r>
          </a:p>
          <a:p>
            <a:pPr marL="698500" lvl="2" indent="-342900">
              <a:buAutoNum type="arabicPeriod"/>
            </a:pPr>
            <a:r>
              <a:rPr lang="en-AU" sz="1400" dirty="0" smtClean="0"/>
              <a:t>E.g. UEs not supporting MBMS/LTE-B</a:t>
            </a:r>
          </a:p>
          <a:p>
            <a:pPr marL="698500" lvl="2" indent="-342900">
              <a:buAutoNum type="arabicPeriod"/>
            </a:pPr>
            <a:r>
              <a:rPr lang="en-AU" sz="1400" dirty="0" smtClean="0"/>
              <a:t>UEs located where MBMS/LTE-B is not deployed</a:t>
            </a:r>
          </a:p>
          <a:p>
            <a:pPr marL="520700" lvl="1" indent="-342900">
              <a:buAutoNum type="arabicPeriod"/>
            </a:pPr>
            <a:endParaRPr lang="en-AU" dirty="0"/>
          </a:p>
          <a:p>
            <a:pPr lvl="1" indent="0">
              <a:buNone/>
            </a:pPr>
            <a:r>
              <a:rPr lang="en-AU" dirty="0" smtClean="0"/>
              <a:t>Note: Release 14 added ability for device to receive MBMS user service in idle mode if connected mode not required for the user service, reducing signalling needed between UE and the network </a:t>
            </a:r>
            <a:endParaRPr lang="en-AU" dirty="0"/>
          </a:p>
        </p:txBody>
      </p:sp>
      <p:sp>
        <p:nvSpPr>
          <p:cNvPr id="3" name="Title 2"/>
          <p:cNvSpPr>
            <a:spLocks noGrp="1"/>
          </p:cNvSpPr>
          <p:nvPr>
            <p:ph type="title"/>
          </p:nvPr>
        </p:nvSpPr>
        <p:spPr/>
        <p:txBody>
          <a:bodyPr/>
          <a:lstStyle/>
          <a:p>
            <a:r>
              <a:rPr lang="en-AU" dirty="0" smtClean="0"/>
              <a:t>Group Message Delivery</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18</a:t>
            </a:fld>
            <a:endParaRPr lang="en-AU" dirty="0"/>
          </a:p>
        </p:txBody>
      </p:sp>
      <p:sp>
        <p:nvSpPr>
          <p:cNvPr id="6" name="TextBox 5"/>
          <p:cNvSpPr txBox="1"/>
          <p:nvPr/>
        </p:nvSpPr>
        <p:spPr>
          <a:xfrm>
            <a:off x="755650" y="1340768"/>
            <a:ext cx="7632700" cy="584775"/>
          </a:xfrm>
          <a:prstGeom prst="rect">
            <a:avLst/>
          </a:prstGeom>
          <a:noFill/>
        </p:spPr>
        <p:txBody>
          <a:bodyPr wrap="square" rtlCol="0">
            <a:spAutoFit/>
          </a:bodyPr>
          <a:lstStyle/>
          <a:p>
            <a:r>
              <a:rPr lang="en-AU" sz="1600" dirty="0">
                <a:solidFill>
                  <a:schemeClr val="accent2"/>
                </a:solidFill>
              </a:rPr>
              <a:t>This service allows an AS to deliver a payload to a group of UEs. There are two methods to achieve this</a:t>
            </a:r>
            <a:r>
              <a:rPr lang="en-AU" sz="1600" dirty="0" smtClean="0">
                <a:solidFill>
                  <a:schemeClr val="accent2"/>
                </a:solidFill>
              </a:rPr>
              <a:t>:</a:t>
            </a:r>
            <a:endParaRPr lang="en-AU" sz="1600" dirty="0">
              <a:solidFill>
                <a:schemeClr val="accent2"/>
              </a:solidFill>
            </a:endParaRPr>
          </a:p>
        </p:txBody>
      </p:sp>
      <p:sp>
        <p:nvSpPr>
          <p:cNvPr id="8" name="Content Placeholder 1"/>
          <p:cNvSpPr txBox="1">
            <a:spLocks/>
          </p:cNvSpPr>
          <p:nvPr/>
        </p:nvSpPr>
        <p:spPr>
          <a:xfrm>
            <a:off x="4644082" y="2275001"/>
            <a:ext cx="3816350" cy="4632324"/>
          </a:xfrm>
          <a:prstGeom prst="rect">
            <a:avLst/>
          </a:prstGeom>
        </p:spPr>
        <p:txBody>
          <a:bodyPr vert="horz" lIns="0" tIns="0" rIns="0" bIns="0" rtlCol="0">
            <a:normAutofit/>
          </a:bodyPr>
          <a:lstStyle>
            <a:lvl1pPr marL="0" indent="0" algn="l" defTabSz="914400" rtl="0" eaLnBrk="1" latinLnBrk="0" hangingPunct="1">
              <a:spcBef>
                <a:spcPts val="600"/>
              </a:spcBef>
              <a:spcAft>
                <a:spcPts val="300"/>
              </a:spcAft>
              <a:buClr>
                <a:schemeClr val="tx1"/>
              </a:buClr>
              <a:buFont typeface="Arial" pitchFamily="34" charset="0"/>
              <a:buNone/>
              <a:defRPr sz="1500" b="1" kern="1200">
                <a:solidFill>
                  <a:schemeClr val="accent2"/>
                </a:solidFill>
                <a:latin typeface="+mn-lt"/>
                <a:ea typeface="+mn-ea"/>
                <a:cs typeface="+mn-cs"/>
              </a:defRPr>
            </a:lvl1pPr>
            <a:lvl2pPr marL="1778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a:solidFill>
                  <a:schemeClr val="tx2"/>
                </a:solidFill>
                <a:latin typeface="+mn-lt"/>
                <a:ea typeface="+mn-ea"/>
                <a:cs typeface="+mn-cs"/>
              </a:defRPr>
            </a:lvl2pPr>
            <a:lvl3pPr marL="355600" indent="-177800" algn="l" defTabSz="914400" rtl="0" eaLnBrk="1" latinLnBrk="0" hangingPunct="1">
              <a:spcBef>
                <a:spcPts val="0"/>
              </a:spcBef>
              <a:spcAft>
                <a:spcPts val="300"/>
              </a:spcAft>
              <a:buClr>
                <a:schemeClr val="accent2"/>
              </a:buClr>
              <a:buFont typeface="Arial" panose="020B0604020202020204" pitchFamily="34" charset="0"/>
              <a:buChar char="•"/>
              <a:tabLst/>
              <a:defRPr sz="1500" kern="1200">
                <a:solidFill>
                  <a:schemeClr val="tx2"/>
                </a:solidFill>
                <a:latin typeface="+mn-lt"/>
                <a:ea typeface="+mn-ea"/>
                <a:cs typeface="+mn-cs"/>
              </a:defRPr>
            </a:lvl3pPr>
            <a:lvl4pPr marL="533400" indent="-177800" algn="l" defTabSz="914400" rtl="0" eaLnBrk="1" latinLnBrk="0" hangingPunct="1">
              <a:spcBef>
                <a:spcPts val="0"/>
              </a:spcBef>
              <a:spcAft>
                <a:spcPts val="300"/>
              </a:spcAft>
              <a:buClr>
                <a:schemeClr val="accent2"/>
              </a:buClr>
              <a:buFont typeface="Arial" panose="020B0604020202020204" pitchFamily="34" charset="0"/>
              <a:buChar char="•"/>
              <a:defRPr sz="1500" kern="1200" baseline="0">
                <a:solidFill>
                  <a:schemeClr val="tx2"/>
                </a:solidFill>
                <a:latin typeface="+mn-lt"/>
                <a:ea typeface="+mn-ea"/>
                <a:cs typeface="+mn-cs"/>
              </a:defRPr>
            </a:lvl4pPr>
            <a:lvl5pPr marL="723900" indent="-190500" algn="l" defTabSz="914400" rtl="0" eaLnBrk="1" latinLnBrk="0" hangingPunct="1">
              <a:spcBef>
                <a:spcPts val="0"/>
              </a:spcBef>
              <a:spcAft>
                <a:spcPts val="300"/>
              </a:spcAft>
              <a:buClr>
                <a:schemeClr val="accent2"/>
              </a:buClr>
              <a:buFont typeface="Arial" pitchFamily="34" charset="0"/>
              <a:buChar char="•"/>
              <a:defRPr sz="1500" kern="120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rabicPeriod" startAt="2"/>
            </a:pPr>
            <a:r>
              <a:rPr lang="en-AU" b="0" dirty="0" smtClean="0"/>
              <a:t>Group message via unicast MT NIDD</a:t>
            </a:r>
          </a:p>
          <a:p>
            <a:pPr marL="520700" lvl="1" indent="-342900">
              <a:buFont typeface="Arial" panose="020B0604020202020204" pitchFamily="34" charset="0"/>
              <a:buAutoNum type="arabicPeriod"/>
            </a:pPr>
            <a:r>
              <a:rPr lang="en-AU" dirty="0" smtClean="0"/>
              <a:t>For UEs which are part of the same External Group Identifier</a:t>
            </a:r>
          </a:p>
          <a:p>
            <a:pPr marL="520700" lvl="1" indent="-342900">
              <a:buFont typeface="Arial" panose="020B0604020202020204" pitchFamily="34" charset="0"/>
              <a:buAutoNum type="arabicPeriod"/>
            </a:pPr>
            <a:r>
              <a:rPr lang="en-AU" dirty="0" smtClean="0"/>
              <a:t>Uses the SCS/AS Identifier and External Group Identifier to determine which APN will be used to send the non-IP data to the UEs</a:t>
            </a:r>
          </a:p>
          <a:p>
            <a:pPr marL="520700" lvl="1" indent="-342900">
              <a:buFont typeface="Arial" panose="020B0604020202020204" pitchFamily="34" charset="0"/>
              <a:buAutoNum type="arabicPeriod"/>
            </a:pPr>
            <a:r>
              <a:rPr lang="en-AU" dirty="0" smtClean="0"/>
              <a:t>SCEF queries the HSS to resolve the members of the group and then sends the message in a unicast manner to all of the UEs</a:t>
            </a:r>
          </a:p>
          <a:p>
            <a:pPr marL="520700" lvl="1" indent="-342900">
              <a:buFont typeface="Arial" panose="020B0604020202020204" pitchFamily="34" charset="0"/>
              <a:buAutoNum type="arabicPeriod"/>
            </a:pPr>
            <a:endParaRPr lang="en-AU" dirty="0" smtClean="0"/>
          </a:p>
          <a:p>
            <a:pPr marL="520700" lvl="1" indent="-342900">
              <a:buFont typeface="Arial" panose="020B0604020202020204" pitchFamily="34" charset="0"/>
              <a:buAutoNum type="arabicPeriod"/>
            </a:pPr>
            <a:endParaRPr lang="en-AU" dirty="0"/>
          </a:p>
        </p:txBody>
      </p:sp>
      <p:sp>
        <p:nvSpPr>
          <p:cNvPr id="9"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2823204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6696744" cy="960000"/>
          </a:xfrm>
        </p:spPr>
        <p:txBody>
          <a:bodyPr/>
          <a:lstStyle/>
          <a:p>
            <a:r>
              <a:rPr lang="en-AU" dirty="0" smtClean="0"/>
              <a:t>Group Message Delivery using MBMS</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19</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619672" y="69370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Rectangle 2"/>
          <p:cNvSpPr>
            <a:spLocks noChangeArrowheads="1"/>
          </p:cNvSpPr>
          <p:nvPr/>
        </p:nvSpPr>
        <p:spPr bwMode="auto">
          <a:xfrm>
            <a:off x="1256105" y="10527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0" name="Object 9"/>
          <p:cNvGraphicFramePr>
            <a:graphicFrameLocks noChangeAspect="1"/>
          </p:cNvGraphicFramePr>
          <p:nvPr>
            <p:extLst>
              <p:ext uri="{D42A27DB-BD31-4B8C-83A1-F6EECF244321}">
                <p14:modId xmlns:p14="http://schemas.microsoft.com/office/powerpoint/2010/main" val="593896522"/>
              </p:ext>
            </p:extLst>
          </p:nvPr>
        </p:nvGraphicFramePr>
        <p:xfrm>
          <a:off x="1256105" y="1052736"/>
          <a:ext cx="6115050" cy="5448300"/>
        </p:xfrm>
        <a:graphic>
          <a:graphicData uri="http://schemas.openxmlformats.org/presentationml/2006/ole">
            <mc:AlternateContent xmlns:mc="http://schemas.openxmlformats.org/markup-compatibility/2006">
              <mc:Choice xmlns:v="urn:schemas-microsoft-com:vml" Requires="v">
                <p:oleObj spid="_x0000_s7198" name="Picture" r:id="rId3" imgW="6115639" imgH="5448247" progId="Word.Picture.8">
                  <p:embed/>
                </p:oleObj>
              </mc:Choice>
              <mc:Fallback>
                <p:oleObj name="Picture" r:id="rId3" imgW="6115639" imgH="5448247"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6105" y="1052736"/>
                        <a:ext cx="6115050" cy="5448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87039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What is SCEF</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4" name="Content Placeholder 3"/>
          <p:cNvSpPr>
            <a:spLocks noGrp="1"/>
          </p:cNvSpPr>
          <p:nvPr>
            <p:ph sz="half" idx="1"/>
          </p:nvPr>
        </p:nvSpPr>
        <p:spPr>
          <a:xfrm>
            <a:off x="755650" y="1749003"/>
            <a:ext cx="7560766" cy="4632325"/>
          </a:xfrm>
        </p:spPr>
        <p:txBody>
          <a:bodyPr>
            <a:normAutofit/>
          </a:bodyPr>
          <a:lstStyle/>
          <a:p>
            <a:r>
              <a:rPr lang="en-GB" sz="1600" dirty="0" smtClean="0"/>
              <a:t>SCEF is a platform introduced in 3GPP Release 13 that exposes a set of network services through a secure REST based interface to external Application Servers.</a:t>
            </a:r>
          </a:p>
          <a:p>
            <a:r>
              <a:rPr lang="en-GB" sz="1600" dirty="0" smtClean="0"/>
              <a:t>SCEF can provide a set of business and security policies to ensure that external Application Servers get access only to an agreed set of services exposed by the platform with an agreed SLA. </a:t>
            </a:r>
          </a:p>
          <a:p>
            <a:r>
              <a:rPr lang="en-GB" sz="1600" dirty="0" smtClean="0"/>
              <a:t>While SCEF is targeted to </a:t>
            </a:r>
            <a:r>
              <a:rPr lang="en-GB" sz="1600" dirty="0" err="1" smtClean="0"/>
              <a:t>IoT</a:t>
            </a:r>
            <a:r>
              <a:rPr lang="en-GB" sz="1600" dirty="0" smtClean="0"/>
              <a:t> Applications it is not restricted to </a:t>
            </a:r>
            <a:r>
              <a:rPr lang="en-GB" sz="1600" dirty="0" err="1" smtClean="0"/>
              <a:t>IoT</a:t>
            </a:r>
            <a:r>
              <a:rPr lang="en-GB" sz="1600" dirty="0" smtClean="0"/>
              <a:t> use cases.</a:t>
            </a:r>
          </a:p>
          <a:p>
            <a:r>
              <a:rPr lang="en-GB" sz="1600" dirty="0" smtClean="0"/>
              <a:t>The stage 2 definition of SCEF is defined in TS 23.682.</a:t>
            </a:r>
          </a:p>
          <a:p>
            <a:r>
              <a:rPr lang="en-GB" sz="1600" dirty="0" smtClean="0"/>
              <a:t>Release 15 has introduced a stage 3 definition of the SCEF REST API over the T8 interface in TS 29.122. </a:t>
            </a:r>
            <a:endParaRPr lang="en-GB" sz="1600" dirty="0"/>
          </a:p>
        </p:txBody>
      </p:sp>
    </p:spTree>
    <p:extLst>
      <p:ext uri="{BB962C8B-B14F-4D97-AF65-F5344CB8AC3E}">
        <p14:creationId xmlns:p14="http://schemas.microsoft.com/office/powerpoint/2010/main" val="3062967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476672"/>
            <a:ext cx="8136904" cy="960000"/>
          </a:xfrm>
        </p:spPr>
        <p:txBody>
          <a:bodyPr/>
          <a:lstStyle/>
          <a:p>
            <a:r>
              <a:rPr lang="en-AU" dirty="0" smtClean="0"/>
              <a:t>Group Message Delivery via unicast MT NIDD</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20</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74278" y="14366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Rectangle 4"/>
          <p:cNvSpPr>
            <a:spLocks noChangeArrowheads="1"/>
          </p:cNvSpPr>
          <p:nvPr/>
        </p:nvSpPr>
        <p:spPr bwMode="auto">
          <a:xfrm>
            <a:off x="1547664" y="37170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619672" y="69370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Rectangle 2"/>
          <p:cNvSpPr>
            <a:spLocks noChangeArrowheads="1"/>
          </p:cNvSpPr>
          <p:nvPr/>
        </p:nvSpPr>
        <p:spPr bwMode="auto">
          <a:xfrm>
            <a:off x="1256105" y="10527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4" name="Rectangle 2"/>
          <p:cNvSpPr>
            <a:spLocks noChangeArrowheads="1"/>
          </p:cNvSpPr>
          <p:nvPr/>
        </p:nvSpPr>
        <p:spPr bwMode="auto">
          <a:xfrm>
            <a:off x="1619672" y="162880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1" name="Object 10"/>
          <p:cNvGraphicFramePr>
            <a:graphicFrameLocks noChangeAspect="1"/>
          </p:cNvGraphicFramePr>
          <p:nvPr>
            <p:extLst>
              <p:ext uri="{D42A27DB-BD31-4B8C-83A1-F6EECF244321}">
                <p14:modId xmlns:p14="http://schemas.microsoft.com/office/powerpoint/2010/main" val="1143325775"/>
              </p:ext>
            </p:extLst>
          </p:nvPr>
        </p:nvGraphicFramePr>
        <p:xfrm>
          <a:off x="1619672" y="1628801"/>
          <a:ext cx="5800725" cy="2647950"/>
        </p:xfrm>
        <a:graphic>
          <a:graphicData uri="http://schemas.openxmlformats.org/presentationml/2006/ole">
            <mc:AlternateContent xmlns:mc="http://schemas.openxmlformats.org/markup-compatibility/2006">
              <mc:Choice xmlns:v="urn:schemas-microsoft-com:vml" Requires="v">
                <p:oleObj spid="_x0000_s8222" name="Picture" r:id="rId3" imgW="5805248" imgH="2650489" progId="Word.Picture.8">
                  <p:embed/>
                </p:oleObj>
              </mc:Choice>
              <mc:Fallback>
                <p:oleObj name="Picture" r:id="rId3" imgW="5805248" imgH="265048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628801"/>
                        <a:ext cx="5800725" cy="2647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40119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436672"/>
            <a:ext cx="7632700" cy="4633649"/>
          </a:xfrm>
        </p:spPr>
        <p:txBody>
          <a:bodyPr>
            <a:normAutofit/>
          </a:bodyPr>
          <a:lstStyle/>
          <a:p>
            <a:r>
              <a:rPr lang="en-AU" sz="1600" b="0" dirty="0" smtClean="0"/>
              <a:t>Mutual Authentication</a:t>
            </a:r>
            <a:endParaRPr lang="en-AU" sz="1600" b="0" dirty="0"/>
          </a:p>
          <a:p>
            <a:pPr marL="646113" lvl="1" indent="-285750">
              <a:buFont typeface="Arial" panose="020B0604020202020204" pitchFamily="34" charset="0"/>
              <a:buChar char="•"/>
            </a:pPr>
            <a:r>
              <a:rPr lang="en-AU" sz="1600" dirty="0" smtClean="0"/>
              <a:t>Mutual Authentication based on client and server certificates shall be performed between the SCEF and SCS/AS using TLS.</a:t>
            </a:r>
          </a:p>
          <a:p>
            <a:pPr lvl="1" indent="0">
              <a:buNone/>
            </a:pPr>
            <a:endParaRPr lang="en-AU" sz="1600" dirty="0"/>
          </a:p>
          <a:p>
            <a:r>
              <a:rPr lang="en-AU" sz="1600" b="0" dirty="0" smtClean="0"/>
              <a:t>Security Profiles</a:t>
            </a:r>
            <a:endParaRPr lang="en-AU" sz="1600" b="0" dirty="0"/>
          </a:p>
          <a:p>
            <a:pPr marL="646113" lvl="1" indent="-285750">
              <a:buFont typeface="Arial" panose="020B0604020202020204" pitchFamily="34" charset="0"/>
              <a:buChar char="•"/>
            </a:pPr>
            <a:r>
              <a:rPr lang="en-AU" sz="1600" dirty="0" smtClean="0"/>
              <a:t>TLS shall provide integrity protection, replay protection and confidentiality protection for T8 interface. Security profiles for TLS implementation and usage shall follow provisions given in TS 33.310.</a:t>
            </a:r>
            <a:endParaRPr lang="en-AU" sz="1600" dirty="0"/>
          </a:p>
          <a:p>
            <a:pPr marL="646113" lvl="1" indent="-285750">
              <a:buFont typeface="Arial" panose="020B0604020202020204" pitchFamily="34" charset="0"/>
              <a:buChar char="•"/>
            </a:pPr>
            <a:endParaRPr lang="en-AU" sz="1600" dirty="0"/>
          </a:p>
          <a:p>
            <a:r>
              <a:rPr lang="en-AU" sz="1600" b="0" dirty="0" smtClean="0"/>
              <a:t>Authorisation of SCS/AS’s requests</a:t>
            </a:r>
            <a:endParaRPr lang="en-AU" sz="1600" b="0" dirty="0"/>
          </a:p>
          <a:p>
            <a:pPr marL="646113" lvl="1" indent="-285750">
              <a:buFont typeface="Arial" panose="020B0604020202020204" pitchFamily="34" charset="0"/>
              <a:buChar char="•"/>
            </a:pPr>
            <a:r>
              <a:rPr lang="en-AU" sz="1600" dirty="0" smtClean="0"/>
              <a:t>After authentication, SCEF determines whether SCS/AS us authorised to send requests using </a:t>
            </a:r>
            <a:r>
              <a:rPr lang="en-AU" sz="1600" dirty="0" err="1" smtClean="0"/>
              <a:t>Oauth</a:t>
            </a:r>
            <a:r>
              <a:rPr lang="en-AU" sz="1600" dirty="0" smtClean="0"/>
              <a:t> authorisation mechanism as per RFC6749.</a:t>
            </a:r>
            <a:endParaRPr lang="en-AU" sz="1600" dirty="0"/>
          </a:p>
          <a:p>
            <a:endParaRPr lang="en-AU" sz="1600" dirty="0" smtClean="0"/>
          </a:p>
        </p:txBody>
      </p:sp>
      <p:sp>
        <p:nvSpPr>
          <p:cNvPr id="3" name="Title 2"/>
          <p:cNvSpPr>
            <a:spLocks noGrp="1"/>
          </p:cNvSpPr>
          <p:nvPr>
            <p:ph type="title"/>
          </p:nvPr>
        </p:nvSpPr>
        <p:spPr/>
        <p:txBody>
          <a:bodyPr/>
          <a:lstStyle/>
          <a:p>
            <a:r>
              <a:rPr lang="en-AU" dirty="0" smtClean="0"/>
              <a:t>Security on T8 </a:t>
            </a:r>
            <a:r>
              <a:rPr lang="en-AU" dirty="0"/>
              <a:t>I</a:t>
            </a:r>
            <a:r>
              <a:rPr lang="en-AU" dirty="0" smtClean="0"/>
              <a:t>nterface</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21</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321457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436672"/>
            <a:ext cx="7632700" cy="4633649"/>
          </a:xfrm>
        </p:spPr>
        <p:txBody>
          <a:bodyPr>
            <a:noAutofit/>
          </a:bodyPr>
          <a:lstStyle/>
          <a:p>
            <a:pPr marL="285750" indent="-285750">
              <a:buFont typeface="Arial" panose="020B0604020202020204" pitchFamily="34" charset="0"/>
              <a:buChar char="•"/>
            </a:pPr>
            <a:r>
              <a:rPr lang="en-AU" sz="1200" b="0" dirty="0" smtClean="0"/>
              <a:t>Removal of IP overhead allows simplification of device and lower power consumption resulting in lower device costs, improved battery life and lower data usage costs for the customer</a:t>
            </a:r>
          </a:p>
          <a:p>
            <a:pPr marL="285750" indent="-285750">
              <a:buFont typeface="Arial" panose="020B0604020202020204" pitchFamily="34" charset="0"/>
              <a:buChar char="•"/>
            </a:pPr>
            <a:r>
              <a:rPr lang="en-AU" sz="1200" b="0" dirty="0" smtClean="0"/>
              <a:t>Removal of IP interface on device, reduces device exposure to traditional IP based security threats</a:t>
            </a:r>
          </a:p>
          <a:p>
            <a:pPr marL="285750" indent="-285750">
              <a:buFont typeface="Arial" panose="020B0604020202020204" pitchFamily="34" charset="0"/>
              <a:buChar char="•"/>
            </a:pPr>
            <a:r>
              <a:rPr lang="en-AU" sz="1200" b="0" dirty="0" smtClean="0"/>
              <a:t>Use of data transfer over the radio signalling channel and removal of IP bearers lowers the network unit costs and better enables the ability of the network to scale for millions of </a:t>
            </a:r>
            <a:r>
              <a:rPr lang="en-AU" sz="1200" b="0" dirty="0" err="1" smtClean="0"/>
              <a:t>IoT</a:t>
            </a:r>
            <a:r>
              <a:rPr lang="en-AU" sz="1200" b="0" dirty="0" smtClean="0"/>
              <a:t> devices</a:t>
            </a:r>
          </a:p>
          <a:p>
            <a:pPr marL="285750" indent="-285750">
              <a:buFont typeface="Arial" panose="020B0604020202020204" pitchFamily="34" charset="0"/>
              <a:buChar char="•"/>
            </a:pPr>
            <a:r>
              <a:rPr lang="en-AU" sz="1200" b="0" dirty="0" smtClean="0"/>
              <a:t>Application servers can integrate with all their </a:t>
            </a:r>
            <a:r>
              <a:rPr lang="en-AU" sz="1200" b="0" dirty="0" err="1" smtClean="0"/>
              <a:t>IoT</a:t>
            </a:r>
            <a:r>
              <a:rPr lang="en-AU" sz="1200" b="0" dirty="0" smtClean="0"/>
              <a:t> devices through a single REST based interface easing complexity of </a:t>
            </a:r>
            <a:r>
              <a:rPr lang="en-AU" sz="1200" b="0" dirty="0" err="1" smtClean="0"/>
              <a:t>IoT</a:t>
            </a:r>
            <a:r>
              <a:rPr lang="en-AU" sz="1200" b="0" dirty="0" smtClean="0"/>
              <a:t> application development </a:t>
            </a:r>
          </a:p>
          <a:p>
            <a:pPr marL="285750" indent="-285750">
              <a:buFont typeface="Arial" panose="020B0604020202020204" pitchFamily="34" charset="0"/>
              <a:buChar char="•"/>
            </a:pPr>
            <a:r>
              <a:rPr lang="en-AU" sz="1200" b="0" dirty="0" smtClean="0"/>
              <a:t>Support for real-time device monitoring, allowing customers to be notified of connectivity issues or retrieve location information for their devices and offers a possible monetisation opportunity for operators  </a:t>
            </a:r>
          </a:p>
          <a:p>
            <a:pPr marL="285750" indent="-285750">
              <a:buFont typeface="Arial" panose="020B0604020202020204" pitchFamily="34" charset="0"/>
              <a:buChar char="•"/>
            </a:pPr>
            <a:r>
              <a:rPr lang="en-AU" sz="1200" b="0" dirty="0" smtClean="0"/>
              <a:t>Enables the use of LTE-B broadcast capabilities for customers to quickly and efficiently deliver updates (such as FOTA) to their devices without consuming the limited radio bandwidth available to narrowband devices. </a:t>
            </a:r>
          </a:p>
          <a:p>
            <a:pPr marL="285750" indent="-285750">
              <a:buFont typeface="Arial" panose="020B0604020202020204" pitchFamily="34" charset="0"/>
              <a:buChar char="•"/>
            </a:pPr>
            <a:r>
              <a:rPr lang="en-AU" sz="1200" b="0" dirty="0" smtClean="0"/>
              <a:t>Facilitates new charging models better aligned to the consumption model of the device including the option of transaction based charging</a:t>
            </a:r>
            <a:endParaRPr lang="en-AU" sz="1200" b="0" dirty="0"/>
          </a:p>
          <a:p>
            <a:pPr marL="285750" indent="-285750">
              <a:buFont typeface="Arial" panose="020B0604020202020204" pitchFamily="34" charset="0"/>
              <a:buChar char="•"/>
            </a:pPr>
            <a:r>
              <a:rPr lang="en-AU" sz="1200" b="0" dirty="0" smtClean="0"/>
              <a:t>Builds a foundation for the service based 5G core architecture and a pathway to the 5G Network Exposure function </a:t>
            </a:r>
          </a:p>
          <a:p>
            <a:pPr marL="285750" indent="-285750">
              <a:buFont typeface="Arial" panose="020B0604020202020204" pitchFamily="34" charset="0"/>
              <a:buChar char="•"/>
            </a:pPr>
            <a:r>
              <a:rPr lang="en-AU" sz="1200" b="0" dirty="0" smtClean="0"/>
              <a:t>Optionally provides an access point for a customer’s data, allowing operators (with the permission of the customer) to enrich this data with other operator data sources or external data sources and provide further data analytics for the customer or share the data with 3</a:t>
            </a:r>
            <a:r>
              <a:rPr lang="en-AU" sz="1200" b="0" baseline="30000" dirty="0" smtClean="0"/>
              <a:t>rd</a:t>
            </a:r>
            <a:r>
              <a:rPr lang="en-AU" sz="1200" b="0" dirty="0" smtClean="0"/>
              <a:t> parties as part of an expanded </a:t>
            </a:r>
            <a:r>
              <a:rPr lang="en-AU" sz="1200" b="0" dirty="0" err="1" smtClean="0"/>
              <a:t>IoT</a:t>
            </a:r>
            <a:r>
              <a:rPr lang="en-AU" sz="1200" b="0" dirty="0" smtClean="0"/>
              <a:t> use case </a:t>
            </a:r>
            <a:endParaRPr lang="en-AU" sz="1200" b="0" dirty="0"/>
          </a:p>
        </p:txBody>
      </p:sp>
      <p:sp>
        <p:nvSpPr>
          <p:cNvPr id="3" name="Title 2"/>
          <p:cNvSpPr>
            <a:spLocks noGrp="1"/>
          </p:cNvSpPr>
          <p:nvPr>
            <p:ph type="title"/>
          </p:nvPr>
        </p:nvSpPr>
        <p:spPr/>
        <p:txBody>
          <a:bodyPr/>
          <a:lstStyle/>
          <a:p>
            <a:r>
              <a:rPr lang="en-AU" dirty="0" smtClean="0"/>
              <a:t>Benefits of SCEF</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22</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901312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3GPP Architecture for Machine-Type Communication (non-roaming) and the scope of CR0306</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3</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6" name="Rectangle 2"/>
          <p:cNvSpPr>
            <a:spLocks noChangeArrowheads="1"/>
          </p:cNvSpPr>
          <p:nvPr/>
        </p:nvSpPr>
        <p:spPr bwMode="auto">
          <a:xfrm>
            <a:off x="1259632" y="9807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2" name="Picture 1"/>
          <p:cNvPicPr>
            <a:picLocks noChangeAspect="1"/>
          </p:cNvPicPr>
          <p:nvPr/>
        </p:nvPicPr>
        <p:blipFill>
          <a:blip r:embed="rId2"/>
          <a:stretch>
            <a:fillRect/>
          </a:stretch>
        </p:blipFill>
        <p:spPr>
          <a:xfrm>
            <a:off x="1475656" y="1266850"/>
            <a:ext cx="6408712" cy="5474518"/>
          </a:xfrm>
          <a:prstGeom prst="rect">
            <a:avLst/>
          </a:prstGeom>
        </p:spPr>
      </p:pic>
      <p:sp>
        <p:nvSpPr>
          <p:cNvPr id="4" name="Freeform 3"/>
          <p:cNvSpPr/>
          <p:nvPr/>
        </p:nvSpPr>
        <p:spPr>
          <a:xfrm>
            <a:off x="843191" y="1808186"/>
            <a:ext cx="7546451" cy="4732796"/>
          </a:xfrm>
          <a:custGeom>
            <a:avLst/>
            <a:gdLst>
              <a:gd name="connsiteX0" fmla="*/ 2761143 w 7546451"/>
              <a:gd name="connsiteY0" fmla="*/ 4281896 h 4732796"/>
              <a:gd name="connsiteX1" fmla="*/ 3054106 w 7546451"/>
              <a:gd name="connsiteY1" fmla="*/ 2976878 h 4732796"/>
              <a:gd name="connsiteX2" fmla="*/ 2938696 w 7546451"/>
              <a:gd name="connsiteY2" fmla="*/ 1689616 h 4732796"/>
              <a:gd name="connsiteX3" fmla="*/ 3906362 w 7546451"/>
              <a:gd name="connsiteY3" fmla="*/ 1414408 h 4732796"/>
              <a:gd name="connsiteX4" fmla="*/ 4953927 w 7546451"/>
              <a:gd name="connsiteY4" fmla="*/ 1414408 h 4732796"/>
              <a:gd name="connsiteX5" fmla="*/ 5140359 w 7546451"/>
              <a:gd name="connsiteY5" fmla="*/ 890626 h 4732796"/>
              <a:gd name="connsiteX6" fmla="*/ 5095970 w 7546451"/>
              <a:gd name="connsiteY6" fmla="*/ 180412 h 4732796"/>
              <a:gd name="connsiteX7" fmla="*/ 5220258 w 7546451"/>
              <a:gd name="connsiteY7" fmla="*/ 2859 h 4732796"/>
              <a:gd name="connsiteX8" fmla="*/ 5823939 w 7546451"/>
              <a:gd name="connsiteY8" fmla="*/ 118268 h 4732796"/>
              <a:gd name="connsiteX9" fmla="*/ 5886083 w 7546451"/>
              <a:gd name="connsiteY9" fmla="*/ 677562 h 4732796"/>
              <a:gd name="connsiteX10" fmla="*/ 6223434 w 7546451"/>
              <a:gd name="connsiteY10" fmla="*/ 1068179 h 4732796"/>
              <a:gd name="connsiteX11" fmla="*/ 6915892 w 7546451"/>
              <a:gd name="connsiteY11" fmla="*/ 1707371 h 4732796"/>
              <a:gd name="connsiteX12" fmla="*/ 7546207 w 7546451"/>
              <a:gd name="connsiteY12" fmla="*/ 2355441 h 4732796"/>
              <a:gd name="connsiteX13" fmla="*/ 6844871 w 7546451"/>
              <a:gd name="connsiteY13" fmla="*/ 2470851 h 4732796"/>
              <a:gd name="connsiteX14" fmla="*/ 5690774 w 7546451"/>
              <a:gd name="connsiteY14" fmla="*/ 2595138 h 4732796"/>
              <a:gd name="connsiteX15" fmla="*/ 5175869 w 7546451"/>
              <a:gd name="connsiteY15" fmla="*/ 2248909 h 4732796"/>
              <a:gd name="connsiteX16" fmla="*/ 5140359 w 7546451"/>
              <a:gd name="connsiteY16" fmla="*/ 1947068 h 4732796"/>
              <a:gd name="connsiteX17" fmla="*/ 4598821 w 7546451"/>
              <a:gd name="connsiteY17" fmla="*/ 2080233 h 4732796"/>
              <a:gd name="connsiteX18" fmla="*/ 3835341 w 7546451"/>
              <a:gd name="connsiteY18" fmla="*/ 2195643 h 4732796"/>
              <a:gd name="connsiteX19" fmla="*/ 3995139 w 7546451"/>
              <a:gd name="connsiteY19" fmla="*/ 2941367 h 4732796"/>
              <a:gd name="connsiteX20" fmla="*/ 3986261 w 7546451"/>
              <a:gd name="connsiteY20" fmla="*/ 4051076 h 4732796"/>
              <a:gd name="connsiteX21" fmla="*/ 3888607 w 7546451"/>
              <a:gd name="connsiteY21" fmla="*/ 4539348 h 4732796"/>
              <a:gd name="connsiteX22" fmla="*/ 2565834 w 7546451"/>
              <a:gd name="connsiteY22" fmla="*/ 4725779 h 4732796"/>
              <a:gd name="connsiteX23" fmla="*/ 719279 w 7546451"/>
              <a:gd name="connsiteY23" fmla="*/ 4654758 h 4732796"/>
              <a:gd name="connsiteX24" fmla="*/ 62331 w 7546451"/>
              <a:gd name="connsiteY24" fmla="*/ 4299651 h 4732796"/>
              <a:gd name="connsiteX25" fmla="*/ 168863 w 7546451"/>
              <a:gd name="connsiteY25" fmla="*/ 3349740 h 4732796"/>
              <a:gd name="connsiteX26" fmla="*/ 1314083 w 7546451"/>
              <a:gd name="connsiteY26" fmla="*/ 3118921 h 4732796"/>
              <a:gd name="connsiteX27" fmla="*/ 2237360 w 7546451"/>
              <a:gd name="connsiteY27" fmla="*/ 3216575 h 4732796"/>
              <a:gd name="connsiteX28" fmla="*/ 2370526 w 7546451"/>
              <a:gd name="connsiteY28" fmla="*/ 3758113 h 4732796"/>
              <a:gd name="connsiteX29" fmla="*/ 2459302 w 7546451"/>
              <a:gd name="connsiteY29" fmla="*/ 4166486 h 4732796"/>
              <a:gd name="connsiteX30" fmla="*/ 2761143 w 7546451"/>
              <a:gd name="connsiteY30" fmla="*/ 4281896 h 4732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546451" h="4732796">
                <a:moveTo>
                  <a:pt x="2761143" y="4281896"/>
                </a:moveTo>
                <a:cubicBezTo>
                  <a:pt x="2860277" y="4083628"/>
                  <a:pt x="3024514" y="3408925"/>
                  <a:pt x="3054106" y="2976878"/>
                </a:cubicBezTo>
                <a:cubicBezTo>
                  <a:pt x="3083698" y="2544831"/>
                  <a:pt x="2796653" y="1950028"/>
                  <a:pt x="2938696" y="1689616"/>
                </a:cubicBezTo>
                <a:cubicBezTo>
                  <a:pt x="3080739" y="1429204"/>
                  <a:pt x="3570490" y="1460276"/>
                  <a:pt x="3906362" y="1414408"/>
                </a:cubicBezTo>
                <a:cubicBezTo>
                  <a:pt x="4242234" y="1368540"/>
                  <a:pt x="4748261" y="1501705"/>
                  <a:pt x="4953927" y="1414408"/>
                </a:cubicBezTo>
                <a:cubicBezTo>
                  <a:pt x="5159593" y="1327111"/>
                  <a:pt x="5116685" y="1096292"/>
                  <a:pt x="5140359" y="890626"/>
                </a:cubicBezTo>
                <a:cubicBezTo>
                  <a:pt x="5164033" y="684960"/>
                  <a:pt x="5082654" y="328373"/>
                  <a:pt x="5095970" y="180412"/>
                </a:cubicBezTo>
                <a:cubicBezTo>
                  <a:pt x="5109286" y="32451"/>
                  <a:pt x="5098930" y="13216"/>
                  <a:pt x="5220258" y="2859"/>
                </a:cubicBezTo>
                <a:cubicBezTo>
                  <a:pt x="5341586" y="-7498"/>
                  <a:pt x="5712968" y="5817"/>
                  <a:pt x="5823939" y="118268"/>
                </a:cubicBezTo>
                <a:cubicBezTo>
                  <a:pt x="5934910" y="230718"/>
                  <a:pt x="5819501" y="519244"/>
                  <a:pt x="5886083" y="677562"/>
                </a:cubicBezTo>
                <a:cubicBezTo>
                  <a:pt x="5952665" y="835880"/>
                  <a:pt x="6051799" y="896544"/>
                  <a:pt x="6223434" y="1068179"/>
                </a:cubicBezTo>
                <a:cubicBezTo>
                  <a:pt x="6395069" y="1239814"/>
                  <a:pt x="6695430" y="1492827"/>
                  <a:pt x="6915892" y="1707371"/>
                </a:cubicBezTo>
                <a:cubicBezTo>
                  <a:pt x="7136354" y="1921915"/>
                  <a:pt x="7558044" y="2228194"/>
                  <a:pt x="7546207" y="2355441"/>
                </a:cubicBezTo>
                <a:cubicBezTo>
                  <a:pt x="7534370" y="2482688"/>
                  <a:pt x="7154110" y="2430902"/>
                  <a:pt x="6844871" y="2470851"/>
                </a:cubicBezTo>
                <a:cubicBezTo>
                  <a:pt x="6535632" y="2510800"/>
                  <a:pt x="5968941" y="2632128"/>
                  <a:pt x="5690774" y="2595138"/>
                </a:cubicBezTo>
                <a:cubicBezTo>
                  <a:pt x="5412607" y="2558148"/>
                  <a:pt x="5267605" y="2356921"/>
                  <a:pt x="5175869" y="2248909"/>
                </a:cubicBezTo>
                <a:cubicBezTo>
                  <a:pt x="5084133" y="2140897"/>
                  <a:pt x="5236534" y="1975181"/>
                  <a:pt x="5140359" y="1947068"/>
                </a:cubicBezTo>
                <a:cubicBezTo>
                  <a:pt x="5044184" y="1918955"/>
                  <a:pt x="4816324" y="2038804"/>
                  <a:pt x="4598821" y="2080233"/>
                </a:cubicBezTo>
                <a:cubicBezTo>
                  <a:pt x="4381318" y="2121662"/>
                  <a:pt x="3935955" y="2052121"/>
                  <a:pt x="3835341" y="2195643"/>
                </a:cubicBezTo>
                <a:cubicBezTo>
                  <a:pt x="3734727" y="2339165"/>
                  <a:pt x="3969986" y="2632128"/>
                  <a:pt x="3995139" y="2941367"/>
                </a:cubicBezTo>
                <a:cubicBezTo>
                  <a:pt x="4020292" y="3250606"/>
                  <a:pt x="4004016" y="3784746"/>
                  <a:pt x="3986261" y="4051076"/>
                </a:cubicBezTo>
                <a:cubicBezTo>
                  <a:pt x="3968506" y="4317406"/>
                  <a:pt x="4125345" y="4426898"/>
                  <a:pt x="3888607" y="4539348"/>
                </a:cubicBezTo>
                <a:cubicBezTo>
                  <a:pt x="3651869" y="4651799"/>
                  <a:pt x="3094055" y="4706544"/>
                  <a:pt x="2565834" y="4725779"/>
                </a:cubicBezTo>
                <a:cubicBezTo>
                  <a:pt x="2037613" y="4745014"/>
                  <a:pt x="1136529" y="4725779"/>
                  <a:pt x="719279" y="4654758"/>
                </a:cubicBezTo>
                <a:cubicBezTo>
                  <a:pt x="302028" y="4583737"/>
                  <a:pt x="154067" y="4517154"/>
                  <a:pt x="62331" y="4299651"/>
                </a:cubicBezTo>
                <a:cubicBezTo>
                  <a:pt x="-29405" y="4082148"/>
                  <a:pt x="-39762" y="3546528"/>
                  <a:pt x="168863" y="3349740"/>
                </a:cubicBezTo>
                <a:cubicBezTo>
                  <a:pt x="377488" y="3152952"/>
                  <a:pt x="969334" y="3141115"/>
                  <a:pt x="1314083" y="3118921"/>
                </a:cubicBezTo>
                <a:cubicBezTo>
                  <a:pt x="1658832" y="3096727"/>
                  <a:pt x="2061286" y="3110043"/>
                  <a:pt x="2237360" y="3216575"/>
                </a:cubicBezTo>
                <a:cubicBezTo>
                  <a:pt x="2413434" y="3323107"/>
                  <a:pt x="2333536" y="3599794"/>
                  <a:pt x="2370526" y="3758113"/>
                </a:cubicBezTo>
                <a:cubicBezTo>
                  <a:pt x="2407516" y="3916431"/>
                  <a:pt x="2394199" y="4083628"/>
                  <a:pt x="2459302" y="4166486"/>
                </a:cubicBezTo>
                <a:cubicBezTo>
                  <a:pt x="2524405" y="4249344"/>
                  <a:pt x="2662009" y="4480164"/>
                  <a:pt x="2761143" y="4281896"/>
                </a:cubicBezTo>
                <a:close/>
              </a:path>
            </a:pathLst>
          </a:cu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p:cNvSpPr txBox="1"/>
          <p:nvPr/>
        </p:nvSpPr>
        <p:spPr>
          <a:xfrm>
            <a:off x="493120" y="4437112"/>
            <a:ext cx="3247940" cy="369332"/>
          </a:xfrm>
          <a:prstGeom prst="rect">
            <a:avLst/>
          </a:prstGeom>
          <a:noFill/>
        </p:spPr>
        <p:txBody>
          <a:bodyPr wrap="none" rtlCol="0">
            <a:spAutoFit/>
          </a:bodyPr>
          <a:lstStyle/>
          <a:p>
            <a:r>
              <a:rPr lang="en-AU" dirty="0" smtClean="0">
                <a:solidFill>
                  <a:schemeClr val="accent2">
                    <a:lumMod val="75000"/>
                  </a:schemeClr>
                </a:solidFill>
              </a:rPr>
              <a:t>Scope of CR0306 to TS33.107 </a:t>
            </a:r>
            <a:endParaRPr lang="en-AU" dirty="0">
              <a:solidFill>
                <a:schemeClr val="accent2">
                  <a:lumMod val="75000"/>
                </a:schemeClr>
              </a:solidFill>
            </a:endParaRPr>
          </a:p>
        </p:txBody>
      </p:sp>
    </p:spTree>
    <p:extLst>
      <p:ext uri="{BB962C8B-B14F-4D97-AF65-F5344CB8AC3E}">
        <p14:creationId xmlns:p14="http://schemas.microsoft.com/office/powerpoint/2010/main" val="836081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3GPP Architecture for Machine-Type Communication (roaming) and the scope of CR0306</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4</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6" name="Rectangle 2"/>
          <p:cNvSpPr>
            <a:spLocks noChangeArrowheads="1"/>
          </p:cNvSpPr>
          <p:nvPr/>
        </p:nvSpPr>
        <p:spPr bwMode="auto">
          <a:xfrm>
            <a:off x="1259632" y="9807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4" name="Picture 3"/>
          <p:cNvPicPr>
            <a:picLocks noChangeAspect="1"/>
          </p:cNvPicPr>
          <p:nvPr/>
        </p:nvPicPr>
        <p:blipFill>
          <a:blip r:embed="rId2"/>
          <a:stretch>
            <a:fillRect/>
          </a:stretch>
        </p:blipFill>
        <p:spPr>
          <a:xfrm>
            <a:off x="1331640" y="1191579"/>
            <a:ext cx="6263020" cy="5629702"/>
          </a:xfrm>
          <a:prstGeom prst="rect">
            <a:avLst/>
          </a:prstGeom>
        </p:spPr>
      </p:pic>
      <p:sp>
        <p:nvSpPr>
          <p:cNvPr id="2" name="Freeform 1"/>
          <p:cNvSpPr/>
          <p:nvPr/>
        </p:nvSpPr>
        <p:spPr>
          <a:xfrm>
            <a:off x="994296" y="1666685"/>
            <a:ext cx="6998800" cy="4962810"/>
          </a:xfrm>
          <a:custGeom>
            <a:avLst/>
            <a:gdLst>
              <a:gd name="connsiteX0" fmla="*/ 106535 w 6998800"/>
              <a:gd name="connsiteY0" fmla="*/ 3819715 h 4962810"/>
              <a:gd name="connsiteX1" fmla="*/ 310721 w 6998800"/>
              <a:gd name="connsiteY1" fmla="*/ 3571140 h 4962810"/>
              <a:gd name="connsiteX2" fmla="*/ 1890947 w 6998800"/>
              <a:gd name="connsiteY2" fmla="*/ 3446853 h 4962810"/>
              <a:gd name="connsiteX3" fmla="*/ 2059622 w 6998800"/>
              <a:gd name="connsiteY3" fmla="*/ 3864103 h 4962810"/>
              <a:gd name="connsiteX4" fmla="*/ 2450240 w 6998800"/>
              <a:gd name="connsiteY4" fmla="*/ 4334620 h 4962810"/>
              <a:gd name="connsiteX5" fmla="*/ 2716570 w 6998800"/>
              <a:gd name="connsiteY5" fmla="*/ 3828593 h 4962810"/>
              <a:gd name="connsiteX6" fmla="*/ 2636671 w 6998800"/>
              <a:gd name="connsiteY6" fmla="*/ 3056235 h 4962810"/>
              <a:gd name="connsiteX7" fmla="*/ 2681059 w 6998800"/>
              <a:gd name="connsiteY7" fmla="*/ 1431622 h 4962810"/>
              <a:gd name="connsiteX8" fmla="*/ 3426784 w 6998800"/>
              <a:gd name="connsiteY8" fmla="*/ 1404989 h 4962810"/>
              <a:gd name="connsiteX9" fmla="*/ 4563125 w 6998800"/>
              <a:gd name="connsiteY9" fmla="*/ 1325090 h 4962810"/>
              <a:gd name="connsiteX10" fmla="*/ 4714046 w 6998800"/>
              <a:gd name="connsiteY10" fmla="*/ 339668 h 4962810"/>
              <a:gd name="connsiteX11" fmla="*/ 5122419 w 6998800"/>
              <a:gd name="connsiteY11" fmla="*/ 2317 h 4962810"/>
              <a:gd name="connsiteX12" fmla="*/ 5353238 w 6998800"/>
              <a:gd name="connsiteY12" fmla="*/ 472833 h 4962810"/>
              <a:gd name="connsiteX13" fmla="*/ 5850387 w 6998800"/>
              <a:gd name="connsiteY13" fmla="*/ 1094270 h 4962810"/>
              <a:gd name="connsiteX14" fmla="*/ 6951219 w 6998800"/>
              <a:gd name="connsiteY14" fmla="*/ 2070814 h 4962810"/>
              <a:gd name="connsiteX15" fmla="*/ 6613867 w 6998800"/>
              <a:gd name="connsiteY15" fmla="*/ 2408165 h 4962810"/>
              <a:gd name="connsiteX16" fmla="*/ 4962621 w 6998800"/>
              <a:gd name="connsiteY16" fmla="*/ 2496942 h 4962810"/>
              <a:gd name="connsiteX17" fmla="*/ 4287918 w 6998800"/>
              <a:gd name="connsiteY17" fmla="*/ 2132958 h 4962810"/>
              <a:gd name="connsiteX18" fmla="*/ 3426784 w 6998800"/>
              <a:gd name="connsiteY18" fmla="*/ 2195101 h 4962810"/>
              <a:gd name="connsiteX19" fmla="*/ 3284741 w 6998800"/>
              <a:gd name="connsiteY19" fmla="*/ 2931948 h 4962810"/>
              <a:gd name="connsiteX20" fmla="*/ 3471172 w 6998800"/>
              <a:gd name="connsiteY20" fmla="*/ 3704305 h 4962810"/>
              <a:gd name="connsiteX21" fmla="*/ 3932811 w 6998800"/>
              <a:gd name="connsiteY21" fmla="*/ 4050534 h 4962810"/>
              <a:gd name="connsiteX22" fmla="*/ 3675358 w 6998800"/>
              <a:gd name="connsiteY22" fmla="*/ 4636461 h 4962810"/>
              <a:gd name="connsiteX23" fmla="*/ 1988601 w 6998800"/>
              <a:gd name="connsiteY23" fmla="*/ 4920546 h 4962810"/>
              <a:gd name="connsiteX24" fmla="*/ 568174 w 6998800"/>
              <a:gd name="connsiteY24" fmla="*/ 4902791 h 4962810"/>
              <a:gd name="connsiteX25" fmla="*/ 26636 w 6998800"/>
              <a:gd name="connsiteY25" fmla="*/ 4370131 h 4962810"/>
              <a:gd name="connsiteX26" fmla="*/ 106535 w 6998800"/>
              <a:gd name="connsiteY26" fmla="*/ 3819715 h 49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998800" h="4962810">
                <a:moveTo>
                  <a:pt x="106535" y="3819715"/>
                </a:moveTo>
                <a:cubicBezTo>
                  <a:pt x="153883" y="3686550"/>
                  <a:pt x="13319" y="3633284"/>
                  <a:pt x="310721" y="3571140"/>
                </a:cubicBezTo>
                <a:cubicBezTo>
                  <a:pt x="608123" y="3508996"/>
                  <a:pt x="1599464" y="3398026"/>
                  <a:pt x="1890947" y="3446853"/>
                </a:cubicBezTo>
                <a:cubicBezTo>
                  <a:pt x="2182430" y="3495680"/>
                  <a:pt x="1966407" y="3716142"/>
                  <a:pt x="2059622" y="3864103"/>
                </a:cubicBezTo>
                <a:cubicBezTo>
                  <a:pt x="2152837" y="4012064"/>
                  <a:pt x="2340749" y="4340538"/>
                  <a:pt x="2450240" y="4334620"/>
                </a:cubicBezTo>
                <a:cubicBezTo>
                  <a:pt x="2559731" y="4328702"/>
                  <a:pt x="2685498" y="4041657"/>
                  <a:pt x="2716570" y="3828593"/>
                </a:cubicBezTo>
                <a:cubicBezTo>
                  <a:pt x="2747642" y="3615529"/>
                  <a:pt x="2642589" y="3455730"/>
                  <a:pt x="2636671" y="3056235"/>
                </a:cubicBezTo>
                <a:cubicBezTo>
                  <a:pt x="2630753" y="2656740"/>
                  <a:pt x="2549374" y="1706830"/>
                  <a:pt x="2681059" y="1431622"/>
                </a:cubicBezTo>
                <a:cubicBezTo>
                  <a:pt x="2812744" y="1156414"/>
                  <a:pt x="3113106" y="1422744"/>
                  <a:pt x="3426784" y="1404989"/>
                </a:cubicBezTo>
                <a:cubicBezTo>
                  <a:pt x="3740462" y="1387234"/>
                  <a:pt x="4348581" y="1502643"/>
                  <a:pt x="4563125" y="1325090"/>
                </a:cubicBezTo>
                <a:cubicBezTo>
                  <a:pt x="4777669" y="1147536"/>
                  <a:pt x="4620830" y="560130"/>
                  <a:pt x="4714046" y="339668"/>
                </a:cubicBezTo>
                <a:cubicBezTo>
                  <a:pt x="4807262" y="119206"/>
                  <a:pt x="5015887" y="-19877"/>
                  <a:pt x="5122419" y="2317"/>
                </a:cubicBezTo>
                <a:cubicBezTo>
                  <a:pt x="5228951" y="24511"/>
                  <a:pt x="5231910" y="290841"/>
                  <a:pt x="5353238" y="472833"/>
                </a:cubicBezTo>
                <a:cubicBezTo>
                  <a:pt x="5474566" y="654825"/>
                  <a:pt x="5584057" y="827940"/>
                  <a:pt x="5850387" y="1094270"/>
                </a:cubicBezTo>
                <a:cubicBezTo>
                  <a:pt x="6116717" y="1360600"/>
                  <a:pt x="6823972" y="1851832"/>
                  <a:pt x="6951219" y="2070814"/>
                </a:cubicBezTo>
                <a:cubicBezTo>
                  <a:pt x="7078466" y="2289796"/>
                  <a:pt x="6945300" y="2337144"/>
                  <a:pt x="6613867" y="2408165"/>
                </a:cubicBezTo>
                <a:cubicBezTo>
                  <a:pt x="6282434" y="2479186"/>
                  <a:pt x="5350279" y="2542810"/>
                  <a:pt x="4962621" y="2496942"/>
                </a:cubicBezTo>
                <a:cubicBezTo>
                  <a:pt x="4574963" y="2451074"/>
                  <a:pt x="4543891" y="2183265"/>
                  <a:pt x="4287918" y="2132958"/>
                </a:cubicBezTo>
                <a:cubicBezTo>
                  <a:pt x="4031945" y="2082651"/>
                  <a:pt x="3593980" y="2061936"/>
                  <a:pt x="3426784" y="2195101"/>
                </a:cubicBezTo>
                <a:cubicBezTo>
                  <a:pt x="3259588" y="2328266"/>
                  <a:pt x="3277343" y="2680414"/>
                  <a:pt x="3284741" y="2931948"/>
                </a:cubicBezTo>
                <a:cubicBezTo>
                  <a:pt x="3292139" y="3183482"/>
                  <a:pt x="3363160" y="3517874"/>
                  <a:pt x="3471172" y="3704305"/>
                </a:cubicBezTo>
                <a:cubicBezTo>
                  <a:pt x="3579184" y="3890736"/>
                  <a:pt x="3898780" y="3895175"/>
                  <a:pt x="3932811" y="4050534"/>
                </a:cubicBezTo>
                <a:cubicBezTo>
                  <a:pt x="3966842" y="4205893"/>
                  <a:pt x="3999393" y="4491459"/>
                  <a:pt x="3675358" y="4636461"/>
                </a:cubicBezTo>
                <a:cubicBezTo>
                  <a:pt x="3351323" y="4781463"/>
                  <a:pt x="2506465" y="4876158"/>
                  <a:pt x="1988601" y="4920546"/>
                </a:cubicBezTo>
                <a:cubicBezTo>
                  <a:pt x="1470737" y="4964934"/>
                  <a:pt x="895168" y="4994527"/>
                  <a:pt x="568174" y="4902791"/>
                </a:cubicBezTo>
                <a:cubicBezTo>
                  <a:pt x="241180" y="4811055"/>
                  <a:pt x="103576" y="4555082"/>
                  <a:pt x="26636" y="4370131"/>
                </a:cubicBezTo>
                <a:cubicBezTo>
                  <a:pt x="-50304" y="4185180"/>
                  <a:pt x="59187" y="3952880"/>
                  <a:pt x="106535" y="3819715"/>
                </a:cubicBezTo>
                <a:close/>
              </a:path>
            </a:pathLst>
          </a:cu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467545" y="4365104"/>
            <a:ext cx="3247940" cy="369332"/>
          </a:xfrm>
          <a:prstGeom prst="rect">
            <a:avLst/>
          </a:prstGeom>
          <a:noFill/>
        </p:spPr>
        <p:txBody>
          <a:bodyPr wrap="none" rtlCol="0">
            <a:spAutoFit/>
          </a:bodyPr>
          <a:lstStyle/>
          <a:p>
            <a:r>
              <a:rPr lang="en-AU" dirty="0" smtClean="0">
                <a:solidFill>
                  <a:schemeClr val="accent2">
                    <a:lumMod val="75000"/>
                  </a:schemeClr>
                </a:solidFill>
              </a:rPr>
              <a:t>Scope of CR0306 to TS33.107 </a:t>
            </a:r>
            <a:endParaRPr lang="en-AU" dirty="0">
              <a:solidFill>
                <a:schemeClr val="accent2">
                  <a:lumMod val="75000"/>
                </a:schemeClr>
              </a:solidFill>
            </a:endParaRPr>
          </a:p>
        </p:txBody>
      </p:sp>
    </p:spTree>
    <p:extLst>
      <p:ext uri="{BB962C8B-B14F-4D97-AF65-F5344CB8AC3E}">
        <p14:creationId xmlns:p14="http://schemas.microsoft.com/office/powerpoint/2010/main" val="42718031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3GPP Architecture for SCEF</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5</a:t>
            </a:fld>
            <a:endParaRPr lang="en-AU" dirty="0"/>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6" name="Rectangle 2"/>
          <p:cNvSpPr>
            <a:spLocks noChangeArrowheads="1"/>
          </p:cNvSpPr>
          <p:nvPr/>
        </p:nvSpPr>
        <p:spPr bwMode="auto">
          <a:xfrm>
            <a:off x="1259632" y="98072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2" name="Rectangle 2"/>
          <p:cNvSpPr>
            <a:spLocks noChangeArrowheads="1"/>
          </p:cNvSpPr>
          <p:nvPr/>
        </p:nvSpPr>
        <p:spPr bwMode="auto">
          <a:xfrm>
            <a:off x="1331640" y="15179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2770744216"/>
              </p:ext>
            </p:extLst>
          </p:nvPr>
        </p:nvGraphicFramePr>
        <p:xfrm>
          <a:off x="1331640" y="1517944"/>
          <a:ext cx="5953125" cy="5019675"/>
        </p:xfrm>
        <a:graphic>
          <a:graphicData uri="http://schemas.openxmlformats.org/presentationml/2006/ole">
            <mc:AlternateContent xmlns:mc="http://schemas.openxmlformats.org/markup-compatibility/2006">
              <mc:Choice xmlns:v="urn:schemas-microsoft-com:vml" Requires="v">
                <p:oleObj spid="_x0000_s4127" name="Picture" r:id="rId3" imgW="7009003" imgH="5908059" progId="Word.Picture.8">
                  <p:embed/>
                </p:oleObj>
              </mc:Choice>
              <mc:Fallback>
                <p:oleObj name="Picture" r:id="rId3" imgW="7009003" imgH="590805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1517944"/>
                        <a:ext cx="5953125" cy="501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985062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SCEF Addressing</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6</a:t>
            </a:fld>
            <a:endParaRPr lang="en-AU" dirty="0"/>
          </a:p>
        </p:txBody>
      </p:sp>
      <p:sp>
        <p:nvSpPr>
          <p:cNvPr id="7" name="TextBox 6"/>
          <p:cNvSpPr txBox="1"/>
          <p:nvPr/>
        </p:nvSpPr>
        <p:spPr>
          <a:xfrm>
            <a:off x="755650" y="980728"/>
            <a:ext cx="7632700" cy="5755422"/>
          </a:xfrm>
          <a:prstGeom prst="rect">
            <a:avLst/>
          </a:prstGeom>
          <a:noFill/>
        </p:spPr>
        <p:txBody>
          <a:bodyPr wrap="square" rtlCol="0">
            <a:spAutoFit/>
          </a:bodyPr>
          <a:lstStyle/>
          <a:p>
            <a:r>
              <a:rPr lang="en-AU" sz="1600" dirty="0" smtClean="0">
                <a:solidFill>
                  <a:schemeClr val="accent2"/>
                </a:solidFill>
              </a:rPr>
              <a:t>An SCS/AS can address a device or group of devices over T8 with the following identifiers:</a:t>
            </a:r>
          </a:p>
          <a:p>
            <a:endParaRPr lang="en-AU" sz="1600" dirty="0">
              <a:solidFill>
                <a:schemeClr val="accent2"/>
              </a:solidFill>
            </a:endParaRPr>
          </a:p>
          <a:p>
            <a:pPr marL="285750" indent="-285750">
              <a:buFont typeface="Arial" panose="020B0604020202020204" pitchFamily="34" charset="0"/>
              <a:buChar char="•"/>
            </a:pPr>
            <a:r>
              <a:rPr lang="en-AU" sz="1600" dirty="0" smtClean="0">
                <a:solidFill>
                  <a:schemeClr val="accent2"/>
                </a:solidFill>
              </a:rPr>
              <a:t>MSISDN</a:t>
            </a:r>
          </a:p>
          <a:p>
            <a:pPr marL="285750" indent="-285750">
              <a:buFont typeface="Arial" panose="020B0604020202020204" pitchFamily="34" charset="0"/>
              <a:buChar char="•"/>
            </a:pPr>
            <a:r>
              <a:rPr lang="en-AU" sz="1600" dirty="0" smtClean="0">
                <a:solidFill>
                  <a:schemeClr val="accent2"/>
                </a:solidFill>
              </a:rPr>
              <a:t>External Identifier</a:t>
            </a:r>
          </a:p>
          <a:p>
            <a:pPr marL="285750" indent="-285750">
              <a:buFont typeface="Arial" panose="020B0604020202020204" pitchFamily="34" charset="0"/>
              <a:buChar char="•"/>
            </a:pPr>
            <a:r>
              <a:rPr lang="en-AU" sz="1600" dirty="0" smtClean="0">
                <a:solidFill>
                  <a:schemeClr val="accent2"/>
                </a:solidFill>
              </a:rPr>
              <a:t>External Group Identifier</a:t>
            </a:r>
          </a:p>
          <a:p>
            <a:pPr marL="285750" indent="-285750">
              <a:buFont typeface="Arial" panose="020B0604020202020204" pitchFamily="34" charset="0"/>
              <a:buChar char="•"/>
            </a:pPr>
            <a:endParaRPr lang="en-AU" sz="1600" dirty="0">
              <a:solidFill>
                <a:schemeClr val="accent2"/>
              </a:solidFill>
            </a:endParaRPr>
          </a:p>
          <a:p>
            <a:r>
              <a:rPr lang="en-AU" sz="1600" dirty="0" smtClean="0">
                <a:solidFill>
                  <a:schemeClr val="accent2"/>
                </a:solidFill>
              </a:rPr>
              <a:t>An MTC subscription in HSS has one IMSI and may have several External Identifiers</a:t>
            </a:r>
            <a:r>
              <a:rPr lang="en-AU" sz="1600" dirty="0">
                <a:solidFill>
                  <a:schemeClr val="accent2"/>
                </a:solidFill>
              </a:rPr>
              <a:t> </a:t>
            </a:r>
            <a:r>
              <a:rPr lang="en-AU" sz="1600" dirty="0" smtClean="0">
                <a:solidFill>
                  <a:schemeClr val="accent2"/>
                </a:solidFill>
              </a:rPr>
              <a:t>stored in the HSS (note that if several External Identifiers are mapped to a single IMSI some functions of SCEF may not work)</a:t>
            </a:r>
          </a:p>
          <a:p>
            <a:endParaRPr lang="en-AU" sz="1600" dirty="0">
              <a:solidFill>
                <a:schemeClr val="accent2"/>
              </a:solidFill>
            </a:endParaRPr>
          </a:p>
          <a:p>
            <a:r>
              <a:rPr lang="en-GB" sz="1600" dirty="0">
                <a:solidFill>
                  <a:schemeClr val="accent2"/>
                </a:solidFill>
              </a:rPr>
              <a:t>The External Identifier shall have the form </a:t>
            </a:r>
            <a:r>
              <a:rPr lang="en-GB" sz="1600" dirty="0" err="1" smtClean="0">
                <a:solidFill>
                  <a:schemeClr val="accent2"/>
                </a:solidFill>
              </a:rPr>
              <a:t>username@realm</a:t>
            </a:r>
            <a:r>
              <a:rPr lang="en-GB" sz="1600" dirty="0" smtClean="0">
                <a:solidFill>
                  <a:schemeClr val="accent2"/>
                </a:solidFill>
              </a:rPr>
              <a:t>. The username (local identifier) is unique within the specific domain and the realm (domain identifier) is a registered Internet domain name e.g. </a:t>
            </a:r>
            <a:r>
              <a:rPr lang="en-GB" sz="1600" u="sng" dirty="0" smtClean="0">
                <a:hlinkClick r:id="rId2"/>
              </a:rPr>
              <a:t>123456789@domain.com</a:t>
            </a:r>
            <a:r>
              <a:rPr lang="en-GB" sz="1600" dirty="0">
                <a:solidFill>
                  <a:schemeClr val="accent2"/>
                </a:solidFill>
              </a:rPr>
              <a:t>. The </a:t>
            </a:r>
            <a:r>
              <a:rPr lang="en-GB" sz="1600" dirty="0" smtClean="0">
                <a:solidFill>
                  <a:schemeClr val="accent2"/>
                </a:solidFill>
              </a:rPr>
              <a:t>local identifier is used to derive the IMSI in HSS. </a:t>
            </a:r>
            <a:endParaRPr lang="en-AU" sz="1600" dirty="0">
              <a:solidFill>
                <a:schemeClr val="accent2"/>
              </a:solidFill>
            </a:endParaRPr>
          </a:p>
          <a:p>
            <a:endParaRPr lang="en-AU" sz="1600" dirty="0" smtClean="0">
              <a:solidFill>
                <a:schemeClr val="accent2"/>
              </a:solidFill>
            </a:endParaRPr>
          </a:p>
          <a:p>
            <a:r>
              <a:rPr lang="en-AU" sz="1600" dirty="0" smtClean="0">
                <a:solidFill>
                  <a:schemeClr val="accent2"/>
                </a:solidFill>
              </a:rPr>
              <a:t>An MTC subscription in HSS may have one or several IMSI-Group Identifiers and one or several External Group Identifiers stored in the HSS.</a:t>
            </a:r>
          </a:p>
          <a:p>
            <a:endParaRPr lang="en-AU" sz="1600" dirty="0">
              <a:solidFill>
                <a:schemeClr val="accent2"/>
              </a:solidFill>
            </a:endParaRPr>
          </a:p>
          <a:p>
            <a:r>
              <a:rPr lang="en-AU" sz="1600" dirty="0" smtClean="0">
                <a:solidFill>
                  <a:schemeClr val="accent2"/>
                </a:solidFill>
              </a:rPr>
              <a:t>The External Group Identifier will have the same format as the External Identifier. The local identifier is used to derive IMSI-Group Identifier in HSS.   </a:t>
            </a:r>
          </a:p>
          <a:p>
            <a:endParaRPr lang="en-AU" sz="1600" dirty="0">
              <a:solidFill>
                <a:schemeClr val="accent2"/>
              </a:solidFill>
            </a:endParaRPr>
          </a:p>
          <a:p>
            <a:r>
              <a:rPr lang="en-AU" sz="1600" dirty="0" smtClean="0">
                <a:solidFill>
                  <a:schemeClr val="accent2"/>
                </a:solidFill>
              </a:rPr>
              <a:t>The T8 interface does not expose the IMSI or IMSI-Group Identifier.</a:t>
            </a:r>
            <a:endParaRPr lang="en-AU" sz="1600" dirty="0">
              <a:solidFill>
                <a:schemeClr val="accent2"/>
              </a:solidFill>
            </a:endParaRPr>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Tree>
    <p:extLst>
      <p:ext uri="{BB962C8B-B14F-4D97-AF65-F5344CB8AC3E}">
        <p14:creationId xmlns:p14="http://schemas.microsoft.com/office/powerpoint/2010/main" val="2025415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SCEF Services</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7</a:t>
            </a:fld>
            <a:endParaRPr lang="en-AU" dirty="0"/>
          </a:p>
        </p:txBody>
      </p:sp>
      <p:sp>
        <p:nvSpPr>
          <p:cNvPr id="7" name="TextBox 6"/>
          <p:cNvSpPr txBox="1"/>
          <p:nvPr/>
        </p:nvSpPr>
        <p:spPr>
          <a:xfrm>
            <a:off x="755650" y="1268760"/>
            <a:ext cx="7632700" cy="338554"/>
          </a:xfrm>
          <a:prstGeom prst="rect">
            <a:avLst/>
          </a:prstGeom>
          <a:noFill/>
        </p:spPr>
        <p:txBody>
          <a:bodyPr wrap="square" rtlCol="0">
            <a:spAutoFit/>
          </a:bodyPr>
          <a:lstStyle/>
          <a:p>
            <a:r>
              <a:rPr lang="en-AU" sz="1600" dirty="0" smtClean="0">
                <a:solidFill>
                  <a:schemeClr val="accent2"/>
                </a:solidFill>
              </a:rPr>
              <a:t>The services and capabilities offered by SCEF to SCS/AS include:</a:t>
            </a:r>
            <a:endParaRPr lang="en-AU" sz="1600" dirty="0">
              <a:solidFill>
                <a:schemeClr val="accent2"/>
              </a:solidFill>
            </a:endParaRPr>
          </a:p>
        </p:txBody>
      </p:sp>
      <p:sp>
        <p:nvSpPr>
          <p:cNvPr id="8"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4" name="Content Placeholder 3"/>
          <p:cNvSpPr>
            <a:spLocks noGrp="1"/>
          </p:cNvSpPr>
          <p:nvPr>
            <p:ph sz="half" idx="1"/>
          </p:nvPr>
        </p:nvSpPr>
        <p:spPr>
          <a:xfrm>
            <a:off x="755650" y="1749003"/>
            <a:ext cx="7560766" cy="4632325"/>
          </a:xfrm>
        </p:spPr>
        <p:txBody>
          <a:bodyPr>
            <a:normAutofit fontScale="92500" lnSpcReduction="10000"/>
          </a:bodyPr>
          <a:lstStyle/>
          <a:p>
            <a:pPr marL="285750" indent="-285750">
              <a:buFont typeface="Arial" panose="020B0604020202020204" pitchFamily="34" charset="0"/>
              <a:buChar char="•"/>
            </a:pPr>
            <a:r>
              <a:rPr lang="en-GB" dirty="0"/>
              <a:t>Non-IP Data </a:t>
            </a:r>
            <a:r>
              <a:rPr lang="en-GB" dirty="0" smtClean="0"/>
              <a:t>Delivery*</a:t>
            </a:r>
            <a:endParaRPr lang="en-AU" dirty="0"/>
          </a:p>
          <a:p>
            <a:pPr marL="285750" indent="-285750">
              <a:buFont typeface="Arial" panose="020B0604020202020204" pitchFamily="34" charset="0"/>
              <a:buChar char="•"/>
            </a:pPr>
            <a:r>
              <a:rPr lang="en-GB" b="0" dirty="0" smtClean="0"/>
              <a:t>Group </a:t>
            </a:r>
            <a:r>
              <a:rPr lang="en-GB" b="0" dirty="0"/>
              <a:t>Message Delivery </a:t>
            </a:r>
            <a:endParaRPr lang="en-GB" b="0" dirty="0" smtClean="0"/>
          </a:p>
          <a:p>
            <a:pPr marL="285750" indent="-285750">
              <a:buFont typeface="Arial" panose="020B0604020202020204" pitchFamily="34" charset="0"/>
              <a:buChar char="•"/>
            </a:pPr>
            <a:r>
              <a:rPr lang="en-GB" b="0" dirty="0" smtClean="0"/>
              <a:t>Monitoring events </a:t>
            </a:r>
          </a:p>
          <a:p>
            <a:pPr marL="285750" indent="-285750">
              <a:buFont typeface="Arial" panose="020B0604020202020204" pitchFamily="34" charset="0"/>
              <a:buChar char="•"/>
            </a:pPr>
            <a:r>
              <a:rPr lang="en-GB" b="0" dirty="0" smtClean="0"/>
              <a:t>High </a:t>
            </a:r>
            <a:r>
              <a:rPr lang="en-GB" b="0" dirty="0"/>
              <a:t>latency communication </a:t>
            </a:r>
            <a:endParaRPr lang="en-GB" b="0" dirty="0" smtClean="0"/>
          </a:p>
          <a:p>
            <a:pPr marL="285750" indent="-285750">
              <a:buFont typeface="Arial" panose="020B0604020202020204" pitchFamily="34" charset="0"/>
              <a:buChar char="•"/>
            </a:pPr>
            <a:r>
              <a:rPr lang="en-GB" b="0" dirty="0" smtClean="0"/>
              <a:t>Informing </a:t>
            </a:r>
            <a:r>
              <a:rPr lang="en-GB" b="0" dirty="0"/>
              <a:t>about potential network issues </a:t>
            </a:r>
            <a:endParaRPr lang="en-GB" b="0" dirty="0" smtClean="0"/>
          </a:p>
          <a:p>
            <a:pPr marL="285750" indent="-285750">
              <a:buFont typeface="Arial" panose="020B0604020202020204" pitchFamily="34" charset="0"/>
              <a:buChar char="•"/>
            </a:pPr>
            <a:r>
              <a:rPr lang="en-GB" b="0" dirty="0" smtClean="0"/>
              <a:t>Resource </a:t>
            </a:r>
            <a:r>
              <a:rPr lang="en-GB" b="0" dirty="0"/>
              <a:t>management of background data transfer </a:t>
            </a:r>
            <a:endParaRPr lang="en-GB" b="0" dirty="0" smtClean="0"/>
          </a:p>
          <a:p>
            <a:pPr marL="285750" indent="-285750">
              <a:buFont typeface="Arial" panose="020B0604020202020204" pitchFamily="34" charset="0"/>
              <a:buChar char="•"/>
            </a:pPr>
            <a:r>
              <a:rPr lang="en-GB" b="0" dirty="0" smtClean="0"/>
              <a:t>E-UTRAN </a:t>
            </a:r>
            <a:r>
              <a:rPr lang="en-GB" b="0" dirty="0"/>
              <a:t>network resource optimizations based on communication patterns provided to the MME </a:t>
            </a:r>
            <a:endParaRPr lang="en-AU" b="0" dirty="0" smtClean="0"/>
          </a:p>
          <a:p>
            <a:pPr marL="285750" indent="-285750">
              <a:buFont typeface="Arial" panose="020B0604020202020204" pitchFamily="34" charset="0"/>
              <a:buChar char="•"/>
            </a:pPr>
            <a:r>
              <a:rPr lang="en-GB" b="0" dirty="0" smtClean="0"/>
              <a:t>Support </a:t>
            </a:r>
            <a:r>
              <a:rPr lang="en-GB" b="0" dirty="0"/>
              <a:t>of setting up an AS session with required </a:t>
            </a:r>
            <a:r>
              <a:rPr lang="en-GB" b="0" dirty="0" err="1"/>
              <a:t>QoS</a:t>
            </a:r>
            <a:r>
              <a:rPr lang="en-GB" b="0" dirty="0"/>
              <a:t> </a:t>
            </a:r>
            <a:endParaRPr lang="en-AU" b="0" dirty="0" smtClean="0"/>
          </a:p>
          <a:p>
            <a:pPr marL="285750" indent="-285750">
              <a:buFont typeface="Arial" panose="020B0604020202020204" pitchFamily="34" charset="0"/>
              <a:buChar char="•"/>
            </a:pPr>
            <a:r>
              <a:rPr lang="en-GB" b="0" dirty="0" smtClean="0"/>
              <a:t>Change </a:t>
            </a:r>
            <a:r>
              <a:rPr lang="en-GB" b="0" dirty="0"/>
              <a:t>the chargeable party at session set-up or during the session </a:t>
            </a:r>
            <a:endParaRPr lang="en-AU" b="0" dirty="0" smtClean="0"/>
          </a:p>
          <a:p>
            <a:pPr marL="285750" indent="-285750">
              <a:buFont typeface="Arial" panose="020B0604020202020204" pitchFamily="34" charset="0"/>
              <a:buChar char="•"/>
            </a:pPr>
            <a:r>
              <a:rPr lang="en-GB" b="0" dirty="0" smtClean="0"/>
              <a:t>Packet </a:t>
            </a:r>
            <a:r>
              <a:rPr lang="en-GB" b="0" dirty="0"/>
              <a:t>Flow Description management </a:t>
            </a:r>
            <a:endParaRPr lang="en-AU" b="0" dirty="0" smtClean="0"/>
          </a:p>
          <a:p>
            <a:pPr marL="285750" indent="-285750">
              <a:buFont typeface="Arial" panose="020B0604020202020204" pitchFamily="34" charset="0"/>
              <a:buChar char="•"/>
            </a:pPr>
            <a:r>
              <a:rPr lang="en-GB" b="0" dirty="0" smtClean="0"/>
              <a:t>Enhanced </a:t>
            </a:r>
            <a:r>
              <a:rPr lang="en-GB" b="0" dirty="0"/>
              <a:t>Coverage restriction control </a:t>
            </a:r>
            <a:endParaRPr lang="en-AU" b="0" dirty="0" smtClean="0"/>
          </a:p>
          <a:p>
            <a:pPr marL="285750" indent="-285750">
              <a:buFont typeface="Arial" panose="020B0604020202020204" pitchFamily="34" charset="0"/>
              <a:buChar char="•"/>
            </a:pPr>
            <a:r>
              <a:rPr lang="en-GB" b="0" dirty="0" smtClean="0"/>
              <a:t>Network </a:t>
            </a:r>
            <a:r>
              <a:rPr lang="en-GB" b="0" dirty="0"/>
              <a:t>Parameter Configuration </a:t>
            </a:r>
            <a:endParaRPr lang="en-AU" b="0" dirty="0" smtClean="0"/>
          </a:p>
          <a:p>
            <a:pPr marL="285750" indent="-285750">
              <a:buFont typeface="Arial" panose="020B0604020202020204" pitchFamily="34" charset="0"/>
              <a:buChar char="•"/>
            </a:pPr>
            <a:r>
              <a:rPr lang="en-GB" b="0" dirty="0" smtClean="0"/>
              <a:t>Accessing </a:t>
            </a:r>
            <a:r>
              <a:rPr lang="en-GB" b="0" dirty="0"/>
              <a:t>MTC-IWF Functionality via T8 </a:t>
            </a:r>
            <a:endParaRPr lang="en-GB" b="0" dirty="0" smtClean="0"/>
          </a:p>
          <a:p>
            <a:r>
              <a:rPr lang="en-GB" dirty="0" smtClean="0"/>
              <a:t>* Only Non-IP Data Delivery is in scope of CR0306</a:t>
            </a:r>
            <a:endParaRPr lang="en-GB" dirty="0"/>
          </a:p>
        </p:txBody>
      </p:sp>
    </p:spTree>
    <p:extLst>
      <p:ext uri="{BB962C8B-B14F-4D97-AF65-F5344CB8AC3E}">
        <p14:creationId xmlns:p14="http://schemas.microsoft.com/office/powerpoint/2010/main" val="3918969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755650" y="1124744"/>
            <a:ext cx="7776790" cy="4633649"/>
          </a:xfrm>
        </p:spPr>
        <p:txBody>
          <a:bodyPr>
            <a:normAutofit/>
          </a:bodyPr>
          <a:lstStyle/>
          <a:p>
            <a:r>
              <a:rPr lang="en-AU" sz="1400" b="0" dirty="0" smtClean="0"/>
              <a:t>Non-IP Data Delivery provides a means of delivering payloads from the UE to the AS or vice versa without the need for an IP stack on the device. The transported data is considered unstructured from the EPS standpoint and is transported over the control channel rather than using dedicated radio data bearers.</a:t>
            </a:r>
          </a:p>
          <a:p>
            <a:r>
              <a:rPr lang="en-AU" sz="1400" b="0" dirty="0" smtClean="0"/>
              <a:t>Other benefits include improving security and reducing some of the threat vectors with IoT devices and applications as traditional IP based attacks cannot be used on the devices.</a:t>
            </a:r>
          </a:p>
          <a:p>
            <a:r>
              <a:rPr lang="en-AU" sz="1400" b="0" dirty="0" smtClean="0"/>
              <a:t>NIDD can be achieved using two mechanisms:</a:t>
            </a:r>
          </a:p>
          <a:p>
            <a:pPr marL="646113" lvl="1" indent="-285750">
              <a:buFont typeface="Arial" panose="020B0604020202020204" pitchFamily="34" charset="0"/>
              <a:buChar char="•"/>
            </a:pPr>
            <a:r>
              <a:rPr lang="en-AU" sz="1400" dirty="0">
                <a:solidFill>
                  <a:schemeClr val="accent2"/>
                </a:solidFill>
              </a:rPr>
              <a:t>Delivery via SCEF</a:t>
            </a:r>
          </a:p>
          <a:p>
            <a:pPr marL="646113" lvl="1" indent="-285750">
              <a:buFont typeface="Arial" panose="020B0604020202020204" pitchFamily="34" charset="0"/>
              <a:buChar char="•"/>
            </a:pPr>
            <a:r>
              <a:rPr lang="en-AU" sz="1400" dirty="0">
                <a:solidFill>
                  <a:schemeClr val="accent2"/>
                </a:solidFill>
              </a:rPr>
              <a:t>Delivery using a Point-to-Point </a:t>
            </a:r>
            <a:r>
              <a:rPr lang="en-AU" sz="1400" dirty="0" err="1">
                <a:solidFill>
                  <a:schemeClr val="accent2"/>
                </a:solidFill>
              </a:rPr>
              <a:t>SGi</a:t>
            </a:r>
            <a:r>
              <a:rPr lang="en-AU" sz="1400" dirty="0">
                <a:solidFill>
                  <a:schemeClr val="accent2"/>
                </a:solidFill>
              </a:rPr>
              <a:t> tunnel </a:t>
            </a:r>
            <a:r>
              <a:rPr lang="en-AU" sz="1400" dirty="0" smtClean="0">
                <a:solidFill>
                  <a:schemeClr val="accent2"/>
                </a:solidFill>
              </a:rPr>
              <a:t>between the PGW and the AS</a:t>
            </a:r>
            <a:endParaRPr lang="en-AU" sz="1400" dirty="0">
              <a:solidFill>
                <a:schemeClr val="accent2"/>
              </a:solidFill>
            </a:endParaRPr>
          </a:p>
          <a:p>
            <a:r>
              <a:rPr lang="en-GB" sz="1400" b="0" dirty="0"/>
              <a:t>The UE is not made aware that a particular Non-IP PDN connection is provided via SCEF or via PGW. </a:t>
            </a:r>
            <a:r>
              <a:rPr lang="en-GB" sz="1400" b="0" dirty="0" smtClean="0"/>
              <a:t>This selection will be based on the default Non-IP PDN APN configured for the subscriber in the HSS if no APN is specified by the device or by the selected APN if specified by the UE.</a:t>
            </a:r>
          </a:p>
        </p:txBody>
      </p:sp>
      <p:sp>
        <p:nvSpPr>
          <p:cNvPr id="3" name="Title 2"/>
          <p:cNvSpPr>
            <a:spLocks noGrp="1"/>
          </p:cNvSpPr>
          <p:nvPr>
            <p:ph type="title"/>
          </p:nvPr>
        </p:nvSpPr>
        <p:spPr/>
        <p:txBody>
          <a:bodyPr/>
          <a:lstStyle/>
          <a:p>
            <a:r>
              <a:rPr lang="en-AU" dirty="0" smtClean="0"/>
              <a:t>NIDD: Non-IP Data Delivery</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8</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pic>
        <p:nvPicPr>
          <p:cNvPr id="43" name="Picture 42"/>
          <p:cNvPicPr>
            <a:picLocks noChangeAspect="1"/>
          </p:cNvPicPr>
          <p:nvPr/>
        </p:nvPicPr>
        <p:blipFill>
          <a:blip r:embed="rId2"/>
          <a:stretch>
            <a:fillRect/>
          </a:stretch>
        </p:blipFill>
        <p:spPr>
          <a:xfrm>
            <a:off x="1619672" y="4221088"/>
            <a:ext cx="5938564" cy="2273311"/>
          </a:xfrm>
          <a:prstGeom prst="rect">
            <a:avLst/>
          </a:prstGeom>
        </p:spPr>
      </p:pic>
      <p:sp>
        <p:nvSpPr>
          <p:cNvPr id="45" name="Freeform 44"/>
          <p:cNvSpPr/>
          <p:nvPr/>
        </p:nvSpPr>
        <p:spPr>
          <a:xfrm>
            <a:off x="1619672" y="4527632"/>
            <a:ext cx="5498765" cy="1026500"/>
          </a:xfrm>
          <a:custGeom>
            <a:avLst/>
            <a:gdLst>
              <a:gd name="connsiteX0" fmla="*/ 0 w 7647709"/>
              <a:gd name="connsiteY0" fmla="*/ 1878127 h 1878127"/>
              <a:gd name="connsiteX1" fmla="*/ 1674421 w 7647709"/>
              <a:gd name="connsiteY1" fmla="*/ 726221 h 1878127"/>
              <a:gd name="connsiteX2" fmla="*/ 3562598 w 7647709"/>
              <a:gd name="connsiteY2" fmla="*/ 73078 h 1878127"/>
              <a:gd name="connsiteX3" fmla="*/ 5878286 w 7647709"/>
              <a:gd name="connsiteY3" fmla="*/ 84953 h 1878127"/>
              <a:gd name="connsiteX4" fmla="*/ 7647709 w 7647709"/>
              <a:gd name="connsiteY4" fmla="*/ 690595 h 1878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7709" h="1878127">
                <a:moveTo>
                  <a:pt x="0" y="1878127"/>
                </a:moveTo>
                <a:cubicBezTo>
                  <a:pt x="540327" y="1452594"/>
                  <a:pt x="1080655" y="1027062"/>
                  <a:pt x="1674421" y="726221"/>
                </a:cubicBezTo>
                <a:cubicBezTo>
                  <a:pt x="2268187" y="425380"/>
                  <a:pt x="2861954" y="179956"/>
                  <a:pt x="3562598" y="73078"/>
                </a:cubicBezTo>
                <a:cubicBezTo>
                  <a:pt x="4263242" y="-33800"/>
                  <a:pt x="5197434" y="-17966"/>
                  <a:pt x="5878286" y="84953"/>
                </a:cubicBezTo>
                <a:cubicBezTo>
                  <a:pt x="6559138" y="187872"/>
                  <a:pt x="7333013" y="607468"/>
                  <a:pt x="7647709" y="690595"/>
                </a:cubicBezTo>
              </a:path>
            </a:pathLst>
          </a:custGeom>
          <a:noFill/>
          <a:ln w="762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3" name="Freeform 52"/>
          <p:cNvSpPr/>
          <p:nvPr/>
        </p:nvSpPr>
        <p:spPr>
          <a:xfrm>
            <a:off x="1619672" y="4776814"/>
            <a:ext cx="5353611" cy="1078170"/>
          </a:xfrm>
          <a:custGeom>
            <a:avLst/>
            <a:gdLst>
              <a:gd name="connsiteX0" fmla="*/ 0 w 7445829"/>
              <a:gd name="connsiteY0" fmla="*/ 1719314 h 1915658"/>
              <a:gd name="connsiteX1" fmla="*/ 2066307 w 7445829"/>
              <a:gd name="connsiteY1" fmla="*/ 448655 h 1915658"/>
              <a:gd name="connsiteX2" fmla="*/ 3859481 w 7445829"/>
              <a:gd name="connsiteY2" fmla="*/ 56769 h 1915658"/>
              <a:gd name="connsiteX3" fmla="*/ 3954483 w 7445829"/>
              <a:gd name="connsiteY3" fmla="*/ 1553060 h 1915658"/>
              <a:gd name="connsiteX4" fmla="*/ 4560125 w 7445829"/>
              <a:gd name="connsiteY4" fmla="*/ 1802442 h 1915658"/>
              <a:gd name="connsiteX5" fmla="*/ 6056416 w 7445829"/>
              <a:gd name="connsiteY5" fmla="*/ 1873694 h 1915658"/>
              <a:gd name="connsiteX6" fmla="*/ 7445829 w 7445829"/>
              <a:gd name="connsiteY6" fmla="*/ 1161174 h 1915658"/>
              <a:gd name="connsiteX0" fmla="*/ 0 w 7445829"/>
              <a:gd name="connsiteY0" fmla="*/ 1719314 h 1972665"/>
              <a:gd name="connsiteX1" fmla="*/ 2066307 w 7445829"/>
              <a:gd name="connsiteY1" fmla="*/ 448655 h 1972665"/>
              <a:gd name="connsiteX2" fmla="*/ 3859481 w 7445829"/>
              <a:gd name="connsiteY2" fmla="*/ 56769 h 1972665"/>
              <a:gd name="connsiteX3" fmla="*/ 3954483 w 7445829"/>
              <a:gd name="connsiteY3" fmla="*/ 1553060 h 1972665"/>
              <a:gd name="connsiteX4" fmla="*/ 4346369 w 7445829"/>
              <a:gd name="connsiteY4" fmla="*/ 1933071 h 1972665"/>
              <a:gd name="connsiteX5" fmla="*/ 6056416 w 7445829"/>
              <a:gd name="connsiteY5" fmla="*/ 1873694 h 1972665"/>
              <a:gd name="connsiteX6" fmla="*/ 7445829 w 7445829"/>
              <a:gd name="connsiteY6" fmla="*/ 1161174 h 1972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5829" h="1972665">
                <a:moveTo>
                  <a:pt x="0" y="1719314"/>
                </a:moveTo>
                <a:cubicBezTo>
                  <a:pt x="711530" y="1222530"/>
                  <a:pt x="1423060" y="725746"/>
                  <a:pt x="2066307" y="448655"/>
                </a:cubicBezTo>
                <a:cubicBezTo>
                  <a:pt x="2709554" y="171564"/>
                  <a:pt x="3544785" y="-127298"/>
                  <a:pt x="3859481" y="56769"/>
                </a:cubicBezTo>
                <a:cubicBezTo>
                  <a:pt x="4174177" y="240836"/>
                  <a:pt x="3873335" y="1240343"/>
                  <a:pt x="3954483" y="1553060"/>
                </a:cubicBezTo>
                <a:cubicBezTo>
                  <a:pt x="4035631" y="1865777"/>
                  <a:pt x="3996047" y="1879632"/>
                  <a:pt x="4346369" y="1933071"/>
                </a:cubicBezTo>
                <a:cubicBezTo>
                  <a:pt x="4696691" y="1986510"/>
                  <a:pt x="5539839" y="2002343"/>
                  <a:pt x="6056416" y="1873694"/>
                </a:cubicBezTo>
                <a:cubicBezTo>
                  <a:pt x="6572993" y="1745045"/>
                  <a:pt x="6991598" y="1463995"/>
                  <a:pt x="7445829" y="1161174"/>
                </a:cubicBezTo>
              </a:path>
            </a:pathLst>
          </a:cu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Box 3"/>
          <p:cNvSpPr txBox="1"/>
          <p:nvPr/>
        </p:nvSpPr>
        <p:spPr>
          <a:xfrm>
            <a:off x="6588224" y="5085184"/>
            <a:ext cx="792088" cy="246221"/>
          </a:xfrm>
          <a:prstGeom prst="rect">
            <a:avLst/>
          </a:prstGeom>
          <a:solidFill>
            <a:srgbClr val="CCCCFF"/>
          </a:solidFill>
        </p:spPr>
        <p:txBody>
          <a:bodyPr wrap="square" rtlCol="0">
            <a:spAutoFit/>
          </a:bodyPr>
          <a:lstStyle/>
          <a:p>
            <a:pPr algn="ctr"/>
            <a:r>
              <a:rPr lang="en-AU" sz="1000" dirty="0" smtClean="0">
                <a:latin typeface="Calibri" panose="020F0502020204030204" pitchFamily="34" charset="0"/>
                <a:cs typeface="Arial" panose="020B0604020202020204" pitchFamily="34" charset="0"/>
              </a:rPr>
              <a:t>SCS/AS</a:t>
            </a:r>
            <a:endParaRPr lang="en-AU" sz="10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39645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NIDD Connection Establishment</a:t>
            </a:r>
            <a:endParaRPr lang="en-AU" dirty="0"/>
          </a:p>
        </p:txBody>
      </p:sp>
      <p:sp>
        <p:nvSpPr>
          <p:cNvPr id="5" name="Slide Number Placeholder 4"/>
          <p:cNvSpPr>
            <a:spLocks noGrp="1"/>
          </p:cNvSpPr>
          <p:nvPr>
            <p:ph type="sldNum" sz="quarter" idx="4"/>
          </p:nvPr>
        </p:nvSpPr>
        <p:spPr/>
        <p:txBody>
          <a:bodyPr/>
          <a:lstStyle/>
          <a:p>
            <a:r>
              <a:rPr lang="en-AU" smtClean="0"/>
              <a:t>Page </a:t>
            </a:r>
            <a:fld id="{6DA48B5A-36F9-4B9A-AADB-7C54A3BEC314}" type="slidenum">
              <a:rPr lang="en-AU" smtClean="0"/>
              <a:pPr/>
              <a:t>9</a:t>
            </a:fld>
            <a:endParaRPr lang="en-AU" dirty="0"/>
          </a:p>
        </p:txBody>
      </p:sp>
      <p:sp>
        <p:nvSpPr>
          <p:cNvPr id="6" name="Footer Placeholder 4"/>
          <p:cNvSpPr>
            <a:spLocks noGrp="1"/>
          </p:cNvSpPr>
          <p:nvPr>
            <p:ph type="ftr" sz="quarter" idx="3"/>
          </p:nvPr>
        </p:nvSpPr>
        <p:spPr>
          <a:xfrm>
            <a:off x="493120" y="6576187"/>
            <a:ext cx="2664296" cy="124568"/>
          </a:xfrm>
        </p:spPr>
        <p:txBody>
          <a:bodyPr/>
          <a:lstStyle/>
          <a:p>
            <a:r>
              <a:rPr lang="en-AU" dirty="0"/>
              <a:t>|    </a:t>
            </a:r>
            <a:r>
              <a:rPr lang="en-AU" dirty="0" smtClean="0"/>
              <a:t>SCEF</a:t>
            </a:r>
            <a:endParaRPr lang="en-AU" dirty="0"/>
          </a:p>
        </p:txBody>
      </p:sp>
      <p:sp>
        <p:nvSpPr>
          <p:cNvPr id="7" name="Rectangle 2"/>
          <p:cNvSpPr>
            <a:spLocks noChangeArrowheads="1"/>
          </p:cNvSpPr>
          <p:nvPr/>
        </p:nvSpPr>
        <p:spPr bwMode="auto">
          <a:xfrm>
            <a:off x="1547664" y="109959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8" name="Object 7"/>
          <p:cNvGraphicFramePr>
            <a:graphicFrameLocks noChangeAspect="1"/>
          </p:cNvGraphicFramePr>
          <p:nvPr>
            <p:extLst/>
          </p:nvPr>
        </p:nvGraphicFramePr>
        <p:xfrm>
          <a:off x="899592" y="1282824"/>
          <a:ext cx="5143500" cy="2362200"/>
        </p:xfrm>
        <a:graphic>
          <a:graphicData uri="http://schemas.openxmlformats.org/presentationml/2006/ole">
            <mc:AlternateContent xmlns:mc="http://schemas.openxmlformats.org/markup-compatibility/2006">
              <mc:Choice xmlns:v="urn:schemas-microsoft-com:vml" Requires="v">
                <p:oleObj spid="_x0000_s11296" name="Picture" r:id="rId3" imgW="5153758" imgH="2357268" progId="Word.Picture.8">
                  <p:embed/>
                </p:oleObj>
              </mc:Choice>
              <mc:Fallback>
                <p:oleObj name="Picture" r:id="rId3" imgW="5153758" imgH="2357268"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282824"/>
                        <a:ext cx="5143500" cy="236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p:cNvSpPr txBox="1"/>
          <p:nvPr/>
        </p:nvSpPr>
        <p:spPr>
          <a:xfrm>
            <a:off x="728018" y="980728"/>
            <a:ext cx="4060006" cy="338554"/>
          </a:xfrm>
          <a:prstGeom prst="rect">
            <a:avLst/>
          </a:prstGeom>
          <a:noFill/>
        </p:spPr>
        <p:txBody>
          <a:bodyPr wrap="square" rtlCol="0">
            <a:spAutoFit/>
          </a:bodyPr>
          <a:lstStyle/>
          <a:p>
            <a:r>
              <a:rPr lang="en-AU" sz="1600" dirty="0" smtClean="0">
                <a:solidFill>
                  <a:schemeClr val="accent2"/>
                </a:solidFill>
              </a:rPr>
              <a:t>T6a/T6a Connection Establishment</a:t>
            </a:r>
            <a:endParaRPr lang="en-AU" sz="1600" dirty="0">
              <a:solidFill>
                <a:schemeClr val="accent2"/>
              </a:solidFill>
            </a:endParaRPr>
          </a:p>
        </p:txBody>
      </p:sp>
      <p:sp>
        <p:nvSpPr>
          <p:cNvPr id="13" name="TextBox 12"/>
          <p:cNvSpPr txBox="1"/>
          <p:nvPr/>
        </p:nvSpPr>
        <p:spPr>
          <a:xfrm>
            <a:off x="776891" y="3717032"/>
            <a:ext cx="4060006" cy="338554"/>
          </a:xfrm>
          <a:prstGeom prst="rect">
            <a:avLst/>
          </a:prstGeom>
          <a:noFill/>
        </p:spPr>
        <p:txBody>
          <a:bodyPr wrap="square" rtlCol="0">
            <a:spAutoFit/>
          </a:bodyPr>
          <a:lstStyle/>
          <a:p>
            <a:r>
              <a:rPr lang="en-AU" sz="1600" dirty="0" smtClean="0">
                <a:solidFill>
                  <a:schemeClr val="accent2"/>
                </a:solidFill>
              </a:rPr>
              <a:t>NIDD Configuration</a:t>
            </a:r>
            <a:endParaRPr lang="en-AU" sz="1600" dirty="0">
              <a:solidFill>
                <a:schemeClr val="accent2"/>
              </a:solidFill>
            </a:endParaRPr>
          </a:p>
        </p:txBody>
      </p:sp>
      <p:sp>
        <p:nvSpPr>
          <p:cNvPr id="9" name="Rectangle 4"/>
          <p:cNvSpPr>
            <a:spLocks noChangeArrowheads="1"/>
          </p:cNvSpPr>
          <p:nvPr/>
        </p:nvSpPr>
        <p:spPr bwMode="auto">
          <a:xfrm>
            <a:off x="3017622" y="363096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10" name="Object 9"/>
          <p:cNvGraphicFramePr>
            <a:graphicFrameLocks noChangeAspect="1"/>
          </p:cNvGraphicFramePr>
          <p:nvPr>
            <p:extLst/>
          </p:nvPr>
        </p:nvGraphicFramePr>
        <p:xfrm>
          <a:off x="1653530" y="4077393"/>
          <a:ext cx="3638550" cy="2562225"/>
        </p:xfrm>
        <a:graphic>
          <a:graphicData uri="http://schemas.openxmlformats.org/presentationml/2006/ole">
            <mc:AlternateContent xmlns:mc="http://schemas.openxmlformats.org/markup-compatibility/2006">
              <mc:Choice xmlns:v="urn:schemas-microsoft-com:vml" Requires="v">
                <p:oleObj spid="_x0000_s11297" name="Picture" r:id="rId5" imgW="3643612" imgH="2560584" progId="Word.Picture.8">
                  <p:embed/>
                </p:oleObj>
              </mc:Choice>
              <mc:Fallback>
                <p:oleObj name="Picture" r:id="rId5" imgW="3643612" imgH="2560584" progId="Word.Pictur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3530" y="4077393"/>
                        <a:ext cx="3638550" cy="2562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153091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Titles/Dividers">
  <a:themeElements>
    <a:clrScheme name="Telstra Twilight">
      <a:dk1>
        <a:srgbClr val="414141"/>
      </a:dk1>
      <a:lt1>
        <a:srgbClr val="FFFFFF"/>
      </a:lt1>
      <a:dk2>
        <a:srgbClr val="787878"/>
      </a:dk2>
      <a:lt2>
        <a:srgbClr val="E6E6E6"/>
      </a:lt2>
      <a:accent1>
        <a:srgbClr val="F05A00"/>
      </a:accent1>
      <a:accent2>
        <a:srgbClr val="D93923"/>
      </a:accent2>
      <a:accent3>
        <a:srgbClr val="9E043E"/>
      </a:accent3>
      <a:accent4>
        <a:srgbClr val="FF2896"/>
      </a:accent4>
      <a:accent5>
        <a:srgbClr val="A0148C"/>
      </a:accent5>
      <a:accent6>
        <a:srgbClr val="570066"/>
      </a:accent6>
      <a:hlink>
        <a:srgbClr val="F05A00"/>
      </a:hlink>
      <a:folHlink>
        <a:srgbClr val="F05A00"/>
      </a:folHlink>
    </a:clrScheme>
    <a:fontScheme name="Telstra">
      <a:majorFont>
        <a:latin typeface="Telstra Akkurat"/>
        <a:ea typeface=""/>
        <a:cs typeface=""/>
      </a:majorFont>
      <a:minorFont>
        <a:latin typeface="Telstra Akkura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lstra PPT 4-3 Landscape (Twilight).potx" id="{B6A0BB2F-CE1E-49A9-B7E3-1796257787FF}" vid="{06274B3E-AC26-491D-AA39-094C9154FACC}"/>
    </a:ext>
  </a:extLst>
</a:theme>
</file>

<file path=ppt/theme/theme2.xml><?xml version="1.0" encoding="utf-8"?>
<a:theme xmlns:a="http://schemas.openxmlformats.org/drawingml/2006/main" name="Content - Footer Details">
  <a:themeElements>
    <a:clrScheme name="Telstra Twilight">
      <a:dk1>
        <a:srgbClr val="414141"/>
      </a:dk1>
      <a:lt1>
        <a:srgbClr val="FFFFFF"/>
      </a:lt1>
      <a:dk2>
        <a:srgbClr val="787878"/>
      </a:dk2>
      <a:lt2>
        <a:srgbClr val="E6E6E6"/>
      </a:lt2>
      <a:accent1>
        <a:srgbClr val="F05A00"/>
      </a:accent1>
      <a:accent2>
        <a:srgbClr val="D93923"/>
      </a:accent2>
      <a:accent3>
        <a:srgbClr val="9E043E"/>
      </a:accent3>
      <a:accent4>
        <a:srgbClr val="FF2896"/>
      </a:accent4>
      <a:accent5>
        <a:srgbClr val="A0148C"/>
      </a:accent5>
      <a:accent6>
        <a:srgbClr val="570066"/>
      </a:accent6>
      <a:hlink>
        <a:srgbClr val="F05A00"/>
      </a:hlink>
      <a:folHlink>
        <a:srgbClr val="F05A00"/>
      </a:folHlink>
    </a:clrScheme>
    <a:fontScheme name="Telstra">
      <a:majorFont>
        <a:latin typeface="Telstra Akkurat"/>
        <a:ea typeface=""/>
        <a:cs typeface=""/>
      </a:majorFont>
      <a:minorFont>
        <a:latin typeface="Telstra Akkura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lstra PPT 4-3 Landscape (Twilight).potx" id="{B6A0BB2F-CE1E-49A9-B7E3-1796257787FF}" vid="{F8F46B23-9D94-404A-92D4-E8E92B83D68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UI/customUI.xml><?xml version="1.0" encoding="utf-8"?>
<customUI xmlns="http://schemas.microsoft.com/office/2006/01/customui">
  <ribbon startFromScratch="false">
    <tabs>
      <tab id="CustomTab" label="Telstra" insertBeforeMso="TabHome" keytip="Q">
        <group idMso="GroupSlides"/>
        <group id="Group1" label="Change Bullet Styles">
          <button idMso="IndentDecrease" visible="true" label="Decrease List Level" size="large"/>
          <button idMso="IndentIncrease" visible="true" label="Increase List Level" size="large"/>
        </group>
        <group id="Group2" label=" ">
          <checkBox idMso="GuidesShowHide" label="Guides"/>
          <splitButton id="groupsplitbutton" size="normal">
            <button idMso="ObjectsGroup"/>
            <menu id="groupsplitmenu" itemSize="large">
              <button idMso="ObjectsUngroup" description="Un-group selected objects" screentip="Un-group selected objects"/>
              <button idMso="ObjectsRegroup" description="Combine and re-Group selected objects" screentip="Combine and re-Group selected objects"/>
            </menu>
          </splitButton>
          <splitButton id="Cropping" size="normal">
            <toggleButton idMso="PictureCrop" label="Crop Tools"/>
            <menu id="CropMenu" itemSize="large">
              <button idMso="PictureFitCrop" description="Resize picture to fit the placeholder proportionally"/>
              <menuSeparator id="croppingmenu2"/>
              <menu idMso="PictureCropAspectRatioMenu" description="Crop image to selected aspect ratio"/>
              <gallery idMso="PictureShapeGallery" description="Crop image to selected shape"/>
            </menu>
          </splitButton>
          <separator id="sep1"/>
          <button idMso="ZoomFitToWindow" size="large" label="Fit to Window"/>
          <separator id="sep2"/>
          <splitButton id="sendbacksplitbutton" size="large">
            <button idMso="ObjectSendToBack" label="Send to Back"/>
            <menu id="sendbacksplitmenu" itemSize="large">
              <button idMso="ObjectBringToFront" label="Bring to Front"/>
            </menu>
          </splitButton>
          <separator id="sep3"/>
          <toggleButton idMso="SelectionPane" label="Selection Pane" size="large"/>
        </group>
        <group id="group3" label=" ">
          <button idMso="HeaderFooterInsert" size="large"/>
          <button idMso="PasteTextOnly" size="large" imageMso="Paste" label="Paste Unformatted"/>
        </group>
      </tab>
    </tabs>
  </ribbon>
</customUI>
</file>

<file path=docProps/app.xml><?xml version="1.0" encoding="utf-8"?>
<Properties xmlns="http://schemas.openxmlformats.org/officeDocument/2006/extended-properties" xmlns:vt="http://schemas.openxmlformats.org/officeDocument/2006/docPropsVTypes">
  <Template>Telstra-PPT-4-3-Landscape-Twilight</Template>
  <TotalTime>13161</TotalTime>
  <Words>1844</Words>
  <Application>Microsoft Office PowerPoint</Application>
  <PresentationFormat>On-screen Show (4:3)</PresentationFormat>
  <Paragraphs>185</Paragraphs>
  <Slides>22</Slides>
  <Notes>1</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2</vt:i4>
      </vt:variant>
      <vt:variant>
        <vt:lpstr>Slide Titles</vt:lpstr>
      </vt:variant>
      <vt:variant>
        <vt:i4>22</vt:i4>
      </vt:variant>
    </vt:vector>
  </HeadingPairs>
  <TitlesOfParts>
    <vt:vector size="31" baseType="lpstr">
      <vt:lpstr>Arial</vt:lpstr>
      <vt:lpstr>Calibri</vt:lpstr>
      <vt:lpstr>Courier New</vt:lpstr>
      <vt:lpstr>Telstra Akkurat</vt:lpstr>
      <vt:lpstr>Telstra Akkurat Light</vt:lpstr>
      <vt:lpstr>Titles/Dividers</vt:lpstr>
      <vt:lpstr>Content - Footer Details</vt:lpstr>
      <vt:lpstr>Picture</vt:lpstr>
      <vt:lpstr>Visio</vt:lpstr>
      <vt:lpstr>Lawful Interception for Non-IP Data Delivery (NIDD) using SCEF</vt:lpstr>
      <vt:lpstr>What is SCEF</vt:lpstr>
      <vt:lpstr>3GPP Architecture for Machine-Type Communication (non-roaming) and the scope of CR0306</vt:lpstr>
      <vt:lpstr>3GPP Architecture for Machine-Type Communication (roaming) and the scope of CR0306</vt:lpstr>
      <vt:lpstr>3GPP Architecture for SCEF</vt:lpstr>
      <vt:lpstr>SCEF Addressing</vt:lpstr>
      <vt:lpstr>SCEF Services</vt:lpstr>
      <vt:lpstr>NIDD: Non-IP Data Delivery</vt:lpstr>
      <vt:lpstr>NIDD Connection Establishment</vt:lpstr>
      <vt:lpstr>Mobile Originating &amp; Terminating Procedure</vt:lpstr>
      <vt:lpstr>Reliable Data Service </vt:lpstr>
      <vt:lpstr>Lawful Interception of NIDD using SCEF </vt:lpstr>
      <vt:lpstr>CR0306 Solution Architecture</vt:lpstr>
      <vt:lpstr>Appendix</vt:lpstr>
      <vt:lpstr>Monitoring Events/MONTE Feature</vt:lpstr>
      <vt:lpstr>Monitoring Event Configuration</vt:lpstr>
      <vt:lpstr>Reporting of Monitoring Events</vt:lpstr>
      <vt:lpstr>Group Message Delivery</vt:lpstr>
      <vt:lpstr>Group Message Delivery using MBMS</vt:lpstr>
      <vt:lpstr>Group Message Delivery via unicast MT NIDD</vt:lpstr>
      <vt:lpstr>Security on T8 Interface</vt:lpstr>
      <vt:lpstr>Benefits of SCEF</vt:lpstr>
    </vt:vector>
  </TitlesOfParts>
  <Company>Telstra Corporation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for using  this template</dc:title>
  <dc:creator>Ajay, Elise</dc:creator>
  <cp:lastModifiedBy>Telstra user 11</cp:lastModifiedBy>
  <cp:revision>157</cp:revision>
  <dcterms:created xsi:type="dcterms:W3CDTF">2017-09-18T03:56:06Z</dcterms:created>
  <dcterms:modified xsi:type="dcterms:W3CDTF">2019-02-23T13:30:21Z</dcterms:modified>
</cp:coreProperties>
</file>