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57" r:id="rId4"/>
    <p:sldId id="258" r:id="rId5"/>
    <p:sldId id="26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3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46298-7C60-4489-8E71-4E68CD423B9F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486D92-243E-4E6E-A88B-60E4DA828A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643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32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33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715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905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E775-964C-4E26-9544-B4306DDECE3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b="1" i="0"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4839" y="1239433"/>
            <a:ext cx="10993437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smtClean="0"/>
              <a:t>View&gt; Slide Master &gt; Go to gray master: Insert &gt; Header &amp; Footer, input text &gt; Apply to All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1595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121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1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28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835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316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388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4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156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3E1FF-907F-480A-A216-A98794CC1785}" type="datetimeFigureOut">
              <a:rPr lang="en-US" smtClean="0"/>
              <a:t>2016-01-25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0AF42-CEF8-409D-8F5F-E534C07F16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5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392363"/>
            <a:ext cx="9144000" cy="2387600"/>
          </a:xfrm>
        </p:spPr>
        <p:txBody>
          <a:bodyPr/>
          <a:lstStyle/>
          <a:p>
            <a:r>
              <a:rPr lang="en-US" dirty="0" smtClean="0"/>
              <a:t>5G Security and topics of interest for SA3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72038"/>
            <a:ext cx="9144000" cy="1655762"/>
          </a:xfrm>
        </p:spPr>
        <p:txBody>
          <a:bodyPr/>
          <a:lstStyle/>
          <a:p>
            <a:pPr algn="l"/>
            <a:r>
              <a:rPr lang="en-US" i="1" dirty="0" smtClean="0"/>
              <a:t>Abstract: 5G, being not just a “better and faster” 4G, presents SA3 with the opportunity to improve 3GPP Security.</a:t>
            </a:r>
          </a:p>
          <a:p>
            <a:pPr algn="l"/>
            <a:r>
              <a:rPr lang="en-US" i="1" dirty="0" smtClean="0"/>
              <a:t>This contribution proposes topics of interest for upcoming SA3 Work on 5G </a:t>
            </a:r>
            <a:r>
              <a:rPr lang="en-US" i="1" dirty="0" smtClean="0"/>
              <a:t>Security. It is TCG </a:t>
            </a:r>
            <a:r>
              <a:rPr lang="en-US" i="1" smtClean="0"/>
              <a:t>TMS input to SA3#82.</a:t>
            </a:r>
            <a:endParaRPr lang="en-US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48916" y="541421"/>
            <a:ext cx="114540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SA WG3 (Security) Meeting #</a:t>
            </a:r>
            <a:r>
              <a:rPr lang="en-GB" b="1" dirty="0" smtClean="0"/>
              <a:t>82</a:t>
            </a:r>
            <a:r>
              <a:rPr lang="en-GB" b="1" dirty="0"/>
              <a:t>	</a:t>
            </a:r>
            <a:r>
              <a:rPr lang="en-GB" b="1" dirty="0" smtClean="0"/>
              <a:t>						S3-160039</a:t>
            </a:r>
          </a:p>
          <a:p>
            <a:r>
              <a:rPr lang="en-GB" b="1" dirty="0" smtClean="0"/>
              <a:t>1-5 February 2016, Dubrovnik, HR		</a:t>
            </a:r>
            <a:endParaRPr lang="en-US" b="1" dirty="0" smtClean="0"/>
          </a:p>
          <a:p>
            <a:r>
              <a:rPr lang="en-GB" b="1" dirty="0"/>
              <a:t>	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b="1" dirty="0" smtClean="0"/>
              <a:t>	Interdigital</a:t>
            </a:r>
            <a:endParaRPr lang="en-US" dirty="0"/>
          </a:p>
          <a:p>
            <a:r>
              <a:rPr lang="en-GB" b="1" dirty="0" smtClean="0"/>
              <a:t>Document </a:t>
            </a:r>
            <a:r>
              <a:rPr lang="en-GB" b="1" dirty="0"/>
              <a:t>for:	</a:t>
            </a:r>
            <a:r>
              <a:rPr lang="en-GB" b="1" dirty="0" smtClean="0"/>
              <a:t>Discussion</a:t>
            </a:r>
            <a:endParaRPr lang="en-US" dirty="0"/>
          </a:p>
          <a:p>
            <a:r>
              <a:rPr lang="en-GB" b="1" dirty="0"/>
              <a:t>Agenda Item</a:t>
            </a:r>
            <a:r>
              <a:rPr lang="en-GB" b="1" dirty="0" smtClean="0"/>
              <a:t>: 	8.6 - Other Study Areas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945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E775-964C-4E26-9544-B4306DDECE36}" type="slidenum">
              <a:rPr lang="en-US" smtClean="0"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420"/>
            <a:ext cx="10972800" cy="84238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latin typeface="+mj-lt"/>
                <a:cs typeface="+mj-cs"/>
              </a:rPr>
              <a:t>5G Capabilities to Drive 5G Security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169410" y="1282860"/>
            <a:ext cx="11821780" cy="5109608"/>
          </a:xfrm>
        </p:spPr>
        <p:txBody>
          <a:bodyPr>
            <a:normAutofit fontScale="92500" lnSpcReduction="10000"/>
          </a:bodyPr>
          <a:lstStyle/>
          <a:p>
            <a:r>
              <a:rPr lang="en-US" sz="2667" dirty="0"/>
              <a:t>5G networks </a:t>
            </a:r>
            <a:r>
              <a:rPr lang="en-US" sz="2667" dirty="0" smtClean="0"/>
              <a:t>will provide communication capabilities for new </a:t>
            </a:r>
            <a:r>
              <a:rPr lang="en-US" sz="2667" dirty="0"/>
              <a:t>use cases and new industries, and for a multitude of devices and </a:t>
            </a:r>
            <a:r>
              <a:rPr lang="en-US" sz="2667" dirty="0" smtClean="0"/>
              <a:t>applications. Supporting not only voice and data communication as we know it today.</a:t>
            </a:r>
          </a:p>
          <a:p>
            <a:pPr lvl="1"/>
            <a:r>
              <a:rPr lang="en-US" sz="2267" dirty="0"/>
              <a:t>o</a:t>
            </a:r>
            <a:r>
              <a:rPr lang="en-US" sz="2267" dirty="0" smtClean="0"/>
              <a:t>rders of magnitude more entities</a:t>
            </a:r>
          </a:p>
          <a:p>
            <a:pPr lvl="1"/>
            <a:r>
              <a:rPr lang="en-US" sz="2267" dirty="0"/>
              <a:t>d</a:t>
            </a:r>
            <a:r>
              <a:rPr lang="en-US" sz="2267" dirty="0" smtClean="0"/>
              <a:t>ifferent traffic models (UL comparable or exceeding DL)</a:t>
            </a:r>
          </a:p>
          <a:p>
            <a:pPr lvl="2"/>
            <a:r>
              <a:rPr lang="en-US" sz="1867" dirty="0" smtClean="0"/>
              <a:t>60 PB yearly Netflix traffic in the US. A single B887 engine generates 0.5 TB of data during an average flight</a:t>
            </a:r>
          </a:p>
          <a:p>
            <a:r>
              <a:rPr lang="en-US" sz="2667" dirty="0" smtClean="0"/>
              <a:t>5G </a:t>
            </a:r>
            <a:r>
              <a:rPr lang="en-US" sz="2667" dirty="0"/>
              <a:t>will drive new </a:t>
            </a:r>
            <a:r>
              <a:rPr lang="en-US" sz="2667" dirty="0" smtClean="0"/>
              <a:t>security requirements </a:t>
            </a:r>
            <a:r>
              <a:rPr lang="en-US" sz="2667" dirty="0"/>
              <a:t>due to </a:t>
            </a:r>
            <a:endParaRPr lang="en-US" sz="2667" dirty="0" smtClean="0"/>
          </a:p>
          <a:p>
            <a:pPr lvl="1"/>
            <a:r>
              <a:rPr lang="en-US" sz="2267" dirty="0" smtClean="0"/>
              <a:t>new </a:t>
            </a:r>
            <a:r>
              <a:rPr lang="en-US" sz="2267" dirty="0"/>
              <a:t>business and trust </a:t>
            </a:r>
            <a:r>
              <a:rPr lang="en-US" sz="2267" dirty="0" smtClean="0"/>
              <a:t>models</a:t>
            </a:r>
          </a:p>
          <a:p>
            <a:pPr lvl="1"/>
            <a:r>
              <a:rPr lang="en-US" sz="2267" dirty="0" smtClean="0"/>
              <a:t>new </a:t>
            </a:r>
            <a:r>
              <a:rPr lang="en-US" sz="2267" dirty="0"/>
              <a:t>service delivery </a:t>
            </a:r>
            <a:r>
              <a:rPr lang="en-US" sz="2267" dirty="0" smtClean="0"/>
              <a:t>models</a:t>
            </a:r>
          </a:p>
          <a:p>
            <a:pPr lvl="1"/>
            <a:r>
              <a:rPr lang="en-US" sz="2267" dirty="0"/>
              <a:t>m</a:t>
            </a:r>
            <a:r>
              <a:rPr lang="en-US" sz="2267" dirty="0" smtClean="0"/>
              <a:t>uch more complicated and dynamic threat </a:t>
            </a:r>
            <a:r>
              <a:rPr lang="en-US" sz="2267" dirty="0"/>
              <a:t>landscape </a:t>
            </a:r>
          </a:p>
          <a:p>
            <a:pPr lvl="1"/>
            <a:r>
              <a:rPr lang="en-US" sz="2267" dirty="0" smtClean="0"/>
              <a:t>greater </a:t>
            </a:r>
            <a:r>
              <a:rPr lang="en-US" sz="2267" dirty="0"/>
              <a:t>than </a:t>
            </a:r>
            <a:r>
              <a:rPr lang="en-US" sz="2267" dirty="0" smtClean="0"/>
              <a:t>ever before </a:t>
            </a:r>
            <a:r>
              <a:rPr lang="en-US" sz="2267" dirty="0"/>
              <a:t>concern for </a:t>
            </a:r>
            <a:r>
              <a:rPr lang="en-US" sz="2267" dirty="0" smtClean="0"/>
              <a:t>privacy</a:t>
            </a:r>
            <a:endParaRPr lang="en-US" sz="2267" dirty="0"/>
          </a:p>
          <a:p>
            <a:r>
              <a:rPr lang="en-US" sz="2667" dirty="0" smtClean="0"/>
              <a:t>5G Security will be affected almost everywhere in the network</a:t>
            </a:r>
          </a:p>
          <a:p>
            <a:pPr lvl="1"/>
            <a:r>
              <a:rPr lang="en-US" sz="2267" dirty="0" smtClean="0"/>
              <a:t>evolution involves all </a:t>
            </a:r>
            <a:r>
              <a:rPr lang="en-US" sz="2267" dirty="0"/>
              <a:t>parts of the network, </a:t>
            </a:r>
          </a:p>
          <a:p>
            <a:pPr lvl="2"/>
            <a:r>
              <a:rPr lang="en-US" sz="1867" dirty="0" smtClean="0"/>
              <a:t>core network and </a:t>
            </a:r>
            <a:r>
              <a:rPr lang="en-US" sz="1867" dirty="0"/>
              <a:t>management </a:t>
            </a:r>
            <a:r>
              <a:rPr lang="en-US" sz="1867" dirty="0" smtClean="0"/>
              <a:t>systems </a:t>
            </a:r>
          </a:p>
          <a:p>
            <a:pPr lvl="2"/>
            <a:r>
              <a:rPr lang="en-US" sz="1867" dirty="0" smtClean="0"/>
              <a:t>protocol </a:t>
            </a:r>
            <a:r>
              <a:rPr lang="en-US" sz="1867" dirty="0"/>
              <a:t>layers ranging from radio to </a:t>
            </a:r>
            <a:r>
              <a:rPr lang="en-US" sz="1867" dirty="0" smtClean="0"/>
              <a:t>applications</a:t>
            </a:r>
            <a:endParaRPr lang="en-US" sz="2667" dirty="0"/>
          </a:p>
          <a:p>
            <a:endParaRPr lang="en-US" sz="2667" dirty="0"/>
          </a:p>
        </p:txBody>
      </p:sp>
    </p:spTree>
    <p:extLst>
      <p:ext uri="{BB962C8B-B14F-4D97-AF65-F5344CB8AC3E}">
        <p14:creationId xmlns:p14="http://schemas.microsoft.com/office/powerpoint/2010/main" val="370236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/>
              <a:t>Current 3GPP security constraints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Existing </a:t>
            </a:r>
            <a:r>
              <a:rPr lang="en-US" dirty="0"/>
              <a:t>trust model does not capture the evolved business and technological capabilities of </a:t>
            </a:r>
            <a:r>
              <a:rPr lang="en-US" dirty="0" smtClean="0"/>
              <a:t>5G. The </a:t>
            </a:r>
            <a:r>
              <a:rPr lang="en-US" dirty="0"/>
              <a:t>trust model </a:t>
            </a:r>
            <a:r>
              <a:rPr lang="en-US" dirty="0" smtClean="0"/>
              <a:t>will have to </a:t>
            </a:r>
            <a:r>
              <a:rPr lang="en-US" dirty="0"/>
              <a:t>be redrawn. </a:t>
            </a:r>
          </a:p>
          <a:p>
            <a:pPr lvl="1"/>
            <a:r>
              <a:rPr lang="en-US" dirty="0"/>
              <a:t>this does not mean completely redesigning security</a:t>
            </a:r>
          </a:p>
          <a:p>
            <a:pPr lvl="1"/>
            <a:r>
              <a:rPr lang="en-US" dirty="0"/>
              <a:t>it is crucial to identify any significant </a:t>
            </a:r>
            <a:r>
              <a:rPr lang="en-US" dirty="0" smtClean="0"/>
              <a:t>challenges while </a:t>
            </a:r>
            <a:r>
              <a:rPr lang="en-US" dirty="0"/>
              <a:t>defining a new trust model.  </a:t>
            </a:r>
          </a:p>
          <a:p>
            <a:r>
              <a:rPr lang="en-US" dirty="0"/>
              <a:t>Only minimum protection of subscription/UE </a:t>
            </a:r>
            <a:r>
              <a:rPr lang="en-US" dirty="0" smtClean="0"/>
              <a:t>identities, </a:t>
            </a:r>
            <a:r>
              <a:rPr lang="en-US" dirty="0"/>
              <a:t>n</a:t>
            </a:r>
            <a:r>
              <a:rPr lang="en-US" dirty="0" smtClean="0"/>
              <a:t>o authentication of ME (only subscription authentication)</a:t>
            </a:r>
          </a:p>
          <a:p>
            <a:r>
              <a:rPr lang="en-US" dirty="0" smtClean="0"/>
              <a:t>HSS/HLR being a repository of identities and attributes</a:t>
            </a:r>
          </a:p>
          <a:p>
            <a:pPr lvl="1"/>
            <a:r>
              <a:rPr lang="en-US" dirty="0" smtClean="0"/>
              <a:t>will not scale to expected number of identities in 5G</a:t>
            </a:r>
            <a:endParaRPr lang="en-US" dirty="0"/>
          </a:p>
          <a:p>
            <a:r>
              <a:rPr lang="en-US" dirty="0"/>
              <a:t>Architectural limitations dictated by trust concentrated in the </a:t>
            </a:r>
            <a:r>
              <a:rPr lang="en-US" dirty="0" smtClean="0"/>
              <a:t>network.</a:t>
            </a:r>
          </a:p>
          <a:p>
            <a:pPr lvl="1"/>
            <a:r>
              <a:rPr lang="en-US" dirty="0" smtClean="0"/>
              <a:t>edge </a:t>
            </a:r>
            <a:r>
              <a:rPr lang="en-US" dirty="0"/>
              <a:t>and terminals are considered to be untrusted </a:t>
            </a:r>
          </a:p>
          <a:p>
            <a:r>
              <a:rPr lang="en-US" dirty="0" smtClean="0"/>
              <a:t>Security </a:t>
            </a:r>
            <a:r>
              <a:rPr lang="en-US" dirty="0"/>
              <a:t>is binary </a:t>
            </a:r>
            <a:endParaRPr lang="en-US" dirty="0" smtClean="0"/>
          </a:p>
          <a:p>
            <a:pPr lvl="1"/>
            <a:r>
              <a:rPr lang="en-US" dirty="0" smtClean="0"/>
              <a:t>either </a:t>
            </a:r>
            <a:r>
              <a:rPr lang="en-US" dirty="0"/>
              <a:t>on or off without selective security per </a:t>
            </a:r>
            <a:r>
              <a:rPr lang="en-US" dirty="0" smtClean="0"/>
              <a:t>flow/service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156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/>
              <a:t>Opportunity Areas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Identity </a:t>
            </a:r>
            <a:r>
              <a:rPr lang="en-US" dirty="0"/>
              <a:t>management (SA3, ETSI NFV </a:t>
            </a:r>
            <a:r>
              <a:rPr lang="en-US" dirty="0" smtClean="0"/>
              <a:t>SEC, ITU-T)</a:t>
            </a:r>
            <a:endParaRPr lang="en-US" dirty="0"/>
          </a:p>
          <a:p>
            <a:pPr lvl="1"/>
            <a:r>
              <a:rPr lang="en-US" dirty="0"/>
              <a:t>Changing trust models to ones with trust located at the edge and in terminals as well as in the core </a:t>
            </a:r>
            <a:r>
              <a:rPr lang="en-US" dirty="0" smtClean="0"/>
              <a:t>(SA3, TCG</a:t>
            </a:r>
            <a:r>
              <a:rPr lang="en-US" dirty="0"/>
              <a:t>, </a:t>
            </a:r>
            <a:r>
              <a:rPr lang="en-US" dirty="0" smtClean="0"/>
              <a:t>ETSI MEC, ETSI </a:t>
            </a:r>
            <a:r>
              <a:rPr lang="en-US" dirty="0"/>
              <a:t>NFV </a:t>
            </a:r>
            <a:r>
              <a:rPr lang="en-US" dirty="0" smtClean="0"/>
              <a:t>SEC)</a:t>
            </a:r>
            <a:endParaRPr lang="en-US" dirty="0"/>
          </a:p>
          <a:p>
            <a:pPr lvl="1"/>
            <a:r>
              <a:rPr lang="en-US" dirty="0"/>
              <a:t>Privacy of data and identities (SA3, ETSI NFV </a:t>
            </a:r>
            <a:r>
              <a:rPr lang="en-US" dirty="0" smtClean="0"/>
              <a:t>SEC, TCG)</a:t>
            </a:r>
            <a:endParaRPr lang="en-US" dirty="0"/>
          </a:p>
          <a:p>
            <a:pPr lvl="1"/>
            <a:r>
              <a:rPr lang="en-US" dirty="0"/>
              <a:t>Flexible and scalable security architecture (SA3, </a:t>
            </a:r>
            <a:r>
              <a:rPr lang="en-US" dirty="0" smtClean="0"/>
              <a:t>ETSI MEC, ETSI </a:t>
            </a:r>
            <a:r>
              <a:rPr lang="en-US" dirty="0"/>
              <a:t>NFV SEC)</a:t>
            </a:r>
          </a:p>
          <a:p>
            <a:pPr lvl="1"/>
            <a:r>
              <a:rPr lang="en-US" dirty="0"/>
              <a:t>Energy-efficient security (SA3, </a:t>
            </a:r>
            <a:r>
              <a:rPr lang="en-US" dirty="0" smtClean="0"/>
              <a:t>ETSI MEC, ETSI </a:t>
            </a:r>
            <a:r>
              <a:rPr lang="en-US" dirty="0"/>
              <a:t>NFV </a:t>
            </a:r>
            <a:r>
              <a:rPr lang="en-US" dirty="0" smtClean="0"/>
              <a:t>SEC)</a:t>
            </a:r>
            <a:endParaRPr lang="en-US" dirty="0"/>
          </a:p>
          <a:p>
            <a:pPr lvl="1"/>
            <a:r>
              <a:rPr lang="en-US" dirty="0"/>
              <a:t>Virtualization security </a:t>
            </a:r>
            <a:r>
              <a:rPr lang="en-US" dirty="0" smtClean="0"/>
              <a:t>(SA3, ETSI </a:t>
            </a:r>
            <a:r>
              <a:rPr lang="en-US" dirty="0"/>
              <a:t>NFV SEC, </a:t>
            </a:r>
            <a:r>
              <a:rPr lang="en-US" dirty="0" smtClean="0"/>
              <a:t>ETSI MEC, TCG)</a:t>
            </a:r>
            <a:endParaRPr lang="en-US" dirty="0"/>
          </a:p>
          <a:p>
            <a:pPr lvl="1"/>
            <a:r>
              <a:rPr lang="en-US" dirty="0"/>
              <a:t>Security assurance (SA3, ETSI NFV SEC, TCG)</a:t>
            </a:r>
          </a:p>
          <a:p>
            <a:pPr lvl="1"/>
            <a:r>
              <a:rPr lang="en-US" dirty="0"/>
              <a:t>5G radio network security - on-demand security, low latency security (SA3)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995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E775-964C-4E26-9544-B4306DDECE36}" type="slidenum">
              <a:rPr lang="en-US" smtClean="0"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0639"/>
            <a:ext cx="10972800" cy="84238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latin typeface="+mj-lt"/>
                <a:cs typeface="+mj-cs"/>
              </a:rPr>
              <a:t>5G Security - Core areas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27000" y="956603"/>
            <a:ext cx="11964737" cy="5764872"/>
            <a:chOff x="127000" y="1286042"/>
            <a:chExt cx="11964737" cy="5174916"/>
          </a:xfrm>
        </p:grpSpPr>
        <p:sp>
          <p:nvSpPr>
            <p:cNvPr id="6" name="Rounded Rectangle 5"/>
            <p:cNvSpPr/>
            <p:nvPr/>
          </p:nvSpPr>
          <p:spPr>
            <a:xfrm>
              <a:off x="127000" y="1286042"/>
              <a:ext cx="3809261" cy="2442642"/>
            </a:xfrm>
            <a:prstGeom prst="roundRect">
              <a:avLst/>
            </a:prstGeom>
            <a:solidFill>
              <a:schemeClr val="accent1">
                <a:alpha val="2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Flexible and scalable security architecture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rgbClr val="002060"/>
                  </a:solidFill>
                </a:rPr>
                <a:t>virtualization and dynamic configuration for 5G, promotes new dynamic and flexible security architecture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rgbClr val="002060"/>
                  </a:solidFill>
                </a:rPr>
                <a:t>Security for RAN signaling could be located close to the access (e.g., virtualization) with a higher degree of independence to the user plane security, allowing more robust security (key distribution, key isolation, etc.)</a:t>
              </a:r>
              <a:endParaRPr lang="en-US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4189233" y="1286042"/>
              <a:ext cx="3809261" cy="2442642"/>
            </a:xfrm>
            <a:prstGeom prst="roundRect">
              <a:avLst/>
            </a:prstGeom>
            <a:solidFill>
              <a:schemeClr val="accent1">
                <a:alpha val="2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5G radio network security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rgbClr val="002060"/>
                  </a:solidFill>
                </a:rPr>
                <a:t>attack resistance of radio networks to threats such as Denial of Service from potentially misbehaving devices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rgbClr val="002060"/>
                  </a:solidFill>
                </a:rPr>
                <a:t>adding mitigation measures to radio protocol design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b="1" dirty="0">
                  <a:solidFill>
                    <a:srgbClr val="002060"/>
                  </a:solidFill>
                </a:rPr>
                <a:t>u</a:t>
              </a:r>
              <a:r>
                <a:rPr lang="en-US" sz="1400" b="1" dirty="0" smtClean="0">
                  <a:solidFill>
                    <a:srgbClr val="002060"/>
                  </a:solidFill>
                </a:rPr>
                <a:t>tilize available trusted computing technologies</a:t>
              </a:r>
              <a:endParaRPr lang="en-US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8251466" y="1286042"/>
              <a:ext cx="3809261" cy="2442642"/>
            </a:xfrm>
            <a:prstGeom prst="roundRect">
              <a:avLst/>
            </a:prstGeom>
            <a:solidFill>
              <a:schemeClr val="accent1">
                <a:alpha val="2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 smtClean="0">
                  <a:solidFill>
                    <a:srgbClr val="002060"/>
                  </a:solidFill>
                </a:rPr>
                <a:t>Virtualization security (ETSI NFV SEC)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b="1" dirty="0" smtClean="0">
                  <a:solidFill>
                    <a:srgbClr val="002060"/>
                  </a:solidFill>
                </a:rPr>
                <a:t>network virtualization with high assurance of VNF isolation to simplify the handling of diverse security requirements in common infrastructure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b="1" dirty="0" smtClean="0">
                  <a:solidFill>
                    <a:srgbClr val="002060"/>
                  </a:solidFill>
                </a:rPr>
                <a:t>Use existing trusted computing tools (TCG) and concepts for Virtualized Platform Integrity</a:t>
              </a:r>
            </a:p>
            <a:p>
              <a:pPr lvl="1"/>
              <a:r>
                <a:rPr lang="en-US" sz="1050" b="1" dirty="0" smtClean="0">
                  <a:solidFill>
                    <a:srgbClr val="002060"/>
                  </a:solidFill>
                </a:rPr>
                <a:t>root of trust</a:t>
              </a:r>
            </a:p>
            <a:p>
              <a:pPr lvl="1"/>
              <a:r>
                <a:rPr lang="en-US" sz="1050" b="1" dirty="0" smtClean="0">
                  <a:solidFill>
                    <a:srgbClr val="002060"/>
                  </a:solidFill>
                </a:rPr>
                <a:t>remote attestation</a:t>
              </a:r>
            </a:p>
            <a:p>
              <a:pPr lvl="1"/>
              <a:r>
                <a:rPr lang="en-US" sz="1050" b="1" dirty="0">
                  <a:solidFill>
                    <a:srgbClr val="002060"/>
                  </a:solidFill>
                </a:rPr>
                <a:t>d</a:t>
              </a:r>
              <a:r>
                <a:rPr lang="en-US" sz="1050" b="1" dirty="0" smtClean="0">
                  <a:solidFill>
                    <a:srgbClr val="002060"/>
                  </a:solidFill>
                </a:rPr>
                <a:t>evice integrity monitoring</a:t>
              </a:r>
            </a:p>
            <a:p>
              <a:pPr lvl="1"/>
              <a:r>
                <a:rPr lang="en-US" sz="1050" b="1" dirty="0" smtClean="0">
                  <a:solidFill>
                    <a:srgbClr val="002060"/>
                  </a:solidFill>
                </a:rPr>
                <a:t>secure storage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b="1" dirty="0" smtClean="0">
                  <a:solidFill>
                    <a:srgbClr val="002060"/>
                  </a:solidFill>
                </a:rPr>
                <a:t>cloud-friendly data encryption (homomorphic encryption, allowing operations on encrypted data). 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58009" y="4018316"/>
              <a:ext cx="3809261" cy="2442642"/>
            </a:xfrm>
            <a:prstGeom prst="roundRect">
              <a:avLst/>
            </a:prstGeom>
            <a:solidFill>
              <a:schemeClr val="accent1">
                <a:alpha val="2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Identity management </a:t>
              </a:r>
              <a:endParaRPr lang="en-US" sz="2000" b="1" dirty="0" smtClean="0">
                <a:solidFill>
                  <a:srgbClr val="002060"/>
                </a:solidFill>
              </a:endParaRPr>
            </a:p>
            <a:p>
              <a:r>
                <a:rPr lang="en-US" sz="1600" b="1" dirty="0" smtClean="0">
                  <a:solidFill>
                    <a:srgbClr val="002060"/>
                  </a:solidFill>
                </a:rPr>
                <a:t>5G open identity management architecture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b="1" dirty="0" smtClean="0">
                  <a:solidFill>
                    <a:srgbClr val="002060"/>
                  </a:solidFill>
                </a:rPr>
                <a:t>billions of heterogeneous end-devices, sensors, network nodes with variable security capabilities, device attributes, and policies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b="1" dirty="0" smtClean="0">
                  <a:solidFill>
                    <a:srgbClr val="002060"/>
                  </a:solidFill>
                </a:rPr>
                <a:t>allow enterprises with an existing IDM solution to reuse it for 5G access.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b="1" dirty="0" smtClean="0">
                  <a:solidFill>
                    <a:srgbClr val="002060"/>
                  </a:solidFill>
                </a:rPr>
                <a:t>new ways to handle device/subscriber identities with network slicing, enabling different IDM solutions per slice</a:t>
              </a:r>
              <a:endParaRPr lang="en-US" sz="1600" b="1" dirty="0">
                <a:solidFill>
                  <a:srgbClr val="002060"/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4220243" y="4018316"/>
              <a:ext cx="3809261" cy="2442642"/>
            </a:xfrm>
            <a:prstGeom prst="roundRect">
              <a:avLst/>
            </a:prstGeom>
            <a:solidFill>
              <a:schemeClr val="accent1">
                <a:alpha val="2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002060"/>
                  </a:solidFill>
                </a:rPr>
                <a:t>Energy-efficient security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rgbClr val="002060"/>
                  </a:solidFill>
                </a:rPr>
                <a:t>most constrained, and battery-dependent devices with a long life time might be separated in specialized energy-efficient lightweight network slice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400" b="1" dirty="0">
                  <a:solidFill>
                    <a:srgbClr val="002060"/>
                  </a:solidFill>
                </a:rPr>
                <a:t>n</a:t>
              </a:r>
              <a:r>
                <a:rPr lang="en-US" sz="1400" b="1" dirty="0" smtClean="0">
                  <a:solidFill>
                    <a:srgbClr val="002060"/>
                  </a:solidFill>
                </a:rPr>
                <a:t>eed to compare energy cost of encrypting one bit vs. transmitting one bit</a:t>
              </a:r>
              <a:endParaRPr lang="en-US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8282476" y="4018316"/>
              <a:ext cx="3809261" cy="2442642"/>
            </a:xfrm>
            <a:prstGeom prst="roundRect">
              <a:avLst/>
            </a:prstGeom>
            <a:solidFill>
              <a:schemeClr val="accent1">
                <a:alpha val="2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b="1" dirty="0" smtClean="0">
                <a:solidFill>
                  <a:srgbClr val="002060"/>
                </a:solidFill>
              </a:endParaRPr>
            </a:p>
            <a:p>
              <a:r>
                <a:rPr lang="en-US" b="1" dirty="0" smtClean="0">
                  <a:solidFill>
                    <a:srgbClr val="002060"/>
                  </a:solidFill>
                </a:rPr>
                <a:t>Security assurance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rgbClr val="002060"/>
                  </a:solidFill>
                </a:rPr>
                <a:t>deployment of heterogeneous hardware and software components creates greater need for security certification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rgbClr val="002060"/>
                  </a:solidFill>
                </a:rPr>
                <a:t>security certification (either static or dynamic) needs to be communicated between entities to provide assurance in platform integrity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rgbClr val="002060"/>
                  </a:solidFill>
                </a:rPr>
                <a:t>multi-layer security certification scheme is needed to efficiently create and traverse certification records</a:t>
              </a: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 sz="14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1041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</TotalTime>
  <Words>683</Words>
  <Application>Microsoft Office PowerPoint</Application>
  <PresentationFormat>Widescreen</PresentationFormat>
  <Paragraphs>75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5G Security and topics of interest for SA3</vt:lpstr>
      <vt:lpstr>5G Capabilities to Drive 5G Security </vt:lpstr>
      <vt:lpstr>Current 3GPP security constraints</vt:lpstr>
      <vt:lpstr>Opportunity Areas</vt:lpstr>
      <vt:lpstr>5G Security - Core areas</vt:lpstr>
    </vt:vector>
  </TitlesOfParts>
  <Company>InterDigital Communications, LLC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Security and topics for SA3</dc:title>
  <dc:creator>Brusilovsky, Alec</dc:creator>
  <cp:lastModifiedBy>Brusilovsky, Alec</cp:lastModifiedBy>
  <cp:revision>23</cp:revision>
  <dcterms:created xsi:type="dcterms:W3CDTF">2016-01-20T18:14:03Z</dcterms:created>
  <dcterms:modified xsi:type="dcterms:W3CDTF">2016-01-25T12:41:30Z</dcterms:modified>
</cp:coreProperties>
</file>