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831" r:id="rId2"/>
    <p:sldId id="832"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8" autoAdjust="0"/>
    <p:restoredTop sz="94660"/>
  </p:normalViewPr>
  <p:slideViewPr>
    <p:cSldViewPr snapToGrid="0">
      <p:cViewPr varScale="1">
        <p:scale>
          <a:sx n="59" d="100"/>
          <a:sy n="59" d="100"/>
        </p:scale>
        <p:origin x="64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572" y="104503"/>
            <a:ext cx="1290799" cy="98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842389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12395682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5300305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3" name="TextBox 2">
            <a:extLst>
              <a:ext uri="{FF2B5EF4-FFF2-40B4-BE49-F238E27FC236}">
                <a16:creationId xmlns:a16="http://schemas.microsoft.com/office/drawing/2014/main" id="{BD908206-5676-15EF-A8E5-20BC135F49E9}"/>
              </a:ext>
            </a:extLst>
          </p:cNvPr>
          <p:cNvSpPr txBox="1"/>
          <p:nvPr userDrawn="1"/>
        </p:nvSpPr>
        <p:spPr>
          <a:xfrm>
            <a:off x="595315" y="6525446"/>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SP-230955</a:t>
            </a:r>
            <a:r>
              <a:rPr lang="en-GB" altLang="de-DE" sz="1200" dirty="0">
                <a:solidFill>
                  <a:schemeClr val="bg1"/>
                </a:solidFill>
              </a:rPr>
              <a:t>: TSG SA#104, Shanghai, China, </a:t>
            </a:r>
            <a:r>
              <a:rPr lang="en-US" altLang="de-DE" sz="1200" dirty="0">
                <a:solidFill>
                  <a:schemeClr val="bg1"/>
                </a:solidFill>
              </a:rPr>
              <a:t>18 – 21 June 2024</a:t>
            </a:r>
            <a:endParaRPr lang="en-GB" altLang="de-DE" sz="1200" dirty="0">
              <a:solidFill>
                <a:schemeClr val="bg1"/>
              </a:solidFill>
            </a:endParaRPr>
          </a:p>
          <a:p>
            <a:pPr>
              <a:defRPr/>
            </a:pPr>
            <a:endParaRPr lang="en-GB" sz="1200" spc="300" dirty="0">
              <a:solidFill>
                <a:schemeClr val="bg1"/>
              </a:solidFill>
            </a:endParaRPr>
          </a:p>
        </p:txBody>
      </p:sp>
      <p:sp>
        <p:nvSpPr>
          <p:cNvPr id="4" name="Oval 3">
            <a:extLst>
              <a:ext uri="{FF2B5EF4-FFF2-40B4-BE49-F238E27FC236}">
                <a16:creationId xmlns:a16="http://schemas.microsoft.com/office/drawing/2014/main" id="{2BFF0F84-3493-E1FC-C1EB-310316523608}"/>
              </a:ext>
            </a:extLst>
          </p:cNvPr>
          <p:cNvSpPr/>
          <p:nvPr userDrawn="1"/>
        </p:nvSpPr>
        <p:spPr bwMode="auto">
          <a:xfrm>
            <a:off x="10957198" y="6374630"/>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6" name="Rectangle 16">
            <a:extLst>
              <a:ext uri="{FF2B5EF4-FFF2-40B4-BE49-F238E27FC236}">
                <a16:creationId xmlns:a16="http://schemas.microsoft.com/office/drawing/2014/main" id="{E9F40EC1-D9D8-44D1-0D44-5A024B17A545}"/>
              </a:ext>
            </a:extLst>
          </p:cNvPr>
          <p:cNvSpPr>
            <a:spLocks noChangeArrowheads="1"/>
          </p:cNvSpPr>
          <p:nvPr userDrawn="1"/>
        </p:nvSpPr>
        <p:spPr bwMode="auto">
          <a:xfrm>
            <a:off x="8579848" y="6469847"/>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7" name="Picture 10" descr="3GPP_TM_RD.jpg">
            <a:extLst>
              <a:ext uri="{FF2B5EF4-FFF2-40B4-BE49-F238E27FC236}">
                <a16:creationId xmlns:a16="http://schemas.microsoft.com/office/drawing/2014/main" id="{95003C86-9965-7F41-9886-E9548AE5E19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524070" y="266030"/>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0781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sldNum="0" hd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6"/>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3gpp.org/ftp/tsg_sa/TSG_SA/TSGs_90E_Electronic/Docs/SP-201085.zip" TargetMode="External"/><Relationship Id="rId2" Type="http://schemas.openxmlformats.org/officeDocument/2006/relationships/hyperlink" Target="https://portal.3gpp.org/Home.aspx#/meeting?MtgId=3873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a:xfrm>
            <a:off x="1750488" y="228600"/>
            <a:ext cx="8005233" cy="411480"/>
          </a:xfrm>
        </p:spPr>
        <p:txBody>
          <a:bodyPr/>
          <a:lstStyle/>
          <a:p>
            <a:r>
              <a:rPr lang="en-US" sz="4000" dirty="0"/>
              <a:t>TSG guidance on SWG &amp; SA3-LI </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a:xfrm>
            <a:off x="126576" y="756922"/>
            <a:ext cx="11688234" cy="4217849"/>
          </a:xfrm>
        </p:spPr>
        <p:txBody>
          <a:bodyPr/>
          <a:lstStyle/>
          <a:p>
            <a:pPr marL="798513" lvl="1" indent="-365125"/>
            <a:endParaRPr lang="en-US" sz="2000" dirty="0"/>
          </a:p>
          <a:p>
            <a:pPr marL="568325" indent="-568325"/>
            <a:r>
              <a:rPr lang="en-US" sz="1800" b="1" dirty="0"/>
              <a:t>Action</a:t>
            </a:r>
            <a:r>
              <a:rPr lang="en-US" sz="1800" dirty="0"/>
              <a:t>: SA3, SA4, and SA5 WG should assess whether their current SWG should continue in its current form, or whether the work should be performed in the WG using relevant  breakout session(s). </a:t>
            </a:r>
          </a:p>
          <a:p>
            <a:pPr marL="914400" lvl="1" indent="-346075"/>
            <a:r>
              <a:rPr lang="en-US" sz="1800" dirty="0">
                <a:highlight>
                  <a:srgbClr val="FFFF00"/>
                </a:highlight>
              </a:rPr>
              <a:t>The WG agreed proposal should be submitted to TSG#105 for approval.</a:t>
            </a:r>
          </a:p>
          <a:p>
            <a:pPr marL="568325" lvl="1" indent="0">
              <a:buNone/>
            </a:pPr>
            <a:endParaRPr lang="en-US" sz="1800" dirty="0">
              <a:highlight>
                <a:srgbClr val="FFFF00"/>
              </a:highlight>
            </a:endParaRPr>
          </a:p>
          <a:p>
            <a:pPr marL="914400" lvl="1" indent="-346075"/>
            <a:r>
              <a:rPr lang="en-US" sz="1800" b="1" dirty="0"/>
              <a:t>SA3 </a:t>
            </a:r>
            <a:r>
              <a:rPr lang="en-US" sz="1800" b="1" dirty="0" err="1"/>
              <a:t>ToR</a:t>
            </a:r>
            <a:r>
              <a:rPr lang="en-US" sz="1800" b="1" dirty="0"/>
              <a:t>: </a:t>
            </a:r>
            <a:r>
              <a:rPr lang="en-US" sz="1800" dirty="0"/>
              <a:t>The latest terms of reference were approved at </a:t>
            </a:r>
            <a:r>
              <a:rPr lang="en-US" sz="1800" dirty="0">
                <a:hlinkClick r:id="rId2"/>
              </a:rPr>
              <a:t>SA#90-e</a:t>
            </a:r>
            <a:r>
              <a:rPr lang="en-US" sz="1800" dirty="0"/>
              <a:t> in document </a:t>
            </a:r>
            <a:r>
              <a:rPr lang="en-US" sz="1800" dirty="0">
                <a:hlinkClick r:id="rId3"/>
              </a:rPr>
              <a:t>SP-201085</a:t>
            </a:r>
            <a:r>
              <a:rPr lang="en-US" sz="1800" dirty="0"/>
              <a:t>. </a:t>
            </a:r>
          </a:p>
          <a:p>
            <a:pPr marL="914400" lvl="1" indent="-346075"/>
            <a:r>
              <a:rPr lang="en-US" sz="1800" dirty="0"/>
              <a:t>“</a:t>
            </a:r>
            <a:r>
              <a:rPr lang="en-US" sz="1800" b="1" dirty="0"/>
              <a:t>Overview: </a:t>
            </a:r>
            <a:r>
              <a:rPr lang="en-US" sz="1800" dirty="0"/>
              <a:t>…. </a:t>
            </a:r>
            <a:r>
              <a:rPr lang="en-US" sz="1800" dirty="0">
                <a:effectLst/>
                <a:latin typeface="Times New Roman" panose="02020603050405020304" pitchFamily="18" charset="0"/>
                <a:ea typeface="SimSun" panose="02010600030101010101" pitchFamily="2" charset="-122"/>
              </a:rPr>
              <a:t>Within SA3, the subworking group SA3-LI provides the requirements and specifications for lawful interception in 3GPP systems.</a:t>
            </a:r>
          </a:p>
          <a:p>
            <a:pPr marL="914400" lvl="1" indent="-346075"/>
            <a:r>
              <a:rPr lang="en-US" sz="1800" dirty="0">
                <a:latin typeface="Times New Roman" panose="02020603050405020304" pitchFamily="18" charset="0"/>
                <a:ea typeface="SimSun" panose="02010600030101010101" pitchFamily="2" charset="-122"/>
              </a:rPr>
              <a:t>…..</a:t>
            </a:r>
          </a:p>
          <a:p>
            <a:pPr marL="914400" lvl="1" indent="-346075"/>
            <a:r>
              <a:rPr lang="en-US" sz="1800" b="1" dirty="0">
                <a:effectLst/>
                <a:latin typeface="Times New Roman" panose="02020603050405020304" pitchFamily="18" charset="0"/>
                <a:ea typeface="SimSun" panose="02010600030101010101" pitchFamily="2" charset="-122"/>
              </a:rPr>
              <a:t>Scope of Responsibilities</a:t>
            </a:r>
            <a:r>
              <a:rPr lang="en-US" sz="1800" dirty="0">
                <a:effectLst/>
                <a:latin typeface="Times New Roman" panose="02020603050405020304" pitchFamily="18" charset="0"/>
                <a:ea typeface="SimSun" panose="02010600030101010101" pitchFamily="2" charset="-122"/>
              </a:rPr>
              <a:t>: …The subworking group SA WG3-LI will detail the requirements for lawful interception in 3GPP systems, and produce all specifications needed to meet those requirements. This work shall be performed in conjunction with the regional standards bodies.</a:t>
            </a:r>
            <a:r>
              <a:rPr lang="en-US" sz="1800" dirty="0"/>
              <a:t>“</a:t>
            </a:r>
          </a:p>
          <a:p>
            <a:pPr marL="798513" lvl="1" indent="-365125"/>
            <a:endParaRPr lang="en-US" sz="2000" dirty="0"/>
          </a:p>
          <a:p>
            <a:pPr marL="798513" lvl="1" indent="-365125"/>
            <a:endParaRPr lang="en-US" sz="2000" dirty="0"/>
          </a:p>
        </p:txBody>
      </p:sp>
      <p:sp>
        <p:nvSpPr>
          <p:cNvPr id="4" name="TextBox 3">
            <a:extLst>
              <a:ext uri="{FF2B5EF4-FFF2-40B4-BE49-F238E27FC236}">
                <a16:creationId xmlns:a16="http://schemas.microsoft.com/office/drawing/2014/main" id="{E8FE9AAB-6D03-5EFA-EA86-4797D46FDCCB}"/>
              </a:ext>
            </a:extLst>
          </p:cNvPr>
          <p:cNvSpPr txBox="1"/>
          <p:nvPr/>
        </p:nvSpPr>
        <p:spPr>
          <a:xfrm>
            <a:off x="1208313" y="5344886"/>
            <a:ext cx="7957457" cy="369332"/>
          </a:xfrm>
          <a:prstGeom prst="rect">
            <a:avLst/>
          </a:prstGeom>
          <a:noFill/>
        </p:spPr>
        <p:txBody>
          <a:bodyPr wrap="square" rtlCol="0">
            <a:spAutoFit/>
          </a:bodyPr>
          <a:lstStyle/>
          <a:p>
            <a:r>
              <a:rPr lang="en-US" b="1" dirty="0"/>
              <a:t>Observation:</a:t>
            </a:r>
            <a:r>
              <a:rPr lang="en-US" dirty="0"/>
              <a:t> SA3-LI as a subworking group of SA3 is very well covered by the </a:t>
            </a:r>
            <a:r>
              <a:rPr lang="en-US" dirty="0" err="1"/>
              <a:t>SoR</a:t>
            </a:r>
            <a:endParaRPr lang="en-US" dirty="0"/>
          </a:p>
        </p:txBody>
      </p:sp>
    </p:spTree>
    <p:extLst>
      <p:ext uri="{BB962C8B-B14F-4D97-AF65-F5344CB8AC3E}">
        <p14:creationId xmlns:p14="http://schemas.microsoft.com/office/powerpoint/2010/main" val="532379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F88C4-3616-5D16-4FF2-973C37225446}"/>
              </a:ext>
            </a:extLst>
          </p:cNvPr>
          <p:cNvSpPr>
            <a:spLocks noGrp="1"/>
          </p:cNvSpPr>
          <p:nvPr>
            <p:ph type="title"/>
          </p:nvPr>
        </p:nvSpPr>
        <p:spPr>
          <a:xfrm>
            <a:off x="1750488" y="228600"/>
            <a:ext cx="8005233" cy="411480"/>
          </a:xfrm>
        </p:spPr>
        <p:txBody>
          <a:bodyPr/>
          <a:lstStyle/>
          <a:p>
            <a:r>
              <a:rPr lang="en-US" sz="4000" dirty="0"/>
              <a:t>SA3 &amp;SA3-LI options</a:t>
            </a:r>
          </a:p>
        </p:txBody>
      </p:sp>
      <p:sp>
        <p:nvSpPr>
          <p:cNvPr id="3" name="Content Placeholder 2">
            <a:extLst>
              <a:ext uri="{FF2B5EF4-FFF2-40B4-BE49-F238E27FC236}">
                <a16:creationId xmlns:a16="http://schemas.microsoft.com/office/drawing/2014/main" id="{0E95CCE8-A50F-4C23-8FDD-879D9FB961B0}"/>
              </a:ext>
            </a:extLst>
          </p:cNvPr>
          <p:cNvSpPr>
            <a:spLocks noGrp="1"/>
          </p:cNvSpPr>
          <p:nvPr>
            <p:ph idx="1"/>
          </p:nvPr>
        </p:nvSpPr>
        <p:spPr>
          <a:xfrm>
            <a:off x="503766" y="768352"/>
            <a:ext cx="11688234" cy="4935218"/>
          </a:xfrm>
        </p:spPr>
        <p:txBody>
          <a:bodyPr/>
          <a:lstStyle/>
          <a:p>
            <a:pPr marL="798513" lvl="1" indent="-365125"/>
            <a:endParaRPr lang="en-US" sz="2000" dirty="0"/>
          </a:p>
          <a:p>
            <a:pPr marL="798513" lvl="1" indent="-365125"/>
            <a:endParaRPr lang="en-US" sz="2000" dirty="0"/>
          </a:p>
          <a:p>
            <a:pPr marL="798513" lvl="1" indent="-365125"/>
            <a:endParaRPr lang="en-US" sz="2000" dirty="0"/>
          </a:p>
        </p:txBody>
      </p:sp>
      <p:graphicFrame>
        <p:nvGraphicFramePr>
          <p:cNvPr id="4" name="Table 3">
            <a:extLst>
              <a:ext uri="{FF2B5EF4-FFF2-40B4-BE49-F238E27FC236}">
                <a16:creationId xmlns:a16="http://schemas.microsoft.com/office/drawing/2014/main" id="{AB940F6D-131B-77F5-EF43-BA0D6A43DF7F}"/>
              </a:ext>
            </a:extLst>
          </p:cNvPr>
          <p:cNvGraphicFramePr>
            <a:graphicFrameLocks noGrp="1"/>
          </p:cNvGraphicFramePr>
          <p:nvPr>
            <p:extLst>
              <p:ext uri="{D42A27DB-BD31-4B8C-83A1-F6EECF244321}">
                <p14:modId xmlns:p14="http://schemas.microsoft.com/office/powerpoint/2010/main" val="2735364960"/>
              </p:ext>
            </p:extLst>
          </p:nvPr>
        </p:nvGraphicFramePr>
        <p:xfrm>
          <a:off x="503766" y="1417320"/>
          <a:ext cx="10970256" cy="3132963"/>
        </p:xfrm>
        <a:graphic>
          <a:graphicData uri="http://schemas.openxmlformats.org/drawingml/2006/table">
            <a:tbl>
              <a:tblPr firstRow="1" bandRow="1">
                <a:tableStyleId>{5C22544A-7EE6-4342-B048-85BDC9FD1C3A}</a:tableStyleId>
              </a:tblPr>
              <a:tblGrid>
                <a:gridCol w="5485128">
                  <a:extLst>
                    <a:ext uri="{9D8B030D-6E8A-4147-A177-3AD203B41FA5}">
                      <a16:colId xmlns:a16="http://schemas.microsoft.com/office/drawing/2014/main" val="706624991"/>
                    </a:ext>
                  </a:extLst>
                </a:gridCol>
                <a:gridCol w="5485128">
                  <a:extLst>
                    <a:ext uri="{9D8B030D-6E8A-4147-A177-3AD203B41FA5}">
                      <a16:colId xmlns:a16="http://schemas.microsoft.com/office/drawing/2014/main" val="2892496998"/>
                    </a:ext>
                  </a:extLst>
                </a:gridCol>
              </a:tblGrid>
              <a:tr h="370840">
                <a:tc>
                  <a:txBody>
                    <a:bodyPr/>
                    <a:lstStyle/>
                    <a:p>
                      <a:r>
                        <a:rPr lang="en-US" dirty="0"/>
                        <a:t>Options</a:t>
                      </a:r>
                    </a:p>
                  </a:txBody>
                  <a:tcPr/>
                </a:tc>
                <a:tc>
                  <a:txBody>
                    <a:bodyPr/>
                    <a:lstStyle/>
                    <a:p>
                      <a:r>
                        <a:rPr lang="en-US" dirty="0"/>
                        <a:t> Comments</a:t>
                      </a:r>
                    </a:p>
                  </a:txBody>
                  <a:tcPr/>
                </a:tc>
                <a:extLst>
                  <a:ext uri="{0D108BD9-81ED-4DB2-BD59-A6C34878D82A}">
                    <a16:rowId xmlns:a16="http://schemas.microsoft.com/office/drawing/2014/main" val="1794849856"/>
                  </a:ext>
                </a:extLst>
              </a:tr>
              <a:tr h="370840">
                <a:tc>
                  <a:txBody>
                    <a:bodyPr/>
                    <a:lstStyle/>
                    <a:p>
                      <a:r>
                        <a:rPr lang="en-US" dirty="0"/>
                        <a:t>1) SA3-LI as break out of SA3, without Chair/MCC etc </a:t>
                      </a:r>
                    </a:p>
                  </a:txBody>
                  <a:tcPr/>
                </a:tc>
                <a:tc>
                  <a:txBody>
                    <a:bodyPr/>
                    <a:lstStyle/>
                    <a:p>
                      <a:r>
                        <a:rPr lang="en-US" dirty="0"/>
                        <a:t>Not be feasible. Lot of work activity for LI difficult to manage within SA3.</a:t>
                      </a:r>
                    </a:p>
                  </a:txBody>
                  <a:tcPr/>
                </a:tc>
                <a:extLst>
                  <a:ext uri="{0D108BD9-81ED-4DB2-BD59-A6C34878D82A}">
                    <a16:rowId xmlns:a16="http://schemas.microsoft.com/office/drawing/2014/main" val="3843950194"/>
                  </a:ext>
                </a:extLst>
              </a:tr>
              <a:tr h="370840">
                <a:tc>
                  <a:txBody>
                    <a:bodyPr/>
                    <a:lstStyle/>
                    <a:p>
                      <a:r>
                        <a:rPr lang="en-US" dirty="0"/>
                        <a:t>2) Co-location of SA3 &amp; SA3-LI  for better coordination </a:t>
                      </a:r>
                    </a:p>
                  </a:txBody>
                  <a:tcPr/>
                </a:tc>
                <a:tc>
                  <a:txBody>
                    <a:bodyPr/>
                    <a:lstStyle/>
                    <a:p>
                      <a:r>
                        <a:rPr lang="en-US" dirty="0"/>
                        <a:t>Not convenient for few folks, who attends SA3 and SA3-LI.</a:t>
                      </a:r>
                    </a:p>
                  </a:txBody>
                  <a:tcPr/>
                </a:tc>
                <a:extLst>
                  <a:ext uri="{0D108BD9-81ED-4DB2-BD59-A6C34878D82A}">
                    <a16:rowId xmlns:a16="http://schemas.microsoft.com/office/drawing/2014/main" val="917787202"/>
                  </a:ext>
                </a:extLst>
              </a:tr>
              <a:tr h="370840">
                <a:tc>
                  <a:txBody>
                    <a:bodyPr/>
                    <a:lstStyle/>
                    <a:p>
                      <a:r>
                        <a:rPr lang="en-US" dirty="0"/>
                        <a:t>3) SA3-LI as an independent WG</a:t>
                      </a:r>
                    </a:p>
                  </a:txBody>
                  <a:tcPr/>
                </a:tc>
                <a:tc>
                  <a:txBody>
                    <a:bodyPr/>
                    <a:lstStyle/>
                    <a:p>
                      <a:r>
                        <a:rPr lang="en-US" dirty="0"/>
                        <a:t>No current proposal within SA3-LI 3GPP member companies for this. May increase 3GPP overhead</a:t>
                      </a:r>
                    </a:p>
                  </a:txBody>
                  <a:tcPr/>
                </a:tc>
                <a:extLst>
                  <a:ext uri="{0D108BD9-81ED-4DB2-BD59-A6C34878D82A}">
                    <a16:rowId xmlns:a16="http://schemas.microsoft.com/office/drawing/2014/main" val="3098473367"/>
                  </a:ext>
                </a:extLst>
              </a:tr>
              <a:tr h="370840">
                <a:tc>
                  <a:txBody>
                    <a:bodyPr/>
                    <a:lstStyle/>
                    <a:p>
                      <a:r>
                        <a:rPr lang="en-US" dirty="0"/>
                        <a:t>4) Maintain current structure between SA3 &amp;SA3-LI</a:t>
                      </a:r>
                    </a:p>
                  </a:txBody>
                  <a:tcPr/>
                </a:tc>
                <a:tc>
                  <a:txBody>
                    <a:bodyPr/>
                    <a:lstStyle/>
                    <a:p>
                      <a:r>
                        <a:rPr lang="en-US" dirty="0"/>
                        <a:t>Update on SA3-LI activities to be added to </a:t>
                      </a:r>
                      <a:r>
                        <a:rPr lang="en-US"/>
                        <a:t>SA3 meeting </a:t>
                      </a:r>
                      <a:r>
                        <a:rPr lang="en-US" dirty="0"/>
                        <a:t>agenda again, increase coordination</a:t>
                      </a:r>
                    </a:p>
                  </a:txBody>
                  <a:tcPr/>
                </a:tc>
                <a:extLst>
                  <a:ext uri="{0D108BD9-81ED-4DB2-BD59-A6C34878D82A}">
                    <a16:rowId xmlns:a16="http://schemas.microsoft.com/office/drawing/2014/main" val="1135055175"/>
                  </a:ext>
                </a:extLst>
              </a:tr>
            </a:tbl>
          </a:graphicData>
        </a:graphic>
      </p:graphicFrame>
    </p:spTree>
    <p:extLst>
      <p:ext uri="{BB962C8B-B14F-4D97-AF65-F5344CB8AC3E}">
        <p14:creationId xmlns:p14="http://schemas.microsoft.com/office/powerpoint/2010/main" val="220032050"/>
      </p:ext>
    </p:extLst>
  </p:cSld>
  <p:clrMapOvr>
    <a:masterClrMapping/>
  </p:clrMapOvr>
  <p:transition spd="slow"/>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5875</TotalTime>
  <Words>266</Words>
  <Application>Microsoft Office PowerPoint</Application>
  <PresentationFormat>Widescreen</PresentationFormat>
  <Paragraphs>22</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Times New Roman</vt:lpstr>
      <vt:lpstr>2_Office Theme</vt:lpstr>
      <vt:lpstr>TSG guidance on SWG &amp; SA3-LI </vt:lpstr>
      <vt:lpstr>SA3 &amp;SA3-LI options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04-19-0751_04-19-0746_04-17-0814_04-17-0812_01-24-</dc:creator>
  <cp:lastModifiedBy>04-19-0751_04-19-0746_04-17-0814_04-17-0812_01-24-</cp:lastModifiedBy>
  <cp:revision>7</cp:revision>
  <dcterms:created xsi:type="dcterms:W3CDTF">2024-07-24T12:11:13Z</dcterms:created>
  <dcterms:modified xsi:type="dcterms:W3CDTF">2024-08-10T16:32:59Z</dcterms:modified>
</cp:coreProperties>
</file>