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5305" r:id="rId1"/>
    <p:sldMasterId id="2147485420" r:id="rId2"/>
  </p:sldMasterIdLst>
  <p:notesMasterIdLst>
    <p:notesMasterId r:id="rId13"/>
  </p:notesMasterIdLst>
  <p:handoutMasterIdLst>
    <p:handoutMasterId r:id="rId14"/>
  </p:handoutMasterIdLst>
  <p:sldIdLst>
    <p:sldId id="445" r:id="rId3"/>
    <p:sldId id="446" r:id="rId4"/>
    <p:sldId id="447" r:id="rId5"/>
    <p:sldId id="819" r:id="rId6"/>
    <p:sldId id="827" r:id="rId7"/>
    <p:sldId id="456" r:id="rId8"/>
    <p:sldId id="830" r:id="rId9"/>
    <p:sldId id="569" r:id="rId10"/>
    <p:sldId id="829" r:id="rId11"/>
    <p:sldId id="439" r:id="rId1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9pPr>
  </p:defaultTextStyle>
  <p:extLst>
    <p:ext uri="{521415D9-36F7-43E2-AB2F-B90AF26B5E84}">
      <p14:sectionLst xmlns:p14="http://schemas.microsoft.com/office/powerpoint/2010/main">
        <p14:section name="Default Section" id="{BECCE8F7-B084-4B23-8CD3-49B7D87A467D}">
          <p14:sldIdLst>
            <p14:sldId id="445"/>
            <p14:sldId id="446"/>
            <p14:sldId id="447"/>
            <p14:sldId id="819"/>
            <p14:sldId id="827"/>
            <p14:sldId id="456"/>
            <p14:sldId id="830"/>
            <p14:sldId id="569"/>
            <p14:sldId id="829"/>
            <p14:sldId id="439"/>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6600"/>
    <a:srgbClr val="127092"/>
    <a:srgbClr val="B1D254"/>
    <a:srgbClr val="2A6EA8"/>
    <a:srgbClr val="FFFFFF"/>
    <a:srgbClr val="1A4669"/>
    <a:srgbClr val="C6D254"/>
    <a:srgbClr val="0F5C7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88" autoAdjust="0"/>
    <p:restoredTop sz="95889" autoAdjust="0"/>
  </p:normalViewPr>
  <p:slideViewPr>
    <p:cSldViewPr snapToGrid="0" showGuides="1">
      <p:cViewPr varScale="1">
        <p:scale>
          <a:sx n="60" d="100"/>
          <a:sy n="60" d="100"/>
        </p:scale>
        <p:origin x="524" y="5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p:scale>
          <a:sx n="150" d="100"/>
          <a:sy n="150" d="100"/>
        </p:scale>
        <p:origin x="1116" y="-2607"/>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9F0E574-D5E5-42E5-8871-9EA236ED0418}"/>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19" name="Rectangle 3">
            <a:extLst>
              <a:ext uri="{FF2B5EF4-FFF2-40B4-BE49-F238E27FC236}">
                <a16:creationId xmlns:a16="http://schemas.microsoft.com/office/drawing/2014/main" id="{5BA0AB36-4B70-4581-BE64-63AA70ACA8A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9220" name="Rectangle 4">
            <a:extLst>
              <a:ext uri="{FF2B5EF4-FFF2-40B4-BE49-F238E27FC236}">
                <a16:creationId xmlns:a16="http://schemas.microsoft.com/office/drawing/2014/main" id="{C4BFCF03-F91D-4C08-ACB2-C156330128F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21" name="Rectangle 5">
            <a:extLst>
              <a:ext uri="{FF2B5EF4-FFF2-40B4-BE49-F238E27FC236}">
                <a16:creationId xmlns:a16="http://schemas.microsoft.com/office/drawing/2014/main" id="{48A7CB7F-FA31-4DCA-BE50-73124A97FE75}"/>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B6A01AD0-D987-43EA-88A8-B332DDC59B48}"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9CA8F975-62B6-4D29-9497-C4239419F273}"/>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099" name="Rectangle 3">
            <a:extLst>
              <a:ext uri="{FF2B5EF4-FFF2-40B4-BE49-F238E27FC236}">
                <a16:creationId xmlns:a16="http://schemas.microsoft.com/office/drawing/2014/main" id="{1B832733-B917-4D36-86B7-13FA4D8615BC}"/>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3076" name="Rectangle 4">
            <a:extLst>
              <a:ext uri="{FF2B5EF4-FFF2-40B4-BE49-F238E27FC236}">
                <a16:creationId xmlns:a16="http://schemas.microsoft.com/office/drawing/2014/main" id="{4D257E03-96B2-4237-BC9C-8088699C005E}"/>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86AEB4D8-0183-4E88-B123-2AB507B78DF0}"/>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9653EBD-7A18-4705-9F8A-47B527E653FD}"/>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103" name="Rectangle 7">
            <a:extLst>
              <a:ext uri="{FF2B5EF4-FFF2-40B4-BE49-F238E27FC236}">
                <a16:creationId xmlns:a16="http://schemas.microsoft.com/office/drawing/2014/main" id="{C14ED718-A1F5-4F84-B0CC-84281BA312C1}"/>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52CB175A-CCF7-4340-A462-55EAE47CFBDD}"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52CB175A-CCF7-4340-A462-55EAE47CFBDD}" type="slidenum">
              <a:rPr lang="en-GB" altLang="en-US" smtClean="0"/>
              <a:pPr>
                <a:defRPr/>
              </a:pPr>
              <a:t>3</a:t>
            </a:fld>
            <a:endParaRPr lang="en-GB" altLang="en-US"/>
          </a:p>
        </p:txBody>
      </p:sp>
    </p:spTree>
    <p:extLst>
      <p:ext uri="{BB962C8B-B14F-4D97-AF65-F5344CB8AC3E}">
        <p14:creationId xmlns:p14="http://schemas.microsoft.com/office/powerpoint/2010/main" val="15842229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5828114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38200"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2">
            <a:extLst>
              <a:ext uri="{FF2B5EF4-FFF2-40B4-BE49-F238E27FC236}">
                <a16:creationId xmlns:a16="http://schemas.microsoft.com/office/drawing/2014/main" id="{02BE95C3-7B72-4413-839B-5A1FCCD4B7D4}"/>
              </a:ext>
            </a:extLst>
          </p:cNvPr>
          <p:cNvSpPr>
            <a:spLocks noGrp="1"/>
          </p:cNvSpPr>
          <p:nvPr>
            <p:ph idx="10"/>
          </p:nvPr>
        </p:nvSpPr>
        <p:spPr>
          <a:xfrm>
            <a:off x="6228862"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76333963"/>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DD754-77B0-4F47-A8DB-815F037AB952}"/>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71DB7C28-51FC-4B42-8455-E61B60DB5B8A}"/>
              </a:ext>
            </a:extLst>
          </p:cNvPr>
          <p:cNvSpPr>
            <a:spLocks noGrp="1"/>
          </p:cNvSpPr>
          <p:nvPr>
            <p:ph idx="1"/>
          </p:nvPr>
        </p:nvSpPr>
        <p:spPr>
          <a:xfrm>
            <a:off x="838199" y="1825625"/>
            <a:ext cx="1051559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3301386"/>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E54B6-A402-48CE-AC60-170C706231FB}"/>
              </a:ext>
            </a:extLst>
          </p:cNvPr>
          <p:cNvSpPr>
            <a:spLocks noGrp="1"/>
          </p:cNvSpPr>
          <p:nvPr>
            <p:ph type="title"/>
          </p:nvPr>
        </p:nvSpPr>
        <p:spPr/>
        <p:txBody>
          <a:bodyPr/>
          <a:lstStyle/>
          <a:p>
            <a:r>
              <a:rPr lang="en-US"/>
              <a:t>Click to edit Master title style</a:t>
            </a:r>
            <a:endParaRPr lang="sv-SE"/>
          </a:p>
        </p:txBody>
      </p:sp>
    </p:spTree>
    <p:extLst>
      <p:ext uri="{BB962C8B-B14F-4D97-AF65-F5344CB8AC3E}">
        <p14:creationId xmlns:p14="http://schemas.microsoft.com/office/powerpoint/2010/main" val="1163857712"/>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6746269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Footer Placeholder 4">
            <a:extLst>
              <a:ext uri="{FF2B5EF4-FFF2-40B4-BE49-F238E27FC236}">
                <a16:creationId xmlns:a16="http://schemas.microsoft.com/office/drawing/2014/main" id="{D3013B12-28F4-4BED-AC0E-02168ADCBE8F}"/>
              </a:ext>
            </a:extLst>
          </p:cNvPr>
          <p:cNvSpPr>
            <a:spLocks noGrp="1"/>
          </p:cNvSpPr>
          <p:nvPr>
            <p:ph type="ftr" sz="quarter" idx="10"/>
          </p:nvPr>
        </p:nvSpPr>
        <p:spPr>
          <a:xfrm>
            <a:off x="4038600" y="5843588"/>
            <a:ext cx="4114800" cy="365125"/>
          </a:xfrm>
          <a:prstGeom prst="rect">
            <a:avLst/>
          </a:prstGeom>
        </p:spPr>
        <p:txBody>
          <a:bodyPr/>
          <a:lstStyle>
            <a:lvl1pPr>
              <a:defRPr>
                <a:ea typeface="华文细黑"/>
                <a:cs typeface="华文细黑"/>
              </a:defRPr>
            </a:lvl1pPr>
          </a:lstStyle>
          <a:p>
            <a:pPr>
              <a:defRPr/>
            </a:pPr>
            <a:endParaRPr lang="en-US"/>
          </a:p>
        </p:txBody>
      </p:sp>
      <p:sp>
        <p:nvSpPr>
          <p:cNvPr id="5" name="Slide Number Placeholder 5">
            <a:extLst>
              <a:ext uri="{FF2B5EF4-FFF2-40B4-BE49-F238E27FC236}">
                <a16:creationId xmlns:a16="http://schemas.microsoft.com/office/drawing/2014/main" id="{61D017C7-4781-495A-90E1-A20058A88468}"/>
              </a:ext>
            </a:extLst>
          </p:cNvPr>
          <p:cNvSpPr>
            <a:spLocks noGrp="1"/>
          </p:cNvSpPr>
          <p:nvPr>
            <p:ph type="sldNum" sz="quarter" idx="11"/>
          </p:nvPr>
        </p:nvSpPr>
        <p:spPr>
          <a:xfrm>
            <a:off x="8610600" y="6356350"/>
            <a:ext cx="1876425" cy="365125"/>
          </a:xfrm>
          <a:prstGeom prst="rect">
            <a:avLst/>
          </a:prstGeom>
        </p:spPr>
        <p:txBody>
          <a:bodyPr/>
          <a:lstStyle>
            <a:lvl1pPr>
              <a:defRPr>
                <a:ea typeface="华文细黑"/>
                <a:cs typeface="华文细黑"/>
              </a:defRPr>
            </a:lvl1pPr>
          </a:lstStyle>
          <a:p>
            <a:pPr>
              <a:defRPr/>
            </a:pPr>
            <a:fld id="{9AC4A928-9492-4498-B7EA-FFCB3E5C8321}" type="slidenum">
              <a:rPr lang="en-GB" altLang="en-US"/>
              <a:pPr>
                <a:defRPr/>
              </a:pPr>
              <a:t>‹#›</a:t>
            </a:fld>
            <a:endParaRPr lang="en-GB" altLang="en-US" dirty="0"/>
          </a:p>
        </p:txBody>
      </p:sp>
    </p:spTree>
    <p:extLst>
      <p:ext uri="{BB962C8B-B14F-4D97-AF65-F5344CB8AC3E}">
        <p14:creationId xmlns:p14="http://schemas.microsoft.com/office/powerpoint/2010/main" val="190948316"/>
      </p:ext>
    </p:extLst>
  </p:cSld>
  <p:clrMapOvr>
    <a:masterClrMapping/>
  </p:clrMapOvr>
  <p:hf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92" y="19"/>
            <a:ext cx="5145615"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3" y="2130448"/>
            <a:ext cx="10363201"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5" y="3839308"/>
            <a:ext cx="8534401" cy="1752600"/>
          </a:xfrm>
        </p:spPr>
        <p:txBody>
          <a:bodyPr/>
          <a:lstStyle>
            <a:lvl1pPr marL="0" indent="0" algn="ctr">
              <a:buNone/>
              <a:defRPr/>
            </a:lvl1pPr>
            <a:lvl2pPr marL="495577" indent="0" algn="ctr">
              <a:buNone/>
              <a:defRPr/>
            </a:lvl2pPr>
            <a:lvl3pPr marL="991155" indent="0" algn="ctr">
              <a:buNone/>
              <a:defRPr/>
            </a:lvl3pPr>
            <a:lvl4pPr marL="1486731" indent="0" algn="ctr">
              <a:buNone/>
              <a:defRPr/>
            </a:lvl4pPr>
            <a:lvl5pPr marL="1982308" indent="0" algn="ctr">
              <a:buNone/>
              <a:defRPr/>
            </a:lvl5pPr>
            <a:lvl6pPr marL="2477886" indent="0" algn="ctr">
              <a:buNone/>
              <a:defRPr/>
            </a:lvl6pPr>
            <a:lvl7pPr marL="2973463" indent="0" algn="ctr">
              <a:buNone/>
              <a:defRPr/>
            </a:lvl7pPr>
            <a:lvl8pPr marL="3469041" indent="0" algn="ctr">
              <a:buNone/>
              <a:defRPr/>
            </a:lvl8pPr>
            <a:lvl9pPr marL="3964618" indent="0" algn="ctr">
              <a:buNone/>
              <a:defRPr/>
            </a:lvl9pPr>
          </a:lstStyle>
          <a:p>
            <a:r>
              <a:rPr lang="en-US" dirty="0"/>
              <a:t>Click to edit Master subtitle style</a:t>
            </a:r>
            <a:endParaRPr lang="en-GB" dirty="0"/>
          </a:p>
        </p:txBody>
      </p:sp>
      <p:pic>
        <p:nvPicPr>
          <p:cNvPr id="1026" name="Picture 1">
            <a:extLst>
              <a:ext uri="{FF2B5EF4-FFF2-40B4-BE49-F238E27FC236}">
                <a16:creationId xmlns:a16="http://schemas.microsoft.com/office/drawing/2014/main" id="{4338F59A-BA49-4F59-9A25-4591FB314DB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2572" y="104503"/>
            <a:ext cx="1290799" cy="98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96769592"/>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71684" indent="-371684">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3379202"/>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890189094"/>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1622A28D-91FF-424D-9A85-3D92302E7DB9}"/>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a:extLst>
              <a:ext uri="{FF2B5EF4-FFF2-40B4-BE49-F238E27FC236}">
                <a16:creationId xmlns:a16="http://schemas.microsoft.com/office/drawing/2014/main" id="{B6DBCF18-D575-4F93-8162-3ADADE4C87EF}"/>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92EE7BBB-86C4-46F9-ABAA-9947F1588190}"/>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0DEAEC1E-84A2-48EF-A1E5-55F2235ABA0A}"/>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7FC3C839-C9C2-4CE6-8345-973B003AC037}"/>
              </a:ext>
            </a:extLst>
          </p:cNvPr>
          <p:cNvSpPr txBox="1">
            <a:spLocks noChangeArrowheads="1"/>
          </p:cNvSpPr>
          <p:nvPr userDrawn="1"/>
        </p:nvSpPr>
        <p:spPr bwMode="auto">
          <a:xfrm>
            <a:off x="10706100" y="6188075"/>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ea typeface="华文细黑"/>
              </a:rPr>
              <a:t>© 3GPP 2019</a:t>
            </a:r>
          </a:p>
        </p:txBody>
      </p:sp>
      <p:pic>
        <p:nvPicPr>
          <p:cNvPr id="1031" name="Picture 1">
            <a:extLst>
              <a:ext uri="{FF2B5EF4-FFF2-40B4-BE49-F238E27FC236}">
                <a16:creationId xmlns:a16="http://schemas.microsoft.com/office/drawing/2014/main" id="{C60B5DA1-387A-4F0C-9B12-B9F05790505D}"/>
              </a:ext>
            </a:extLst>
          </p:cNvPr>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320A1963-80C5-45FD-8F33-240A40EFEBA6}"/>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3D531E3E-2C22-4EFA-8A5B-5D71AA69E0A5}" type="slidenum">
              <a:rPr lang="en-GB" altLang="en-US" sz="1400" smtClean="0">
                <a:latin typeface="Calibri" panose="020F0502020204030204" pitchFamily="34" charset="0"/>
                <a:ea typeface="华文细黑"/>
              </a:rPr>
              <a:pPr>
                <a:defRPr/>
              </a:pPr>
              <a:t>‹#›</a:t>
            </a:fld>
            <a:endParaRPr lang="en-GB" altLang="en-US" sz="1400">
              <a:latin typeface="Calibri" panose="020F0502020204030204" pitchFamily="34" charset="0"/>
              <a:ea typeface="华文细黑"/>
            </a:endParaRPr>
          </a:p>
        </p:txBody>
      </p:sp>
    </p:spTree>
  </p:cSld>
  <p:clrMap bg1="lt1" tx1="dk1" bg2="lt2" tx2="dk2" accent1="accent1" accent2="accent2" accent3="accent3" accent4="accent4" accent5="accent5" accent6="accent6" hlink="hlink" folHlink="folHlink"/>
  <p:sldLayoutIdLst>
    <p:sldLayoutId id="2147485413" r:id="rId1"/>
    <p:sldLayoutId id="2147485414" r:id="rId2"/>
    <p:sldLayoutId id="2147485419" r:id="rId3"/>
    <p:sldLayoutId id="2147485415" r:id="rId4"/>
    <p:sldLayoutId id="2147485416" r:id="rId5"/>
    <p:sldLayoutId id="2147485418" r:id="rId6"/>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9"/>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F88378C-9D96-42E8-92CD-8526DDBF4F3C}"/>
              </a:ext>
            </a:extLst>
          </p:cNvPr>
          <p:cNvSpPr>
            <a:spLocks noGrp="1"/>
          </p:cNvSpPr>
          <p:nvPr>
            <p:ph type="title"/>
          </p:nvPr>
        </p:nvSpPr>
        <p:spPr bwMode="auto">
          <a:xfrm>
            <a:off x="1750488" y="228600"/>
            <a:ext cx="800523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49C4EDCB-B938-42B8-9865-939F84368B62}"/>
              </a:ext>
            </a:extLst>
          </p:cNvPr>
          <p:cNvSpPr>
            <a:spLocks noGrp="1"/>
          </p:cNvSpPr>
          <p:nvPr>
            <p:ph type="body" idx="1"/>
          </p:nvPr>
        </p:nvSpPr>
        <p:spPr bwMode="auto">
          <a:xfrm>
            <a:off x="647703" y="1454152"/>
            <a:ext cx="11184467"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7ECE1BFA-4997-4EE5-ADD7-5FC157887269}"/>
              </a:ext>
            </a:extLst>
          </p:cNvPr>
          <p:cNvSpPr>
            <a:spLocks noChangeArrowheads="1"/>
          </p:cNvSpPr>
          <p:nvPr userDrawn="1"/>
        </p:nvSpPr>
        <p:spPr bwMode="auto">
          <a:xfrm>
            <a:off x="5448305" y="3304123"/>
            <a:ext cx="1042273" cy="259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84" dirty="0">
                <a:solidFill>
                  <a:schemeClr val="bg1"/>
                </a:solidFill>
              </a:rPr>
              <a:t>© 3GPP 2012</a:t>
            </a:r>
            <a:endParaRPr lang="en-GB" altLang="en-US" sz="1084" dirty="0"/>
          </a:p>
        </p:txBody>
      </p:sp>
      <p:sp>
        <p:nvSpPr>
          <p:cNvPr id="2" name="AutoShape 14">
            <a:extLst>
              <a:ext uri="{FF2B5EF4-FFF2-40B4-BE49-F238E27FC236}">
                <a16:creationId xmlns:a16="http://schemas.microsoft.com/office/drawing/2014/main" id="{B4C51CF9-B6AC-8CE7-1947-AB1096B5E110}"/>
              </a:ext>
            </a:extLst>
          </p:cNvPr>
          <p:cNvSpPr>
            <a:spLocks noChangeArrowheads="1"/>
          </p:cNvSpPr>
          <p:nvPr userDrawn="1"/>
        </p:nvSpPr>
        <p:spPr bwMode="auto">
          <a:xfrm>
            <a:off x="647703" y="6436544"/>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a:p>
        </p:txBody>
      </p:sp>
      <p:sp>
        <p:nvSpPr>
          <p:cNvPr id="3" name="TextBox 2">
            <a:extLst>
              <a:ext uri="{FF2B5EF4-FFF2-40B4-BE49-F238E27FC236}">
                <a16:creationId xmlns:a16="http://schemas.microsoft.com/office/drawing/2014/main" id="{BD908206-5676-15EF-A8E5-20BC135F49E9}"/>
              </a:ext>
            </a:extLst>
          </p:cNvPr>
          <p:cNvSpPr txBox="1"/>
          <p:nvPr userDrawn="1"/>
        </p:nvSpPr>
        <p:spPr>
          <a:xfrm>
            <a:off x="595315" y="6525446"/>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b="1" dirty="0">
                <a:solidFill>
                  <a:schemeClr val="bg1"/>
                </a:solidFill>
              </a:rPr>
              <a:t>SP-230955</a:t>
            </a:r>
            <a:r>
              <a:rPr lang="en-GB" altLang="de-DE" sz="1200" dirty="0">
                <a:solidFill>
                  <a:schemeClr val="bg1"/>
                </a:solidFill>
              </a:rPr>
              <a:t>: TSG SA#104, Shanghai, China, </a:t>
            </a:r>
            <a:r>
              <a:rPr lang="en-US" altLang="de-DE" sz="1200" dirty="0">
                <a:solidFill>
                  <a:schemeClr val="bg1"/>
                </a:solidFill>
              </a:rPr>
              <a:t>18 – 21 June 2024</a:t>
            </a:r>
            <a:endParaRPr lang="en-GB" altLang="de-DE" sz="1200" dirty="0">
              <a:solidFill>
                <a:schemeClr val="bg1"/>
              </a:solidFill>
            </a:endParaRPr>
          </a:p>
          <a:p>
            <a:pPr>
              <a:defRPr/>
            </a:pPr>
            <a:endParaRPr lang="en-GB" sz="1200" spc="300" dirty="0">
              <a:solidFill>
                <a:schemeClr val="bg1"/>
              </a:solidFill>
            </a:endParaRPr>
          </a:p>
        </p:txBody>
      </p:sp>
      <p:sp>
        <p:nvSpPr>
          <p:cNvPr id="4" name="Oval 3">
            <a:extLst>
              <a:ext uri="{FF2B5EF4-FFF2-40B4-BE49-F238E27FC236}">
                <a16:creationId xmlns:a16="http://schemas.microsoft.com/office/drawing/2014/main" id="{2BFF0F84-3493-E1FC-C1EB-310316523608}"/>
              </a:ext>
            </a:extLst>
          </p:cNvPr>
          <p:cNvSpPr/>
          <p:nvPr userDrawn="1"/>
        </p:nvSpPr>
        <p:spPr bwMode="auto">
          <a:xfrm>
            <a:off x="10957198" y="6374630"/>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sz="1000" b="1" smtClean="0"/>
              <a:pPr algn="ctr">
                <a:defRPr/>
              </a:pPr>
              <a:t>‹#›</a:t>
            </a:fld>
            <a:endParaRPr lang="en-GB" altLang="en-US" sz="1000" b="1"/>
          </a:p>
          <a:p>
            <a:pPr>
              <a:defRPr/>
            </a:pPr>
            <a:endParaRPr lang="en-GB" altLang="en-US" sz="1000"/>
          </a:p>
        </p:txBody>
      </p:sp>
      <p:sp>
        <p:nvSpPr>
          <p:cNvPr id="6" name="Rectangle 16">
            <a:extLst>
              <a:ext uri="{FF2B5EF4-FFF2-40B4-BE49-F238E27FC236}">
                <a16:creationId xmlns:a16="http://schemas.microsoft.com/office/drawing/2014/main" id="{E9F40EC1-D9D8-44D1-0D44-5A024B17A545}"/>
              </a:ext>
            </a:extLst>
          </p:cNvPr>
          <p:cNvSpPr>
            <a:spLocks noChangeArrowheads="1"/>
          </p:cNvSpPr>
          <p:nvPr userDrawn="1"/>
        </p:nvSpPr>
        <p:spPr bwMode="auto">
          <a:xfrm>
            <a:off x="8579848" y="6469847"/>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2024</a:t>
            </a:r>
          </a:p>
        </p:txBody>
      </p:sp>
      <p:pic>
        <p:nvPicPr>
          <p:cNvPr id="7" name="Picture 10" descr="3GPP_TM_RD.jpg">
            <a:extLst>
              <a:ext uri="{FF2B5EF4-FFF2-40B4-BE49-F238E27FC236}">
                <a16:creationId xmlns:a16="http://schemas.microsoft.com/office/drawing/2014/main" id="{95003C86-9965-7F41-9886-E9548AE5E192}"/>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524070" y="266030"/>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04270315"/>
      </p:ext>
    </p:extLst>
  </p:cSld>
  <p:clrMap bg1="lt1" tx1="dk1" bg2="lt2" tx2="dk2" accent1="accent1" accent2="accent2" accent3="accent3" accent4="accent4" accent5="accent5" accent6="accent6" hlink="hlink" folHlink="folHlink"/>
  <p:sldLayoutIdLst>
    <p:sldLayoutId id="2147485421" r:id="rId1"/>
    <p:sldLayoutId id="2147485422" r:id="rId2"/>
    <p:sldLayoutId id="2147485423" r:id="rId3"/>
  </p:sldLayoutIdLst>
  <p:transition spd="slow"/>
  <p:hf sldNum="0" hdr="0" dt="0"/>
  <p:txStyles>
    <p:titleStyle>
      <a:lvl1pPr algn="ctr" rtl="0" eaLnBrk="0" fontAlgn="base" hangingPunct="0">
        <a:spcBef>
          <a:spcPct val="0"/>
        </a:spcBef>
        <a:spcAft>
          <a:spcPct val="0"/>
        </a:spcAft>
        <a:defRPr sz="3469">
          <a:solidFill>
            <a:srgbClr val="FF0000"/>
          </a:solidFill>
          <a:latin typeface="+mj-lt"/>
          <a:ea typeface="+mj-ea"/>
          <a:cs typeface="+mj-cs"/>
        </a:defRPr>
      </a:lvl1pPr>
      <a:lvl2pPr algn="ctr" rtl="0" eaLnBrk="0" fontAlgn="base" hangingPunct="0">
        <a:spcBef>
          <a:spcPct val="0"/>
        </a:spcBef>
        <a:spcAft>
          <a:spcPct val="0"/>
        </a:spcAft>
        <a:defRPr sz="3469">
          <a:solidFill>
            <a:srgbClr val="FF0000"/>
          </a:solidFill>
          <a:latin typeface="Calibri" pitchFamily="34" charset="0"/>
        </a:defRPr>
      </a:lvl2pPr>
      <a:lvl3pPr algn="ctr" rtl="0" eaLnBrk="0" fontAlgn="base" hangingPunct="0">
        <a:spcBef>
          <a:spcPct val="0"/>
        </a:spcBef>
        <a:spcAft>
          <a:spcPct val="0"/>
        </a:spcAft>
        <a:defRPr sz="3469">
          <a:solidFill>
            <a:srgbClr val="FF0000"/>
          </a:solidFill>
          <a:latin typeface="Calibri" pitchFamily="34" charset="0"/>
        </a:defRPr>
      </a:lvl3pPr>
      <a:lvl4pPr algn="ctr" rtl="0" eaLnBrk="0" fontAlgn="base" hangingPunct="0">
        <a:spcBef>
          <a:spcPct val="0"/>
        </a:spcBef>
        <a:spcAft>
          <a:spcPct val="0"/>
        </a:spcAft>
        <a:defRPr sz="3469">
          <a:solidFill>
            <a:srgbClr val="FF0000"/>
          </a:solidFill>
          <a:latin typeface="Calibri" pitchFamily="34" charset="0"/>
        </a:defRPr>
      </a:lvl4pPr>
      <a:lvl5pPr algn="ctr" rtl="0" eaLnBrk="0" fontAlgn="base" hangingPunct="0">
        <a:spcBef>
          <a:spcPct val="0"/>
        </a:spcBef>
        <a:spcAft>
          <a:spcPct val="0"/>
        </a:spcAft>
        <a:defRPr sz="3469">
          <a:solidFill>
            <a:srgbClr val="FF0000"/>
          </a:solidFill>
          <a:latin typeface="Calibri" pitchFamily="34" charset="0"/>
        </a:defRPr>
      </a:lvl5pPr>
      <a:lvl6pPr marL="495577" algn="ctr" rtl="0" eaLnBrk="0" fontAlgn="base" hangingPunct="0">
        <a:spcBef>
          <a:spcPct val="0"/>
        </a:spcBef>
        <a:spcAft>
          <a:spcPct val="0"/>
        </a:spcAft>
        <a:defRPr sz="3469">
          <a:solidFill>
            <a:srgbClr val="FF0000"/>
          </a:solidFill>
          <a:latin typeface="Calibri" pitchFamily="34" charset="0"/>
        </a:defRPr>
      </a:lvl6pPr>
      <a:lvl7pPr marL="991155" algn="ctr" rtl="0" eaLnBrk="0" fontAlgn="base" hangingPunct="0">
        <a:spcBef>
          <a:spcPct val="0"/>
        </a:spcBef>
        <a:spcAft>
          <a:spcPct val="0"/>
        </a:spcAft>
        <a:defRPr sz="3469">
          <a:solidFill>
            <a:srgbClr val="FF0000"/>
          </a:solidFill>
          <a:latin typeface="Calibri" pitchFamily="34" charset="0"/>
        </a:defRPr>
      </a:lvl7pPr>
      <a:lvl8pPr marL="1486731" algn="ctr" rtl="0" eaLnBrk="0" fontAlgn="base" hangingPunct="0">
        <a:spcBef>
          <a:spcPct val="0"/>
        </a:spcBef>
        <a:spcAft>
          <a:spcPct val="0"/>
        </a:spcAft>
        <a:defRPr sz="3469">
          <a:solidFill>
            <a:srgbClr val="FF0000"/>
          </a:solidFill>
          <a:latin typeface="Calibri" pitchFamily="34" charset="0"/>
        </a:defRPr>
      </a:lvl8pPr>
      <a:lvl9pPr marL="1982308" algn="ctr" rtl="0" eaLnBrk="0" fontAlgn="base" hangingPunct="0">
        <a:spcBef>
          <a:spcPct val="0"/>
        </a:spcBef>
        <a:spcAft>
          <a:spcPct val="0"/>
        </a:spcAft>
        <a:defRPr sz="3469">
          <a:solidFill>
            <a:srgbClr val="FF0000"/>
          </a:solidFill>
          <a:latin typeface="Calibri" pitchFamily="34" charset="0"/>
        </a:defRPr>
      </a:lvl9pPr>
    </p:titleStyle>
    <p:bodyStyle>
      <a:lvl1pPr marL="371684" indent="-371684" algn="l" rtl="0" eaLnBrk="0" fontAlgn="base" hangingPunct="0">
        <a:spcBef>
          <a:spcPct val="20000"/>
        </a:spcBef>
        <a:spcAft>
          <a:spcPct val="0"/>
        </a:spcAft>
        <a:buBlip>
          <a:blip r:embed="rId6"/>
        </a:buBlip>
        <a:defRPr sz="3034">
          <a:solidFill>
            <a:schemeClr val="tx1"/>
          </a:solidFill>
          <a:latin typeface="+mn-lt"/>
          <a:ea typeface="+mn-ea"/>
          <a:cs typeface="+mn-cs"/>
        </a:defRPr>
      </a:lvl1pPr>
      <a:lvl2pPr marL="805312" indent="-309735" algn="l" rtl="0" eaLnBrk="0" fontAlgn="base" hangingPunct="0">
        <a:spcBef>
          <a:spcPct val="20000"/>
        </a:spcBef>
        <a:spcAft>
          <a:spcPct val="0"/>
        </a:spcAft>
        <a:buClr>
          <a:srgbClr val="C00000"/>
        </a:buClr>
        <a:buFont typeface="Arial" panose="020B0604020202020204" pitchFamily="34" charset="0"/>
        <a:buChar char="•"/>
        <a:defRPr sz="2602">
          <a:solidFill>
            <a:schemeClr val="tx1"/>
          </a:solidFill>
          <a:latin typeface="+mn-lt"/>
        </a:defRPr>
      </a:lvl2pPr>
      <a:lvl3pPr marL="1238943" indent="-247788" algn="l" rtl="0" eaLnBrk="0" fontAlgn="base" hangingPunct="0">
        <a:spcBef>
          <a:spcPct val="20000"/>
        </a:spcBef>
        <a:spcAft>
          <a:spcPct val="0"/>
        </a:spcAft>
        <a:buFont typeface="Arial" panose="020B0604020202020204" pitchFamily="34" charset="0"/>
        <a:buChar char="•"/>
        <a:defRPr sz="2167">
          <a:solidFill>
            <a:schemeClr val="tx1"/>
          </a:solidFill>
          <a:latin typeface="+mn-lt"/>
        </a:defRPr>
      </a:lvl3pPr>
      <a:lvl4pPr marL="1734520" indent="-247788" algn="l" rtl="0" eaLnBrk="0" fontAlgn="base" hangingPunct="0">
        <a:spcBef>
          <a:spcPct val="20000"/>
        </a:spcBef>
        <a:spcAft>
          <a:spcPct val="0"/>
        </a:spcAft>
        <a:buFont typeface="Arial" panose="020B0604020202020204" pitchFamily="34" charset="0"/>
        <a:buChar char="–"/>
        <a:defRPr sz="2167">
          <a:solidFill>
            <a:schemeClr val="tx1"/>
          </a:solidFill>
          <a:latin typeface="+mn-lt"/>
        </a:defRPr>
      </a:lvl4pPr>
      <a:lvl5pPr marL="2230097" indent="-247788" algn="l" rtl="0" eaLnBrk="0" fontAlgn="base" hangingPunct="0">
        <a:spcBef>
          <a:spcPct val="20000"/>
        </a:spcBef>
        <a:spcAft>
          <a:spcPct val="0"/>
        </a:spcAft>
        <a:buFont typeface="Arial" panose="020B0604020202020204" pitchFamily="34" charset="0"/>
        <a:buChar char="»"/>
        <a:defRPr sz="1733">
          <a:solidFill>
            <a:schemeClr val="tx1"/>
          </a:solidFill>
          <a:latin typeface="+mn-lt"/>
        </a:defRPr>
      </a:lvl5pPr>
      <a:lvl6pPr marL="2725674" indent="-247788" algn="l" rtl="0" eaLnBrk="0" fontAlgn="base" hangingPunct="0">
        <a:spcBef>
          <a:spcPct val="20000"/>
        </a:spcBef>
        <a:spcAft>
          <a:spcPct val="0"/>
        </a:spcAft>
        <a:buFont typeface="Arial" charset="0"/>
        <a:buChar char="»"/>
        <a:defRPr sz="1733">
          <a:solidFill>
            <a:schemeClr val="tx1"/>
          </a:solidFill>
          <a:latin typeface="+mn-lt"/>
        </a:defRPr>
      </a:lvl6pPr>
      <a:lvl7pPr marL="3221252" indent="-247788" algn="l" rtl="0" eaLnBrk="0" fontAlgn="base" hangingPunct="0">
        <a:spcBef>
          <a:spcPct val="20000"/>
        </a:spcBef>
        <a:spcAft>
          <a:spcPct val="0"/>
        </a:spcAft>
        <a:buFont typeface="Arial" charset="0"/>
        <a:buChar char="»"/>
        <a:defRPr sz="1733">
          <a:solidFill>
            <a:schemeClr val="tx1"/>
          </a:solidFill>
          <a:latin typeface="+mn-lt"/>
        </a:defRPr>
      </a:lvl7pPr>
      <a:lvl8pPr marL="3716829" indent="-247788" algn="l" rtl="0" eaLnBrk="0" fontAlgn="base" hangingPunct="0">
        <a:spcBef>
          <a:spcPct val="20000"/>
        </a:spcBef>
        <a:spcAft>
          <a:spcPct val="0"/>
        </a:spcAft>
        <a:buFont typeface="Arial" charset="0"/>
        <a:buChar char="»"/>
        <a:defRPr sz="1733">
          <a:solidFill>
            <a:schemeClr val="tx1"/>
          </a:solidFill>
          <a:latin typeface="+mn-lt"/>
        </a:defRPr>
      </a:lvl8pPr>
      <a:lvl9pPr marL="4212406" indent="-247788" algn="l" rtl="0" eaLnBrk="0" fontAlgn="base" hangingPunct="0">
        <a:spcBef>
          <a:spcPct val="20000"/>
        </a:spcBef>
        <a:spcAft>
          <a:spcPct val="0"/>
        </a:spcAft>
        <a:buFont typeface="Arial" charset="0"/>
        <a:buChar char="»"/>
        <a:defRPr sz="1733">
          <a:solidFill>
            <a:schemeClr val="tx1"/>
          </a:solidFill>
          <a:latin typeface="+mn-lt"/>
        </a:defRPr>
      </a:lvl9pPr>
    </p:bodyStyle>
    <p:otherStyle>
      <a:defPPr>
        <a:defRPr lang="en-US"/>
      </a:defPPr>
      <a:lvl1pPr marL="0" algn="l" defTabSz="991155" rtl="0" eaLnBrk="1" latinLnBrk="0" hangingPunct="1">
        <a:defRPr sz="1951" kern="1200">
          <a:solidFill>
            <a:schemeClr val="tx1"/>
          </a:solidFill>
          <a:latin typeface="+mn-lt"/>
          <a:ea typeface="+mn-ea"/>
          <a:cs typeface="+mn-cs"/>
        </a:defRPr>
      </a:lvl1pPr>
      <a:lvl2pPr marL="495577" algn="l" defTabSz="991155" rtl="0" eaLnBrk="1" latinLnBrk="0" hangingPunct="1">
        <a:defRPr sz="1951" kern="1200">
          <a:solidFill>
            <a:schemeClr val="tx1"/>
          </a:solidFill>
          <a:latin typeface="+mn-lt"/>
          <a:ea typeface="+mn-ea"/>
          <a:cs typeface="+mn-cs"/>
        </a:defRPr>
      </a:lvl2pPr>
      <a:lvl3pPr marL="991155" algn="l" defTabSz="991155" rtl="0" eaLnBrk="1" latinLnBrk="0" hangingPunct="1">
        <a:defRPr sz="1951" kern="1200">
          <a:solidFill>
            <a:schemeClr val="tx1"/>
          </a:solidFill>
          <a:latin typeface="+mn-lt"/>
          <a:ea typeface="+mn-ea"/>
          <a:cs typeface="+mn-cs"/>
        </a:defRPr>
      </a:lvl3pPr>
      <a:lvl4pPr marL="1486731" algn="l" defTabSz="991155" rtl="0" eaLnBrk="1" latinLnBrk="0" hangingPunct="1">
        <a:defRPr sz="1951" kern="1200">
          <a:solidFill>
            <a:schemeClr val="tx1"/>
          </a:solidFill>
          <a:latin typeface="+mn-lt"/>
          <a:ea typeface="+mn-ea"/>
          <a:cs typeface="+mn-cs"/>
        </a:defRPr>
      </a:lvl4pPr>
      <a:lvl5pPr marL="1982308" algn="l" defTabSz="991155" rtl="0" eaLnBrk="1" latinLnBrk="0" hangingPunct="1">
        <a:defRPr sz="1951" kern="1200">
          <a:solidFill>
            <a:schemeClr val="tx1"/>
          </a:solidFill>
          <a:latin typeface="+mn-lt"/>
          <a:ea typeface="+mn-ea"/>
          <a:cs typeface="+mn-cs"/>
        </a:defRPr>
      </a:lvl5pPr>
      <a:lvl6pPr marL="2477886" algn="l" defTabSz="991155" rtl="0" eaLnBrk="1" latinLnBrk="0" hangingPunct="1">
        <a:defRPr sz="1951" kern="1200">
          <a:solidFill>
            <a:schemeClr val="tx1"/>
          </a:solidFill>
          <a:latin typeface="+mn-lt"/>
          <a:ea typeface="+mn-ea"/>
          <a:cs typeface="+mn-cs"/>
        </a:defRPr>
      </a:lvl6pPr>
      <a:lvl7pPr marL="2973463" algn="l" defTabSz="991155" rtl="0" eaLnBrk="1" latinLnBrk="0" hangingPunct="1">
        <a:defRPr sz="1951" kern="1200">
          <a:solidFill>
            <a:schemeClr val="tx1"/>
          </a:solidFill>
          <a:latin typeface="+mn-lt"/>
          <a:ea typeface="+mn-ea"/>
          <a:cs typeface="+mn-cs"/>
        </a:defRPr>
      </a:lvl7pPr>
      <a:lvl8pPr marL="3469041" algn="l" defTabSz="991155" rtl="0" eaLnBrk="1" latinLnBrk="0" hangingPunct="1">
        <a:defRPr sz="1951" kern="1200">
          <a:solidFill>
            <a:schemeClr val="tx1"/>
          </a:solidFill>
          <a:latin typeface="+mn-lt"/>
          <a:ea typeface="+mn-ea"/>
          <a:cs typeface="+mn-cs"/>
        </a:defRPr>
      </a:lvl8pPr>
      <a:lvl9pPr marL="3964618" algn="l" defTabSz="991155" rtl="0" eaLnBrk="1" latinLnBrk="0" hangingPunct="1">
        <a:defRPr sz="195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ran/TSG_RAN/TSGR_104/Docs"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hyperlink" Target="https://www.3gpp.org/ftp/TSG_SA/TSG_SA/TSGS_104_Shanghai_2024-06/Docs/SP-240920.zip" TargetMode="External"/><Relationship Id="rId5" Type="http://schemas.openxmlformats.org/officeDocument/2006/relationships/hyperlink" Target="https://www.3gpp.org/ftp/tsg_sa/TSG_SA/TSGS_104_Shanghai_2024-06/Report" TargetMode="External"/><Relationship Id="rId4" Type="http://schemas.openxmlformats.org/officeDocument/2006/relationships/hyperlink" Target="https://www.3gpp.org/ftp/tsg_CT/TSG_CT/TSGC_104_Shanghai/Docs"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mailto:saurabh.khare@nokia.com" TargetMode="External"/><Relationship Id="rId2" Type="http://schemas.openxmlformats.org/officeDocument/2006/relationships/hyperlink" Target="mailto:rajvel@samsung.com" TargetMode="External"/><Relationship Id="rId1" Type="http://schemas.openxmlformats.org/officeDocument/2006/relationships/slideLayout" Target="../slideLayouts/slideLayout3.xml"/><Relationship Id="rId6" Type="http://schemas.openxmlformats.org/officeDocument/2006/relationships/hyperlink" Target="mailto:tiffany.xu@ericsson.com" TargetMode="External"/><Relationship Id="rId5" Type="http://schemas.openxmlformats.org/officeDocument/2006/relationships/hyperlink" Target="mailto:lianghaoran@xiaomi.com" TargetMode="External"/><Relationship Id="rId4" Type="http://schemas.openxmlformats.org/officeDocument/2006/relationships/hyperlink" Target="https://www.3gpp.org/ftp/TSG_SA/TSG_SA/TSGS_104_Shanghai_2024-06/Docs/SP-240653.zip" TargetMode="External"/></Relationships>
</file>

<file path=ppt/slides/_rels/slide5.xml.rels><?xml version="1.0" encoding="UTF-8" standalone="yes"?>
<Relationships xmlns="http://schemas.openxmlformats.org/package/2006/relationships"><Relationship Id="rId2" Type="http://schemas.openxmlformats.org/officeDocument/2006/relationships/hyperlink" Target="https://www.3gpp.org/ftp/TSG_SA/TSG_SA/TSGS_104_Shanghai_2024-06/Docs/SP-240955.zip" TargetMode="Externa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hyperlink" Target="https://www.3gpp.org/ftp/tsg_ct/WG4_protocollars_ex-CN4/TSGCT4_119_Chicago/Docs/C4-235577.zip" TargetMode="External"/><Relationship Id="rId2" Type="http://schemas.openxmlformats.org/officeDocument/2006/relationships/hyperlink" Target="https://www.3gpp.org/ftp/TSG_SA/WG3_Security/TSGS3_115_Athens/Docs/S3-240220.zip" TargetMode="Externa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693.zip" TargetMode="External"/><Relationship Id="rId2" Type="http://schemas.openxmlformats.org/officeDocument/2006/relationships/hyperlink" Target="https://www.3gpp.org/ftp/tsg_sa/TSG_SA/TSGS_103_Maastricht_2024-03/Docs/SP-240458.zip" TargetMode="Externa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D6F74BBF-6643-4D12-BB2C-2105504062AD}"/>
              </a:ext>
            </a:extLst>
          </p:cNvPr>
          <p:cNvSpPr>
            <a:spLocks noGrp="1"/>
          </p:cNvSpPr>
          <p:nvPr>
            <p:ph type="ctrTitle"/>
          </p:nvPr>
        </p:nvSpPr>
        <p:spPr/>
        <p:txBody>
          <a:bodyPr/>
          <a:lstStyle/>
          <a:p>
            <a:r>
              <a:rPr lang="sv-SE" altLang="sv-SE" dirty="0"/>
              <a:t>Report from SA#104 on SA3 topics</a:t>
            </a:r>
          </a:p>
        </p:txBody>
      </p:sp>
      <p:sp>
        <p:nvSpPr>
          <p:cNvPr id="5123" name="Subtitle 2">
            <a:extLst>
              <a:ext uri="{FF2B5EF4-FFF2-40B4-BE49-F238E27FC236}">
                <a16:creationId xmlns:a16="http://schemas.microsoft.com/office/drawing/2014/main" id="{6076546E-D892-4ECA-A62B-AF382ED7CF28}"/>
              </a:ext>
            </a:extLst>
          </p:cNvPr>
          <p:cNvSpPr>
            <a:spLocks noGrp="1"/>
          </p:cNvSpPr>
          <p:nvPr>
            <p:ph type="subTitle" idx="1"/>
          </p:nvPr>
        </p:nvSpPr>
        <p:spPr/>
        <p:txBody>
          <a:bodyPr/>
          <a:lstStyle/>
          <a:p>
            <a:pPr>
              <a:lnSpc>
                <a:spcPct val="80000"/>
              </a:lnSpc>
              <a:buFontTx/>
              <a:buNone/>
            </a:pPr>
            <a:r>
              <a:rPr lang="en-US" altLang="en-US" sz="2000" b="1" dirty="0">
                <a:latin typeface="Arial" panose="020B0604020202020204" pitchFamily="34" charset="0"/>
              </a:rPr>
              <a:t>Suresh Nair, </a:t>
            </a:r>
            <a:r>
              <a:rPr lang="en-US" altLang="en-US" sz="2000" dirty="0">
                <a:latin typeface="Arial" panose="020B0604020202020204" pitchFamily="34" charset="0"/>
              </a:rPr>
              <a:t>SA3 Chair, Nokia</a:t>
            </a:r>
          </a:p>
          <a:p>
            <a:pPr>
              <a:buFontTx/>
              <a:buNone/>
            </a:pPr>
            <a:endParaRPr lang="sv-SE" altLang="sv-SE" sz="2000"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A62AC140-58E4-429E-B6A7-A16F6CE62F2E}"/>
              </a:ext>
            </a:extLst>
          </p:cNvPr>
          <p:cNvSpPr>
            <a:spLocks noGrp="1"/>
          </p:cNvSpPr>
          <p:nvPr>
            <p:ph type="title"/>
          </p:nvPr>
        </p:nvSpPr>
        <p:spPr/>
        <p:txBody>
          <a:bodyPr/>
          <a:lstStyle/>
          <a:p>
            <a:r>
              <a:rPr lang="sv-SE" altLang="en-US"/>
              <a:t>Thank You!</a:t>
            </a:r>
            <a:endParaRPr lang="en-US" altLang="en-US"/>
          </a:p>
        </p:txBody>
      </p:sp>
      <p:sp>
        <p:nvSpPr>
          <p:cNvPr id="17411" name="Content Placeholder 2">
            <a:extLst>
              <a:ext uri="{FF2B5EF4-FFF2-40B4-BE49-F238E27FC236}">
                <a16:creationId xmlns:a16="http://schemas.microsoft.com/office/drawing/2014/main" id="{3B74E3E3-8821-43AA-9960-9A2F7C0F15F6}"/>
              </a:ext>
            </a:extLst>
          </p:cNvPr>
          <p:cNvSpPr>
            <a:spLocks noGrp="1"/>
          </p:cNvSpPr>
          <p:nvPr>
            <p:ph idx="1"/>
          </p:nvPr>
        </p:nvSpPr>
        <p:spPr>
          <a:xfrm>
            <a:off x="838200" y="1825625"/>
            <a:ext cx="5124450" cy="4351338"/>
          </a:xfrm>
        </p:spPr>
        <p:txBody>
          <a:bodyPr>
            <a:normAutofit/>
          </a:bodyPr>
          <a:lstStyle/>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r>
              <a:rPr lang="sv-SE" altLang="en-US" sz="1600" dirty="0"/>
              <a:t>Suresh Nair</a:t>
            </a:r>
          </a:p>
          <a:p>
            <a:pPr marL="0" indent="0">
              <a:lnSpc>
                <a:spcPct val="100000"/>
              </a:lnSpc>
              <a:spcBef>
                <a:spcPct val="0"/>
              </a:spcBef>
              <a:buFontTx/>
              <a:buNone/>
              <a:defRPr/>
            </a:pPr>
            <a:r>
              <a:rPr lang="sv-SE" altLang="en-US" sz="1600" dirty="0"/>
              <a:t>3GPP SA3 Chairman</a:t>
            </a:r>
          </a:p>
          <a:p>
            <a:pPr marL="0" indent="0">
              <a:lnSpc>
                <a:spcPct val="100000"/>
              </a:lnSpc>
              <a:spcBef>
                <a:spcPct val="0"/>
              </a:spcBef>
              <a:buFontTx/>
              <a:buNone/>
              <a:defRPr/>
            </a:pPr>
            <a:r>
              <a:rPr lang="sv-SE" altLang="en-US" sz="1600" dirty="0"/>
              <a:t>mail: suresh.p.nair@nokia.com</a:t>
            </a:r>
          </a:p>
          <a:p>
            <a:pPr marL="0" indent="0">
              <a:lnSpc>
                <a:spcPct val="100000"/>
              </a:lnSpc>
              <a:spcBef>
                <a:spcPct val="0"/>
              </a:spcBef>
              <a:buFontTx/>
              <a:buNone/>
              <a:defRPr/>
            </a:pPr>
            <a:r>
              <a:rPr lang="sv-SE" altLang="en-US" sz="1600" dirty="0"/>
              <a:t>phone: +1 973 978 9038</a:t>
            </a:r>
          </a:p>
          <a:p>
            <a:pPr marL="0" indent="0">
              <a:buFontTx/>
              <a:buNone/>
              <a:defRPr/>
            </a:pPr>
            <a:endParaRPr lang="sv-SE" altLang="en-US" dirty="0"/>
          </a:p>
        </p:txBody>
      </p:sp>
      <p:pic>
        <p:nvPicPr>
          <p:cNvPr id="8196" name="Picture 3">
            <a:extLst>
              <a:ext uri="{FF2B5EF4-FFF2-40B4-BE49-F238E27FC236}">
                <a16:creationId xmlns:a16="http://schemas.microsoft.com/office/drawing/2014/main" id="{94301D49-B92C-4755-AF23-C63A418E47C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50988" y="1943100"/>
            <a:ext cx="8863012" cy="300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0BF4D-B165-4C49-88D3-062043E4C14D}"/>
              </a:ext>
            </a:extLst>
          </p:cNvPr>
          <p:cNvSpPr>
            <a:spLocks noGrp="1"/>
          </p:cNvSpPr>
          <p:nvPr>
            <p:ph type="title"/>
          </p:nvPr>
        </p:nvSpPr>
        <p:spPr>
          <a:xfrm>
            <a:off x="655320" y="341984"/>
            <a:ext cx="5120114" cy="1692794"/>
          </a:xfrm>
        </p:spPr>
        <p:txBody>
          <a:bodyPr vert="horz" lIns="91440" tIns="45720" rIns="91440" bIns="45720" rtlCol="0" anchor="ctr">
            <a:normAutofit/>
          </a:bodyPr>
          <a:lstStyle/>
          <a:p>
            <a:pPr eaLnBrk="1" hangingPunct="1"/>
            <a:r>
              <a:rPr lang="en-US" dirty="0"/>
              <a:t>Outline</a:t>
            </a:r>
          </a:p>
        </p:txBody>
      </p:sp>
      <p:cxnSp>
        <p:nvCxnSpPr>
          <p:cNvPr id="7" name="Straight Arrow Connector 9">
            <a:extLst>
              <a:ext uri="{FF2B5EF4-FFF2-40B4-BE49-F238E27FC236}">
                <a16:creationId xmlns:a16="http://schemas.microsoft.com/office/drawing/2014/main" id="{E4A809D5-3600-46D4-A466-67F2349A54F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55320" y="2316480"/>
            <a:ext cx="457200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A6F639F3-3BD3-4C77-B720-4DF4ADD21901}"/>
              </a:ext>
            </a:extLst>
          </p:cNvPr>
          <p:cNvSpPr>
            <a:spLocks noGrp="1"/>
          </p:cNvSpPr>
          <p:nvPr>
            <p:ph idx="1"/>
          </p:nvPr>
        </p:nvSpPr>
        <p:spPr>
          <a:xfrm>
            <a:off x="655321" y="2575034"/>
            <a:ext cx="8778046" cy="3462228"/>
          </a:xfrm>
        </p:spPr>
        <p:txBody>
          <a:bodyPr vert="horz" lIns="91440" tIns="45720" rIns="91440" bIns="45720" rtlCol="0">
            <a:normAutofit/>
          </a:bodyPr>
          <a:lstStyle/>
          <a:p>
            <a:pPr eaLnBrk="1" hangingPunct="1">
              <a:buFont typeface="Arial" panose="020B0604020202020204" pitchFamily="34" charset="0"/>
              <a:buChar char="•"/>
            </a:pPr>
            <a:r>
              <a:rPr lang="en-US" sz="2400" dirty="0"/>
              <a:t>General information</a:t>
            </a:r>
          </a:p>
          <a:p>
            <a:pPr eaLnBrk="1" hangingPunct="1">
              <a:buFont typeface="Arial" panose="020B0604020202020204" pitchFamily="34" charset="0"/>
              <a:buChar char="•"/>
            </a:pPr>
            <a:r>
              <a:rPr lang="en-US" sz="2400" dirty="0"/>
              <a:t>Outcome of SA3 submissions</a:t>
            </a:r>
          </a:p>
          <a:p>
            <a:pPr eaLnBrk="1" hangingPunct="1">
              <a:buFont typeface="Arial" panose="020B0604020202020204" pitchFamily="34" charset="0"/>
              <a:buChar char="•"/>
            </a:pPr>
            <a:r>
              <a:rPr lang="en-US" sz="2400" dirty="0"/>
              <a:t>Approved related WID/SIDs</a:t>
            </a:r>
          </a:p>
          <a:p>
            <a:pPr eaLnBrk="1" hangingPunct="1">
              <a:buFont typeface="Arial" panose="020B0604020202020204" pitchFamily="34" charset="0"/>
              <a:buChar char="•"/>
            </a:pPr>
            <a:r>
              <a:rPr lang="en-US" sz="2400" dirty="0"/>
              <a:t>Report on specific topics</a:t>
            </a:r>
          </a:p>
          <a:p>
            <a:pPr marL="0" indent="0" eaLnBrk="1" hangingPunct="1">
              <a:buNone/>
            </a:pPr>
            <a:endParaRPr lang="en-US" sz="2400" dirty="0"/>
          </a:p>
          <a:p>
            <a:pPr eaLnBrk="1" hangingPunct="1">
              <a:buFont typeface="Arial" panose="020B0604020202020204" pitchFamily="34" charset="0"/>
              <a:buChar char="•"/>
            </a:pPr>
            <a:endParaRPr lang="en-US" sz="2400" dirty="0"/>
          </a:p>
          <a:p>
            <a:pPr marL="0" indent="0" eaLnBrk="1" hangingPunct="1">
              <a:buNone/>
            </a:pPr>
            <a:endParaRPr lang="en-US" sz="2400" dirty="0"/>
          </a:p>
          <a:p>
            <a:pPr eaLnBrk="1" hangingPunct="1">
              <a:buFont typeface="Arial" panose="020B0604020202020204" pitchFamily="34" charset="0"/>
              <a:buChar char="•"/>
            </a:pPr>
            <a:endParaRPr lang="en-US" sz="2400" dirty="0"/>
          </a:p>
        </p:txBody>
      </p:sp>
    </p:spTree>
    <p:extLst>
      <p:ext uri="{BB962C8B-B14F-4D97-AF65-F5344CB8AC3E}">
        <p14:creationId xmlns:p14="http://schemas.microsoft.com/office/powerpoint/2010/main" val="2021875202"/>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EA62F-77EA-4269-B2B3-149D052A00C8}"/>
              </a:ext>
            </a:extLst>
          </p:cNvPr>
          <p:cNvSpPr>
            <a:spLocks noGrp="1"/>
          </p:cNvSpPr>
          <p:nvPr>
            <p:ph type="title"/>
          </p:nvPr>
        </p:nvSpPr>
        <p:spPr/>
        <p:txBody>
          <a:bodyPr/>
          <a:lstStyle/>
          <a:p>
            <a:r>
              <a:rPr lang="sv-SE" dirty="0"/>
              <a:t>General information</a:t>
            </a:r>
          </a:p>
        </p:txBody>
      </p:sp>
      <p:sp>
        <p:nvSpPr>
          <p:cNvPr id="3" name="Content Placeholder 2">
            <a:extLst>
              <a:ext uri="{FF2B5EF4-FFF2-40B4-BE49-F238E27FC236}">
                <a16:creationId xmlns:a16="http://schemas.microsoft.com/office/drawing/2014/main" id="{66321AD9-6172-4EE6-8DF0-EEF44C736C79}"/>
              </a:ext>
            </a:extLst>
          </p:cNvPr>
          <p:cNvSpPr>
            <a:spLocks noGrp="1"/>
          </p:cNvSpPr>
          <p:nvPr>
            <p:ph idx="1"/>
          </p:nvPr>
        </p:nvSpPr>
        <p:spPr>
          <a:solidFill>
            <a:schemeClr val="accent1">
              <a:lumMod val="20000"/>
              <a:lumOff val="80000"/>
            </a:schemeClr>
          </a:solidFill>
          <a:effectLst>
            <a:outerShdw blurRad="50800" dist="50800" dir="5400000" algn="ctr" rotWithShape="0">
              <a:schemeClr val="accent1">
                <a:lumMod val="20000"/>
                <a:lumOff val="80000"/>
              </a:schemeClr>
            </a:outerShdw>
          </a:effectLst>
        </p:spPr>
        <p:txBody>
          <a:bodyPr/>
          <a:lstStyle/>
          <a:p>
            <a:r>
              <a:rPr lang="en-GB" sz="2400" u="sng" dirty="0"/>
              <a:t>Input</a:t>
            </a:r>
          </a:p>
          <a:p>
            <a:pPr lvl="1"/>
            <a:r>
              <a:rPr lang="en-GB" sz="2000" dirty="0"/>
              <a:t>The SA#104 documents: </a:t>
            </a:r>
            <a:r>
              <a:rPr lang="en-US" sz="2000" u="sng" dirty="0">
                <a:solidFill>
                  <a:srgbClr val="0000FF"/>
                </a:solidFill>
                <a:effectLst/>
                <a:latin typeface="Calibri" panose="020F0502020204030204" pitchFamily="34" charset="0"/>
                <a:ea typeface="Nokia Pure Text Light" panose="020B0304040602060303" pitchFamily="34" charset="0"/>
                <a:cs typeface="Calibri" panose="020F0502020204030204" pitchFamily="34" charset="0"/>
              </a:rPr>
              <a:t>https://www.3gpp.org/ftp/TSG_SA/TSG_SA/TSGS_104_Shanghai_2024-06/Docs</a:t>
            </a:r>
            <a:endParaRPr lang="en-GB" sz="2000" dirty="0">
              <a:highlight>
                <a:srgbClr val="FFFF00"/>
              </a:highlight>
              <a:latin typeface="Calibri" panose="020F0502020204030204" pitchFamily="34" charset="0"/>
              <a:cs typeface="Calibri" panose="020F0502020204030204" pitchFamily="34" charset="0"/>
            </a:endParaRPr>
          </a:p>
          <a:p>
            <a:pPr lvl="1"/>
            <a:r>
              <a:rPr lang="en-GB" sz="2000" dirty="0"/>
              <a:t>The RAN#104  documents: </a:t>
            </a:r>
            <a:r>
              <a:rPr lang="sv-SE" sz="2000" dirty="0">
                <a:hlinkClick r:id="rId3"/>
              </a:rPr>
              <a:t>https://www.3gpp.org/ftp/tsg_ran/TSG_RAN/TSGR_104/Docs</a:t>
            </a:r>
            <a:r>
              <a:rPr lang="sv-SE" sz="2000" dirty="0"/>
              <a:t> </a:t>
            </a:r>
          </a:p>
          <a:p>
            <a:pPr lvl="1"/>
            <a:r>
              <a:rPr lang="en-GB" sz="2000" dirty="0"/>
              <a:t>The CT#104 documents: </a:t>
            </a:r>
            <a:r>
              <a:rPr lang="sv-SE" sz="2000" dirty="0">
                <a:hlinkClick r:id="rId4"/>
              </a:rPr>
              <a:t>https://www.3gpp.org/ftp/tsg_CT/TSG_CT/TSGC_104_Shanghai/Docs</a:t>
            </a:r>
            <a:r>
              <a:rPr lang="sv-SE" sz="2000" dirty="0"/>
              <a:t> </a:t>
            </a:r>
            <a:endParaRPr lang="sv-SE" dirty="0"/>
          </a:p>
        </p:txBody>
      </p:sp>
      <p:sp>
        <p:nvSpPr>
          <p:cNvPr id="4" name="Content Placeholder 3">
            <a:extLst>
              <a:ext uri="{FF2B5EF4-FFF2-40B4-BE49-F238E27FC236}">
                <a16:creationId xmlns:a16="http://schemas.microsoft.com/office/drawing/2014/main" id="{411235D6-695C-4AE1-8BD0-6DA98BE0EE81}"/>
              </a:ext>
            </a:extLst>
          </p:cNvPr>
          <p:cNvSpPr>
            <a:spLocks noGrp="1"/>
          </p:cNvSpPr>
          <p:nvPr>
            <p:ph idx="10"/>
          </p:nvPr>
        </p:nvSpPr>
        <p:spPr>
          <a:xfrm>
            <a:off x="6228861" y="1825625"/>
            <a:ext cx="5744836" cy="4351338"/>
          </a:xfrm>
          <a:solidFill>
            <a:schemeClr val="accent4">
              <a:lumMod val="20000"/>
              <a:lumOff val="80000"/>
            </a:schemeClr>
          </a:solidFill>
        </p:spPr>
        <p:txBody>
          <a:bodyPr/>
          <a:lstStyle/>
          <a:p>
            <a:r>
              <a:rPr lang="sv-SE" sz="2400" u="sng" dirty="0"/>
              <a:t>Reports</a:t>
            </a:r>
          </a:p>
          <a:p>
            <a:pPr marL="179705" marR="0">
              <a:spcBef>
                <a:spcPts val="0"/>
              </a:spcBef>
              <a:spcAft>
                <a:spcPts val="0"/>
              </a:spcAft>
            </a:pPr>
            <a:r>
              <a:rPr lang="en-GB" sz="1800" dirty="0"/>
              <a:t>SA#104 meeting report: </a:t>
            </a:r>
            <a:endParaRPr lang="en-US" sz="1800" dirty="0">
              <a:effectLst/>
              <a:ea typeface="Calibri" panose="020F0502020204030204" pitchFamily="34" charset="0"/>
            </a:endParaRPr>
          </a:p>
          <a:p>
            <a:pPr marL="179705" marR="0">
              <a:spcBef>
                <a:spcPts val="0"/>
              </a:spcBef>
              <a:spcAft>
                <a:spcPts val="0"/>
              </a:spcAft>
            </a:pPr>
            <a:r>
              <a:rPr lang="en-US" sz="1800" u="sng" dirty="0">
                <a:solidFill>
                  <a:srgbClr val="0000FF"/>
                </a:solidFill>
                <a:effectLst/>
                <a:ea typeface="Nokia Pure Text Light" panose="020B0304040602060303" pitchFamily="34" charset="0"/>
                <a:cs typeface="Arial" panose="020B0604020202020204" pitchFamily="34" charset="0"/>
                <a:hlinkClick r:id="rId5"/>
              </a:rPr>
              <a:t>https://www.3gpp.org/ftp/tsg_sa/TSG_SA/TSGS_104_Shanghai_2024-06/Report</a:t>
            </a:r>
            <a:r>
              <a:rPr lang="en-US" sz="1800" u="sng" dirty="0">
                <a:solidFill>
                  <a:srgbClr val="0000FF"/>
                </a:solidFill>
                <a:effectLst/>
                <a:ea typeface="Nokia Pure Text Light" panose="020B0304040602060303" pitchFamily="34" charset="0"/>
                <a:cs typeface="Arial" panose="020B0604020202020204" pitchFamily="34" charset="0"/>
              </a:rPr>
              <a:t> </a:t>
            </a:r>
            <a:endParaRPr lang="en-US" sz="1800" u="sng" dirty="0">
              <a:solidFill>
                <a:srgbClr val="0000FF"/>
              </a:solidFill>
              <a:effectLst/>
              <a:ea typeface="Calibri" panose="020F0502020204030204" pitchFamily="34" charset="0"/>
            </a:endParaRPr>
          </a:p>
          <a:p>
            <a:pPr marL="179705" marR="0">
              <a:spcBef>
                <a:spcPts val="0"/>
              </a:spcBef>
              <a:spcAft>
                <a:spcPts val="0"/>
              </a:spcAft>
            </a:pPr>
            <a:r>
              <a:rPr lang="sv-FI" sz="1800" dirty="0">
                <a:solidFill>
                  <a:srgbClr val="001135"/>
                </a:solidFill>
                <a:effectLst/>
                <a:ea typeface="Calibri" panose="020F0502020204030204" pitchFamily="34" charset="0"/>
              </a:rPr>
              <a:t>Rel-19 SA3 </a:t>
            </a:r>
            <a:r>
              <a:rPr lang="en-US" sz="1800" dirty="0">
                <a:solidFill>
                  <a:srgbClr val="001135"/>
                </a:solidFill>
                <a:effectLst/>
                <a:ea typeface="Calibri" panose="020F0502020204030204" pitchFamily="34" charset="0"/>
              </a:rPr>
              <a:t>SID/WIDs were approved. </a:t>
            </a:r>
            <a:endParaRPr lang="en-US" sz="1800" dirty="0">
              <a:effectLst/>
              <a:ea typeface="Calibri" panose="020F0502020204030204" pitchFamily="34" charset="0"/>
            </a:endParaRPr>
          </a:p>
          <a:p>
            <a:endParaRPr lang="sv-FI" sz="1800" u="sng" dirty="0">
              <a:solidFill>
                <a:srgbClr val="0000FF"/>
              </a:solidFill>
              <a:effectLst/>
              <a:ea typeface="Calibri" panose="020F0502020204030204" pitchFamily="34" charset="0"/>
            </a:endParaRPr>
          </a:p>
          <a:p>
            <a:pPr marL="457200" lvl="1" indent="0">
              <a:buNone/>
            </a:pPr>
            <a:endParaRPr lang="en-US" sz="1800" dirty="0"/>
          </a:p>
          <a:p>
            <a:r>
              <a:rPr lang="en-US" sz="1800" b="1" i="0" u="sng" strike="noStrike" dirty="0">
                <a:solidFill>
                  <a:srgbClr val="0000FF"/>
                </a:solidFill>
                <a:effectLst/>
                <a:hlinkClick r:id="rId6"/>
              </a:rPr>
              <a:t>SP-240920</a:t>
            </a:r>
            <a:r>
              <a:rPr lang="en-US" sz="1800" dirty="0"/>
              <a:t>   </a:t>
            </a:r>
            <a:r>
              <a:rPr lang="en-US" sz="1800" b="1" i="0" u="sng" strike="noStrike" dirty="0">
                <a:solidFill>
                  <a:srgbClr val="0000FF"/>
                </a:solidFill>
                <a:effectLst/>
              </a:rPr>
              <a:t> </a:t>
            </a:r>
            <a:r>
              <a:rPr lang="en-US" sz="1800" b="0" i="0" u="none" strike="noStrike" dirty="0">
                <a:solidFill>
                  <a:srgbClr val="000000"/>
                </a:solidFill>
                <a:effectLst/>
              </a:rPr>
              <a:t>SA WG3 Chair report to SA#104</a:t>
            </a:r>
            <a:r>
              <a:rPr lang="en-US" sz="1800" dirty="0"/>
              <a:t> </a:t>
            </a:r>
          </a:p>
          <a:p>
            <a:pPr marL="457200" lvl="1" indent="0">
              <a:buNone/>
            </a:pPr>
            <a:endParaRPr lang="en-US" sz="2000" dirty="0"/>
          </a:p>
        </p:txBody>
      </p:sp>
    </p:spTree>
    <p:extLst>
      <p:ext uri="{BB962C8B-B14F-4D97-AF65-F5344CB8AC3E}">
        <p14:creationId xmlns:p14="http://schemas.microsoft.com/office/powerpoint/2010/main" val="408500679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838200" y="365125"/>
            <a:ext cx="10515600" cy="457201"/>
          </a:xfrm>
        </p:spPr>
        <p:txBody>
          <a:bodyPr/>
          <a:lstStyle/>
          <a:p>
            <a:r>
              <a:rPr lang="sv-SE" dirty="0"/>
              <a:t>Outcome of SA3 submissions</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a:xfrm>
            <a:off x="625548" y="1708667"/>
            <a:ext cx="10515599" cy="3966369"/>
          </a:xfrm>
        </p:spPr>
        <p:txBody>
          <a:bodyPr/>
          <a:lstStyle/>
          <a:p>
            <a:r>
              <a:rPr lang="en-US" sz="2400" dirty="0"/>
              <a:t> </a:t>
            </a:r>
            <a:r>
              <a:rPr lang="en-US" sz="1800" dirty="0"/>
              <a:t>SA3 Rel-19 SID/WIDs submitted were approved adding rapporteurs</a:t>
            </a:r>
          </a:p>
          <a:p>
            <a:endParaRPr lang="en-US" sz="1800" dirty="0"/>
          </a:p>
          <a:p>
            <a:endParaRPr lang="en-US" sz="1800" dirty="0"/>
          </a:p>
          <a:p>
            <a:endParaRPr lang="en-US" sz="1800" dirty="0"/>
          </a:p>
          <a:p>
            <a:pPr marL="0" indent="0">
              <a:buNone/>
            </a:pPr>
            <a:endParaRPr lang="en-US" sz="1800" dirty="0"/>
          </a:p>
          <a:p>
            <a:pPr marL="0" indent="0">
              <a:buNone/>
            </a:pPr>
            <a:endParaRPr lang="en-US" sz="1800" dirty="0"/>
          </a:p>
          <a:p>
            <a:pPr marL="0" indent="0">
              <a:buNone/>
            </a:pPr>
            <a:endParaRPr lang="en-US" sz="1800" dirty="0"/>
          </a:p>
          <a:p>
            <a:pPr marL="0" indent="0">
              <a:buNone/>
            </a:pPr>
            <a:endParaRPr lang="en-US" sz="1800" dirty="0"/>
          </a:p>
          <a:p>
            <a:endParaRPr lang="en-US" sz="1800" dirty="0"/>
          </a:p>
          <a:p>
            <a:endParaRPr lang="en-US" sz="1800" dirty="0"/>
          </a:p>
          <a:p>
            <a:endParaRPr lang="en-US" sz="1800" dirty="0"/>
          </a:p>
          <a:p>
            <a:r>
              <a:rPr lang="en-US" sz="1800" dirty="0"/>
              <a:t>2 SA3-LI WIDs were revised and approved</a:t>
            </a:r>
          </a:p>
          <a:p>
            <a:endParaRPr lang="en-US" sz="2400" dirty="0"/>
          </a:p>
          <a:p>
            <a:pPr lvl="1"/>
            <a:endParaRPr lang="en-GB" sz="2000" dirty="0"/>
          </a:p>
          <a:p>
            <a:pPr lvl="1"/>
            <a:endParaRPr lang="sv-SE" sz="2000" dirty="0"/>
          </a:p>
        </p:txBody>
      </p:sp>
      <p:graphicFrame>
        <p:nvGraphicFramePr>
          <p:cNvPr id="3" name="Table 2">
            <a:extLst>
              <a:ext uri="{FF2B5EF4-FFF2-40B4-BE49-F238E27FC236}">
                <a16:creationId xmlns:a16="http://schemas.microsoft.com/office/drawing/2014/main" id="{95D0A1A6-C0DD-F7EB-27D3-2061C6BC33D0}"/>
              </a:ext>
            </a:extLst>
          </p:cNvPr>
          <p:cNvGraphicFramePr>
            <a:graphicFrameLocks noGrp="1"/>
          </p:cNvGraphicFramePr>
          <p:nvPr>
            <p:extLst>
              <p:ext uri="{D42A27DB-BD31-4B8C-83A1-F6EECF244321}">
                <p14:modId xmlns:p14="http://schemas.microsoft.com/office/powerpoint/2010/main" val="953774481"/>
              </p:ext>
            </p:extLst>
          </p:nvPr>
        </p:nvGraphicFramePr>
        <p:xfrm>
          <a:off x="625548" y="2357610"/>
          <a:ext cx="8943902" cy="3273560"/>
        </p:xfrm>
        <a:graphic>
          <a:graphicData uri="http://schemas.openxmlformats.org/drawingml/2006/table">
            <a:tbl>
              <a:tblPr firstRow="1" firstCol="1" bandRow="1">
                <a:tableStyleId>{5C22544A-7EE6-4342-B048-85BDC9FD1C3A}</a:tableStyleId>
              </a:tblPr>
              <a:tblGrid>
                <a:gridCol w="3286516">
                  <a:extLst>
                    <a:ext uri="{9D8B030D-6E8A-4147-A177-3AD203B41FA5}">
                      <a16:colId xmlns:a16="http://schemas.microsoft.com/office/drawing/2014/main" val="1016165870"/>
                    </a:ext>
                  </a:extLst>
                </a:gridCol>
                <a:gridCol w="2828693">
                  <a:extLst>
                    <a:ext uri="{9D8B030D-6E8A-4147-A177-3AD203B41FA5}">
                      <a16:colId xmlns:a16="http://schemas.microsoft.com/office/drawing/2014/main" val="3790115039"/>
                    </a:ext>
                  </a:extLst>
                </a:gridCol>
                <a:gridCol w="2828693">
                  <a:extLst>
                    <a:ext uri="{9D8B030D-6E8A-4147-A177-3AD203B41FA5}">
                      <a16:colId xmlns:a16="http://schemas.microsoft.com/office/drawing/2014/main" val="3261152017"/>
                    </a:ext>
                  </a:extLst>
                </a:gridCol>
              </a:tblGrid>
              <a:tr h="731220">
                <a:tc>
                  <a:txBody>
                    <a:bodyPr/>
                    <a:lstStyle/>
                    <a:p>
                      <a:pPr marL="0" marR="0">
                        <a:spcBef>
                          <a:spcPts val="0"/>
                        </a:spcBef>
                        <a:spcAft>
                          <a:spcPts val="0"/>
                        </a:spcAft>
                      </a:pPr>
                      <a:r>
                        <a:rPr lang="en-US" sz="1400">
                          <a:effectLst/>
                        </a:rPr>
                        <a:t>SID/WID Title</a:t>
                      </a:r>
                      <a:endParaRPr lang="en-US" sz="14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pPr marL="0" marR="0">
                        <a:spcBef>
                          <a:spcPts val="0"/>
                        </a:spcBef>
                        <a:spcAft>
                          <a:spcPts val="0"/>
                        </a:spcAft>
                      </a:pPr>
                      <a:r>
                        <a:rPr lang="en-US" sz="1400">
                          <a:effectLst/>
                        </a:rPr>
                        <a:t>rapporteur</a:t>
                      </a:r>
                      <a:endParaRPr lang="en-US" sz="14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pPr marL="0" marR="0">
                        <a:spcBef>
                          <a:spcPts val="0"/>
                        </a:spcBef>
                        <a:spcAft>
                          <a:spcPts val="0"/>
                        </a:spcAft>
                      </a:pPr>
                      <a:r>
                        <a:rPr lang="en-US" sz="1400">
                          <a:effectLst/>
                        </a:rPr>
                        <a:t>Approved WID/SID</a:t>
                      </a:r>
                      <a:endParaRPr lang="en-US" sz="1400">
                        <a:effectLst/>
                        <a:latin typeface="Aptos" panose="020B0004020202020204" pitchFamily="34" charset="0"/>
                        <a:ea typeface="Aptos" panose="020B0004020202020204" pitchFamily="34" charset="0"/>
                        <a:cs typeface="Aptos" panose="020B0004020202020204" pitchFamily="34" charset="0"/>
                      </a:endParaRPr>
                    </a:p>
                  </a:txBody>
                  <a:tcPr marL="0" marR="0" marT="0" marB="0"/>
                </a:tc>
                <a:extLst>
                  <a:ext uri="{0D108BD9-81ED-4DB2-BD59-A6C34878D82A}">
                    <a16:rowId xmlns:a16="http://schemas.microsoft.com/office/drawing/2014/main" val="3665850652"/>
                  </a:ext>
                </a:extLst>
              </a:tr>
              <a:tr h="731220">
                <a:tc>
                  <a:txBody>
                    <a:bodyPr/>
                    <a:lstStyle/>
                    <a:p>
                      <a:pPr marL="0" marR="0">
                        <a:spcBef>
                          <a:spcPts val="0"/>
                        </a:spcBef>
                        <a:spcAft>
                          <a:spcPts val="0"/>
                        </a:spcAft>
                      </a:pPr>
                      <a:r>
                        <a:rPr lang="en-US" sz="1400" dirty="0">
                          <a:effectLst/>
                        </a:rPr>
                        <a:t>New WID on Security aspects of NR mobility enhancement Phase 1</a:t>
                      </a:r>
                      <a:endParaRPr lang="en-US" sz="1400" dirty="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pPr marL="0" marR="0">
                        <a:spcBef>
                          <a:spcPts val="0"/>
                        </a:spcBef>
                        <a:spcAft>
                          <a:spcPts val="0"/>
                        </a:spcAft>
                      </a:pPr>
                      <a:r>
                        <a:rPr lang="en-US" sz="1400">
                          <a:effectLst/>
                        </a:rPr>
                        <a:t>Rajavelsamy R  (</a:t>
                      </a:r>
                      <a:r>
                        <a:rPr lang="en-US" sz="1400" u="sng">
                          <a:effectLst/>
                          <a:hlinkClick r:id="rId2"/>
                        </a:rPr>
                        <a:t>rajvel@samsung.com</a:t>
                      </a:r>
                      <a:r>
                        <a:rPr lang="en-US" sz="1400">
                          <a:effectLst/>
                        </a:rPr>
                        <a:t>) </a:t>
                      </a:r>
                      <a:endParaRPr lang="en-US" sz="14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pPr marL="0" marR="0">
                        <a:spcBef>
                          <a:spcPts val="0"/>
                        </a:spcBef>
                        <a:spcAft>
                          <a:spcPts val="0"/>
                        </a:spcAft>
                      </a:pPr>
                      <a:r>
                        <a:rPr lang="en-US" sz="1400">
                          <a:effectLst/>
                        </a:rPr>
                        <a:t> SP-240999</a:t>
                      </a:r>
                      <a:endParaRPr lang="en-US" sz="1400">
                        <a:effectLst/>
                        <a:latin typeface="Aptos" panose="020B0004020202020204" pitchFamily="34" charset="0"/>
                        <a:ea typeface="Aptos" panose="020B0004020202020204" pitchFamily="34" charset="0"/>
                        <a:cs typeface="Aptos" panose="020B0004020202020204" pitchFamily="34" charset="0"/>
                      </a:endParaRPr>
                    </a:p>
                  </a:txBody>
                  <a:tcPr marL="0" marR="0" marT="0" marB="0"/>
                </a:tc>
                <a:extLst>
                  <a:ext uri="{0D108BD9-81ED-4DB2-BD59-A6C34878D82A}">
                    <a16:rowId xmlns:a16="http://schemas.microsoft.com/office/drawing/2014/main" val="2848149869"/>
                  </a:ext>
                </a:extLst>
              </a:tr>
              <a:tr h="957680">
                <a:tc>
                  <a:txBody>
                    <a:bodyPr/>
                    <a:lstStyle/>
                    <a:p>
                      <a:pPr marL="0" marR="0">
                        <a:spcBef>
                          <a:spcPts val="0"/>
                        </a:spcBef>
                        <a:spcAft>
                          <a:spcPts val="0"/>
                        </a:spcAft>
                      </a:pPr>
                      <a:r>
                        <a:rPr lang="en-US" sz="1400" dirty="0">
                          <a:effectLst/>
                        </a:rPr>
                        <a:t>New WID on Security for mobility over non-3GPP access to avoid full primary authentication</a:t>
                      </a:r>
                      <a:endParaRPr lang="en-US" sz="1400" dirty="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pPr marL="0" marR="0">
                        <a:spcBef>
                          <a:spcPts val="0"/>
                        </a:spcBef>
                        <a:spcAft>
                          <a:spcPts val="0"/>
                        </a:spcAft>
                      </a:pPr>
                      <a:r>
                        <a:rPr lang="en-US" sz="1400">
                          <a:effectLst/>
                        </a:rPr>
                        <a:t>Saurabh Khare (Nokia) &lt;</a:t>
                      </a:r>
                      <a:r>
                        <a:rPr lang="en-US" sz="1400" u="sng">
                          <a:effectLst/>
                          <a:hlinkClick r:id="rId3"/>
                        </a:rPr>
                        <a:t>saurabh.khare@nokia.com</a:t>
                      </a:r>
                      <a:r>
                        <a:rPr lang="en-US" sz="1400">
                          <a:effectLst/>
                        </a:rPr>
                        <a:t>&gt;).</a:t>
                      </a:r>
                      <a:endParaRPr lang="en-US" sz="14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pPr marL="0" marR="0">
                        <a:spcBef>
                          <a:spcPts val="0"/>
                        </a:spcBef>
                        <a:spcAft>
                          <a:spcPts val="0"/>
                        </a:spcAft>
                      </a:pPr>
                      <a:r>
                        <a:rPr lang="en-US" sz="1400">
                          <a:effectLst/>
                        </a:rPr>
                        <a:t> </a:t>
                      </a:r>
                    </a:p>
                    <a:p>
                      <a:pPr marL="0" marR="0">
                        <a:spcBef>
                          <a:spcPts val="0"/>
                        </a:spcBef>
                        <a:spcAft>
                          <a:spcPts val="0"/>
                        </a:spcAft>
                      </a:pPr>
                      <a:r>
                        <a:rPr lang="en-US" sz="1400" u="sng">
                          <a:effectLst/>
                          <a:hlinkClick r:id="rId4"/>
                        </a:rPr>
                        <a:t>SP-240653</a:t>
                      </a:r>
                      <a:endParaRPr lang="en-US" sz="1400">
                        <a:effectLst/>
                      </a:endParaRPr>
                    </a:p>
                    <a:p>
                      <a:pPr marL="0" marR="0">
                        <a:spcBef>
                          <a:spcPts val="0"/>
                        </a:spcBef>
                        <a:spcAft>
                          <a:spcPts val="0"/>
                        </a:spcAft>
                      </a:pPr>
                      <a:r>
                        <a:rPr lang="en-US" sz="1400">
                          <a:effectLst/>
                        </a:rPr>
                        <a:t> </a:t>
                      </a:r>
                      <a:endParaRPr lang="en-US" sz="1400">
                        <a:effectLst/>
                        <a:latin typeface="Aptos" panose="020B0004020202020204" pitchFamily="34" charset="0"/>
                        <a:ea typeface="Aptos" panose="020B0004020202020204" pitchFamily="34" charset="0"/>
                        <a:cs typeface="Aptos" panose="020B0004020202020204" pitchFamily="34" charset="0"/>
                      </a:endParaRPr>
                    </a:p>
                  </a:txBody>
                  <a:tcPr marL="0" marR="0" marT="0" marB="0"/>
                </a:tc>
                <a:extLst>
                  <a:ext uri="{0D108BD9-81ED-4DB2-BD59-A6C34878D82A}">
                    <a16:rowId xmlns:a16="http://schemas.microsoft.com/office/drawing/2014/main" val="3258661492"/>
                  </a:ext>
                </a:extLst>
              </a:tr>
              <a:tr h="785789">
                <a:tc>
                  <a:txBody>
                    <a:bodyPr/>
                    <a:lstStyle/>
                    <a:p>
                      <a:pPr marL="0" marR="0">
                        <a:spcBef>
                          <a:spcPts val="0"/>
                        </a:spcBef>
                        <a:spcAft>
                          <a:spcPts val="0"/>
                        </a:spcAft>
                      </a:pPr>
                      <a:r>
                        <a:rPr lang="en-US" sz="1400" dirty="0">
                          <a:effectLst/>
                        </a:rPr>
                        <a:t>New Study on security aspects of CAPIF Phase 3</a:t>
                      </a:r>
                      <a:endParaRPr lang="en-US" sz="1400" dirty="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pPr marL="0" marR="0">
                        <a:spcBef>
                          <a:spcPts val="0"/>
                        </a:spcBef>
                        <a:spcAft>
                          <a:spcPts val="0"/>
                        </a:spcAft>
                      </a:pPr>
                      <a:r>
                        <a:rPr lang="en-US" sz="1400">
                          <a:effectLst/>
                        </a:rPr>
                        <a:t>1</a:t>
                      </a:r>
                      <a:r>
                        <a:rPr lang="en-US" sz="1400" baseline="30000">
                          <a:effectLst/>
                        </a:rPr>
                        <a:t>st</a:t>
                      </a:r>
                      <a:r>
                        <a:rPr lang="en-US" sz="1400">
                          <a:effectLst/>
                        </a:rPr>
                        <a:t> rapporteur: Henry Leung ( Xiaomi)</a:t>
                      </a:r>
                    </a:p>
                    <a:p>
                      <a:pPr marL="0" marR="0">
                        <a:spcBef>
                          <a:spcPts val="0"/>
                        </a:spcBef>
                        <a:spcAft>
                          <a:spcPts val="0"/>
                        </a:spcAft>
                      </a:pPr>
                      <a:r>
                        <a:rPr lang="en-US" sz="1400">
                          <a:effectLst/>
                        </a:rPr>
                        <a:t>&lt;</a:t>
                      </a:r>
                      <a:r>
                        <a:rPr lang="en-US" sz="1400" u="sng">
                          <a:effectLst/>
                          <a:hlinkClick r:id="rId5"/>
                        </a:rPr>
                        <a:t>lianghaoran@xiaomi.com</a:t>
                      </a:r>
                      <a:r>
                        <a:rPr lang="en-US" sz="1400">
                          <a:effectLst/>
                        </a:rPr>
                        <a:t>&gt;</a:t>
                      </a:r>
                    </a:p>
                    <a:p>
                      <a:pPr marL="0" marR="0">
                        <a:spcBef>
                          <a:spcPts val="0"/>
                        </a:spcBef>
                        <a:spcAft>
                          <a:spcPts val="0"/>
                        </a:spcAft>
                      </a:pPr>
                      <a:r>
                        <a:rPr lang="en-US" sz="1400">
                          <a:effectLst/>
                        </a:rPr>
                        <a:t>2</a:t>
                      </a:r>
                      <a:r>
                        <a:rPr lang="en-US" sz="1400" baseline="30000">
                          <a:effectLst/>
                        </a:rPr>
                        <a:t>nd</a:t>
                      </a:r>
                      <a:r>
                        <a:rPr lang="en-US" sz="1400">
                          <a:effectLst/>
                        </a:rPr>
                        <a:t> rapporteur: Tiffany Xu (Ericsson), </a:t>
                      </a:r>
                      <a:r>
                        <a:rPr lang="en-US" sz="1400" u="sng">
                          <a:effectLst/>
                          <a:hlinkClick r:id="rId6"/>
                        </a:rPr>
                        <a:t>tiffany.xu@ericsson.com</a:t>
                      </a:r>
                      <a:r>
                        <a:rPr lang="en-US" sz="1400">
                          <a:effectLst/>
                        </a:rPr>
                        <a:t> </a:t>
                      </a:r>
                      <a:endParaRPr lang="en-US" sz="14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pPr marL="0" marR="0">
                        <a:spcBef>
                          <a:spcPts val="0"/>
                        </a:spcBef>
                        <a:spcAft>
                          <a:spcPts val="0"/>
                        </a:spcAft>
                      </a:pPr>
                      <a:r>
                        <a:rPr lang="en-US" sz="1400" dirty="0">
                          <a:effectLst/>
                        </a:rPr>
                        <a:t>  SP-240978</a:t>
                      </a:r>
                      <a:endParaRPr lang="en-US" sz="1400" dirty="0">
                        <a:effectLst/>
                        <a:latin typeface="Aptos" panose="020B0004020202020204" pitchFamily="34" charset="0"/>
                        <a:ea typeface="Aptos" panose="020B0004020202020204" pitchFamily="34" charset="0"/>
                        <a:cs typeface="Aptos" panose="020B0004020202020204" pitchFamily="34" charset="0"/>
                      </a:endParaRPr>
                    </a:p>
                  </a:txBody>
                  <a:tcPr marL="0" marR="0" marT="0" marB="0"/>
                </a:tc>
                <a:extLst>
                  <a:ext uri="{0D108BD9-81ED-4DB2-BD59-A6C34878D82A}">
                    <a16:rowId xmlns:a16="http://schemas.microsoft.com/office/drawing/2014/main" val="3227354132"/>
                  </a:ext>
                </a:extLst>
              </a:tr>
            </a:tbl>
          </a:graphicData>
        </a:graphic>
      </p:graphicFrame>
      <p:sp>
        <p:nvSpPr>
          <p:cNvPr id="6" name="Rectangle 1">
            <a:hlinkClick r:id="rId6"/>
            <a:extLst>
              <a:ext uri="{FF2B5EF4-FFF2-40B4-BE49-F238E27FC236}">
                <a16:creationId xmlns:a16="http://schemas.microsoft.com/office/drawing/2014/main" id="{3EFF4C6C-8BE9-D505-3332-7C90AEE93B21}"/>
              </a:ext>
            </a:extLst>
          </p:cNvPr>
          <p:cNvSpPr>
            <a:spLocks noChangeArrowheads="1"/>
          </p:cNvSpPr>
          <p:nvPr/>
        </p:nvSpPr>
        <p:spPr bwMode="auto">
          <a:xfrm>
            <a:off x="2622550" y="319405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659985958"/>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2BF6A65-37BB-4D86-AC0F-70C5F3DDC3C0}"/>
              </a:ext>
            </a:extLst>
          </p:cNvPr>
          <p:cNvSpPr>
            <a:spLocks noGrp="1"/>
          </p:cNvSpPr>
          <p:nvPr>
            <p:ph type="title"/>
          </p:nvPr>
        </p:nvSpPr>
        <p:spPr/>
        <p:txBody>
          <a:bodyPr/>
          <a:lstStyle/>
          <a:p>
            <a:r>
              <a:rPr lang="sv-SE" dirty="0" err="1"/>
              <a:t>Sub</a:t>
            </a:r>
            <a:r>
              <a:rPr lang="sv-SE" dirty="0"/>
              <a:t> </a:t>
            </a:r>
            <a:r>
              <a:rPr lang="sv-SE" dirty="0" err="1"/>
              <a:t>Working</a:t>
            </a:r>
            <a:r>
              <a:rPr lang="sv-SE" dirty="0"/>
              <a:t> Groups in SA</a:t>
            </a:r>
          </a:p>
        </p:txBody>
      </p:sp>
      <p:sp>
        <p:nvSpPr>
          <p:cNvPr id="2" name="Content Placeholder 1">
            <a:extLst>
              <a:ext uri="{FF2B5EF4-FFF2-40B4-BE49-F238E27FC236}">
                <a16:creationId xmlns:a16="http://schemas.microsoft.com/office/drawing/2014/main" id="{2685924F-3487-42AF-8272-688DE60B161B}"/>
              </a:ext>
            </a:extLst>
          </p:cNvPr>
          <p:cNvSpPr>
            <a:spLocks noGrp="1"/>
          </p:cNvSpPr>
          <p:nvPr>
            <p:ph idx="1"/>
          </p:nvPr>
        </p:nvSpPr>
        <p:spPr>
          <a:xfrm>
            <a:off x="297712" y="1445741"/>
            <a:ext cx="11546958" cy="4744994"/>
          </a:xfrm>
        </p:spPr>
        <p:txBody>
          <a:bodyPr/>
          <a:lstStyle/>
          <a:p>
            <a:pPr marL="0" indent="0">
              <a:buNone/>
            </a:pPr>
            <a:endParaRPr lang="en-US" sz="2000" dirty="0"/>
          </a:p>
          <a:p>
            <a:pPr algn="l" rtl="0" fontAlgn="base">
              <a:buFont typeface="Arial" panose="020B0604020202020204" pitchFamily="34" charset="0"/>
              <a:buChar char="•"/>
            </a:pPr>
            <a:r>
              <a:rPr lang="fr-FR" sz="1800" b="0" i="0" u="none" strike="noStrike" dirty="0">
                <a:solidFill>
                  <a:srgbClr val="001135"/>
                </a:solidFill>
                <a:effectLst/>
                <a:highlight>
                  <a:srgbClr val="F5F5F5"/>
                </a:highlight>
              </a:rPr>
              <a:t>Discussion on </a:t>
            </a:r>
            <a:r>
              <a:rPr lang="fr-FR" sz="1800" b="0" i="0" u="none" strike="noStrike" dirty="0" err="1">
                <a:solidFill>
                  <a:srgbClr val="001135"/>
                </a:solidFill>
                <a:effectLst/>
                <a:highlight>
                  <a:srgbClr val="F5F5F5"/>
                </a:highlight>
              </a:rPr>
              <a:t>Sub</a:t>
            </a:r>
            <a:r>
              <a:rPr lang="fr-FR" sz="1800" b="0" i="0" u="none" strike="noStrike" dirty="0">
                <a:solidFill>
                  <a:srgbClr val="001135"/>
                </a:solidFill>
                <a:effectLst/>
                <a:highlight>
                  <a:srgbClr val="F5F5F5"/>
                </a:highlight>
              </a:rPr>
              <a:t> </a:t>
            </a:r>
            <a:r>
              <a:rPr lang="fr-FR" sz="1800" b="0" i="0" u="none" strike="noStrike" dirty="0" err="1">
                <a:solidFill>
                  <a:srgbClr val="001135"/>
                </a:solidFill>
                <a:effectLst/>
                <a:highlight>
                  <a:srgbClr val="F5F5F5"/>
                </a:highlight>
              </a:rPr>
              <a:t>Working</a:t>
            </a:r>
            <a:r>
              <a:rPr lang="fr-FR" sz="1800" b="0" i="0" u="none" strike="noStrike" dirty="0">
                <a:solidFill>
                  <a:srgbClr val="001135"/>
                </a:solidFill>
                <a:effectLst/>
                <a:highlight>
                  <a:srgbClr val="F5F5F5"/>
                </a:highlight>
              </a:rPr>
              <a:t> Groups (SWG) in SA:</a:t>
            </a:r>
            <a:r>
              <a:rPr lang="en-US" sz="1800" b="0" i="0" dirty="0">
                <a:solidFill>
                  <a:srgbClr val="CCCCCC"/>
                </a:solidFill>
                <a:effectLst/>
                <a:highlight>
                  <a:srgbClr val="F5F5F5"/>
                </a:highlight>
              </a:rPr>
              <a:t>​</a:t>
            </a:r>
            <a:endParaRPr lang="en-US" sz="1200" b="0" i="0" dirty="0">
              <a:solidFill>
                <a:srgbClr val="CCCCCC"/>
              </a:solidFill>
              <a:effectLst/>
              <a:highlight>
                <a:srgbClr val="F5F5F5"/>
              </a:highlight>
            </a:endParaRPr>
          </a:p>
          <a:p>
            <a:pPr algn="l" rtl="0" fontAlgn="base">
              <a:buFont typeface="Arial" panose="020B0604020202020204" pitchFamily="34" charset="0"/>
              <a:buChar char="•"/>
            </a:pPr>
            <a:r>
              <a:rPr lang="fr-FR" sz="1800" b="0" i="0" u="none" strike="noStrike" dirty="0">
                <a:solidFill>
                  <a:srgbClr val="001135"/>
                </a:solidFill>
                <a:effectLst/>
                <a:highlight>
                  <a:srgbClr val="F5F5F5"/>
                </a:highlight>
              </a:rPr>
              <a:t>TSG guidance </a:t>
            </a:r>
            <a:r>
              <a:rPr lang="fr-FR" sz="1800" b="0" i="0" u="none" strike="noStrike" dirty="0" err="1">
                <a:solidFill>
                  <a:srgbClr val="001135"/>
                </a:solidFill>
                <a:effectLst/>
                <a:highlight>
                  <a:srgbClr val="F5F5F5"/>
                </a:highlight>
              </a:rPr>
              <a:t>endorsed</a:t>
            </a:r>
            <a:r>
              <a:rPr lang="fr-FR" sz="1800" b="0" i="0" u="none" strike="noStrike" dirty="0">
                <a:solidFill>
                  <a:srgbClr val="001135"/>
                </a:solidFill>
                <a:effectLst/>
                <a:highlight>
                  <a:srgbClr val="F5F5F5"/>
                </a:highlight>
              </a:rPr>
              <a:t> in slide 4 of </a:t>
            </a:r>
            <a:r>
              <a:rPr lang="fr-FR" sz="1800" b="0" i="0" u="sng" strike="noStrike" dirty="0">
                <a:solidFill>
                  <a:srgbClr val="001135"/>
                </a:solidFill>
                <a:effectLst/>
                <a:highlight>
                  <a:srgbClr val="F5F5F5"/>
                </a:highlight>
                <a:hlinkClick r:id="rId2"/>
              </a:rPr>
              <a:t>SP-240955</a:t>
            </a:r>
            <a:r>
              <a:rPr lang="fr-FR" sz="1800" b="0" i="0" u="none" strike="noStrike" dirty="0">
                <a:solidFill>
                  <a:srgbClr val="001135"/>
                </a:solidFill>
                <a:effectLst/>
                <a:highlight>
                  <a:srgbClr val="F5F5F5"/>
                </a:highlight>
              </a:rPr>
              <a:t>.</a:t>
            </a:r>
            <a:r>
              <a:rPr lang="fr-FR" sz="1800" b="0" i="0" u="none" strike="noStrike" dirty="0">
                <a:effectLst/>
                <a:highlight>
                  <a:srgbClr val="F5F5F5"/>
                </a:highlight>
              </a:rPr>
              <a:t> </a:t>
            </a:r>
            <a:r>
              <a:rPr lang="en-US" sz="1800" b="0" i="0" dirty="0">
                <a:effectLst/>
                <a:highlight>
                  <a:srgbClr val="F5F5F5"/>
                </a:highlight>
              </a:rPr>
              <a:t>​(see next slide)</a:t>
            </a:r>
            <a:endParaRPr lang="en-US" sz="1200" b="0" i="0" dirty="0">
              <a:effectLst/>
              <a:highlight>
                <a:srgbClr val="F5F5F5"/>
              </a:highlight>
            </a:endParaRPr>
          </a:p>
          <a:p>
            <a:pPr algn="l" rtl="0" fontAlgn="base">
              <a:buFont typeface="Arial" panose="020B0604020202020204" pitchFamily="34" charset="0"/>
              <a:buChar char="•"/>
            </a:pPr>
            <a:r>
              <a:rPr lang="en-US" sz="1800" b="0" i="0" u="none" strike="noStrike" dirty="0">
                <a:solidFill>
                  <a:srgbClr val="001135"/>
                </a:solidFill>
                <a:effectLst/>
                <a:highlight>
                  <a:srgbClr val="F5F5F5"/>
                </a:highlight>
              </a:rPr>
              <a:t>SA3, SA4, and SA5 WG are tasked to assess whether their current SWG should continue in its current form, or whether the work should be performed in the WG using relevant breakout session(s). </a:t>
            </a:r>
          </a:p>
          <a:p>
            <a:pPr algn="l" rtl="0" fontAlgn="base">
              <a:buFont typeface="Arial" panose="020B0604020202020204" pitchFamily="34" charset="0"/>
              <a:buChar char="•"/>
            </a:pPr>
            <a:r>
              <a:rPr lang="en-US" sz="1800" b="0" i="0" u="none" strike="noStrike" dirty="0">
                <a:solidFill>
                  <a:srgbClr val="001135"/>
                </a:solidFill>
                <a:effectLst/>
                <a:highlight>
                  <a:srgbClr val="F5F5F5"/>
                </a:highlight>
              </a:rPr>
              <a:t>The WG agreed proposal should be submitted to TSG#105 for approval.</a:t>
            </a:r>
            <a:r>
              <a:rPr lang="en-US" sz="1800" b="0" i="0" dirty="0">
                <a:solidFill>
                  <a:srgbClr val="CCCCCC"/>
                </a:solidFill>
                <a:effectLst/>
                <a:highlight>
                  <a:srgbClr val="F5F5F5"/>
                </a:highlight>
                <a:latin typeface="Nokia Pure Text Light" panose="020B0304040602060303" pitchFamily="34" charset="0"/>
              </a:rPr>
              <a:t>​</a:t>
            </a:r>
            <a:endParaRPr lang="en-US" sz="1200" b="0" i="0" dirty="0">
              <a:solidFill>
                <a:srgbClr val="CCCCCC"/>
              </a:solidFill>
              <a:effectLst/>
              <a:highlight>
                <a:srgbClr val="F5F5F5"/>
              </a:highlight>
              <a:latin typeface="Arial" panose="020B0604020202020204" pitchFamily="34" charset="0"/>
            </a:endParaRPr>
          </a:p>
          <a:p>
            <a:pPr marL="342900" indent="-342900">
              <a:lnSpc>
                <a:spcPct val="115000"/>
              </a:lnSpc>
              <a:spcBef>
                <a:spcPts val="0"/>
              </a:spcBef>
              <a:spcAft>
                <a:spcPts val="0"/>
              </a:spcAft>
              <a:buSzPts val="1200"/>
              <a:buFont typeface="Symbol" panose="05050102010706020507" pitchFamily="18" charset="2"/>
              <a:buChar char=""/>
            </a:pPr>
            <a:endParaRPr lang="en-US" sz="2000" dirty="0">
              <a:effectLst/>
              <a:ea typeface="Calibri" panose="020F0502020204030204" pitchFamily="34" charset="0"/>
            </a:endParaRPr>
          </a:p>
          <a:p>
            <a:pPr marL="0" indent="0">
              <a:lnSpc>
                <a:spcPct val="115000"/>
              </a:lnSpc>
              <a:spcBef>
                <a:spcPts val="0"/>
              </a:spcBef>
              <a:spcAft>
                <a:spcPts val="0"/>
              </a:spcAft>
              <a:buSzPts val="1200"/>
              <a:buNone/>
            </a:pPr>
            <a:endParaRPr lang="sv-SE" sz="2400" b="1" dirty="0">
              <a:solidFill>
                <a:srgbClr val="0070C0"/>
              </a:solidFill>
            </a:endParaRPr>
          </a:p>
        </p:txBody>
      </p:sp>
    </p:spTree>
    <p:extLst>
      <p:ext uri="{BB962C8B-B14F-4D97-AF65-F5344CB8AC3E}">
        <p14:creationId xmlns:p14="http://schemas.microsoft.com/office/powerpoint/2010/main" val="3291274701"/>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3F88C4-3616-5D16-4FF2-973C37225446}"/>
              </a:ext>
            </a:extLst>
          </p:cNvPr>
          <p:cNvSpPr>
            <a:spLocks noGrp="1"/>
          </p:cNvSpPr>
          <p:nvPr>
            <p:ph type="title"/>
          </p:nvPr>
        </p:nvSpPr>
        <p:spPr/>
        <p:txBody>
          <a:bodyPr/>
          <a:lstStyle/>
          <a:p>
            <a:r>
              <a:rPr lang="en-US" sz="4000" dirty="0"/>
              <a:t>TSG guidance on SWG </a:t>
            </a:r>
          </a:p>
        </p:txBody>
      </p:sp>
      <p:sp>
        <p:nvSpPr>
          <p:cNvPr id="3" name="Content Placeholder 2">
            <a:extLst>
              <a:ext uri="{FF2B5EF4-FFF2-40B4-BE49-F238E27FC236}">
                <a16:creationId xmlns:a16="http://schemas.microsoft.com/office/drawing/2014/main" id="{0E95CCE8-A50F-4C23-8FDD-879D9FB961B0}"/>
              </a:ext>
            </a:extLst>
          </p:cNvPr>
          <p:cNvSpPr>
            <a:spLocks noGrp="1"/>
          </p:cNvSpPr>
          <p:nvPr>
            <p:ph idx="1"/>
          </p:nvPr>
        </p:nvSpPr>
        <p:spPr>
          <a:xfrm>
            <a:off x="647703" y="1454152"/>
            <a:ext cx="11184467" cy="4653685"/>
          </a:xfrm>
        </p:spPr>
        <p:txBody>
          <a:bodyPr/>
          <a:lstStyle/>
          <a:p>
            <a:pPr marL="568325" indent="-568325"/>
            <a:r>
              <a:rPr lang="en-US" sz="2400" dirty="0"/>
              <a:t>The Working Group (WG) should make a careful decision regarding the creation of a new Sub-Working Group (SWG), considering the administrative overhead involved. </a:t>
            </a:r>
          </a:p>
          <a:p>
            <a:pPr marL="914400" lvl="1" indent="-346075"/>
            <a:r>
              <a:rPr lang="en-US" sz="2000" dirty="0"/>
              <a:t>An SWG should not be established merely for obtaining SWG Chair or Vice-Chair roles. </a:t>
            </a:r>
          </a:p>
          <a:p>
            <a:pPr marL="798513" lvl="1" indent="-365125"/>
            <a:endParaRPr lang="en-US" sz="2000" dirty="0"/>
          </a:p>
          <a:p>
            <a:pPr marL="568325" indent="-568325"/>
            <a:r>
              <a:rPr lang="en-US" sz="2400" b="1" dirty="0"/>
              <a:t>Action</a:t>
            </a:r>
            <a:r>
              <a:rPr lang="en-US" sz="2400" dirty="0"/>
              <a:t>: SA3, SA4, and SA5 WG should assess whether their current SWG should continue in its current form, or whether the work should be performed in the WG using relevant  breakout session(s). </a:t>
            </a:r>
          </a:p>
          <a:p>
            <a:pPr marL="914400" lvl="1" indent="-346075"/>
            <a:r>
              <a:rPr lang="en-US" sz="2000" dirty="0">
                <a:highlight>
                  <a:srgbClr val="FFFF00"/>
                </a:highlight>
              </a:rPr>
              <a:t>The WG agreed proposal should be submitted to TSG#105 for approval.</a:t>
            </a:r>
          </a:p>
          <a:p>
            <a:pPr marL="568325" lvl="1" indent="0">
              <a:buNone/>
            </a:pPr>
            <a:r>
              <a:rPr lang="en-US" sz="2000" dirty="0">
                <a:solidFill>
                  <a:srgbClr val="FF0000"/>
                </a:solidFill>
              </a:rPr>
              <a:t>NOTE: No action for TSG RAN/CT. </a:t>
            </a:r>
          </a:p>
          <a:p>
            <a:pPr marL="798513" lvl="1" indent="-365125"/>
            <a:endParaRPr lang="en-US" sz="2000" dirty="0"/>
          </a:p>
        </p:txBody>
      </p:sp>
    </p:spTree>
    <p:extLst>
      <p:ext uri="{BB962C8B-B14F-4D97-AF65-F5344CB8AC3E}">
        <p14:creationId xmlns:p14="http://schemas.microsoft.com/office/powerpoint/2010/main" val="2553957005"/>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2BF6A65-37BB-4D86-AC0F-70C5F3DDC3C0}"/>
              </a:ext>
            </a:extLst>
          </p:cNvPr>
          <p:cNvSpPr>
            <a:spLocks noGrp="1"/>
          </p:cNvSpPr>
          <p:nvPr>
            <p:ph type="title"/>
          </p:nvPr>
        </p:nvSpPr>
        <p:spPr/>
        <p:txBody>
          <a:bodyPr/>
          <a:lstStyle/>
          <a:p>
            <a:r>
              <a:rPr lang="sv-SE" dirty="0"/>
              <a:t>SA3 CRs/Issues</a:t>
            </a:r>
          </a:p>
        </p:txBody>
      </p:sp>
      <p:sp>
        <p:nvSpPr>
          <p:cNvPr id="2" name="Content Placeholder 1">
            <a:extLst>
              <a:ext uri="{FF2B5EF4-FFF2-40B4-BE49-F238E27FC236}">
                <a16:creationId xmlns:a16="http://schemas.microsoft.com/office/drawing/2014/main" id="{2685924F-3487-42AF-8272-688DE60B161B}"/>
              </a:ext>
            </a:extLst>
          </p:cNvPr>
          <p:cNvSpPr>
            <a:spLocks noGrp="1"/>
          </p:cNvSpPr>
          <p:nvPr>
            <p:ph idx="1"/>
          </p:nvPr>
        </p:nvSpPr>
        <p:spPr>
          <a:xfrm>
            <a:off x="297712" y="1445741"/>
            <a:ext cx="11546958" cy="4744994"/>
          </a:xfrm>
        </p:spPr>
        <p:txBody>
          <a:bodyPr/>
          <a:lstStyle/>
          <a:p>
            <a:pPr marL="0" indent="0">
              <a:buNone/>
            </a:pPr>
            <a:endParaRPr lang="en-US" sz="2000" dirty="0"/>
          </a:p>
          <a:p>
            <a:pPr marL="342900" indent="-342900">
              <a:lnSpc>
                <a:spcPct val="115000"/>
              </a:lnSpc>
              <a:spcBef>
                <a:spcPts val="0"/>
              </a:spcBef>
              <a:spcAft>
                <a:spcPts val="0"/>
              </a:spcAft>
              <a:buSzPts val="1200"/>
              <a:buFont typeface="Symbol" panose="05050102010706020507" pitchFamily="18" charset="2"/>
              <a:buChar char=""/>
            </a:pPr>
            <a:endParaRPr lang="en-US" sz="2000" dirty="0">
              <a:effectLst/>
              <a:ea typeface="Calibri" panose="020F0502020204030204" pitchFamily="34" charset="0"/>
            </a:endParaRPr>
          </a:p>
          <a:p>
            <a:pPr marL="342900" indent="-342900">
              <a:lnSpc>
                <a:spcPct val="115000"/>
              </a:lnSpc>
              <a:spcBef>
                <a:spcPts val="0"/>
              </a:spcBef>
              <a:spcAft>
                <a:spcPts val="0"/>
              </a:spcAft>
              <a:buSzPts val="1200"/>
              <a:buFont typeface="Symbol" panose="05050102010706020507" pitchFamily="18" charset="2"/>
              <a:buChar char=""/>
            </a:pPr>
            <a:r>
              <a:rPr lang="en-US" sz="2000" dirty="0">
                <a:effectLst/>
                <a:ea typeface="Calibri" panose="020F0502020204030204" pitchFamily="34" charset="0"/>
              </a:rPr>
              <a:t> </a:t>
            </a:r>
            <a:r>
              <a:rPr lang="en-US" sz="2000" b="1" dirty="0">
                <a:effectLst/>
                <a:ea typeface="Calibri" panose="020F0502020204030204" pitchFamily="34" charset="0"/>
              </a:rPr>
              <a:t>Security for PC5 direct discovery for 5G ProSe UE-to-network relay​: </a:t>
            </a:r>
            <a:r>
              <a:rPr lang="en-US" sz="2000" dirty="0">
                <a:effectLst/>
                <a:ea typeface="Calibri" panose="020F0502020204030204" pitchFamily="34" charset="0"/>
              </a:rPr>
              <a:t>CT1#149 technically endorsed a Rel-17 CR in C1-243936 and its Rel-18 mirror in C1-243935 adding the PLMN ID IE before the MIC IE inside the PC5 direct discovery signaling messages for 5G ProSe UE-to-network relay, in order to fulfill the security requirements related to having different security material per different PLMN ID for a certain RSC, which have been specified in stage 2.</a:t>
            </a:r>
          </a:p>
          <a:p>
            <a:pPr marL="342900" indent="-342900">
              <a:lnSpc>
                <a:spcPct val="115000"/>
              </a:lnSpc>
              <a:spcBef>
                <a:spcPts val="0"/>
              </a:spcBef>
              <a:spcAft>
                <a:spcPts val="0"/>
              </a:spcAft>
              <a:buSzPts val="1200"/>
              <a:buFont typeface="Symbol" panose="05050102010706020507" pitchFamily="18" charset="2"/>
              <a:buChar char=""/>
            </a:pPr>
            <a:r>
              <a:rPr lang="en-US" sz="2000" dirty="0">
                <a:effectLst/>
                <a:ea typeface="Calibri" panose="020F0502020204030204" pitchFamily="34" charset="0"/>
              </a:rPr>
              <a:t>​Stage 2 changes to SA3 specification as company contributions to SA#104, which were revised and approved in SP-240939 and SP-240940.​</a:t>
            </a:r>
          </a:p>
          <a:p>
            <a:pPr marL="342900" indent="-342900">
              <a:lnSpc>
                <a:spcPct val="115000"/>
              </a:lnSpc>
              <a:spcBef>
                <a:spcPts val="0"/>
              </a:spcBef>
              <a:spcAft>
                <a:spcPts val="0"/>
              </a:spcAft>
              <a:buSzPts val="1200"/>
              <a:buFont typeface="Symbol" panose="05050102010706020507" pitchFamily="18" charset="2"/>
              <a:buChar char=""/>
            </a:pPr>
            <a:endParaRPr lang="sv-SE" sz="2400" b="1" dirty="0">
              <a:solidFill>
                <a:srgbClr val="0070C0"/>
              </a:solidFill>
            </a:endParaRPr>
          </a:p>
        </p:txBody>
      </p:sp>
    </p:spTree>
    <p:extLst>
      <p:ext uri="{BB962C8B-B14F-4D97-AF65-F5344CB8AC3E}">
        <p14:creationId xmlns:p14="http://schemas.microsoft.com/office/powerpoint/2010/main" val="3374806441"/>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1750488" y="228600"/>
            <a:ext cx="8005233" cy="685800"/>
          </a:xfrm>
        </p:spPr>
        <p:txBody>
          <a:bodyPr/>
          <a:lstStyle/>
          <a:p>
            <a:r>
              <a:rPr lang="en-GB" altLang="en-US" dirty="0"/>
              <a:t>Action to TSG SA</a:t>
            </a:r>
          </a:p>
        </p:txBody>
      </p:sp>
      <p:sp>
        <p:nvSpPr>
          <p:cNvPr id="8195" name="Content Placeholder 2"/>
          <p:cNvSpPr>
            <a:spLocks noGrp="1"/>
          </p:cNvSpPr>
          <p:nvPr>
            <p:ph idx="1"/>
          </p:nvPr>
        </p:nvSpPr>
        <p:spPr>
          <a:xfrm>
            <a:off x="222142" y="1187672"/>
            <a:ext cx="11747715" cy="6550511"/>
          </a:xfrm>
        </p:spPr>
        <p:txBody>
          <a:bodyPr>
            <a:normAutofit/>
          </a:bodyPr>
          <a:lstStyle/>
          <a:p>
            <a:endParaRPr lang="en-US" dirty="0"/>
          </a:p>
          <a:p>
            <a:pPr marL="531813" indent="-531813" fontAlgn="auto" hangingPunct="1"/>
            <a:r>
              <a:rPr lang="en-US" sz="2000" dirty="0"/>
              <a:t>At CT4#119 meeting there was one LS (see </a:t>
            </a:r>
            <a:r>
              <a:rPr lang="en-US" sz="2000" u="sng" dirty="0">
                <a:hlinkClick r:id="rId2"/>
              </a:rPr>
              <a:t>S3-240220</a:t>
            </a:r>
            <a:r>
              <a:rPr lang="en-US" sz="2000" dirty="0"/>
              <a:t> / </a:t>
            </a:r>
            <a:r>
              <a:rPr lang="en-US" sz="2000" u="sng" dirty="0">
                <a:hlinkClick r:id="rId3"/>
              </a:rPr>
              <a:t>C4-235577</a:t>
            </a:r>
            <a:r>
              <a:rPr lang="en-US" sz="2000" dirty="0"/>
              <a:t>) approved and sent to SA3. The LS (under work item “</a:t>
            </a:r>
            <a:r>
              <a:rPr lang="en-US" sz="2000" dirty="0" err="1"/>
              <a:t>HN_Auth</a:t>
            </a:r>
            <a:r>
              <a:rPr lang="en-US" sz="2000" dirty="0"/>
              <a:t>”) aimed to get clarification from SA3 on home network triggered re-authentication. Up to now, CT4 has not yet received a reply from SA3. </a:t>
            </a:r>
            <a:br>
              <a:rPr lang="en-US" sz="2000" dirty="0"/>
            </a:br>
            <a:r>
              <a:rPr lang="en-US" sz="2000" dirty="0">
                <a:highlight>
                  <a:srgbClr val="FFFF00"/>
                </a:highlight>
              </a:rPr>
              <a:t>SA shall kindly remind SA3 to provide their feedback to CT4.</a:t>
            </a:r>
          </a:p>
          <a:p>
            <a:pPr marL="531813" indent="-531813" fontAlgn="auto" hangingPunct="1"/>
            <a:endParaRPr lang="en-GB" dirty="0"/>
          </a:p>
          <a:p>
            <a:pPr marL="531813" indent="-531813" fontAlgn="auto" hangingPunct="1"/>
            <a:endParaRPr lang="en-DE" dirty="0"/>
          </a:p>
          <a:p>
            <a:pPr marL="531813" indent="-531813"/>
            <a:endParaRPr lang="en-GB" dirty="0"/>
          </a:p>
          <a:p>
            <a:pPr marL="0" indent="0">
              <a:buNone/>
            </a:pPr>
            <a:endParaRPr lang="en-GB" dirty="0"/>
          </a:p>
        </p:txBody>
      </p:sp>
    </p:spTree>
    <p:extLst>
      <p:ext uri="{BB962C8B-B14F-4D97-AF65-F5344CB8AC3E}">
        <p14:creationId xmlns:p14="http://schemas.microsoft.com/office/powerpoint/2010/main" val="2929398287"/>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2BF6A65-37BB-4D86-AC0F-70C5F3DDC3C0}"/>
              </a:ext>
            </a:extLst>
          </p:cNvPr>
          <p:cNvSpPr>
            <a:spLocks noGrp="1"/>
          </p:cNvSpPr>
          <p:nvPr>
            <p:ph type="title"/>
          </p:nvPr>
        </p:nvSpPr>
        <p:spPr/>
        <p:txBody>
          <a:bodyPr/>
          <a:lstStyle/>
          <a:p>
            <a:r>
              <a:rPr lang="sv-SE" dirty="0"/>
              <a:t>General topics</a:t>
            </a:r>
          </a:p>
        </p:txBody>
      </p:sp>
      <p:sp>
        <p:nvSpPr>
          <p:cNvPr id="2" name="Content Placeholder 1">
            <a:extLst>
              <a:ext uri="{FF2B5EF4-FFF2-40B4-BE49-F238E27FC236}">
                <a16:creationId xmlns:a16="http://schemas.microsoft.com/office/drawing/2014/main" id="{2685924F-3487-42AF-8272-688DE60B161B}"/>
              </a:ext>
            </a:extLst>
          </p:cNvPr>
          <p:cNvSpPr>
            <a:spLocks noGrp="1"/>
          </p:cNvSpPr>
          <p:nvPr>
            <p:ph idx="1"/>
          </p:nvPr>
        </p:nvSpPr>
        <p:spPr>
          <a:xfrm>
            <a:off x="297712" y="1445741"/>
            <a:ext cx="11546958" cy="4744994"/>
          </a:xfrm>
        </p:spPr>
        <p:txBody>
          <a:bodyPr/>
          <a:lstStyle/>
          <a:p>
            <a:pPr marL="0" indent="0">
              <a:buNone/>
            </a:pPr>
            <a:endParaRPr lang="en-US" sz="2000" dirty="0"/>
          </a:p>
          <a:p>
            <a:pPr marL="342900" lvl="0" indent="-342900">
              <a:spcAft>
                <a:spcPts val="660"/>
              </a:spcAft>
              <a:buFont typeface="Symbol" panose="05050102010706020507" pitchFamily="18" charset="2"/>
              <a:buChar char=""/>
              <a:tabLst>
                <a:tab pos="813435" algn="l"/>
              </a:tabLst>
            </a:pPr>
            <a:r>
              <a:rPr lang="en-US" sz="2000" b="1" dirty="0">
                <a:solidFill>
                  <a:srgbClr val="000000"/>
                </a:solidFill>
                <a:effectLst/>
                <a:ea typeface="Nokia Pure Text Light" panose="020B0304040602060303" pitchFamily="34" charset="0"/>
                <a:cs typeface="Nokia Pure Text Light" panose="020B0304040602060303" pitchFamily="34" charset="0"/>
              </a:rPr>
              <a:t>Rel-20 / 6G Timeline</a:t>
            </a:r>
            <a:r>
              <a:rPr lang="en-US" sz="2000" dirty="0">
                <a:solidFill>
                  <a:srgbClr val="000000"/>
                </a:solidFill>
                <a:effectLst/>
                <a:ea typeface="Nokia Pure Text Light" panose="020B0304040602060303" pitchFamily="34" charset="0"/>
                <a:cs typeface="Nokia Pure Text Light" panose="020B0304040602060303" pitchFamily="34" charset="0"/>
              </a:rPr>
              <a:t>: </a:t>
            </a:r>
            <a:endParaRPr lang="en-US" sz="2000" dirty="0">
              <a:effectLst/>
              <a:ea typeface="Nokia Pure Text Light" panose="020B0304040602060303" pitchFamily="34" charset="0"/>
              <a:cs typeface="Nokia Pure Text Light" panose="020B0304040602060303" pitchFamily="34" charset="0"/>
            </a:endParaRPr>
          </a:p>
          <a:p>
            <a:pPr marL="742950" lvl="1" indent="-285750">
              <a:spcAft>
                <a:spcPts val="1200"/>
              </a:spcAft>
              <a:buFont typeface="Courier New" panose="02070309020205020404" pitchFamily="49" charset="0"/>
              <a:buChar char="o"/>
              <a:tabLst>
                <a:tab pos="813435" algn="l"/>
              </a:tabLst>
            </a:pPr>
            <a:r>
              <a:rPr lang="en-GB" sz="2000" dirty="0">
                <a:solidFill>
                  <a:srgbClr val="000000"/>
                </a:solidFill>
                <a:effectLst/>
                <a:ea typeface="Nokia Pure Text Light" panose="020B0304040602060303" pitchFamily="34" charset="0"/>
                <a:cs typeface="Times New Roman" panose="02020603050405020304" pitchFamily="18" charset="0"/>
              </a:rPr>
              <a:t> Joint RAN/SA/CT discussion endorsed </a:t>
            </a:r>
            <a:r>
              <a:rPr lang="en-GB" sz="2000" u="sng" dirty="0">
                <a:solidFill>
                  <a:srgbClr val="000000"/>
                </a:solidFill>
                <a:effectLst/>
                <a:ea typeface="Nokia Pure Text Light" panose="020B0304040602060303" pitchFamily="34" charset="0"/>
                <a:cs typeface="Times New Roman" panose="02020603050405020304" pitchFamily="18" charset="0"/>
                <a:hlinkClick r:id="rId2"/>
              </a:rPr>
              <a:t>SP-240458</a:t>
            </a:r>
            <a:r>
              <a:rPr lang="en-GB" sz="2000" dirty="0">
                <a:solidFill>
                  <a:srgbClr val="000000"/>
                </a:solidFill>
                <a:effectLst/>
                <a:ea typeface="Nokia Pure Text Light" panose="020B0304040602060303" pitchFamily="34" charset="0"/>
                <a:cs typeface="Times New Roman" panose="02020603050405020304" pitchFamily="18" charset="0"/>
              </a:rPr>
              <a:t> is complementing high-level considerations endorsed in SA#102 in </a:t>
            </a:r>
            <a:r>
              <a:rPr lang="en-GB" sz="2000" u="sng" dirty="0">
                <a:solidFill>
                  <a:srgbClr val="000000"/>
                </a:solidFill>
                <a:effectLst/>
                <a:ea typeface="Nokia Pure Text Light" panose="020B0304040602060303" pitchFamily="34" charset="0"/>
                <a:cs typeface="Times New Roman" panose="02020603050405020304" pitchFamily="18" charset="0"/>
                <a:hlinkClick r:id="rId3"/>
              </a:rPr>
              <a:t>SP-231693</a:t>
            </a:r>
            <a:r>
              <a:rPr lang="en-GB" sz="2000" dirty="0">
                <a:solidFill>
                  <a:srgbClr val="000000"/>
                </a:solidFill>
                <a:effectLst/>
                <a:ea typeface="Nokia Pure Text Light" panose="020B0304040602060303" pitchFamily="34" charset="0"/>
                <a:cs typeface="Times New Roman" panose="02020603050405020304" pitchFamily="18" charset="0"/>
              </a:rPr>
              <a:t>, providing additional details on Rel-20 and Rel-21 time</a:t>
            </a:r>
            <a:r>
              <a:rPr lang="en-GB" sz="2000" dirty="0">
                <a:solidFill>
                  <a:srgbClr val="000000"/>
                </a:solidFill>
                <a:ea typeface="Nokia Pure Text Light" panose="020B0304040602060303" pitchFamily="34" charset="0"/>
                <a:cs typeface="Times New Roman" panose="02020603050405020304" pitchFamily="18" charset="0"/>
              </a:rPr>
              <a:t>lines</a:t>
            </a:r>
            <a:r>
              <a:rPr lang="en-GB" sz="2000" dirty="0">
                <a:solidFill>
                  <a:srgbClr val="000000"/>
                </a:solidFill>
                <a:effectLst/>
                <a:ea typeface="Nokia Pure Text Light" panose="020B0304040602060303" pitchFamily="34" charset="0"/>
                <a:cs typeface="Times New Roman" panose="02020603050405020304" pitchFamily="18" charset="0"/>
              </a:rPr>
              <a:t>.</a:t>
            </a:r>
            <a:endParaRPr lang="en-US" sz="2000" dirty="0">
              <a:effectLst/>
              <a:ea typeface="Nokia Pure Text Light" panose="020B0304040602060303" pitchFamily="34" charset="0"/>
              <a:cs typeface="Times New Roman" panose="02020603050405020304" pitchFamily="18" charset="0"/>
            </a:endParaRPr>
          </a:p>
          <a:p>
            <a:pPr marL="914400" indent="-228600">
              <a:spcAft>
                <a:spcPts val="660"/>
              </a:spcAft>
              <a:tabLst>
                <a:tab pos="813435" algn="l"/>
              </a:tabLst>
            </a:pPr>
            <a:r>
              <a:rPr lang="en-GB" sz="2000" dirty="0">
                <a:solidFill>
                  <a:srgbClr val="000000"/>
                </a:solidFill>
                <a:effectLst/>
                <a:ea typeface="Nokia Pure Text Light" panose="020B0304040602060303" pitchFamily="34" charset="0"/>
                <a:cs typeface="Nokia Pure Text Light" panose="020B0304040602060303" pitchFamily="34" charset="0"/>
              </a:rPr>
              <a:t>   TSG-Wide 6G Workshop (WS) will take place Monday – Tuesday of the TSG#107 meeting week (10-14 March 2025, Korea).</a:t>
            </a:r>
            <a:endParaRPr lang="en-US" sz="2000" dirty="0">
              <a:effectLst/>
              <a:ea typeface="Nokia Pure Text Light" panose="020B0304040602060303" pitchFamily="34" charset="0"/>
              <a:cs typeface="Nokia Pure Text Light" panose="020B0304040602060303" pitchFamily="34" charset="0"/>
            </a:endParaRPr>
          </a:p>
          <a:p>
            <a:pPr marL="342900" indent="-342900">
              <a:lnSpc>
                <a:spcPct val="115000"/>
              </a:lnSpc>
              <a:spcBef>
                <a:spcPts val="0"/>
              </a:spcBef>
              <a:spcAft>
                <a:spcPts val="0"/>
              </a:spcAft>
              <a:buSzPts val="1200"/>
              <a:buFont typeface="Symbol" panose="05050102010706020507" pitchFamily="18" charset="2"/>
              <a:buChar char=""/>
            </a:pPr>
            <a:endParaRPr lang="en-US" sz="2000" dirty="0">
              <a:effectLst/>
              <a:ea typeface="Calibri" panose="020F0502020204030204" pitchFamily="34" charset="0"/>
            </a:endParaRPr>
          </a:p>
          <a:p>
            <a:pPr marL="342900" indent="-342900">
              <a:lnSpc>
                <a:spcPct val="115000"/>
              </a:lnSpc>
              <a:spcBef>
                <a:spcPts val="0"/>
              </a:spcBef>
              <a:spcAft>
                <a:spcPts val="0"/>
              </a:spcAft>
              <a:buSzPts val="1200"/>
              <a:buFont typeface="Symbol" panose="05050102010706020507" pitchFamily="18" charset="2"/>
              <a:buChar char=""/>
            </a:pPr>
            <a:r>
              <a:rPr lang="en-US" sz="2000" dirty="0">
                <a:effectLst/>
                <a:ea typeface="Calibri" panose="020F0502020204030204" pitchFamily="34" charset="0"/>
              </a:rPr>
              <a:t> </a:t>
            </a:r>
            <a:endParaRPr lang="sv-SE" sz="2400" b="1" dirty="0">
              <a:solidFill>
                <a:srgbClr val="0070C0"/>
              </a:solidFill>
            </a:endParaRPr>
          </a:p>
        </p:txBody>
      </p:sp>
    </p:spTree>
    <p:extLst>
      <p:ext uri="{BB962C8B-B14F-4D97-AF65-F5344CB8AC3E}">
        <p14:creationId xmlns:p14="http://schemas.microsoft.com/office/powerpoint/2010/main" val="582221816"/>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774</Words>
  <Application>Microsoft Office PowerPoint</Application>
  <PresentationFormat>Widescreen</PresentationFormat>
  <Paragraphs>95</Paragraphs>
  <Slides>10</Slides>
  <Notes>1</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10</vt:i4>
      </vt:variant>
    </vt:vector>
  </HeadingPairs>
  <TitlesOfParts>
    <vt:vector size="21" baseType="lpstr">
      <vt:lpstr>华文细黑</vt:lpstr>
      <vt:lpstr>Aptos</vt:lpstr>
      <vt:lpstr>Arial</vt:lpstr>
      <vt:lpstr>Calibri</vt:lpstr>
      <vt:lpstr>Calibri Light</vt:lpstr>
      <vt:lpstr>Courier New</vt:lpstr>
      <vt:lpstr>Nokia Pure Text Light</vt:lpstr>
      <vt:lpstr>Symbol</vt:lpstr>
      <vt:lpstr>Times New Roman</vt:lpstr>
      <vt:lpstr>Office Theme</vt:lpstr>
      <vt:lpstr>2_Office Theme</vt:lpstr>
      <vt:lpstr>Report from SA#104 on SA3 topics</vt:lpstr>
      <vt:lpstr>Outline</vt:lpstr>
      <vt:lpstr>General information</vt:lpstr>
      <vt:lpstr>Outcome of SA3 submissions</vt:lpstr>
      <vt:lpstr>Sub Working Groups in SA</vt:lpstr>
      <vt:lpstr>TSG guidance on SWG </vt:lpstr>
      <vt:lpstr>SA3 CRs/Issues</vt:lpstr>
      <vt:lpstr>Action to TSG SA</vt:lpstr>
      <vt:lpstr>General topics</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2019-12-13T09:14:46Z</dcterms:created>
  <dcterms:modified xsi:type="dcterms:W3CDTF">2024-07-24T13:09:39Z</dcterms:modified>
</cp:coreProperties>
</file>