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57" r:id="rId3"/>
    <p:sldId id="262" r:id="rId4"/>
  </p:sldIdLst>
  <p:sldSz cx="12192000" cy="6858000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B1C41D1-2CAD-758D-186D-B516CD0C39EF}" name="Nokia-r1" initials="PBR(-I" userId="Nokia-r1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69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8124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35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54737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32499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SA3#113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US, 6-10 November  2023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6971" y="133350"/>
            <a:ext cx="946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S3-234809</a:t>
            </a:r>
          </a:p>
        </p:txBody>
      </p:sp>
    </p:spTree>
    <p:extLst>
      <p:ext uri="{BB962C8B-B14F-4D97-AF65-F5344CB8AC3E}">
        <p14:creationId xmlns:p14="http://schemas.microsoft.com/office/powerpoint/2010/main" val="49315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ransition>
    <p:wipe dir="r"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2_Arch/TSGS2_159_Xiamen_2023-10/Docs/S2-2311657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8A590-571A-8B59-9EC4-FCE682816C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883" y="1752600"/>
            <a:ext cx="10281007" cy="2428482"/>
          </a:xfrm>
        </p:spPr>
        <p:txBody>
          <a:bodyPr/>
          <a:lstStyle/>
          <a:p>
            <a:r>
              <a:rPr lang="en-IN" dirty="0"/>
              <a:t>Discussion paper on security aspects of 5G support for </a:t>
            </a:r>
            <a:r>
              <a:rPr lang="en-IN" dirty="0" err="1"/>
              <a:t>Femto</a:t>
            </a:r>
            <a:r>
              <a:rPr lang="en-IN" dirty="0"/>
              <a:t> (</a:t>
            </a:r>
            <a:r>
              <a:rPr lang="en-IN" dirty="0" err="1"/>
              <a:t>HgNB</a:t>
            </a:r>
            <a:r>
              <a:rPr lang="en-IN" dirty="0"/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EE4664-DC66-2078-6931-9CC9B2F79C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54793"/>
            <a:ext cx="9144000" cy="165576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Nokia, Nokia Shanghai Bell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994486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962FC-5528-AF84-CA76-15C4D18FB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C97BB-639F-398A-3F50-B8D8D9CAA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2400" dirty="0"/>
              <a:t>Reference : </a:t>
            </a:r>
            <a:r>
              <a:rPr lang="en-IN" sz="2400" dirty="0">
                <a:hlinkClick r:id="rId2"/>
              </a:rPr>
              <a:t>S2-2311657.zip</a:t>
            </a:r>
            <a:r>
              <a:rPr lang="en-IN" sz="2400" dirty="0"/>
              <a:t> (Postponed by SA2)</a:t>
            </a:r>
          </a:p>
          <a:p>
            <a:pPr lvl="1"/>
            <a:r>
              <a:rPr lang="en-IN" sz="2000" dirty="0"/>
              <a:t>5G </a:t>
            </a:r>
            <a:r>
              <a:rPr lang="en-IN" sz="2000" dirty="0" err="1"/>
              <a:t>Femto</a:t>
            </a:r>
            <a:r>
              <a:rPr lang="en-IN" sz="2000" dirty="0"/>
              <a:t> or Home </a:t>
            </a:r>
            <a:r>
              <a:rPr lang="en-IN" sz="2000" dirty="0" err="1"/>
              <a:t>gNB</a:t>
            </a:r>
            <a:r>
              <a:rPr lang="en-IN" sz="2000" dirty="0"/>
              <a:t> or </a:t>
            </a:r>
            <a:r>
              <a:rPr lang="en-IN" sz="2000" dirty="0" err="1"/>
              <a:t>HgNB</a:t>
            </a:r>
            <a:r>
              <a:rPr lang="en-IN" sz="2000" dirty="0"/>
              <a:t> is analogous to the LTE concept for Home </a:t>
            </a:r>
            <a:r>
              <a:rPr lang="en-IN" sz="2000" dirty="0" err="1"/>
              <a:t>eNodeB</a:t>
            </a:r>
            <a:r>
              <a:rPr lang="en-IN" sz="2000" dirty="0"/>
              <a:t>(s) with e.g., NR capable base stations deployed at home or at enterprise premises</a:t>
            </a:r>
          </a:p>
          <a:p>
            <a:pPr lvl="1"/>
            <a:r>
              <a:rPr lang="en-IN" sz="2000" dirty="0"/>
              <a:t>Concept of a 5G “</a:t>
            </a:r>
            <a:r>
              <a:rPr lang="en-IN" sz="2000" dirty="0" err="1"/>
              <a:t>HgNB</a:t>
            </a:r>
            <a:r>
              <a:rPr lang="en-IN" sz="2000" dirty="0"/>
              <a:t>” similar to “H(e)NB” from 3G/LTE times is currently not explicitly specified in 3GPP standards.</a:t>
            </a:r>
          </a:p>
          <a:p>
            <a:pPr lvl="1"/>
            <a:r>
              <a:rPr lang="en-IN" sz="2000" dirty="0"/>
              <a:t>How to define the 5G NR </a:t>
            </a:r>
            <a:r>
              <a:rPr lang="en-IN" sz="2000" dirty="0" err="1"/>
              <a:t>Femto</a:t>
            </a:r>
            <a:r>
              <a:rPr lang="en-IN" sz="2000" dirty="0"/>
              <a:t> access control mechanism based on the existing CAG concept such that the 5G NR </a:t>
            </a:r>
            <a:r>
              <a:rPr lang="en-IN" sz="2000" dirty="0" err="1"/>
              <a:t>Femto</a:t>
            </a:r>
            <a:r>
              <a:rPr lang="en-IN" sz="2000" dirty="0"/>
              <a:t> owner able to control the access.</a:t>
            </a:r>
          </a:p>
          <a:p>
            <a:pPr lvl="1"/>
            <a:r>
              <a:rPr lang="en-IN" sz="2000" dirty="0"/>
              <a:t>How to enable provisioning of subscribers allowed to access 5G NR </a:t>
            </a:r>
            <a:r>
              <a:rPr lang="en-IN" sz="2000" dirty="0" err="1"/>
              <a:t>Femto</a:t>
            </a:r>
            <a:r>
              <a:rPr lang="en-IN" sz="2000" dirty="0"/>
              <a:t> cells and how to manage 5G NR </a:t>
            </a:r>
            <a:r>
              <a:rPr lang="en-IN" sz="2000" dirty="0" err="1"/>
              <a:t>Femto</a:t>
            </a:r>
            <a:r>
              <a:rPr lang="en-IN" sz="2000" dirty="0"/>
              <a:t> access control by the Closed Access Group (CAG) owner or an authorized administrator</a:t>
            </a:r>
          </a:p>
          <a:p>
            <a:pPr lvl="1"/>
            <a:r>
              <a:rPr lang="en-IN" sz="2000" dirty="0"/>
              <a:t>NOTE 3: Ownership of the 5G NR </a:t>
            </a:r>
            <a:r>
              <a:rPr lang="en-IN" sz="2000" dirty="0" err="1"/>
              <a:t>Femto</a:t>
            </a:r>
            <a:r>
              <a:rPr lang="en-IN" sz="2000" dirty="0"/>
              <a:t> (or CAG or both) concept and a mechanism will be defined in coordination with SA3.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3932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D600-E9B4-3C59-C52A-81222E4F6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Possible security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2DA42-AFA8-53D4-EAF3-D55DFA072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security architecture and potential enhancements to be recommended to SA2 from SA3 point of view (if any)</a:t>
            </a:r>
          </a:p>
          <a:p>
            <a:r>
              <a:rPr lang="en-US" dirty="0"/>
              <a:t>Updates needed for </a:t>
            </a:r>
            <a:r>
              <a:rPr lang="en-US" dirty="0" err="1"/>
              <a:t>Femto</a:t>
            </a:r>
            <a:r>
              <a:rPr lang="en-US" dirty="0"/>
              <a:t> Security specifications for 5G (existing LTE specification : TS 33.320)</a:t>
            </a:r>
          </a:p>
          <a:p>
            <a:r>
              <a:rPr lang="en-US" dirty="0"/>
              <a:t>Perform threat and risk analysis to identify high risk and high impact security threats for 5G </a:t>
            </a:r>
            <a:r>
              <a:rPr lang="en-US" dirty="0" err="1"/>
              <a:t>Femto</a:t>
            </a:r>
            <a:r>
              <a:rPr lang="en-US" dirty="0"/>
              <a:t> (</a:t>
            </a:r>
            <a:r>
              <a:rPr lang="en-US" dirty="0" err="1"/>
              <a:t>HgNB</a:t>
            </a:r>
            <a:r>
              <a:rPr lang="en-US"/>
              <a:t>)</a:t>
            </a:r>
            <a:endParaRPr lang="en-US" dirty="0"/>
          </a:p>
          <a:p>
            <a:r>
              <a:rPr lang="en-US" dirty="0"/>
              <a:t>Possible new security objectives for study can be finalized once SA2 study gets approved in Rel-19</a:t>
            </a:r>
          </a:p>
        </p:txBody>
      </p:sp>
    </p:spTree>
    <p:extLst>
      <p:ext uri="{BB962C8B-B14F-4D97-AF65-F5344CB8AC3E}">
        <p14:creationId xmlns:p14="http://schemas.microsoft.com/office/powerpoint/2010/main" val="381612726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SA3-Security_Management_Serives_Study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SA3-Security_Management_Serives_Study</Template>
  <TotalTime>434</TotalTime>
  <Words>260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SA3-Security_Management_Serives_Study</vt:lpstr>
      <vt:lpstr>Discussion paper on security aspects of 5G support for Femto (HgNB)</vt:lpstr>
      <vt:lpstr>Background</vt:lpstr>
      <vt:lpstr>Possible security considerations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Nokia-r1</dc:creator>
  <cp:lastModifiedBy>NOK-4</cp:lastModifiedBy>
  <cp:revision>133</cp:revision>
  <dcterms:created xsi:type="dcterms:W3CDTF">2023-05-25T07:49:35Z</dcterms:created>
  <dcterms:modified xsi:type="dcterms:W3CDTF">2023-10-30T13:09:53Z</dcterms:modified>
</cp:coreProperties>
</file>