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4067" r:id="rId1"/>
  </p:sldMasterIdLst>
  <p:notesMasterIdLst>
    <p:notesMasterId r:id="rId9"/>
  </p:notesMasterIdLst>
  <p:handoutMasterIdLst>
    <p:handoutMasterId r:id="rId10"/>
  </p:handoutMasterIdLst>
  <p:sldIdLst>
    <p:sldId id="1526" r:id="rId2"/>
    <p:sldId id="1986" r:id="rId3"/>
    <p:sldId id="1981" r:id="rId4"/>
    <p:sldId id="1993" r:id="rId5"/>
    <p:sldId id="1994" r:id="rId6"/>
    <p:sldId id="1992" r:id="rId7"/>
    <p:sldId id="1975" r:id="rId8"/>
  </p:sldIdLst>
  <p:sldSz cx="9144000" cy="5143500" type="screen16x9"/>
  <p:notesSz cx="6797675" cy="9928225"/>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4" userDrawn="1">
          <p15:clr>
            <a:srgbClr val="A4A3A4"/>
          </p15:clr>
        </p15:guide>
        <p15:guide id="2" pos="2880">
          <p15:clr>
            <a:srgbClr val="A4A3A4"/>
          </p15:clr>
        </p15:guide>
        <p15:guide id="3" orient="horz" pos="162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69E"/>
    <a:srgbClr val="2250A9"/>
    <a:srgbClr val="0000FF"/>
    <a:srgbClr val="FFFFFF"/>
    <a:srgbClr val="CC00CC"/>
    <a:srgbClr val="0066FF"/>
    <a:srgbClr val="FF9933"/>
    <a:srgbClr val="DB4A41"/>
    <a:srgbClr val="EEB500"/>
    <a:srgbClr val="D6A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AF606853-7671-496A-8E4F-DF71F8EC918B}" styleName="深色样式 1 - 强调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38B1855-1B75-4FBE-930C-398BA8C253C6}" styleName="主题样式 2 - 强调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203" autoAdjust="0"/>
    <p:restoredTop sz="90323" autoAdjust="0"/>
  </p:normalViewPr>
  <p:slideViewPr>
    <p:cSldViewPr>
      <p:cViewPr varScale="1">
        <p:scale>
          <a:sx n="100" d="100"/>
          <a:sy n="100" d="100"/>
        </p:scale>
        <p:origin x="1286" y="62"/>
      </p:cViewPr>
      <p:guideLst>
        <p:guide orient="horz" pos="2164"/>
        <p:guide pos="2880"/>
        <p:guide orient="horz" pos="1620"/>
      </p:guideLst>
    </p:cSldViewPr>
  </p:slideViewPr>
  <p:notesTextViewPr>
    <p:cViewPr>
      <p:scale>
        <a:sx n="100" d="100"/>
        <a:sy n="100" d="100"/>
      </p:scale>
      <p:origin x="0" y="0"/>
    </p:cViewPr>
  </p:notesTextViewPr>
  <p:sorterViewPr>
    <p:cViewPr varScale="1">
      <p:scale>
        <a:sx n="1" d="1"/>
        <a:sy n="1" d="1"/>
      </p:scale>
      <p:origin x="0" y="0"/>
    </p:cViewPr>
  </p:sorterViewPr>
  <p:notesViewPr>
    <p:cSldViewPr>
      <p:cViewPr varScale="1">
        <p:scale>
          <a:sx n="88" d="100"/>
          <a:sy n="88" d="100"/>
        </p:scale>
        <p:origin x="3680" y="17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412"/>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49688" y="0"/>
            <a:ext cx="2946400" cy="496412"/>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B29FF652-BEF6-4F6C-A39A-27EA294FDFE7}" type="datetimeFigureOut">
              <a:rPr lang="zh-CN" altLang="en-US"/>
              <a:pPr>
                <a:defRPr/>
              </a:pPr>
              <a:t>2023/9/21</a:t>
            </a:fld>
            <a:endParaRPr lang="zh-CN" altLang="en-US"/>
          </a:p>
        </p:txBody>
      </p:sp>
      <p:sp>
        <p:nvSpPr>
          <p:cNvPr id="4" name="页脚占位符 3"/>
          <p:cNvSpPr>
            <a:spLocks noGrp="1"/>
          </p:cNvSpPr>
          <p:nvPr>
            <p:ph type="ftr" sz="quarter" idx="2"/>
          </p:nvPr>
        </p:nvSpPr>
        <p:spPr>
          <a:xfrm>
            <a:off x="0" y="9430218"/>
            <a:ext cx="2946400" cy="49641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49688" y="9430218"/>
            <a:ext cx="2946400" cy="49641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9C28EA78-3901-45BE-A06C-2DEDA8690908}" type="slidenum">
              <a:rPr lang="zh-CN" altLang="en-US"/>
              <a:pPr>
                <a:defRPr/>
              </a:pPr>
              <a:t>‹#›</a:t>
            </a:fld>
            <a:endParaRPr lang="zh-CN" altLang="en-US"/>
          </a:p>
        </p:txBody>
      </p:sp>
    </p:spTree>
    <p:extLst>
      <p:ext uri="{BB962C8B-B14F-4D97-AF65-F5344CB8AC3E}">
        <p14:creationId xmlns:p14="http://schemas.microsoft.com/office/powerpoint/2010/main" val="3814975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412"/>
          </a:xfrm>
          <a:prstGeom prst="rect">
            <a:avLst/>
          </a:prstGeom>
        </p:spPr>
        <p:txBody>
          <a:bodyPr vert="horz" lIns="91440" tIns="45720" rIns="91440" bIns="45720" rtlCol="0"/>
          <a:lstStyle>
            <a:lvl1pPr algn="l">
              <a:defRPr sz="1200">
                <a:latin typeface="Arial"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49688" y="0"/>
            <a:ext cx="2946400" cy="496412"/>
          </a:xfrm>
          <a:prstGeom prst="rect">
            <a:avLst/>
          </a:prstGeom>
        </p:spPr>
        <p:txBody>
          <a:bodyPr vert="horz" lIns="91440" tIns="45720" rIns="91440" bIns="45720" rtlCol="0"/>
          <a:lstStyle>
            <a:lvl1pPr algn="r">
              <a:defRPr sz="1200">
                <a:latin typeface="Arial" charset="0"/>
                <a:ea typeface="宋体" pitchFamily="2" charset="-122"/>
              </a:defRPr>
            </a:lvl1pPr>
          </a:lstStyle>
          <a:p>
            <a:pPr>
              <a:defRPr/>
            </a:pPr>
            <a:fld id="{B2FDBA28-B60F-4313-955A-E74CD8C5F0DE}" type="datetimeFigureOut">
              <a:rPr lang="zh-CN" altLang="en-US"/>
              <a:pPr>
                <a:defRPr/>
              </a:pPr>
              <a:t>2023/9/21</a:t>
            </a:fld>
            <a:endParaRPr lang="zh-CN" altLang="en-US"/>
          </a:p>
        </p:txBody>
      </p:sp>
      <p:sp>
        <p:nvSpPr>
          <p:cNvPr id="4" name="幻灯片图像占位符 3"/>
          <p:cNvSpPr>
            <a:spLocks noGrp="1" noRot="1" noChangeAspect="1"/>
          </p:cNvSpPr>
          <p:nvPr>
            <p:ph type="sldImg" idx="2"/>
          </p:nvPr>
        </p:nvSpPr>
        <p:spPr>
          <a:xfrm>
            <a:off x="92075" y="746125"/>
            <a:ext cx="6613525" cy="3721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79450" y="4716705"/>
            <a:ext cx="5438775" cy="4467701"/>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9430218"/>
            <a:ext cx="2946400" cy="496412"/>
          </a:xfrm>
          <a:prstGeom prst="rect">
            <a:avLst/>
          </a:prstGeom>
        </p:spPr>
        <p:txBody>
          <a:bodyPr vert="horz" lIns="91440" tIns="45720" rIns="91440" bIns="45720" rtlCol="0" anchor="b"/>
          <a:lstStyle>
            <a:lvl1pPr algn="l">
              <a:defRPr sz="1200">
                <a:latin typeface="Arial"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49688" y="9430218"/>
            <a:ext cx="2946400" cy="496412"/>
          </a:xfrm>
          <a:prstGeom prst="rect">
            <a:avLst/>
          </a:prstGeom>
        </p:spPr>
        <p:txBody>
          <a:bodyPr vert="horz" lIns="91440" tIns="45720" rIns="91440" bIns="45720" rtlCol="0" anchor="b"/>
          <a:lstStyle>
            <a:lvl1pPr algn="r">
              <a:defRPr sz="1200">
                <a:latin typeface="Arial" charset="0"/>
                <a:ea typeface="宋体" pitchFamily="2" charset="-122"/>
              </a:defRPr>
            </a:lvl1pPr>
          </a:lstStyle>
          <a:p>
            <a:pPr>
              <a:defRPr/>
            </a:pPr>
            <a:fld id="{A4E6DC38-1315-47C6-99C5-D9FBF8A378C3}" type="slidenum">
              <a:rPr lang="zh-CN" altLang="en-US"/>
              <a:pPr>
                <a:defRPr/>
              </a:pPr>
              <a:t>‹#›</a:t>
            </a:fld>
            <a:endParaRPr lang="zh-CN" altLang="en-US"/>
          </a:p>
        </p:txBody>
      </p:sp>
    </p:spTree>
    <p:extLst>
      <p:ext uri="{BB962C8B-B14F-4D97-AF65-F5344CB8AC3E}">
        <p14:creationId xmlns:p14="http://schemas.microsoft.com/office/powerpoint/2010/main" val="21072896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TextEdit="1"/>
          </p:cNvSpPr>
          <p:nvPr>
            <p:ph type="sldImg"/>
          </p:nvPr>
        </p:nvSpPr>
        <p:spPr bwMode="auto">
          <a:xfrm>
            <a:off x="92075" y="746125"/>
            <a:ext cx="6613525" cy="3721100"/>
          </a:xfrm>
          <a:noFill/>
          <a:ln>
            <a:solidFill>
              <a:srgbClr val="000000"/>
            </a:solidFill>
            <a:miter lim="800000"/>
            <a:headEnd/>
            <a:tailEnd/>
          </a:ln>
        </p:spPr>
      </p:sp>
      <p:sp>
        <p:nvSpPr>
          <p:cNvPr id="25602" name="备注占位符 2"/>
          <p:cNvSpPr>
            <a:spLocks noGrp="1"/>
          </p:cNvSpPr>
          <p:nvPr>
            <p:ph type="body" idx="1"/>
          </p:nvPr>
        </p:nvSpPr>
        <p:spPr bwMode="auto">
          <a:noFill/>
        </p:spPr>
        <p:txBody>
          <a:bodyPr wrap="square" numCol="1" anchor="t" anchorCtr="0" compatLnSpc="1">
            <a:prstTxWarp prst="textNoShape">
              <a:avLst/>
            </a:prstTxWarp>
            <a:normAutofit/>
          </a:bodyPr>
          <a:lstStyle/>
          <a:p>
            <a:pPr eaLnBrk="1" hangingPunct="1">
              <a:spcBef>
                <a:spcPct val="0"/>
              </a:spcBef>
            </a:pPr>
            <a:endParaRPr lang="en-US" altLang="zh-CN" dirty="0"/>
          </a:p>
        </p:txBody>
      </p:sp>
      <p:sp>
        <p:nvSpPr>
          <p:cNvPr id="256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1008513-1F04-4D29-B8E4-153D505E9E88}" type="slidenum">
              <a:rPr lang="zh-CN" altLang="en-US" smtClean="0">
                <a:ea typeface="宋体" charset="-122"/>
              </a:rPr>
              <a:pPr/>
              <a:t>0</a:t>
            </a:fld>
            <a:endParaRPr lang="en-US" altLang="zh-CN">
              <a:ea typeface="宋体" charset="-122"/>
            </a:endParaRPr>
          </a:p>
        </p:txBody>
      </p:sp>
    </p:spTree>
    <p:extLst>
      <p:ext uri="{BB962C8B-B14F-4D97-AF65-F5344CB8AC3E}">
        <p14:creationId xmlns:p14="http://schemas.microsoft.com/office/powerpoint/2010/main" val="5134884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1.emf"/><Relationship Id="rId4"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3" name="文本占位符 22"/>
          <p:cNvSpPr>
            <a:spLocks noGrp="1"/>
          </p:cNvSpPr>
          <p:nvPr>
            <p:ph type="body" sz="quarter" idx="10" hasCustomPrompt="1"/>
          </p:nvPr>
        </p:nvSpPr>
        <p:spPr>
          <a:xfrm>
            <a:off x="912124" y="1602689"/>
            <a:ext cx="7308190" cy="936625"/>
          </a:xfrm>
          <a:prstGeom prst="rect">
            <a:avLst/>
          </a:prstGeom>
        </p:spPr>
        <p:txBody>
          <a:bodyPr/>
          <a:lstStyle>
            <a:lvl1pPr marL="0" indent="0" algn="ctr">
              <a:buNone/>
              <a:defRPr sz="3600" b="1" baseline="0">
                <a:solidFill>
                  <a:srgbClr val="006ABA"/>
                </a:solidFill>
              </a:defRPr>
            </a:lvl1pPr>
          </a:lstStyle>
          <a:p>
            <a:pPr lvl="0"/>
            <a:r>
              <a:rPr lang="en-US" altLang="zh-CN" dirty="0"/>
              <a:t>2019</a:t>
            </a:r>
            <a:r>
              <a:rPr lang="zh-CN" altLang="en-US" dirty="0"/>
              <a:t>工作汇报</a:t>
            </a:r>
          </a:p>
        </p:txBody>
      </p:sp>
      <p:sp>
        <p:nvSpPr>
          <p:cNvPr id="28" name="文本占位符 27"/>
          <p:cNvSpPr>
            <a:spLocks noGrp="1"/>
          </p:cNvSpPr>
          <p:nvPr>
            <p:ph type="body" sz="quarter" idx="12" hasCustomPrompt="1"/>
          </p:nvPr>
        </p:nvSpPr>
        <p:spPr>
          <a:xfrm>
            <a:off x="2123728" y="2581840"/>
            <a:ext cx="4608320" cy="360807"/>
          </a:xfrm>
          <a:prstGeom prst="rect">
            <a:avLst/>
          </a:prstGeom>
        </p:spPr>
        <p:txBody>
          <a:bodyPr anchor="ctr"/>
          <a:lstStyle>
            <a:lvl1pPr marL="0" indent="0" algn="ctr">
              <a:buNone/>
              <a:defRPr sz="1800">
                <a:solidFill>
                  <a:schemeClr val="tx1">
                    <a:lumMod val="50000"/>
                    <a:lumOff val="50000"/>
                  </a:schemeClr>
                </a:solidFill>
              </a:defRPr>
            </a:lvl1pPr>
            <a:lvl2pPr>
              <a:defRPr sz="2400"/>
            </a:lvl2pPr>
            <a:lvl3pPr>
              <a:defRPr sz="2000"/>
            </a:lvl3pPr>
            <a:lvl4pPr>
              <a:defRPr sz="1800"/>
            </a:lvl4pPr>
            <a:lvl5pPr>
              <a:defRPr sz="1800"/>
            </a:lvl5pPr>
          </a:lstStyle>
          <a:p>
            <a:pPr lvl="0"/>
            <a:r>
              <a:rPr lang="zh-CN" altLang="en-US" dirty="0"/>
              <a:t>******部</a:t>
            </a:r>
          </a:p>
        </p:txBody>
      </p:sp>
      <p:pic>
        <p:nvPicPr>
          <p:cNvPr id="8" name="图片 7"/>
          <p:cNvPicPr>
            <a:picLocks noChangeAspect="1"/>
          </p:cNvPicPr>
          <p:nvPr userDrawn="1"/>
        </p:nvPicPr>
        <p:blipFill>
          <a:blip r:embed="rId2" cstate="print"/>
          <a:stretch>
            <a:fillRect/>
          </a:stretch>
        </p:blipFill>
        <p:spPr>
          <a:xfrm>
            <a:off x="385192" y="269777"/>
            <a:ext cx="1234480" cy="339101"/>
          </a:xfrm>
          <a:prstGeom prst="rect">
            <a:avLst/>
          </a:prstGeom>
        </p:spPr>
      </p:pic>
      <p:pic>
        <p:nvPicPr>
          <p:cNvPr id="5" name="图片 4"/>
          <p:cNvPicPr>
            <a:picLocks noChangeAspect="1"/>
          </p:cNvPicPr>
          <p:nvPr userDrawn="1"/>
        </p:nvPicPr>
        <p:blipFill>
          <a:blip r:embed="rId3" cstate="print"/>
          <a:stretch>
            <a:fillRect/>
          </a:stretch>
        </p:blipFill>
        <p:spPr>
          <a:xfrm>
            <a:off x="7596336" y="246607"/>
            <a:ext cx="1159419" cy="385439"/>
          </a:xfrm>
          <a:prstGeom prst="rect">
            <a:avLst/>
          </a:prstGeom>
        </p:spPr>
      </p:pic>
      <p:pic>
        <p:nvPicPr>
          <p:cNvPr id="2" name="图片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781" y="2891895"/>
            <a:ext cx="9144000" cy="225160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92976"/>
            <a:ext cx="9144000" cy="5140990"/>
          </a:xfrm>
          <a:prstGeom prst="rect">
            <a:avLst/>
          </a:prstGeom>
        </p:spPr>
      </p:pic>
      <p:cxnSp>
        <p:nvCxnSpPr>
          <p:cNvPr id="6" name="直线连接符 5"/>
          <p:cNvCxnSpPr/>
          <p:nvPr userDrawn="1"/>
        </p:nvCxnSpPr>
        <p:spPr bwMode="auto">
          <a:xfrm>
            <a:off x="8122528" y="303447"/>
            <a:ext cx="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 name="组 3"/>
          <p:cNvGrpSpPr/>
          <p:nvPr userDrawn="1"/>
        </p:nvGrpSpPr>
        <p:grpSpPr>
          <a:xfrm>
            <a:off x="6931101" y="179234"/>
            <a:ext cx="1745355" cy="304284"/>
            <a:chOff x="7148153" y="123478"/>
            <a:chExt cx="1745355" cy="304284"/>
          </a:xfrm>
        </p:grpSpPr>
        <p:grpSp>
          <p:nvGrpSpPr>
            <p:cNvPr id="24" name="组 23"/>
            <p:cNvGrpSpPr/>
            <p:nvPr userDrawn="1"/>
          </p:nvGrpSpPr>
          <p:grpSpPr>
            <a:xfrm>
              <a:off x="7148153" y="123478"/>
              <a:ext cx="1127461" cy="290870"/>
              <a:chOff x="7164288" y="99365"/>
              <a:chExt cx="1127461" cy="290870"/>
            </a:xfrm>
          </p:grpSpPr>
          <p:pic>
            <p:nvPicPr>
              <p:cNvPr id="11" name="图片 10"/>
              <p:cNvPicPr>
                <a:picLocks noChangeAspect="1"/>
              </p:cNvPicPr>
              <p:nvPr userDrawn="1"/>
            </p:nvPicPr>
            <p:blipFill>
              <a:blip r:embed="rId3" cstate="print"/>
              <a:stretch>
                <a:fillRect/>
              </a:stretch>
            </p:blipFill>
            <p:spPr>
              <a:xfrm>
                <a:off x="7164288" y="168432"/>
                <a:ext cx="807464" cy="221803"/>
              </a:xfrm>
              <a:prstGeom prst="rect">
                <a:avLst/>
              </a:prstGeom>
            </p:spPr>
          </p:pic>
          <p:sp>
            <p:nvSpPr>
              <p:cNvPr id="19" name="矩形 18"/>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8" name="直线连接符 7"/>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2" name="图片 11"/>
            <p:cNvPicPr>
              <a:picLocks noChangeAspect="1"/>
            </p:cNvPicPr>
            <p:nvPr userDrawn="1"/>
          </p:nvPicPr>
          <p:blipFill>
            <a:blip r:embed="rId4" cstate="print"/>
            <a:stretch>
              <a:fillRect/>
            </a:stretch>
          </p:blipFill>
          <p:spPr>
            <a:xfrm>
              <a:off x="8242872" y="211463"/>
              <a:ext cx="650636" cy="216299"/>
            </a:xfrm>
            <a:prstGeom prst="rect">
              <a:avLst/>
            </a:prstGeom>
          </p:spPr>
        </p:pic>
      </p:grpSp>
      <p:sp>
        <p:nvSpPr>
          <p:cNvPr id="15" name="Slide Number Placeholder 2"/>
          <p:cNvSpPr>
            <a:spLocks noGrp="1"/>
          </p:cNvSpPr>
          <p:nvPr>
            <p:ph type="sldNum" sz="quarter" idx="10"/>
          </p:nvPr>
        </p:nvSpPr>
        <p:spPr>
          <a:xfrm>
            <a:off x="8474174" y="4767264"/>
            <a:ext cx="669826" cy="376236"/>
          </a:xfrm>
          <a:prstGeom prst="rect">
            <a:avLst/>
          </a:prstGeom>
        </p:spPr>
        <p:txBody>
          <a:bodyPr/>
          <a:lstStyle>
            <a:lvl1pPr>
              <a:defRPr sz="1400"/>
            </a:lvl1pPr>
          </a:lstStyle>
          <a:p>
            <a:fld id="{2EB00EA8-B249-469C-A44C-A159550CACEB}" type="slidenum">
              <a:rPr lang="en-US" smtClean="0">
                <a:solidFill>
                  <a:srgbClr val="787878"/>
                </a:solidFill>
              </a:rPr>
              <a:pPr/>
              <a:t>‹#›</a:t>
            </a:fld>
            <a:endParaRPr lang="en-US">
              <a:solidFill>
                <a:srgbClr val="787878"/>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cxnSp>
        <p:nvCxnSpPr>
          <p:cNvPr id="6" name="直线连接符 5"/>
          <p:cNvCxnSpPr/>
          <p:nvPr userDrawn="1"/>
        </p:nvCxnSpPr>
        <p:spPr bwMode="auto">
          <a:xfrm>
            <a:off x="8122528" y="303447"/>
            <a:ext cx="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 name="图片 9"/>
          <p:cNvPicPr>
            <a:picLocks noChangeAspect="1"/>
          </p:cNvPicPr>
          <p:nvPr userDrawn="1"/>
        </p:nvPicPr>
        <p:blipFill>
          <a:blip r:embed="rId2" cstate="print">
            <a:alphaModFix amt="70000"/>
            <a:extLst>
              <a:ext uri="{28A0092B-C50C-407E-A947-70E740481C1C}">
                <a14:useLocalDpi xmlns:a14="http://schemas.microsoft.com/office/drawing/2010/main" val="0"/>
              </a:ext>
            </a:extLst>
          </a:blip>
          <a:stretch>
            <a:fillRect/>
          </a:stretch>
        </p:blipFill>
        <p:spPr>
          <a:xfrm rot="5400000">
            <a:off x="-2021898" y="2021898"/>
            <a:ext cx="5169448" cy="1125653"/>
          </a:xfrm>
          <a:prstGeom prst="rect">
            <a:avLst/>
          </a:prstGeom>
        </p:spPr>
      </p:pic>
      <p:grpSp>
        <p:nvGrpSpPr>
          <p:cNvPr id="13" name="组 12"/>
          <p:cNvGrpSpPr/>
          <p:nvPr userDrawn="1"/>
        </p:nvGrpSpPr>
        <p:grpSpPr>
          <a:xfrm>
            <a:off x="6931101" y="179234"/>
            <a:ext cx="1745355" cy="304284"/>
            <a:chOff x="7148153" y="123478"/>
            <a:chExt cx="1745355" cy="304284"/>
          </a:xfrm>
        </p:grpSpPr>
        <p:grpSp>
          <p:nvGrpSpPr>
            <p:cNvPr id="14" name="组 13"/>
            <p:cNvGrpSpPr/>
            <p:nvPr userDrawn="1"/>
          </p:nvGrpSpPr>
          <p:grpSpPr>
            <a:xfrm>
              <a:off x="7148153" y="123478"/>
              <a:ext cx="1127461" cy="290870"/>
              <a:chOff x="7164288" y="99365"/>
              <a:chExt cx="1127461" cy="290870"/>
            </a:xfrm>
          </p:grpSpPr>
          <p:pic>
            <p:nvPicPr>
              <p:cNvPr id="16" name="图片 15"/>
              <p:cNvPicPr>
                <a:picLocks noChangeAspect="1"/>
              </p:cNvPicPr>
              <p:nvPr userDrawn="1"/>
            </p:nvPicPr>
            <p:blipFill>
              <a:blip r:embed="rId3" cstate="print"/>
              <a:stretch>
                <a:fillRect/>
              </a:stretch>
            </p:blipFill>
            <p:spPr>
              <a:xfrm>
                <a:off x="7164288" y="168432"/>
                <a:ext cx="807464" cy="221803"/>
              </a:xfrm>
              <a:prstGeom prst="rect">
                <a:avLst/>
              </a:prstGeom>
            </p:spPr>
          </p:pic>
          <p:sp>
            <p:nvSpPr>
              <p:cNvPr id="17" name="矩形 16"/>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18" name="直线连接符 17"/>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5" name="图片 14"/>
            <p:cNvPicPr>
              <a:picLocks noChangeAspect="1"/>
            </p:cNvPicPr>
            <p:nvPr userDrawn="1"/>
          </p:nvPicPr>
          <p:blipFill>
            <a:blip r:embed="rId4" cstate="print"/>
            <a:stretch>
              <a:fillRect/>
            </a:stretch>
          </p:blipFill>
          <p:spPr>
            <a:xfrm>
              <a:off x="8242872" y="211463"/>
              <a:ext cx="650636" cy="216299"/>
            </a:xfrm>
            <a:prstGeom prst="rect">
              <a:avLst/>
            </a:prstGeom>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6" name="图片 5" descr="更快更智能.png"/>
          <p:cNvPicPr>
            <a:picLocks noChangeAspect="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l="43762" t="-16695"/>
          <a:stretch/>
        </p:blipFill>
        <p:spPr>
          <a:xfrm>
            <a:off x="7668345" y="4840002"/>
            <a:ext cx="1329095" cy="176494"/>
          </a:xfrm>
          <a:prstGeom prst="rect">
            <a:avLst/>
          </a:prstGeom>
        </p:spPr>
      </p:pic>
      <p:pic>
        <p:nvPicPr>
          <p:cNvPr id="5" name="图片 4"/>
          <p:cNvPicPr>
            <a:picLocks noChangeAspect="1"/>
          </p:cNvPicPr>
          <p:nvPr userDrawn="1"/>
        </p:nvPicPr>
        <p:blipFill>
          <a:blip r:embed="rId4" cstate="print">
            <a:alphaModFix amt="80000"/>
            <a:extLst>
              <a:ext uri="{28A0092B-C50C-407E-A947-70E740481C1C}">
                <a14:useLocalDpi xmlns:a14="http://schemas.microsoft.com/office/drawing/2010/main" val="0"/>
              </a:ext>
            </a:extLst>
          </a:blip>
          <a:stretch>
            <a:fillRect/>
          </a:stretch>
        </p:blipFill>
        <p:spPr>
          <a:xfrm>
            <a:off x="0" y="3507854"/>
            <a:ext cx="9144000" cy="1635646"/>
          </a:xfrm>
          <a:prstGeom prst="rect">
            <a:avLst/>
          </a:prstGeom>
        </p:spPr>
      </p:pic>
      <p:grpSp>
        <p:nvGrpSpPr>
          <p:cNvPr id="17" name="组 16"/>
          <p:cNvGrpSpPr/>
          <p:nvPr userDrawn="1"/>
        </p:nvGrpSpPr>
        <p:grpSpPr>
          <a:xfrm>
            <a:off x="6931101" y="179234"/>
            <a:ext cx="1745355" cy="304284"/>
            <a:chOff x="7148153" y="123478"/>
            <a:chExt cx="1745355" cy="304284"/>
          </a:xfrm>
        </p:grpSpPr>
        <p:grpSp>
          <p:nvGrpSpPr>
            <p:cNvPr id="18" name="组 17"/>
            <p:cNvGrpSpPr/>
            <p:nvPr userDrawn="1"/>
          </p:nvGrpSpPr>
          <p:grpSpPr>
            <a:xfrm>
              <a:off x="7148153" y="123478"/>
              <a:ext cx="1127461" cy="290870"/>
              <a:chOff x="7164288" y="99365"/>
              <a:chExt cx="1127461" cy="290870"/>
            </a:xfrm>
          </p:grpSpPr>
          <p:pic>
            <p:nvPicPr>
              <p:cNvPr id="20" name="图片 19"/>
              <p:cNvPicPr>
                <a:picLocks noChangeAspect="1"/>
              </p:cNvPicPr>
              <p:nvPr userDrawn="1"/>
            </p:nvPicPr>
            <p:blipFill>
              <a:blip r:embed="rId5" cstate="print"/>
              <a:stretch>
                <a:fillRect/>
              </a:stretch>
            </p:blipFill>
            <p:spPr>
              <a:xfrm>
                <a:off x="7164288" y="168432"/>
                <a:ext cx="807464" cy="221803"/>
              </a:xfrm>
              <a:prstGeom prst="rect">
                <a:avLst/>
              </a:prstGeom>
            </p:spPr>
          </p:pic>
          <p:sp>
            <p:nvSpPr>
              <p:cNvPr id="21" name="矩形 20"/>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22" name="直线连接符 21"/>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9" name="图片 18"/>
            <p:cNvPicPr>
              <a:picLocks noChangeAspect="1"/>
            </p:cNvPicPr>
            <p:nvPr userDrawn="1"/>
          </p:nvPicPr>
          <p:blipFill>
            <a:blip r:embed="rId6" cstate="print"/>
            <a:stretch>
              <a:fillRect/>
            </a:stretch>
          </p:blipFill>
          <p:spPr>
            <a:xfrm>
              <a:off x="8242872" y="211463"/>
              <a:ext cx="650636" cy="216299"/>
            </a:xfrm>
            <a:prstGeom prst="rect">
              <a:avLst/>
            </a:prstGeom>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lIns="68580" tIns="34290" rIns="68580" bIns="34290"/>
          <a:lstStyle/>
          <a:p>
            <a:r>
              <a:rPr lang="zh-CN" altLang="en-US"/>
              <a:t>单击此处编辑母版标题样式</a:t>
            </a:r>
            <a:endParaRPr lang="en-US" dirty="0"/>
          </a:p>
        </p:txBody>
      </p:sp>
      <p:sp>
        <p:nvSpPr>
          <p:cNvPr id="3" name="Date Placeholder 2"/>
          <p:cNvSpPr>
            <a:spLocks noGrp="1"/>
          </p:cNvSpPr>
          <p:nvPr>
            <p:ph type="dt" sz="half" idx="10"/>
          </p:nvPr>
        </p:nvSpPr>
        <p:spPr>
          <a:xfrm>
            <a:off x="628650" y="4767263"/>
            <a:ext cx="2057400" cy="273844"/>
          </a:xfrm>
          <a:prstGeom prst="rect">
            <a:avLst/>
          </a:prstGeom>
        </p:spPr>
        <p:txBody>
          <a:bodyPr lIns="68580" tIns="34290" rIns="68580" bIns="34290"/>
          <a:lstStyle/>
          <a:p>
            <a:pPr>
              <a:defRPr/>
            </a:pPr>
            <a:endParaRPr lang="zh-CN" altLang="en-US"/>
          </a:p>
        </p:txBody>
      </p:sp>
      <p:sp>
        <p:nvSpPr>
          <p:cNvPr id="4" name="Footer Placeholder 3"/>
          <p:cNvSpPr>
            <a:spLocks noGrp="1"/>
          </p:cNvSpPr>
          <p:nvPr>
            <p:ph type="ftr" sz="quarter" idx="11"/>
          </p:nvPr>
        </p:nvSpPr>
        <p:spPr>
          <a:xfrm>
            <a:off x="3028950" y="4767263"/>
            <a:ext cx="3086100" cy="273844"/>
          </a:xfrm>
          <a:prstGeom prst="rect">
            <a:avLst/>
          </a:prstGeom>
        </p:spPr>
        <p:txBody>
          <a:bodyPr lIns="68580" tIns="34290" rIns="68580" bIns="34290"/>
          <a:lstStyle/>
          <a:p>
            <a:pPr>
              <a:defRPr/>
            </a:pPr>
            <a:endParaRPr lang="zh-CN" altLang="en-US"/>
          </a:p>
        </p:txBody>
      </p:sp>
      <p:pic>
        <p:nvPicPr>
          <p:cNvPr id="6" name="图片 3"/>
          <p:cNvPicPr>
            <a:picLocks noChangeAspect="1"/>
          </p:cNvPicPr>
          <p:nvPr userDrawn="1"/>
        </p:nvPicPr>
        <p:blipFill>
          <a:blip r:embed="rId2" cstate="print"/>
          <a:stretch>
            <a:fillRect/>
          </a:stretch>
        </p:blipFill>
        <p:spPr>
          <a:xfrm>
            <a:off x="250826" y="606425"/>
            <a:ext cx="8640763" cy="47625"/>
          </a:xfrm>
          <a:prstGeom prst="rect">
            <a:avLst/>
          </a:prstGeom>
          <a:noFill/>
          <a:ln w="9525">
            <a:noFill/>
          </a:ln>
        </p:spPr>
      </p:pic>
      <p:pic>
        <p:nvPicPr>
          <p:cNvPr id="7" name="图片 7" descr="天翼4G+logo - 副本-2.png"/>
          <p:cNvPicPr>
            <a:picLocks noChangeAspect="1"/>
          </p:cNvPicPr>
          <p:nvPr userDrawn="1"/>
        </p:nvPicPr>
        <p:blipFill>
          <a:blip r:embed="rId3" cstate="print"/>
          <a:stretch>
            <a:fillRect/>
          </a:stretch>
        </p:blipFill>
        <p:spPr>
          <a:xfrm>
            <a:off x="7308850" y="195264"/>
            <a:ext cx="1366838" cy="347662"/>
          </a:xfrm>
          <a:prstGeom prst="rect">
            <a:avLst/>
          </a:prstGeom>
          <a:noFill/>
          <a:ln w="9525">
            <a:noFill/>
          </a:ln>
        </p:spPr>
      </p:pic>
    </p:spTree>
    <p:extLst>
      <p:ext uri="{BB962C8B-B14F-4D97-AF65-F5344CB8AC3E}">
        <p14:creationId xmlns:p14="http://schemas.microsoft.com/office/powerpoint/2010/main" val="25103584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068" r:id="rId1"/>
    <p:sldLayoutId id="2147484073" r:id="rId2"/>
    <p:sldLayoutId id="2147484072" r:id="rId3"/>
    <p:sldLayoutId id="2147484071" r:id="rId4"/>
    <p:sldLayoutId id="2147484074" r:id="rId5"/>
  </p:sldLayoutIdLst>
  <p:hf hdr="0"/>
  <p:txStyles>
    <p:titleStyle>
      <a:lvl1pPr marL="914400" indent="-914400" algn="ctr" rtl="0" eaLnBrk="0" fontAlgn="base" hangingPunct="0">
        <a:spcBef>
          <a:spcPct val="0"/>
        </a:spcBef>
        <a:spcAft>
          <a:spcPct val="0"/>
        </a:spcAft>
        <a:defRPr kumimoji="1" sz="4400" kern="1200">
          <a:solidFill>
            <a:schemeClr val="tx1"/>
          </a:solidFill>
          <a:latin typeface="+mj-lt"/>
          <a:ea typeface="+mj-ea"/>
          <a:cs typeface="微软雅黑" charset="0"/>
          <a:sym typeface="Calibri" pitchFamily="34" charset="0"/>
        </a:defRPr>
      </a:lvl1pPr>
      <a:lvl2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2pPr>
      <a:lvl3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3pPr>
      <a:lvl4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4pPr>
      <a:lvl5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5pPr>
      <a:lvl6pPr marL="13716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18288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22860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27432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mn-lt"/>
          <a:ea typeface="+mn-ea"/>
          <a:cs typeface="微软雅黑" charset="0"/>
          <a:sym typeface="Calibri" pitchFamily="34" charset="0"/>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n-ea"/>
          <a:cs typeface="微软雅黑" charset="0"/>
          <a:sym typeface="Calibri" pitchFamily="34" charset="0"/>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n-ea"/>
          <a:cs typeface="微软雅黑" charset="0"/>
          <a:sym typeface="Calibri" pitchFamily="34" charset="0"/>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微软雅黑" charset="0"/>
          <a:sym typeface="Calibri" pitchFamily="34" charset="0"/>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微软雅黑" charset="0"/>
          <a:sym typeface="Calibri"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2" Type="http://schemas.openxmlformats.org/officeDocument/2006/relationships/image" Target="../media/image12.tmp"/><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2" Type="http://schemas.openxmlformats.org/officeDocument/2006/relationships/image" Target="../media/image14.tmp"/><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239852" y="3435846"/>
            <a:ext cx="2664296" cy="504056"/>
          </a:xfrm>
          <a:prstGeom prst="rect">
            <a:avLst/>
          </a:prstGeom>
          <a:noFill/>
        </p:spPr>
        <p:txBody>
          <a:bodyPr wrap="none" rtlCol="0">
            <a:noAutofit/>
          </a:bodyPr>
          <a:lstStyle/>
          <a:p>
            <a:pPr algn="ctr" eaLnBrk="0" hangingPunct="0">
              <a:lnSpc>
                <a:spcPct val="150000"/>
              </a:lnSpc>
              <a:spcBef>
                <a:spcPct val="20000"/>
              </a:spcBef>
            </a:pPr>
            <a:r>
              <a:rPr kumimoji="1" lang="en-US" altLang="zh-CN" sz="1600" spc="100" dirty="0">
                <a:latin typeface="+mn-lt"/>
                <a:ea typeface="+mn-ea"/>
                <a:cs typeface="微软雅黑" charset="0"/>
                <a:sym typeface="Calibri" pitchFamily="34" charset="0"/>
              </a:rPr>
              <a:t>China Telecom</a:t>
            </a:r>
          </a:p>
        </p:txBody>
      </p:sp>
      <p:sp>
        <p:nvSpPr>
          <p:cNvPr id="3" name="文本框 2">
            <a:extLst>
              <a:ext uri="{FF2B5EF4-FFF2-40B4-BE49-F238E27FC236}">
                <a16:creationId xmlns:a16="http://schemas.microsoft.com/office/drawing/2014/main" id="{193DB42A-874E-4DEF-BD5A-BEED1483873C}"/>
              </a:ext>
            </a:extLst>
          </p:cNvPr>
          <p:cNvSpPr txBox="1"/>
          <p:nvPr/>
        </p:nvSpPr>
        <p:spPr>
          <a:xfrm>
            <a:off x="1025606" y="1275606"/>
            <a:ext cx="7434826" cy="1296144"/>
          </a:xfrm>
          <a:prstGeom prst="rect">
            <a:avLst/>
          </a:prstGeom>
          <a:noFill/>
          <a:ln>
            <a:noFill/>
          </a:ln>
        </p:spPr>
        <p:style>
          <a:lnRef idx="0">
            <a:scrgbClr r="0" g="0" b="0"/>
          </a:lnRef>
          <a:fillRef idx="0">
            <a:scrgbClr r="0" g="0" b="0"/>
          </a:fillRef>
          <a:effectRef idx="0">
            <a:scrgbClr r="0" g="0" b="0"/>
          </a:effectRef>
          <a:fontRef idx="minor">
            <a:schemeClr val="accent3"/>
          </a:fontRef>
        </p:style>
        <p:txBody>
          <a:bodyPr wrap="square" rtlCol="0">
            <a:normAutofit/>
          </a:bodyPr>
          <a:lstStyle/>
          <a:p>
            <a:pPr algn="ctr" eaLnBrk="0" hangingPunct="0">
              <a:spcBef>
                <a:spcPct val="20000"/>
              </a:spcBef>
            </a:pPr>
            <a:r>
              <a:rPr kumimoji="1" lang="en-US" altLang="zh-CN" sz="3200" spc="100" dirty="0">
                <a:solidFill>
                  <a:srgbClr val="00469D"/>
                </a:solidFill>
                <a:cs typeface="微软雅黑" charset="0"/>
                <a:sym typeface="Calibri" pitchFamily="34" charset="0"/>
              </a:rPr>
              <a:t>Discussion on application login </a:t>
            </a:r>
          </a:p>
          <a:p>
            <a:pPr algn="ctr" eaLnBrk="0" hangingPunct="0">
              <a:spcBef>
                <a:spcPct val="20000"/>
              </a:spcBef>
            </a:pPr>
            <a:r>
              <a:rPr kumimoji="1" lang="en-US" altLang="zh-CN" sz="3200" spc="100" dirty="0">
                <a:solidFill>
                  <a:srgbClr val="00469D"/>
                </a:solidFill>
                <a:cs typeface="微软雅黑" charset="0"/>
                <a:sym typeface="Calibri" pitchFamily="34" charset="0"/>
              </a:rPr>
              <a:t>via IMS</a:t>
            </a:r>
            <a:endParaRPr kumimoji="1" lang="zh-CN" altLang="en-US" sz="3200" spc="100" dirty="0">
              <a:solidFill>
                <a:srgbClr val="00469D"/>
              </a:solidFill>
              <a:latin typeface="+mn-lt"/>
              <a:ea typeface="+mn-ea"/>
              <a:cs typeface="微软雅黑" charset="0"/>
              <a:sym typeface="Calibri" pitchFamily="34" charset="0"/>
            </a:endParaRPr>
          </a:p>
        </p:txBody>
      </p:sp>
    </p:spTree>
    <p:extLst>
      <p:ext uri="{BB962C8B-B14F-4D97-AF65-F5344CB8AC3E}">
        <p14:creationId xmlns:p14="http://schemas.microsoft.com/office/powerpoint/2010/main" val="8369247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2EB00EA8-B249-469C-A44C-A159550CACEB}" type="slidenum">
              <a:rPr lang="en-US" smtClean="0">
                <a:solidFill>
                  <a:srgbClr val="787878"/>
                </a:solidFill>
              </a:rPr>
              <a:pPr/>
              <a:t>1</a:t>
            </a:fld>
            <a:endParaRPr lang="en-US" dirty="0">
              <a:solidFill>
                <a:srgbClr val="787878"/>
              </a:solidFill>
            </a:endParaRPr>
          </a:p>
        </p:txBody>
      </p:sp>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a:lnSpc>
                <a:spcPct val="90000"/>
              </a:lnSpc>
              <a:defRPr/>
            </a:pPr>
            <a:r>
              <a:rPr kumimoji="1" lang="en-US" altLang="zh-CN" sz="2000" dirty="0">
                <a:solidFill>
                  <a:srgbClr val="00469E"/>
                </a:solidFill>
                <a:cs typeface="微软雅黑" charset="0"/>
                <a:sym typeface="Arial" panose="020B0604020202020204" pitchFamily="34" charset="0"/>
              </a:rPr>
              <a:t>Background: SMS based login solutions</a:t>
            </a:r>
          </a:p>
          <a:p>
            <a:pPr marL="0" lvl="1">
              <a:lnSpc>
                <a:spcPct val="90000"/>
              </a:lnSpc>
              <a:defRPr/>
            </a:pPr>
            <a:endParaRPr kumimoji="1" lang="zh-CN" altLang="en-US" sz="2000" dirty="0">
              <a:solidFill>
                <a:srgbClr val="00469E"/>
              </a:solidFill>
              <a:cs typeface="微软雅黑" charset="0"/>
              <a:sym typeface="Arial" panose="020B0604020202020204" pitchFamily="34" charset="0"/>
            </a:endParaRPr>
          </a:p>
        </p:txBody>
      </p:sp>
      <p:sp>
        <p:nvSpPr>
          <p:cNvPr id="4" name="文本框 3">
            <a:extLst>
              <a:ext uri="{FF2B5EF4-FFF2-40B4-BE49-F238E27FC236}">
                <a16:creationId xmlns:a16="http://schemas.microsoft.com/office/drawing/2014/main" id="{3221B38C-6E5D-4D0F-B45E-86E9D64C63CF}"/>
              </a:ext>
            </a:extLst>
          </p:cNvPr>
          <p:cNvSpPr txBox="1"/>
          <p:nvPr/>
        </p:nvSpPr>
        <p:spPr>
          <a:xfrm>
            <a:off x="3712832" y="808876"/>
            <a:ext cx="4728922" cy="4276235"/>
          </a:xfrm>
          <a:prstGeom prst="rect">
            <a:avLst/>
          </a:prstGeom>
          <a:noFill/>
        </p:spPr>
        <p:txBody>
          <a:bodyPr wrap="square" rtlCol="0">
            <a:spAutoFit/>
          </a:bodyPr>
          <a:lstStyle/>
          <a:p>
            <a:pPr>
              <a:lnSpc>
                <a:spcPct val="150000"/>
              </a:lnSpc>
              <a:spcAft>
                <a:spcPts val="600"/>
              </a:spcAft>
            </a:pPr>
            <a:r>
              <a:rPr lang="en-US" altLang="zh-CN" sz="1200" dirty="0">
                <a:latin typeface="微软雅黑" panose="020B0503020204020204" pitchFamily="34" charset="-122"/>
                <a:ea typeface="微软雅黑" panose="020B0503020204020204" pitchFamily="34" charset="-122"/>
              </a:rPr>
              <a:t>Numerous Apps use PIN based solutions to facilitate login experience enhancements compared with password based login. It is generally composed of following steps:</a:t>
            </a:r>
          </a:p>
          <a:p>
            <a:pPr marL="342900" indent="-342900">
              <a:lnSpc>
                <a:spcPct val="150000"/>
              </a:lnSpc>
              <a:spcAft>
                <a:spcPts val="600"/>
              </a:spcAft>
              <a:buFont typeface="+mj-lt"/>
              <a:buAutoNum type="arabicPeriod"/>
            </a:pPr>
            <a:r>
              <a:rPr lang="en-US" altLang="zh-CN" sz="1200" dirty="0">
                <a:latin typeface="微软雅黑" panose="020B0503020204020204" pitchFamily="34" charset="-122"/>
                <a:ea typeface="微软雅黑" panose="020B0503020204020204" pitchFamily="34" charset="-122"/>
              </a:rPr>
              <a:t>Click on the SMS login button;</a:t>
            </a:r>
          </a:p>
          <a:p>
            <a:pPr marL="342900" indent="-342900">
              <a:lnSpc>
                <a:spcPct val="150000"/>
              </a:lnSpc>
              <a:spcAft>
                <a:spcPts val="600"/>
              </a:spcAft>
              <a:buFont typeface="+mj-lt"/>
              <a:buAutoNum type="arabicPeriod"/>
            </a:pPr>
            <a:r>
              <a:rPr lang="en-US" altLang="zh-CN" sz="1200" dirty="0">
                <a:latin typeface="微软雅黑" panose="020B0503020204020204" pitchFamily="34" charset="-122"/>
                <a:ea typeface="微软雅黑" panose="020B0503020204020204" pitchFamily="34" charset="-122"/>
              </a:rPr>
              <a:t>Enter the mobile phone number</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marL="342900" indent="-342900">
              <a:lnSpc>
                <a:spcPct val="150000"/>
              </a:lnSpc>
              <a:spcAft>
                <a:spcPts val="600"/>
              </a:spcAft>
              <a:buFont typeface="+mj-lt"/>
              <a:buAutoNum type="arabicPeriod"/>
            </a:pPr>
            <a:r>
              <a:rPr lang="en-US" altLang="zh-CN" sz="1200" dirty="0">
                <a:latin typeface="微软雅黑" panose="020B0503020204020204" pitchFamily="34" charset="-122"/>
                <a:ea typeface="微软雅黑" panose="020B0503020204020204" pitchFamily="34" charset="-122"/>
              </a:rPr>
              <a:t>Click the PIN get button</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marL="342900" indent="-342900">
              <a:lnSpc>
                <a:spcPct val="150000"/>
              </a:lnSpc>
              <a:spcAft>
                <a:spcPts val="600"/>
              </a:spcAft>
              <a:buFont typeface="+mj-lt"/>
              <a:buAutoNum type="arabicPeriod"/>
            </a:pPr>
            <a:r>
              <a:rPr lang="en-US" altLang="zh-CN" sz="1200" dirty="0">
                <a:latin typeface="微软雅黑" panose="020B0503020204020204" pitchFamily="34" charset="-122"/>
                <a:ea typeface="微软雅黑" panose="020B0503020204020204" pitchFamily="34" charset="-122"/>
              </a:rPr>
              <a:t>Wait for the SMS</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marL="342900" indent="-342900">
              <a:lnSpc>
                <a:spcPct val="150000"/>
              </a:lnSpc>
              <a:spcAft>
                <a:spcPts val="600"/>
              </a:spcAft>
              <a:buFont typeface="+mj-lt"/>
              <a:buAutoNum type="arabicPeriod"/>
            </a:pPr>
            <a:r>
              <a:rPr lang="en-US" altLang="zh-CN" sz="1200" dirty="0">
                <a:latin typeface="微软雅黑" panose="020B0503020204020204" pitchFamily="34" charset="-122"/>
                <a:ea typeface="微软雅黑" panose="020B0503020204020204" pitchFamily="34" charset="-122"/>
              </a:rPr>
              <a:t>Extract the PIN from the SMS</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marL="342900" indent="-342900">
              <a:lnSpc>
                <a:spcPct val="150000"/>
              </a:lnSpc>
              <a:spcAft>
                <a:spcPts val="600"/>
              </a:spcAft>
              <a:buFont typeface="+mj-lt"/>
              <a:buAutoNum type="arabicPeriod"/>
            </a:pPr>
            <a:r>
              <a:rPr lang="en-US" altLang="zh-CN" sz="1200" dirty="0">
                <a:latin typeface="微软雅黑" panose="020B0503020204020204" pitchFamily="34" charset="-122"/>
                <a:ea typeface="微软雅黑" panose="020B0503020204020204" pitchFamily="34" charset="-122"/>
              </a:rPr>
              <a:t>Enter the PIN</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marL="342900" indent="-342900">
              <a:lnSpc>
                <a:spcPct val="150000"/>
              </a:lnSpc>
              <a:spcAft>
                <a:spcPts val="600"/>
              </a:spcAft>
              <a:buFont typeface="+mj-lt"/>
              <a:buAutoNum type="arabicPeriod"/>
            </a:pPr>
            <a:r>
              <a:rPr lang="en-US" altLang="zh-CN" sz="1200" dirty="0">
                <a:latin typeface="微软雅黑" panose="020B0503020204020204" pitchFamily="34" charset="-122"/>
                <a:ea typeface="微软雅黑" panose="020B0503020204020204" pitchFamily="34" charset="-122"/>
              </a:rPr>
              <a:t>Click the login button;</a:t>
            </a:r>
          </a:p>
          <a:p>
            <a:pPr>
              <a:lnSpc>
                <a:spcPct val="150000"/>
              </a:lnSpc>
              <a:spcAft>
                <a:spcPts val="600"/>
              </a:spcAft>
            </a:pPr>
            <a:r>
              <a:rPr lang="en-US" altLang="zh-CN" sz="1200" dirty="0">
                <a:solidFill>
                  <a:srgbClr val="00469E"/>
                </a:solidFill>
                <a:latin typeface="+mn-lt"/>
              </a:rPr>
              <a:t>The main idea is that the application server can verify whether the application client can use this phone number as an identity.</a:t>
            </a:r>
          </a:p>
        </p:txBody>
      </p:sp>
      <p:pic>
        <p:nvPicPr>
          <p:cNvPr id="8" name="login32">
            <a:hlinkClick r:id="" action="ppaction://media"/>
            <a:extLst>
              <a:ext uri="{FF2B5EF4-FFF2-40B4-BE49-F238E27FC236}">
                <a16:creationId xmlns:a16="http://schemas.microsoft.com/office/drawing/2014/main" id="{C2FFF0BE-644E-3849-F0DA-0C4FEF82BE26}"/>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733138" y="773842"/>
            <a:ext cx="1881019" cy="4063001"/>
          </a:xfrm>
          <a:prstGeom prst="rect">
            <a:avLst/>
          </a:prstGeom>
        </p:spPr>
      </p:pic>
    </p:spTree>
    <p:extLst>
      <p:ext uri="{BB962C8B-B14F-4D97-AF65-F5344CB8AC3E}">
        <p14:creationId xmlns:p14="http://schemas.microsoft.com/office/powerpoint/2010/main" val="1586170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5467"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0">
                <p:cTn id="12" fill="hold" display="0">
                  <p:stCondLst>
                    <p:cond delay="indefinite"/>
                  </p:stCondLst>
                </p:cTn>
                <p:tgtEl>
                  <p:spTgt spid="8"/>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2EB00EA8-B249-469C-A44C-A159550CACEB}" type="slidenum">
              <a:rPr lang="en-US" smtClean="0">
                <a:solidFill>
                  <a:srgbClr val="787878"/>
                </a:solidFill>
              </a:rPr>
              <a:pPr/>
              <a:t>2</a:t>
            </a:fld>
            <a:endParaRPr lang="en-US">
              <a:solidFill>
                <a:srgbClr val="787878"/>
              </a:solidFill>
            </a:endParaRPr>
          </a:p>
        </p:txBody>
      </p:sp>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Typical procedures and drawbacks</a:t>
            </a:r>
          </a:p>
          <a:p>
            <a:pPr marL="0" lvl="1" defTabSz="914400">
              <a:lnSpc>
                <a:spcPct val="90000"/>
              </a:lnSpc>
              <a:defRPr/>
            </a:pPr>
            <a:endParaRPr kumimoji="1" lang="zh-CN" altLang="en-US" sz="2000" dirty="0">
              <a:solidFill>
                <a:srgbClr val="00469E"/>
              </a:solidFill>
              <a:latin typeface="+mn-lt"/>
              <a:ea typeface="+mn-ea"/>
              <a:cs typeface="微软雅黑" charset="0"/>
              <a:sym typeface="Arial" panose="020B0604020202020204" pitchFamily="34" charset="0"/>
            </a:endParaRPr>
          </a:p>
        </p:txBody>
      </p:sp>
      <p:sp>
        <p:nvSpPr>
          <p:cNvPr id="6" name="文本框 5">
            <a:extLst>
              <a:ext uri="{FF2B5EF4-FFF2-40B4-BE49-F238E27FC236}">
                <a16:creationId xmlns:a16="http://schemas.microsoft.com/office/drawing/2014/main" id="{3221B38C-6E5D-4D0F-B45E-86E9D64C63CF}"/>
              </a:ext>
            </a:extLst>
          </p:cNvPr>
          <p:cNvSpPr txBox="1"/>
          <p:nvPr/>
        </p:nvSpPr>
        <p:spPr>
          <a:xfrm>
            <a:off x="4788024" y="1491630"/>
            <a:ext cx="3947477" cy="1538883"/>
          </a:xfrm>
          <a:prstGeom prst="rect">
            <a:avLst/>
          </a:prstGeom>
          <a:noFill/>
        </p:spPr>
        <p:txBody>
          <a:bodyPr wrap="square" rtlCol="0">
            <a:spAutoFit/>
          </a:bodyPr>
          <a:lstStyle/>
          <a:p>
            <a:pPr marL="171450" indent="-171450">
              <a:lnSpc>
                <a:spcPct val="150000"/>
              </a:lnSpc>
              <a:spcBef>
                <a:spcPts val="0"/>
              </a:spcBef>
              <a:buFont typeface="Wingdings" panose="05000000000000000000" pitchFamily="2" charset="2"/>
              <a:buChar char="Ø"/>
            </a:pPr>
            <a:r>
              <a:rPr lang="en-US" altLang="zh-CN" sz="1200" b="1" dirty="0">
                <a:solidFill>
                  <a:srgbClr val="000000"/>
                </a:solidFill>
                <a:latin typeface="微软雅黑"/>
              </a:rPr>
              <a:t>Two main drawbacks:</a:t>
            </a:r>
          </a:p>
          <a:p>
            <a:pPr algn="just">
              <a:spcBef>
                <a:spcPts val="600"/>
              </a:spcBef>
            </a:pPr>
            <a:r>
              <a:rPr lang="en-US" altLang="zh-CN" sz="1100" dirty="0">
                <a:latin typeface="+mn-lt"/>
              </a:rPr>
              <a:t>1. Non-efficient and error-prone: multiple manual interventions are needed, e.g., get the SMS, read the code, fill in the code, click the login button. </a:t>
            </a:r>
          </a:p>
          <a:p>
            <a:pPr algn="just">
              <a:spcBef>
                <a:spcPts val="600"/>
              </a:spcBef>
            </a:pPr>
            <a:r>
              <a:rPr lang="en-US" altLang="zh-CN" sz="1100" dirty="0">
                <a:latin typeface="+mn-lt"/>
              </a:rPr>
              <a:t>2. Insecure: The SMS is easy to be hijacked which will cause spoof attack.</a:t>
            </a:r>
          </a:p>
          <a:p>
            <a:pPr>
              <a:spcBef>
                <a:spcPts val="0"/>
              </a:spcBef>
            </a:pPr>
            <a:endParaRPr lang="en-US" altLang="zh-CN" sz="1100" dirty="0">
              <a:latin typeface="+mn-lt"/>
            </a:endParaRPr>
          </a:p>
        </p:txBody>
      </p:sp>
      <p:pic>
        <p:nvPicPr>
          <p:cNvPr id="44" name="Picture 43">
            <a:extLst>
              <a:ext uri="{FF2B5EF4-FFF2-40B4-BE49-F238E27FC236}">
                <a16:creationId xmlns:a16="http://schemas.microsoft.com/office/drawing/2014/main" id="{91A472E5-06BD-ECAE-455D-AEE7BD0922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8499" y="987574"/>
            <a:ext cx="4220536" cy="3279852"/>
          </a:xfrm>
          <a:prstGeom prst="rect">
            <a:avLst/>
          </a:prstGeom>
        </p:spPr>
      </p:pic>
    </p:spTree>
    <p:extLst>
      <p:ext uri="{BB962C8B-B14F-4D97-AF65-F5344CB8AC3E}">
        <p14:creationId xmlns:p14="http://schemas.microsoft.com/office/powerpoint/2010/main" val="13153423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2EB00EA8-B249-469C-A44C-A159550CACEB}" type="slidenum">
              <a:rPr lang="en-US" smtClean="0">
                <a:solidFill>
                  <a:srgbClr val="787878"/>
                </a:solidFill>
              </a:rPr>
              <a:pPr/>
              <a:t>3</a:t>
            </a:fld>
            <a:endParaRPr lang="en-US" dirty="0">
              <a:solidFill>
                <a:srgbClr val="787878"/>
              </a:solidFill>
            </a:endParaRPr>
          </a:p>
        </p:txBody>
      </p:sp>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a:lnSpc>
                <a:spcPct val="90000"/>
              </a:lnSpc>
              <a:defRPr/>
            </a:pPr>
            <a:r>
              <a:rPr kumimoji="1" lang="en-US" altLang="zh-CN" sz="2000" dirty="0">
                <a:solidFill>
                  <a:srgbClr val="00469E"/>
                </a:solidFill>
                <a:cs typeface="微软雅黑" charset="0"/>
                <a:sym typeface="Arial" panose="020B0604020202020204" pitchFamily="34" charset="0"/>
              </a:rPr>
              <a:t>Example:</a:t>
            </a:r>
            <a:r>
              <a:rPr kumimoji="1" lang="zh-CN" altLang="en-US" sz="2000" dirty="0">
                <a:solidFill>
                  <a:srgbClr val="00469E"/>
                </a:solidFill>
                <a:cs typeface="微软雅黑" charset="0"/>
                <a:sym typeface="Arial" panose="020B0604020202020204" pitchFamily="34" charset="0"/>
              </a:rPr>
              <a:t> </a:t>
            </a:r>
            <a:r>
              <a:rPr kumimoji="1" lang="en-US" altLang="zh-CN" sz="2000" dirty="0">
                <a:solidFill>
                  <a:srgbClr val="00469E"/>
                </a:solidFill>
                <a:cs typeface="微软雅黑" charset="0"/>
                <a:sym typeface="Arial" panose="020B0604020202020204" pitchFamily="34" charset="0"/>
              </a:rPr>
              <a:t>One-click login solutions</a:t>
            </a:r>
          </a:p>
          <a:p>
            <a:pPr marL="0" lvl="1">
              <a:lnSpc>
                <a:spcPct val="90000"/>
              </a:lnSpc>
              <a:defRPr/>
            </a:pPr>
            <a:endParaRPr kumimoji="1" lang="zh-CN" altLang="en-US" sz="2000" dirty="0">
              <a:solidFill>
                <a:srgbClr val="00469E"/>
              </a:solidFill>
              <a:cs typeface="微软雅黑" charset="0"/>
              <a:sym typeface="Arial" panose="020B0604020202020204" pitchFamily="34" charset="0"/>
            </a:endParaRPr>
          </a:p>
        </p:txBody>
      </p:sp>
      <p:sp>
        <p:nvSpPr>
          <p:cNvPr id="4" name="文本框 3">
            <a:extLst>
              <a:ext uri="{FF2B5EF4-FFF2-40B4-BE49-F238E27FC236}">
                <a16:creationId xmlns:a16="http://schemas.microsoft.com/office/drawing/2014/main" id="{3221B38C-6E5D-4D0F-B45E-86E9D64C63CF}"/>
              </a:ext>
            </a:extLst>
          </p:cNvPr>
          <p:cNvSpPr txBox="1"/>
          <p:nvPr/>
        </p:nvSpPr>
        <p:spPr>
          <a:xfrm>
            <a:off x="3515486" y="1533933"/>
            <a:ext cx="4728922" cy="2075633"/>
          </a:xfrm>
          <a:prstGeom prst="rect">
            <a:avLst/>
          </a:prstGeom>
          <a:noFill/>
        </p:spPr>
        <p:txBody>
          <a:bodyPr wrap="square" rtlCol="0">
            <a:spAutoFit/>
          </a:bodyPr>
          <a:lstStyle/>
          <a:p>
            <a:pPr>
              <a:lnSpc>
                <a:spcPct val="150000"/>
              </a:lnSpc>
              <a:spcAft>
                <a:spcPts val="600"/>
              </a:spcAft>
            </a:pPr>
            <a:r>
              <a:rPr lang="en-US" altLang="zh-CN" sz="1200" dirty="0">
                <a:latin typeface="微软雅黑" panose="020B0503020204020204" pitchFamily="34" charset="-122"/>
                <a:ea typeface="微软雅黑" panose="020B0503020204020204" pitchFamily="34" charset="-122"/>
              </a:rPr>
              <a:t>To facilitate the user experience,</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there</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are</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several</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one-click login solutions as shown in the left.</a:t>
            </a:r>
          </a:p>
          <a:p>
            <a:pPr>
              <a:lnSpc>
                <a:spcPct val="150000"/>
              </a:lnSpc>
              <a:spcAft>
                <a:spcPts val="600"/>
              </a:spcAft>
            </a:pPr>
            <a:r>
              <a:rPr lang="en-US" altLang="zh-CN" sz="1200" dirty="0">
                <a:latin typeface="微软雅黑" panose="020B0503020204020204" pitchFamily="34" charset="-122"/>
                <a:ea typeface="微软雅黑" panose="020B0503020204020204" pitchFamily="34" charset="-122"/>
              </a:rPr>
              <a:t>The user only needs to click the button “use current phone number”, then the user</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can</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login</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directly</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without</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any</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manual</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intervention</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needed. </a:t>
            </a:r>
            <a:r>
              <a:rPr lang="en-US" altLang="zh-CN" sz="1200" dirty="0">
                <a:solidFill>
                  <a:srgbClr val="00469E"/>
                </a:solidFill>
                <a:latin typeface="+mn-lt"/>
              </a:rPr>
              <a:t>It can achieve the same result that the application server can verify whether the application client can use this phone number as an identity.</a:t>
            </a:r>
          </a:p>
        </p:txBody>
      </p:sp>
      <p:pic>
        <p:nvPicPr>
          <p:cNvPr id="5" name="login1">
            <a:hlinkClick r:id="" action="ppaction://media"/>
            <a:extLst>
              <a:ext uri="{FF2B5EF4-FFF2-40B4-BE49-F238E27FC236}">
                <a16:creationId xmlns:a16="http://schemas.microsoft.com/office/drawing/2014/main" id="{81176C03-FFF0-0F9F-2E71-460A2156408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899592" y="837431"/>
            <a:ext cx="1637968" cy="3468638"/>
          </a:xfrm>
          <a:prstGeom prst="rect">
            <a:avLst/>
          </a:prstGeom>
        </p:spPr>
      </p:pic>
    </p:spTree>
    <p:extLst>
      <p:ext uri="{BB962C8B-B14F-4D97-AF65-F5344CB8AC3E}">
        <p14:creationId xmlns:p14="http://schemas.microsoft.com/office/powerpoint/2010/main" val="3600316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1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2EB00EA8-B249-469C-A44C-A159550CACEB}" type="slidenum">
              <a:rPr lang="en-US" smtClean="0">
                <a:solidFill>
                  <a:srgbClr val="787878"/>
                </a:solidFill>
              </a:rPr>
              <a:pPr/>
              <a:t>4</a:t>
            </a:fld>
            <a:endParaRPr lang="en-US">
              <a:solidFill>
                <a:srgbClr val="787878"/>
              </a:solidFill>
            </a:endParaRPr>
          </a:p>
        </p:txBody>
      </p:sp>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r>
              <a:rPr kumimoji="1" lang="en-US" altLang="zh-CN" sz="1600" b="1"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Typical procedures and drawbacks in current one-click login</a:t>
            </a:r>
            <a:endParaRPr kumimoji="1" lang="zh-CN" altLang="en-US" sz="1600" b="1" dirty="0">
              <a:solidFill>
                <a:srgbClr val="C00000"/>
              </a:solidFill>
              <a:latin typeface="微软雅黑" panose="020B0503020204020204" pitchFamily="34" charset="-122"/>
              <a:ea typeface="微软雅黑" panose="020B0503020204020204" pitchFamily="34" charset="-122"/>
              <a:cs typeface="Arial" panose="020B0604020202020204" pitchFamily="34" charset="0"/>
            </a:endParaRPr>
          </a:p>
          <a:p>
            <a:pPr marL="0" lvl="1" defTabSz="914400">
              <a:lnSpc>
                <a:spcPct val="90000"/>
              </a:lnSpc>
              <a:defRPr/>
            </a:pPr>
            <a:endParaRPr kumimoji="1" lang="zh-CN" altLang="en-US" sz="2000" dirty="0">
              <a:solidFill>
                <a:srgbClr val="00469E"/>
              </a:solidFill>
              <a:latin typeface="+mn-lt"/>
              <a:ea typeface="+mn-ea"/>
              <a:cs typeface="微软雅黑" charset="0"/>
              <a:sym typeface="Arial" panose="020B0604020202020204" pitchFamily="34" charset="0"/>
            </a:endParaRPr>
          </a:p>
        </p:txBody>
      </p:sp>
      <p:sp>
        <p:nvSpPr>
          <p:cNvPr id="6" name="文本框 5">
            <a:extLst>
              <a:ext uri="{FF2B5EF4-FFF2-40B4-BE49-F238E27FC236}">
                <a16:creationId xmlns:a16="http://schemas.microsoft.com/office/drawing/2014/main" id="{3221B38C-6E5D-4D0F-B45E-86E9D64C63CF}"/>
              </a:ext>
            </a:extLst>
          </p:cNvPr>
          <p:cNvSpPr txBox="1"/>
          <p:nvPr/>
        </p:nvSpPr>
        <p:spPr>
          <a:xfrm>
            <a:off x="5004048" y="1463754"/>
            <a:ext cx="3384376" cy="2215991"/>
          </a:xfrm>
          <a:prstGeom prst="rect">
            <a:avLst/>
          </a:prstGeom>
          <a:noFill/>
        </p:spPr>
        <p:txBody>
          <a:bodyPr wrap="square" rtlCol="0">
            <a:spAutoFit/>
          </a:bodyPr>
          <a:lstStyle/>
          <a:p>
            <a:pPr marL="171450" indent="-171450">
              <a:lnSpc>
                <a:spcPct val="150000"/>
              </a:lnSpc>
              <a:spcBef>
                <a:spcPts val="0"/>
              </a:spcBef>
              <a:buFont typeface="Wingdings" panose="05000000000000000000" pitchFamily="2" charset="2"/>
              <a:buChar char="Ø"/>
            </a:pPr>
            <a:r>
              <a:rPr lang="en-US" altLang="zh-CN" sz="1200" b="1" dirty="0">
                <a:solidFill>
                  <a:srgbClr val="000000"/>
                </a:solidFill>
                <a:latin typeface="微软雅黑"/>
              </a:rPr>
              <a:t>Two main drawbacks:</a:t>
            </a:r>
          </a:p>
          <a:p>
            <a:pPr marL="228600" indent="-228600" algn="just">
              <a:spcBef>
                <a:spcPts val="600"/>
              </a:spcBef>
              <a:buFontTx/>
              <a:buAutoNum type="arabicPeriod"/>
            </a:pPr>
            <a:r>
              <a:rPr lang="en-US" altLang="zh-CN" sz="1100" dirty="0">
                <a:latin typeface="微软雅黑" panose="020B0503020204020204" pitchFamily="34" charset="-122"/>
                <a:ea typeface="微软雅黑" panose="020B0503020204020204" pitchFamily="34" charset="-122"/>
              </a:rPr>
              <a:t>In case the user has two SIM cards, e.g., one for voice and SMS while the other for data usage, he/she can only use the number related to the second SIM cards since the step 1~3 </a:t>
            </a:r>
            <a:r>
              <a:rPr lang="en-US" altLang="zh-CN" sz="1100" dirty="0">
                <a:solidFill>
                  <a:schemeClr val="accent1"/>
                </a:solidFill>
                <a:latin typeface="微软雅黑" panose="020B0503020204020204" pitchFamily="34" charset="-122"/>
                <a:ea typeface="微软雅黑" panose="020B0503020204020204" pitchFamily="34" charset="-122"/>
              </a:rPr>
              <a:t>can only be performed in data network. </a:t>
            </a:r>
          </a:p>
          <a:p>
            <a:pPr marL="228600" indent="-228600" algn="just">
              <a:spcBef>
                <a:spcPts val="600"/>
              </a:spcBef>
              <a:buAutoNum type="arabicPeriod"/>
            </a:pPr>
            <a:r>
              <a:rPr lang="en-US" altLang="zh-CN" sz="1100" dirty="0">
                <a:latin typeface="微软雅黑" panose="020B0503020204020204" pitchFamily="34" charset="-122"/>
                <a:ea typeface="微软雅黑" panose="020B0503020204020204" pitchFamily="34" charset="-122"/>
              </a:rPr>
              <a:t>Since there is no standard work, each operator has to </a:t>
            </a:r>
            <a:r>
              <a:rPr lang="en-US" altLang="zh-CN" sz="1100" dirty="0">
                <a:solidFill>
                  <a:schemeClr val="accent1"/>
                </a:solidFill>
                <a:latin typeface="微软雅黑" panose="020B0503020204020204" pitchFamily="34" charset="-122"/>
                <a:ea typeface="微软雅黑" panose="020B0503020204020204" pitchFamily="34" charset="-122"/>
              </a:rPr>
              <a:t>implement customized SDK which will cause complexities to both Apps and operators.</a:t>
            </a:r>
            <a:endParaRPr lang="en-US" altLang="zh-CN" sz="1100" dirty="0">
              <a:solidFill>
                <a:schemeClr val="accent1"/>
              </a:solidFill>
              <a:latin typeface="+mn-lt"/>
            </a:endParaRPr>
          </a:p>
        </p:txBody>
      </p:sp>
      <p:pic>
        <p:nvPicPr>
          <p:cNvPr id="5" name="Picture 4" descr="A diagram of a mask number&#10;&#10;Description automatically generated">
            <a:extLst>
              <a:ext uri="{FF2B5EF4-FFF2-40B4-BE49-F238E27FC236}">
                <a16:creationId xmlns:a16="http://schemas.microsoft.com/office/drawing/2014/main" id="{CBD615E1-4C9E-06AB-BB2B-3A6E4F547F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1163" y="1203598"/>
            <a:ext cx="4510898" cy="2883077"/>
          </a:xfrm>
          <a:prstGeom prst="rect">
            <a:avLst/>
          </a:prstGeom>
        </p:spPr>
      </p:pic>
    </p:spTree>
    <p:extLst>
      <p:ext uri="{BB962C8B-B14F-4D97-AF65-F5344CB8AC3E}">
        <p14:creationId xmlns:p14="http://schemas.microsoft.com/office/powerpoint/2010/main" val="16333651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2EB00EA8-B249-469C-A44C-A159550CACEB}" type="slidenum">
              <a:rPr lang="en-US" smtClean="0">
                <a:solidFill>
                  <a:srgbClr val="787878"/>
                </a:solidFill>
              </a:rPr>
              <a:pPr/>
              <a:t>5</a:t>
            </a:fld>
            <a:endParaRPr lang="en-US">
              <a:solidFill>
                <a:srgbClr val="787878"/>
              </a:solidFill>
            </a:endParaRPr>
          </a:p>
        </p:txBody>
      </p:sp>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Proposals</a:t>
            </a:r>
          </a:p>
          <a:p>
            <a:pPr marL="0" lvl="1" defTabSz="914400">
              <a:lnSpc>
                <a:spcPct val="90000"/>
              </a:lnSpc>
              <a:defRPr/>
            </a:pPr>
            <a:endParaRPr kumimoji="1" lang="zh-CN" altLang="en-US" sz="2000" dirty="0">
              <a:solidFill>
                <a:srgbClr val="00469E"/>
              </a:solidFill>
              <a:latin typeface="+mn-lt"/>
              <a:ea typeface="+mn-ea"/>
              <a:cs typeface="微软雅黑" charset="0"/>
              <a:sym typeface="Arial" panose="020B0604020202020204" pitchFamily="34" charset="0"/>
            </a:endParaRPr>
          </a:p>
        </p:txBody>
      </p:sp>
      <p:sp>
        <p:nvSpPr>
          <p:cNvPr id="6" name="文本框 5">
            <a:extLst>
              <a:ext uri="{FF2B5EF4-FFF2-40B4-BE49-F238E27FC236}">
                <a16:creationId xmlns:a16="http://schemas.microsoft.com/office/drawing/2014/main" id="{3221B38C-6E5D-4D0F-B45E-86E9D64C63CF}"/>
              </a:ext>
            </a:extLst>
          </p:cNvPr>
          <p:cNvSpPr txBox="1"/>
          <p:nvPr/>
        </p:nvSpPr>
        <p:spPr>
          <a:xfrm>
            <a:off x="470044" y="799004"/>
            <a:ext cx="7630348" cy="4069897"/>
          </a:xfrm>
          <a:prstGeom prst="rect">
            <a:avLst/>
          </a:prstGeom>
          <a:noFill/>
        </p:spPr>
        <p:txBody>
          <a:bodyPr wrap="square" rtlCol="0">
            <a:spAutoFit/>
          </a:bodyPr>
          <a:lstStyle/>
          <a:p>
            <a:pPr marL="171450" indent="-171450">
              <a:lnSpc>
                <a:spcPct val="150000"/>
              </a:lnSpc>
              <a:spcBef>
                <a:spcPts val="0"/>
              </a:spcBef>
              <a:buFont typeface="Wingdings" panose="05000000000000000000" pitchFamily="2" charset="2"/>
              <a:buChar char="Ø"/>
            </a:pPr>
            <a:r>
              <a:rPr lang="en-US" altLang="zh-CN" sz="1200" b="1" dirty="0">
                <a:latin typeface="+mn-lt"/>
              </a:rPr>
              <a:t>A general idea is:  </a:t>
            </a:r>
          </a:p>
          <a:p>
            <a:pPr marL="342900" indent="-342900">
              <a:lnSpc>
                <a:spcPct val="130000"/>
              </a:lnSpc>
              <a:buFont typeface="+mj-lt"/>
              <a:buAutoNum type="arabicPeriod"/>
            </a:pPr>
            <a:r>
              <a:rPr lang="en-US" altLang="zh-CN" sz="1100" dirty="0">
                <a:latin typeface="微软雅黑" panose="020B0503020204020204" pitchFamily="34" charset="-122"/>
                <a:ea typeface="微软雅黑" panose="020B0503020204020204" pitchFamily="34" charset="-122"/>
              </a:rPr>
              <a:t>The user open the app client;</a:t>
            </a:r>
          </a:p>
          <a:p>
            <a:pPr marL="342900" indent="-342900">
              <a:lnSpc>
                <a:spcPct val="130000"/>
              </a:lnSpc>
              <a:buFont typeface="+mj-lt"/>
              <a:buAutoNum type="arabicPeriod"/>
            </a:pPr>
            <a:r>
              <a:rPr lang="en-US" altLang="zh-CN" sz="1100" dirty="0">
                <a:latin typeface="微软雅黑" panose="020B0503020204020204" pitchFamily="34" charset="-122"/>
                <a:ea typeface="微软雅黑" panose="020B0503020204020204" pitchFamily="34" charset="-122"/>
              </a:rPr>
              <a:t>User only needs to select the phone number used to access the service and click the login button (if the user has only one phone number, the selection is not necessary);</a:t>
            </a:r>
          </a:p>
          <a:p>
            <a:pPr marL="342900" indent="-342900">
              <a:lnSpc>
                <a:spcPct val="130000"/>
              </a:lnSpc>
              <a:buFont typeface="+mj-lt"/>
              <a:buAutoNum type="arabicPeriod"/>
            </a:pPr>
            <a:r>
              <a:rPr lang="en-US" altLang="zh-CN" sz="1100" dirty="0">
                <a:latin typeface="微软雅黑" panose="020B0503020204020204" pitchFamily="34" charset="-122"/>
                <a:ea typeface="微软雅黑" panose="020B0503020204020204" pitchFamily="34" charset="-122"/>
              </a:rPr>
              <a:t>The client, the server and the core network will exchange messages without any manual intervention. </a:t>
            </a:r>
            <a:r>
              <a:rPr lang="en-US" altLang="zh-CN" sz="1100" dirty="0">
                <a:solidFill>
                  <a:schemeClr val="accent1"/>
                </a:solidFill>
                <a:latin typeface="微软雅黑" panose="020B0503020204020204" pitchFamily="34" charset="-122"/>
                <a:ea typeface="微软雅黑" panose="020B0503020204020204" pitchFamily="34" charset="-122"/>
              </a:rPr>
              <a:t>The exchanges should be conveyed in some well protected messages instead of SMS, e.g., SIP messages in IMS.</a:t>
            </a:r>
          </a:p>
          <a:p>
            <a:pPr marL="342900" indent="-342900">
              <a:lnSpc>
                <a:spcPct val="130000"/>
              </a:lnSpc>
              <a:buFont typeface="+mj-lt"/>
              <a:buAutoNum type="arabicPeriod"/>
            </a:pPr>
            <a:r>
              <a:rPr lang="en-US" altLang="zh-CN" sz="1100" dirty="0">
                <a:latin typeface="微软雅黑" panose="020B0503020204020204" pitchFamily="34" charset="-122"/>
                <a:ea typeface="微软雅黑" panose="020B0503020204020204" pitchFamily="34" charset="-122"/>
              </a:rPr>
              <a:t>The app server verifier whether the app client can use the phone number as the identity to sign in the service. If the verification succeeds, the server will accept the login request.</a:t>
            </a:r>
          </a:p>
          <a:p>
            <a:pPr>
              <a:lnSpc>
                <a:spcPct val="130000"/>
              </a:lnSpc>
            </a:pPr>
            <a:endParaRPr lang="en-US" altLang="zh-CN" sz="1100" dirty="0">
              <a:latin typeface="微软雅黑" panose="020B0503020204020204" pitchFamily="34" charset="-122"/>
              <a:ea typeface="微软雅黑" panose="020B0503020204020204" pitchFamily="34" charset="-122"/>
            </a:endParaRPr>
          </a:p>
          <a:p>
            <a:pPr>
              <a:lnSpc>
                <a:spcPct val="130000"/>
              </a:lnSpc>
            </a:pPr>
            <a:r>
              <a:rPr lang="en-US" altLang="zh-CN" sz="1100" dirty="0">
                <a:latin typeface="微软雅黑" panose="020B0503020204020204" pitchFamily="34" charset="-122"/>
                <a:ea typeface="微软雅黑" panose="020B0503020204020204" pitchFamily="34" charset="-122"/>
              </a:rPr>
              <a:t>The reason why we consider IMS is to address the two SIM cards scenario since both cards will have IMS access and can be selected by users.</a:t>
            </a:r>
          </a:p>
          <a:p>
            <a:pPr>
              <a:lnSpc>
                <a:spcPct val="130000"/>
              </a:lnSpc>
            </a:pPr>
            <a:endParaRPr lang="en-US" altLang="zh-CN" sz="1100" dirty="0">
              <a:latin typeface="微软雅黑" panose="020B0503020204020204" pitchFamily="34" charset="-122"/>
              <a:ea typeface="微软雅黑" panose="020B0503020204020204" pitchFamily="34" charset="-122"/>
            </a:endParaRPr>
          </a:p>
          <a:p>
            <a:pPr>
              <a:lnSpc>
                <a:spcPct val="130000"/>
              </a:lnSpc>
            </a:pPr>
            <a:r>
              <a:rPr lang="en-US" altLang="zh-CN" sz="1100" dirty="0">
                <a:latin typeface="微软雅黑" panose="020B0503020204020204" pitchFamily="34" charset="-122"/>
                <a:ea typeface="微软雅黑" panose="020B0503020204020204" pitchFamily="34" charset="-122"/>
              </a:rPr>
              <a:t>Therefore, it is proposed to study how to accomplish the above procedures, especially step 3, in 3GPP to enhance security and efficiency in existing mechanisms.</a:t>
            </a:r>
          </a:p>
          <a:p>
            <a:pPr>
              <a:lnSpc>
                <a:spcPct val="130000"/>
              </a:lnSpc>
            </a:pPr>
            <a:endParaRPr lang="en-US" altLang="zh-CN" sz="1100" dirty="0">
              <a:latin typeface="微软雅黑" panose="020B0503020204020204" pitchFamily="34" charset="-122"/>
              <a:ea typeface="微软雅黑" panose="020B0503020204020204" pitchFamily="34" charset="-122"/>
            </a:endParaRPr>
          </a:p>
          <a:p>
            <a:pPr>
              <a:lnSpc>
                <a:spcPct val="130000"/>
              </a:lnSpc>
            </a:pPr>
            <a:r>
              <a:rPr lang="en-US" altLang="zh-CN" sz="1050" dirty="0">
                <a:latin typeface="微软雅黑" panose="020B0503020204020204" pitchFamily="34" charset="-122"/>
                <a:ea typeface="微软雅黑" panose="020B0503020204020204" pitchFamily="34" charset="-122"/>
              </a:rPr>
              <a:t>Note</a:t>
            </a:r>
            <a:r>
              <a:rPr lang="zh-CN" altLang="en-US" sz="1050" dirty="0">
                <a:latin typeface="微软雅黑" panose="020B0503020204020204" pitchFamily="34" charset="-122"/>
                <a:ea typeface="微软雅黑" panose="020B0503020204020204" pitchFamily="34" charset="-122"/>
              </a:rPr>
              <a:t>：</a:t>
            </a:r>
            <a:r>
              <a:rPr lang="en-US" altLang="zh-CN" sz="1050" dirty="0">
                <a:latin typeface="微软雅黑" panose="020B0503020204020204" pitchFamily="34" charset="-122"/>
                <a:ea typeface="微软雅黑" panose="020B0503020204020204" pitchFamily="34" charset="-122"/>
              </a:rPr>
              <a:t>the solution should consider the existing implementation on the APP server side to facilitate the deployment of such feature. </a:t>
            </a:r>
          </a:p>
        </p:txBody>
      </p:sp>
    </p:spTree>
    <p:extLst>
      <p:ext uri="{BB962C8B-B14F-4D97-AF65-F5344CB8AC3E}">
        <p14:creationId xmlns:p14="http://schemas.microsoft.com/office/powerpoint/2010/main" val="21926811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03496" y="1563638"/>
            <a:ext cx="2620632" cy="1028166"/>
          </a:xfrm>
          <a:prstGeom prst="rect">
            <a:avLst/>
          </a:prstGeom>
          <a:noFill/>
        </p:spPr>
        <p:txBody>
          <a:bodyPr wrap="none" rtlCol="0">
            <a:normAutofit/>
          </a:bodyPr>
          <a:lstStyle/>
          <a:p>
            <a:pPr marL="342900" marR="0" lvl="0" indent="-342900" defTabSz="914400" eaLnBrk="0" fontAlgn="auto" latinLnBrk="0" hangingPunct="0">
              <a:lnSpc>
                <a:spcPct val="100000"/>
              </a:lnSpc>
              <a:spcBef>
                <a:spcPct val="20000"/>
              </a:spcBef>
              <a:spcAft>
                <a:spcPts val="0"/>
              </a:spcAft>
              <a:buClrTx/>
              <a:buSzTx/>
              <a:buFont typeface="Arial" pitchFamily="34" charset="0"/>
              <a:buNone/>
              <a:tabLst/>
              <a:defRPr/>
            </a:pPr>
            <a:r>
              <a:rPr kumimoji="1" lang="en-US" altLang="zh-CN" sz="4800" spc="100" dirty="0">
                <a:solidFill>
                  <a:srgbClr val="00469E"/>
                </a:solidFill>
                <a:ea typeface="Arial" charset="0"/>
                <a:cs typeface="Arial" charset="0"/>
                <a:sym typeface="Calibri" pitchFamily="34" charset="0"/>
              </a:rPr>
              <a:t>THANKS</a:t>
            </a:r>
            <a:endParaRPr kumimoji="1" lang="zh-CN" altLang="en-US" sz="4800" spc="100" dirty="0">
              <a:solidFill>
                <a:srgbClr val="00469E"/>
              </a:solidFill>
              <a:ea typeface="Arial" charset="0"/>
              <a:cs typeface="Arial" charset="0"/>
              <a:sym typeface="Calibri" pitchFamily="34" charset="0"/>
            </a:endParaRPr>
          </a:p>
        </p:txBody>
      </p:sp>
    </p:spTree>
    <p:extLst>
      <p:ext uri="{BB962C8B-B14F-4D97-AF65-F5344CB8AC3E}">
        <p14:creationId xmlns:p14="http://schemas.microsoft.com/office/powerpoint/2010/main" val="339958568"/>
      </p:ext>
    </p:extLst>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txDef>
      <a:spPr>
        <a:solidFill>
          <a:srgbClr val="FFFF99"/>
        </a:solidFill>
      </a:spPr>
      <a:bodyPr>
        <a:normAutofit/>
      </a:bodyPr>
      <a:lstStyle>
        <a:defPPr marL="342900" marR="0" indent="-342900" algn="l" defTabSz="914400" rtl="0" eaLnBrk="0" fontAlgn="base" latinLnBrk="0" hangingPunct="0">
          <a:lnSpc>
            <a:spcPct val="100000"/>
          </a:lnSpc>
          <a:spcBef>
            <a:spcPct val="20000"/>
          </a:spcBef>
          <a:spcAft>
            <a:spcPct val="0"/>
          </a:spcAft>
          <a:buClrTx/>
          <a:buSzTx/>
          <a:buFont typeface="Arial" pitchFamily="34" charset="0"/>
          <a:buChar char="•"/>
          <a:tabLst/>
          <a:defRPr kumimoji="1" sz="2000" b="1" dirty="0" smtClean="0">
            <a:latin typeface="+mn-lt"/>
            <a:ea typeface="+mn-ea"/>
            <a:cs typeface="微软雅黑" charset="0"/>
            <a:sym typeface="Calibri"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0</TotalTime>
  <Words>530</Words>
  <Application>Microsoft Office PowerPoint</Application>
  <PresentationFormat>On-screen Show (16:9)</PresentationFormat>
  <Paragraphs>43</Paragraphs>
  <Slides>7</Slides>
  <Notes>1</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微软雅黑</vt:lpstr>
      <vt:lpstr>Arial</vt:lpstr>
      <vt:lpstr>Calibri</vt:lpstr>
      <vt:lpstr>Wingdings</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产品与多媒体设计团队制作</dc:title>
  <dc:creator/>
  <cp:lastModifiedBy/>
  <cp:revision>1</cp:revision>
  <dcterms:created xsi:type="dcterms:W3CDTF">2014-06-29T12:20:02Z</dcterms:created>
  <dcterms:modified xsi:type="dcterms:W3CDTF">2023-09-21T14:31:49Z</dcterms:modified>
</cp:coreProperties>
</file>