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2442" y="-223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S3-230002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SA3#109AdHoc-e,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tohru.3gpp.org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9Adhoc-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SA3#109Adhoc-e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3(related to Rel-18 SI).</a:t>
            </a:r>
          </a:p>
          <a:p>
            <a:r>
              <a:rPr lang="en-US" dirty="0"/>
              <a:t>Selected Rel-18 Study items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Meeting focus is to :</a:t>
            </a:r>
          </a:p>
          <a:p>
            <a:pPr marL="457200" lvl="1" indent="0">
              <a:buNone/>
            </a:pPr>
            <a:r>
              <a:rPr lang="en-US" dirty="0"/>
              <a:t> -Make progress on Rel-18 work package. </a:t>
            </a:r>
          </a:p>
          <a:p>
            <a:pPr marL="457200" lvl="1" indent="0">
              <a:buNone/>
            </a:pPr>
            <a:r>
              <a:rPr lang="en-US" dirty="0"/>
              <a:t>- Other SA3 specific topics, normative work etc are excluded.</a:t>
            </a:r>
          </a:p>
          <a:p>
            <a:pPr marL="457200" lvl="1" indent="0">
              <a:buNone/>
            </a:pP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4DD8BF-0BED-4583-A1F3-803B1AC4F8FC}"/>
              </a:ext>
            </a:extLst>
          </p:cNvPr>
          <p:cNvSpPr txBox="1"/>
          <p:nvPr/>
        </p:nvSpPr>
        <p:spPr>
          <a:xfrm>
            <a:off x="10647969" y="2286000"/>
            <a:ext cx="141166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*</a:t>
            </a:r>
            <a:r>
              <a:rPr lang="en-US" sz="1200" dirty="0"/>
              <a:t>Start of meeting corresponding to 9am CET.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CFDC105-1627-4694-8DA3-BB76B72F65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956288"/>
              </p:ext>
            </p:extLst>
          </p:nvPr>
        </p:nvGraphicFramePr>
        <p:xfrm>
          <a:off x="838200" y="1690688"/>
          <a:ext cx="9688824" cy="4892142"/>
        </p:xfrm>
        <a:graphic>
          <a:graphicData uri="http://schemas.openxmlformats.org/drawingml/2006/table">
            <a:tbl>
              <a:tblPr firstRow="1" bandRow="1"/>
              <a:tblGrid>
                <a:gridCol w="1614804">
                  <a:extLst>
                    <a:ext uri="{9D8B030D-6E8A-4147-A177-3AD203B41FA5}">
                      <a16:colId xmlns:a16="http://schemas.microsoft.com/office/drawing/2014/main" val="3970132993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550094589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351036761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720295075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3089905840"/>
                    </a:ext>
                  </a:extLst>
                </a:gridCol>
                <a:gridCol w="1614804">
                  <a:extLst>
                    <a:ext uri="{9D8B030D-6E8A-4147-A177-3AD203B41FA5}">
                      <a16:colId xmlns:a16="http://schemas.microsoft.com/office/drawing/2014/main" val="2649077203"/>
                    </a:ext>
                  </a:extLst>
                </a:gridCol>
              </a:tblGrid>
              <a:tr h="5389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Time (UTC)\Day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Monday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2023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Tuesday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17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2023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Wednesday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18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2023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Thursday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19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2023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Friday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</a:t>
                      </a:r>
                      <a:r>
                        <a:rPr lang="en-US" sz="1400" b="1" i="1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US" sz="1400" b="1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January 2023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995882"/>
                  </a:ext>
                </a:extLst>
              </a:tr>
              <a:tr h="3986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8:00-9:00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Start of e-meeting at 8:00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972843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9:00-10:00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555637"/>
                  </a:ext>
                </a:extLst>
              </a:tr>
              <a:tr h="311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10:00-11:00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408187"/>
                  </a:ext>
                </a:extLst>
              </a:tr>
              <a:tr h="2609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11:00-12:00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 dirty="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607599"/>
                  </a:ext>
                </a:extLst>
              </a:tr>
              <a:tr h="3996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12:00-13:00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400"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st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r>
                        <a:rPr lang="en-US" sz="1400" kern="1200" baseline="300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r>
                        <a:rPr lang="en-US" sz="1400" kern="1200" baseline="300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rd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challenge deadline at 12:00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challenge deadline at 12:00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4964313"/>
                  </a:ext>
                </a:extLst>
              </a:tr>
              <a:tr h="564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13:00-14:00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Rapporteurs to announce final status at 13:00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68606"/>
                  </a:ext>
                </a:extLst>
              </a:tr>
              <a:tr h="39012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14:00-15:00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1/D1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2/D2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3/D3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Conf call 4/D4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Closes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Wrap up session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9227431"/>
                  </a:ext>
                </a:extLst>
              </a:tr>
              <a:tr h="4018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15:00-16:00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7345960"/>
                  </a:ext>
                </a:extLst>
              </a:tr>
              <a:tr h="449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16:00-1700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7061" marR="77061" marT="38531" marB="38531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Objections latest at 17:00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66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opens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Last revision at 17:00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Portal re-Opens. </a:t>
                      </a:r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End of e-meeting at 16:00 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</a:t>
                      </a:r>
                      <a:endParaRPr lang="en-US" sz="14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629493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667738050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 </a:t>
                      </a:r>
                    </a:p>
                    <a:p>
                      <a:pPr algn="ctr"/>
                      <a:r>
                        <a:rPr lang="en-US" sz="1400" i="1" dirty="0"/>
                        <a:t>10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 </a:t>
                      </a:r>
                    </a:p>
                    <a:p>
                      <a:pPr algn="ctr"/>
                      <a:r>
                        <a:rPr lang="en-US" sz="1400" i="1" baseline="0" dirty="0"/>
                        <a:t>11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baseline="0" dirty="0"/>
                        <a:t>12</a:t>
                      </a:r>
                      <a:r>
                        <a:rPr lang="en-US" sz="1400" i="1" baseline="30000" dirty="0"/>
                        <a:t>th 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baseline="0" dirty="0"/>
                        <a:t>13t</a:t>
                      </a:r>
                      <a:r>
                        <a:rPr lang="en-US" sz="1400" i="1" baseline="30000" dirty="0"/>
                        <a:t>h</a:t>
                      </a:r>
                      <a:r>
                        <a:rPr lang="en-US" sz="1400" i="1" dirty="0"/>
                        <a:t>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14</a:t>
                      </a:r>
                      <a:r>
                        <a:rPr lang="en-US" sz="1400" i="1" baseline="30000" dirty="0"/>
                        <a:t>st</a:t>
                      </a:r>
                      <a:r>
                        <a:rPr lang="en-US" sz="1400" i="1" dirty="0"/>
                        <a:t>  October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		23 January 2023 	17:00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			24 January 2023	17:00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 &amp; document approval:	25 January 2023	17:00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24" y="1779326"/>
            <a:ext cx="11748304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/>
              <a:t>https://www.3gpp.org/ftp/TSG_SA/WG3_Security/TSGS3_109e-AdHoc/Docs/</a:t>
            </a:r>
            <a:r>
              <a:rPr lang="en-US" dirty="0">
                <a:highlight>
                  <a:srgbClr val="FFFF00"/>
                </a:highlight>
              </a:rPr>
              <a:t>S3-xxxxx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/>
              <a:t>https://www.3gpp.org/ftp/TSG_SA/WG3_Security/TSGS3_109e-AdHoc/Docs/S3-xxxxxx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14:00 -16:00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2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3GPP-SA3#109Adhoce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[SA3#109Adhoc-e][AI#]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[SA3#109Adhoc-e][AI#&lt;,group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[SA3#109Adhoc-e][AI#]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"[SA3#109Adhoc-e][admin]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https://www.3gpp.org/ftp/tsg_sa/WG3_Security/TSGS3_109Adhoc-e/Inbox/Drafts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8534381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3, 5.3, 5.8, 5.11, 5.14, 5.17, 5.22, 5.25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5.6, 5.9, 5.12, 5.15, 5.19 , 5.23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5.7, 5.10, 5.13, 5.16, 5.20, 5.24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1364</Words>
  <Application>Microsoft Office PowerPoint</Application>
  <PresentationFormat>Widescreen</PresentationFormat>
  <Paragraphs>189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2_Office Theme</vt:lpstr>
      <vt:lpstr>3_Office Theme</vt:lpstr>
      <vt:lpstr>Process and agenda for SA3#109Adhoc-e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2022-12-23T09:49:30Z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