
<file path=[Content_Types].xml><?xml version="1.0" encoding="utf-8"?>
<Types xmlns="http://schemas.openxmlformats.org/package/2006/content-types">
  <Default Extension="png" ContentType="image/png"/>
  <Default Extension="svg" ContentType="image/svg+xml"/>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48" r:id="rId4"/>
  </p:sldMasterIdLst>
  <p:notesMasterIdLst>
    <p:notesMasterId r:id="rId28"/>
  </p:notesMasterIdLst>
  <p:handoutMasterIdLst>
    <p:handoutMasterId r:id="rId29"/>
  </p:handoutMasterIdLst>
  <p:sldIdLst>
    <p:sldId id="283" r:id="rId5"/>
    <p:sldId id="876" r:id="rId6"/>
    <p:sldId id="406" r:id="rId7"/>
    <p:sldId id="858" r:id="rId8"/>
    <p:sldId id="875" r:id="rId9"/>
    <p:sldId id="854" r:id="rId10"/>
    <p:sldId id="874" r:id="rId11"/>
    <p:sldId id="877" r:id="rId12"/>
    <p:sldId id="879" r:id="rId13"/>
    <p:sldId id="878" r:id="rId14"/>
    <p:sldId id="831" r:id="rId15"/>
    <p:sldId id="853" r:id="rId16"/>
    <p:sldId id="842" r:id="rId17"/>
    <p:sldId id="851" r:id="rId18"/>
    <p:sldId id="852" r:id="rId19"/>
    <p:sldId id="840" r:id="rId20"/>
    <p:sldId id="843" r:id="rId21"/>
    <p:sldId id="844" r:id="rId22"/>
    <p:sldId id="838" r:id="rId23"/>
    <p:sldId id="857" r:id="rId24"/>
    <p:sldId id="856" r:id="rId25"/>
    <p:sldId id="846" r:id="rId26"/>
    <p:sldId id="849" r:id="rId27"/>
  </p:sldIdLst>
  <p:sldSz cx="9144000" cy="6858000" type="screen4x3"/>
  <p:notesSz cx="6645275" cy="9775825"/>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26F4D6C0-9D6A-49AF-942A-14E688680536}">
          <p14:sldIdLst>
            <p14:sldId id="283"/>
            <p14:sldId id="876"/>
            <p14:sldId id="406"/>
            <p14:sldId id="858"/>
            <p14:sldId id="875"/>
            <p14:sldId id="854"/>
            <p14:sldId id="874"/>
            <p14:sldId id="877"/>
          </p14:sldIdLst>
        </p14:section>
        <p14:section name="Backup - Gaps" id="{6CB29DBE-8F9E-4E7B-A5F8-E56490687261}">
          <p14:sldIdLst>
            <p14:sldId id="879"/>
            <p14:sldId id="878"/>
            <p14:sldId id="831"/>
            <p14:sldId id="853"/>
            <p14:sldId id="842"/>
            <p14:sldId id="851"/>
            <p14:sldId id="852"/>
            <p14:sldId id="840"/>
            <p14:sldId id="843"/>
            <p14:sldId id="844"/>
            <p14:sldId id="838"/>
            <p14:sldId id="857"/>
            <p14:sldId id="856"/>
            <p14:sldId id="846"/>
            <p14:sldId id="849"/>
          </p14:sldIdLst>
        </p14:section>
      </p14:sectionLst>
    </p:ex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15:guide id="1" orient="horz" pos="3079" userDrawn="1">
          <p15:clr>
            <a:srgbClr val="A4A3A4"/>
          </p15:clr>
        </p15:guide>
        <p15:guide id="2" pos="2093"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ord-Heinrich Bartels" initials="CB" lastIdx="1" clrIdx="0">
    <p:extLst>
      <p:ext uri="{19B8F6BF-5375-455C-9EA6-DF929625EA0E}">
        <p15:presenceInfo xmlns:p15="http://schemas.microsoft.com/office/powerpoint/2012/main" userId="S-1-5-21-751830168-2883107425-2385342619-22616" providerId="AD"/>
      </p:ext>
    </p:extLst>
  </p:cmAuthor>
  <p:cmAuthor id="2" name="Vassiliki Gogou" initials="VG" lastIdx="8" clrIdx="1">
    <p:extLst>
      <p:ext uri="{19B8F6BF-5375-455C-9EA6-DF929625EA0E}">
        <p15:presenceInfo xmlns:p15="http://schemas.microsoft.com/office/powerpoint/2012/main" userId="S-1-5-21-751830168-2883107425-2385342619-2230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C54A0"/>
    <a:srgbClr val="336699"/>
    <a:srgbClr val="0066CC"/>
    <a:srgbClr val="AF544E"/>
    <a:srgbClr val="EAEAEA"/>
    <a:srgbClr val="FFFF99"/>
    <a:srgbClr val="004F9F"/>
    <a:srgbClr val="FFFFCC"/>
    <a:srgbClr val="FF6600"/>
    <a:srgbClr val="CB1F4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řední styl 2 – zvýraznění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Střední styl 2 – zvýraznění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38B1855-1B75-4FBE-930C-398BA8C253C6}" styleName="Styl s motivem 2 – zvýraznění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D5ABB26-0587-4C30-8999-92F81FD0307C}" styleName="Bez stylu, bez mřížky">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84E427A-3D55-4303-BF80-6455036E1DE7}" styleName="Styl s motivem 1 – zvýraznění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8FB837D-C827-4EFA-A057-4D05807E0F7C}" styleName="Styl s motivem 1 – zvýraznění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40159" autoAdjust="0"/>
    <p:restoredTop sz="81201" autoAdjust="0"/>
  </p:normalViewPr>
  <p:slideViewPr>
    <p:cSldViewPr snapToGrid="0" showGuides="1">
      <p:cViewPr varScale="1">
        <p:scale>
          <a:sx n="56" d="100"/>
          <a:sy n="56" d="100"/>
        </p:scale>
        <p:origin x="876" y="44"/>
      </p:cViewPr>
      <p:guideLst>
        <p:guide orient="horz" pos="2160"/>
        <p:guide pos="2880"/>
      </p:guideLst>
    </p:cSldViewPr>
  </p:slideViewPr>
  <p:outlineViewPr>
    <p:cViewPr>
      <p:scale>
        <a:sx n="33" d="100"/>
        <a:sy n="33" d="100"/>
      </p:scale>
      <p:origin x="0" y="-18148"/>
    </p:cViewPr>
  </p:outlineViewPr>
  <p:notesTextViewPr>
    <p:cViewPr>
      <p:scale>
        <a:sx n="1" d="1"/>
        <a:sy n="1" d="1"/>
      </p:scale>
      <p:origin x="0" y="0"/>
    </p:cViewPr>
  </p:notesTextViewPr>
  <p:sorterViewPr>
    <p:cViewPr>
      <p:scale>
        <a:sx n="100" d="100"/>
        <a:sy n="100" d="100"/>
      </p:scale>
      <p:origin x="0" y="-1572"/>
    </p:cViewPr>
  </p:sorterViewPr>
  <p:notesViewPr>
    <p:cSldViewPr snapToGrid="0" showGuides="1">
      <p:cViewPr varScale="1">
        <p:scale>
          <a:sx n="84" d="100"/>
          <a:sy n="84" d="100"/>
        </p:scale>
        <p:origin x="3006" y="102"/>
      </p:cViewPr>
      <p:guideLst>
        <p:guide orient="horz" pos="3079"/>
        <p:guide pos="2093"/>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commentAuthors" Target="commentAuthors.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a:extLst>
              <a:ext uri="{FF2B5EF4-FFF2-40B4-BE49-F238E27FC236}">
                <a16:creationId xmlns:a16="http://schemas.microsoft.com/office/drawing/2014/main" id="{B11EB666-1AB0-4F53-BC0D-74EAAB0A8B0C}"/>
              </a:ext>
            </a:extLst>
          </p:cNvPr>
          <p:cNvSpPr>
            <a:spLocks noGrp="1"/>
          </p:cNvSpPr>
          <p:nvPr>
            <p:ph type="hdr" sz="quarter"/>
          </p:nvPr>
        </p:nvSpPr>
        <p:spPr>
          <a:xfrm>
            <a:off x="0" y="0"/>
            <a:ext cx="2879619" cy="490489"/>
          </a:xfrm>
          <a:prstGeom prst="rect">
            <a:avLst/>
          </a:prstGeom>
        </p:spPr>
        <p:txBody>
          <a:bodyPr vert="horz" lIns="91440" tIns="45720" rIns="91440" bIns="45720" rtlCol="0"/>
          <a:lstStyle>
            <a:lvl1pPr algn="l">
              <a:defRPr sz="1200"/>
            </a:lvl1pPr>
          </a:lstStyle>
          <a:p>
            <a:endParaRPr lang="cs-CZ"/>
          </a:p>
        </p:txBody>
      </p:sp>
      <p:sp>
        <p:nvSpPr>
          <p:cNvPr id="3" name="Zástupný symbol pro datum 2">
            <a:extLst>
              <a:ext uri="{FF2B5EF4-FFF2-40B4-BE49-F238E27FC236}">
                <a16:creationId xmlns:a16="http://schemas.microsoft.com/office/drawing/2014/main" id="{D0829DC8-0093-4D70-809B-B87B7973D01D}"/>
              </a:ext>
            </a:extLst>
          </p:cNvPr>
          <p:cNvSpPr>
            <a:spLocks noGrp="1"/>
          </p:cNvSpPr>
          <p:nvPr>
            <p:ph type="dt" sz="quarter" idx="1"/>
          </p:nvPr>
        </p:nvSpPr>
        <p:spPr>
          <a:xfrm>
            <a:off x="3764118" y="0"/>
            <a:ext cx="2879619" cy="490489"/>
          </a:xfrm>
          <a:prstGeom prst="rect">
            <a:avLst/>
          </a:prstGeom>
        </p:spPr>
        <p:txBody>
          <a:bodyPr vert="horz" lIns="91440" tIns="45720" rIns="91440" bIns="45720" rtlCol="0"/>
          <a:lstStyle>
            <a:lvl1pPr algn="r">
              <a:defRPr sz="1200"/>
            </a:lvl1pPr>
          </a:lstStyle>
          <a:p>
            <a:fld id="{3F87E3A6-9411-4918-A7F6-EEA05EC21BB3}" type="datetimeFigureOut">
              <a:rPr lang="cs-CZ" smtClean="0"/>
              <a:t>24.11.2022</a:t>
            </a:fld>
            <a:endParaRPr lang="cs-CZ"/>
          </a:p>
        </p:txBody>
      </p:sp>
      <p:sp>
        <p:nvSpPr>
          <p:cNvPr id="4" name="Zástupný symbol pro zápatí 3">
            <a:extLst>
              <a:ext uri="{FF2B5EF4-FFF2-40B4-BE49-F238E27FC236}">
                <a16:creationId xmlns:a16="http://schemas.microsoft.com/office/drawing/2014/main" id="{66C7D44C-F93B-4A09-9AFD-716853758E3F}"/>
              </a:ext>
            </a:extLst>
          </p:cNvPr>
          <p:cNvSpPr>
            <a:spLocks noGrp="1"/>
          </p:cNvSpPr>
          <p:nvPr>
            <p:ph type="ftr" sz="quarter" idx="2"/>
          </p:nvPr>
        </p:nvSpPr>
        <p:spPr>
          <a:xfrm>
            <a:off x="0" y="9285338"/>
            <a:ext cx="2879619" cy="490488"/>
          </a:xfrm>
          <a:prstGeom prst="rect">
            <a:avLst/>
          </a:prstGeom>
        </p:spPr>
        <p:txBody>
          <a:bodyPr vert="horz" lIns="91440" tIns="45720" rIns="91440" bIns="45720" rtlCol="0" anchor="b"/>
          <a:lstStyle>
            <a:lvl1pPr algn="l">
              <a:defRPr sz="1200"/>
            </a:lvl1pPr>
          </a:lstStyle>
          <a:p>
            <a:endParaRPr lang="cs-CZ"/>
          </a:p>
        </p:txBody>
      </p:sp>
      <p:sp>
        <p:nvSpPr>
          <p:cNvPr id="5" name="Zástupný symbol pro číslo snímku 4">
            <a:extLst>
              <a:ext uri="{FF2B5EF4-FFF2-40B4-BE49-F238E27FC236}">
                <a16:creationId xmlns:a16="http://schemas.microsoft.com/office/drawing/2014/main" id="{40DE8202-963F-4B21-8441-BF321AA2F0C2}"/>
              </a:ext>
            </a:extLst>
          </p:cNvPr>
          <p:cNvSpPr>
            <a:spLocks noGrp="1"/>
          </p:cNvSpPr>
          <p:nvPr>
            <p:ph type="sldNum" sz="quarter" idx="3"/>
          </p:nvPr>
        </p:nvSpPr>
        <p:spPr>
          <a:xfrm>
            <a:off x="3764118" y="9285338"/>
            <a:ext cx="2879619" cy="490488"/>
          </a:xfrm>
          <a:prstGeom prst="rect">
            <a:avLst/>
          </a:prstGeom>
        </p:spPr>
        <p:txBody>
          <a:bodyPr vert="horz" lIns="91440" tIns="45720" rIns="91440" bIns="45720" rtlCol="0" anchor="b"/>
          <a:lstStyle>
            <a:lvl1pPr algn="r">
              <a:defRPr sz="1200"/>
            </a:lvl1pPr>
          </a:lstStyle>
          <a:p>
            <a:fld id="{0A25424B-0914-4654-86C3-DA5571BD365B}" type="slidenum">
              <a:rPr lang="cs-CZ" smtClean="0"/>
              <a:t>‹#›</a:t>
            </a:fld>
            <a:endParaRPr lang="cs-CZ"/>
          </a:p>
        </p:txBody>
      </p:sp>
    </p:spTree>
    <p:extLst>
      <p:ext uri="{BB962C8B-B14F-4D97-AF65-F5344CB8AC3E}">
        <p14:creationId xmlns:p14="http://schemas.microsoft.com/office/powerpoint/2010/main" val="30019567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879619" cy="490489"/>
          </a:xfrm>
          <a:prstGeom prst="rect">
            <a:avLst/>
          </a:prstGeom>
        </p:spPr>
        <p:txBody>
          <a:bodyPr vert="horz" lIns="91440" tIns="45720" rIns="91440" bIns="45720" rtlCol="0"/>
          <a:lstStyle>
            <a:lvl1pPr algn="l">
              <a:defRPr sz="1200"/>
            </a:lvl1pPr>
          </a:lstStyle>
          <a:p>
            <a:endParaRPr lang="cs-CZ"/>
          </a:p>
        </p:txBody>
      </p:sp>
      <p:sp>
        <p:nvSpPr>
          <p:cNvPr id="3" name="Zástupný symbol pro datum 2"/>
          <p:cNvSpPr>
            <a:spLocks noGrp="1"/>
          </p:cNvSpPr>
          <p:nvPr>
            <p:ph type="dt" idx="1"/>
          </p:nvPr>
        </p:nvSpPr>
        <p:spPr>
          <a:xfrm>
            <a:off x="3764118" y="0"/>
            <a:ext cx="2879619" cy="490489"/>
          </a:xfrm>
          <a:prstGeom prst="rect">
            <a:avLst/>
          </a:prstGeom>
        </p:spPr>
        <p:txBody>
          <a:bodyPr vert="horz" lIns="91440" tIns="45720" rIns="91440" bIns="45720" rtlCol="0"/>
          <a:lstStyle>
            <a:lvl1pPr algn="r">
              <a:defRPr sz="1200"/>
            </a:lvl1pPr>
          </a:lstStyle>
          <a:p>
            <a:fld id="{0FE5A512-FD3C-42C3-8F69-92774F4F4D3C}" type="datetimeFigureOut">
              <a:rPr lang="cs-CZ" smtClean="0"/>
              <a:t>24.11.2022</a:t>
            </a:fld>
            <a:endParaRPr lang="cs-CZ"/>
          </a:p>
        </p:txBody>
      </p:sp>
      <p:sp>
        <p:nvSpPr>
          <p:cNvPr id="4" name="Zástupný symbol pro obrázek snímku 3"/>
          <p:cNvSpPr>
            <a:spLocks noGrp="1" noRot="1" noChangeAspect="1"/>
          </p:cNvSpPr>
          <p:nvPr>
            <p:ph type="sldImg" idx="2"/>
          </p:nvPr>
        </p:nvSpPr>
        <p:spPr>
          <a:xfrm>
            <a:off x="1123950" y="1222375"/>
            <a:ext cx="4397375" cy="3298825"/>
          </a:xfrm>
          <a:prstGeom prst="rect">
            <a:avLst/>
          </a:prstGeom>
          <a:noFill/>
          <a:ln w="12700">
            <a:solidFill>
              <a:prstClr val="black"/>
            </a:solidFill>
          </a:ln>
        </p:spPr>
        <p:txBody>
          <a:bodyPr vert="horz" lIns="91440" tIns="45720" rIns="91440" bIns="45720" rtlCol="0" anchor="ctr"/>
          <a:lstStyle/>
          <a:p>
            <a:endParaRPr lang="cs-CZ"/>
          </a:p>
        </p:txBody>
      </p:sp>
      <p:sp>
        <p:nvSpPr>
          <p:cNvPr id="5" name="Zástupný symbol pro poznámky 4"/>
          <p:cNvSpPr>
            <a:spLocks noGrp="1"/>
          </p:cNvSpPr>
          <p:nvPr>
            <p:ph type="body" sz="quarter" idx="3"/>
          </p:nvPr>
        </p:nvSpPr>
        <p:spPr>
          <a:xfrm>
            <a:off x="664528" y="4704616"/>
            <a:ext cx="5316220" cy="3849231"/>
          </a:xfrm>
          <a:prstGeom prst="rect">
            <a:avLst/>
          </a:prstGeom>
        </p:spPr>
        <p:txBody>
          <a:bodyPr vert="horz" lIns="91440" tIns="45720" rIns="91440" bIns="45720" rtlCol="0"/>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6" name="Zástupný symbol pro zápatí 5"/>
          <p:cNvSpPr>
            <a:spLocks noGrp="1"/>
          </p:cNvSpPr>
          <p:nvPr>
            <p:ph type="ftr" sz="quarter" idx="4"/>
          </p:nvPr>
        </p:nvSpPr>
        <p:spPr>
          <a:xfrm>
            <a:off x="0" y="9285338"/>
            <a:ext cx="2879619" cy="490488"/>
          </a:xfrm>
          <a:prstGeom prst="rect">
            <a:avLst/>
          </a:prstGeom>
        </p:spPr>
        <p:txBody>
          <a:bodyPr vert="horz" lIns="91440" tIns="45720" rIns="91440" bIns="45720" rtlCol="0" anchor="b"/>
          <a:lstStyle>
            <a:lvl1pPr algn="l">
              <a:defRPr sz="1200"/>
            </a:lvl1pPr>
          </a:lstStyle>
          <a:p>
            <a:endParaRPr lang="cs-CZ"/>
          </a:p>
        </p:txBody>
      </p:sp>
      <p:sp>
        <p:nvSpPr>
          <p:cNvPr id="7" name="Zástupný symbol pro číslo snímku 6"/>
          <p:cNvSpPr>
            <a:spLocks noGrp="1"/>
          </p:cNvSpPr>
          <p:nvPr>
            <p:ph type="sldNum" sz="quarter" idx="5"/>
          </p:nvPr>
        </p:nvSpPr>
        <p:spPr>
          <a:xfrm>
            <a:off x="3764118" y="9285338"/>
            <a:ext cx="2879619" cy="490488"/>
          </a:xfrm>
          <a:prstGeom prst="rect">
            <a:avLst/>
          </a:prstGeom>
        </p:spPr>
        <p:txBody>
          <a:bodyPr vert="horz" lIns="91440" tIns="45720" rIns="91440" bIns="45720" rtlCol="0" anchor="b"/>
          <a:lstStyle>
            <a:lvl1pPr algn="r">
              <a:defRPr sz="1200"/>
            </a:lvl1pPr>
          </a:lstStyle>
          <a:p>
            <a:fld id="{AB40B6F2-39BF-4782-9A62-09DEC8CE7498}" type="slidenum">
              <a:rPr lang="cs-CZ" smtClean="0"/>
              <a:t>‹#›</a:t>
            </a:fld>
            <a:endParaRPr lang="cs-CZ"/>
          </a:p>
        </p:txBody>
      </p:sp>
    </p:spTree>
    <p:extLst>
      <p:ext uri="{BB962C8B-B14F-4D97-AF65-F5344CB8AC3E}">
        <p14:creationId xmlns:p14="http://schemas.microsoft.com/office/powerpoint/2010/main" val="42832118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ID4096" dirty="0"/>
          </a:p>
        </p:txBody>
      </p:sp>
      <p:sp>
        <p:nvSpPr>
          <p:cNvPr id="4" name="Slide Number Placeholder 3"/>
          <p:cNvSpPr>
            <a:spLocks noGrp="1"/>
          </p:cNvSpPr>
          <p:nvPr>
            <p:ph type="sldNum" sz="quarter" idx="5"/>
          </p:nvPr>
        </p:nvSpPr>
        <p:spPr/>
        <p:txBody>
          <a:bodyPr/>
          <a:lstStyle/>
          <a:p>
            <a:fld id="{AB40B6F2-39BF-4782-9A62-09DEC8CE7498}" type="slidenum">
              <a:rPr lang="cs-CZ" smtClean="0"/>
              <a:t>1</a:t>
            </a:fld>
            <a:endParaRPr lang="cs-CZ"/>
          </a:p>
        </p:txBody>
      </p:sp>
    </p:spTree>
    <p:extLst>
      <p:ext uri="{BB962C8B-B14F-4D97-AF65-F5344CB8AC3E}">
        <p14:creationId xmlns:p14="http://schemas.microsoft.com/office/powerpoint/2010/main" val="26473602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b="1" dirty="0"/>
              <a:t>CSC_04: </a:t>
            </a:r>
            <a:r>
              <a:rPr lang="sv-SE" b="0" dirty="0"/>
              <a:t>As ackowledged by all of the discussions until now, a certification scheme needs to be added over the NESAS scheme and that would include all the necessary elements as outlined in the WS1 document mapping the CSA references</a:t>
            </a:r>
          </a:p>
          <a:p>
            <a:endParaRPr lang="sv-SE" dirty="0"/>
          </a:p>
          <a:p>
            <a:endParaRPr lang="sv-SE" dirty="0"/>
          </a:p>
          <a:p>
            <a:r>
              <a:rPr lang="sv-SE" dirty="0"/>
              <a:t>Renate: several certification schemes or one?</a:t>
            </a:r>
          </a:p>
          <a:p>
            <a:r>
              <a:rPr lang="sv-SE" dirty="0"/>
              <a:t>Christian Krause : most probably horizontal certification schemes would appear in the future</a:t>
            </a:r>
          </a:p>
          <a:p>
            <a:r>
              <a:rPr lang="sv-SE" dirty="0"/>
              <a:t>Philippe: No mutual recognition between a private and EU scheme. Just ensuring that same requirements apply and possibly evidence from evaluations is applied</a:t>
            </a:r>
          </a:p>
          <a:p>
            <a:r>
              <a:rPr lang="sv-SE" dirty="0"/>
              <a:t>Alex Leadbeater: Agreeing with the no mutual recongition part, just reusing evidence from other evaluations</a:t>
            </a:r>
          </a:p>
          <a:p>
            <a:r>
              <a:rPr lang="sv-SE" dirty="0"/>
              <a:t>CCB-Beligum: Mutual recognition and existing methods cannot be always combined</a:t>
            </a:r>
          </a:p>
          <a:p>
            <a:r>
              <a:rPr lang="sv-SE" dirty="0"/>
              <a:t>Rasma : evidence can be reused </a:t>
            </a:r>
          </a:p>
          <a:p>
            <a:r>
              <a:rPr lang="sv-SE" dirty="0"/>
              <a:t>Jean-Philippe Galvan: Just re-using the evidence does not save the vendor from the effort and cost to prepare for different certifications</a:t>
            </a:r>
          </a:p>
          <a:p>
            <a:r>
              <a:rPr lang="sv-SE" dirty="0"/>
              <a:t>BSI:  two discussion can we reuse existing attestations from existing schemes. </a:t>
            </a:r>
          </a:p>
          <a:p>
            <a:endParaRPr lang="sv-SE" dirty="0"/>
          </a:p>
        </p:txBody>
      </p:sp>
      <p:sp>
        <p:nvSpPr>
          <p:cNvPr id="4" name="Slide Number Placeholder 3"/>
          <p:cNvSpPr>
            <a:spLocks noGrp="1"/>
          </p:cNvSpPr>
          <p:nvPr>
            <p:ph type="sldNum" sz="quarter" idx="5"/>
          </p:nvPr>
        </p:nvSpPr>
        <p:spPr/>
        <p:txBody>
          <a:bodyPr/>
          <a:lstStyle/>
          <a:p>
            <a:fld id="{AB40B6F2-39BF-4782-9A62-09DEC8CE7498}" type="slidenum">
              <a:rPr lang="cs-CZ" smtClean="0"/>
              <a:t>14</a:t>
            </a:fld>
            <a:endParaRPr lang="cs-CZ"/>
          </a:p>
        </p:txBody>
      </p:sp>
    </p:spTree>
    <p:extLst>
      <p:ext uri="{BB962C8B-B14F-4D97-AF65-F5344CB8AC3E}">
        <p14:creationId xmlns:p14="http://schemas.microsoft.com/office/powerpoint/2010/main" val="5238741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solidFill>
                  <a:schemeClr val="accent2"/>
                </a:solidFill>
              </a:rPr>
              <a:t>CSC_09/CSC_10:</a:t>
            </a:r>
          </a:p>
          <a:p>
            <a:r>
              <a:rPr lang="en-US" b="0" dirty="0"/>
              <a:t>The GSMA SAS-UP/SAS-SM schemes do not lead to certificates in the meaning of the CSA, (rather  to security audits and accreditations to participate in the GSMA PKI). Accordingly, clarity on certificate issuer, certificate description and disclosure policy for certificates issued /withdrawn/etc. needs to be added, in line with the CSA. As such the proposed resolutions align with </a:t>
            </a:r>
            <a:r>
              <a:rPr lang="en-US" sz="1800" b="0" i="0" u="none" strike="noStrike" dirty="0">
                <a:solidFill>
                  <a:srgbClr val="000000"/>
                </a:solidFill>
                <a:effectLst/>
                <a:latin typeface="Calibri" panose="020F0502020204030204" pitchFamily="34" charset="0"/>
              </a:rPr>
              <a:t>validating the need for certification requirements and develop them if needed</a:t>
            </a:r>
            <a:r>
              <a:rPr lang="en-US" dirty="0"/>
              <a:t> </a:t>
            </a:r>
          </a:p>
          <a:p>
            <a:endParaRPr lang="en-US" b="0" dirty="0"/>
          </a:p>
          <a:p>
            <a:r>
              <a:rPr lang="en-US" b="0" dirty="0"/>
              <a:t>Mariella (Infineon): MSSR applying to any certifier, why need SAS-UP?</a:t>
            </a:r>
          </a:p>
          <a:p>
            <a:r>
              <a:rPr lang="en-US" b="0" dirty="0"/>
              <a:t>Galvan: Agreeing on anything that would reduce reuse </a:t>
            </a:r>
          </a:p>
          <a:p>
            <a:r>
              <a:rPr lang="en-US" b="0" dirty="0"/>
              <a:t>Jan Eichholz: Embedded </a:t>
            </a:r>
            <a:r>
              <a:rPr lang="en-US" b="0" dirty="0" err="1"/>
              <a:t>eUICC</a:t>
            </a:r>
            <a:r>
              <a:rPr lang="en-US" b="0" dirty="0"/>
              <a:t> different audits than …..</a:t>
            </a:r>
          </a:p>
          <a:p>
            <a:r>
              <a:rPr lang="en-US" b="0" dirty="0"/>
              <a:t>Personalization not in the scope of CC personalization</a:t>
            </a:r>
          </a:p>
          <a:p>
            <a:r>
              <a:rPr lang="en-US" b="0" dirty="0"/>
              <a:t>SAS-UP totally dealing with personalization</a:t>
            </a:r>
          </a:p>
          <a:p>
            <a:r>
              <a:rPr lang="en-US" b="0" dirty="0"/>
              <a:t>If split with </a:t>
            </a:r>
          </a:p>
          <a:p>
            <a:r>
              <a:rPr lang="en-US" b="0" dirty="0"/>
              <a:t>Jim Macfarlane: MSSR much more labs available but not much has been done, because GSMA would not need </a:t>
            </a:r>
          </a:p>
          <a:p>
            <a:r>
              <a:rPr lang="en-US" b="0" dirty="0"/>
              <a:t>Is it possible to re use </a:t>
            </a:r>
            <a:r>
              <a:rPr lang="en-US" b="0" dirty="0" err="1"/>
              <a:t>eucc</a:t>
            </a:r>
            <a:r>
              <a:rPr lang="en-US" b="0" dirty="0"/>
              <a:t> existing labs –if convincing GSMA //Which auditors will GSMA recognize?</a:t>
            </a:r>
            <a:br>
              <a:rPr lang="en-US" b="0" dirty="0"/>
            </a:br>
            <a:r>
              <a:rPr lang="en-US" b="0" dirty="0"/>
              <a:t>Alex Leadbeater: Important to listen to GSMA’s size and global volume of international interconnection and agreements </a:t>
            </a:r>
          </a:p>
          <a:p>
            <a:r>
              <a:rPr lang="en-US" b="0" dirty="0"/>
              <a:t>Certify </a:t>
            </a:r>
            <a:r>
              <a:rPr lang="en-US" b="0" dirty="0" err="1"/>
              <a:t>product+certify</a:t>
            </a:r>
            <a:r>
              <a:rPr lang="en-US" b="0" dirty="0"/>
              <a:t> process (possibly complementary solutions)</a:t>
            </a:r>
          </a:p>
          <a:p>
            <a:endParaRPr lang="en-US" b="0" dirty="0"/>
          </a:p>
          <a:p>
            <a:endParaRPr lang="en-US" b="0" dirty="0"/>
          </a:p>
          <a:p>
            <a:endParaRPr lang="LID4096" b="0" dirty="0"/>
          </a:p>
        </p:txBody>
      </p:sp>
      <p:sp>
        <p:nvSpPr>
          <p:cNvPr id="4" name="Slide Number Placeholder 3"/>
          <p:cNvSpPr>
            <a:spLocks noGrp="1"/>
          </p:cNvSpPr>
          <p:nvPr>
            <p:ph type="sldNum" sz="quarter" idx="5"/>
          </p:nvPr>
        </p:nvSpPr>
        <p:spPr/>
        <p:txBody>
          <a:bodyPr/>
          <a:lstStyle/>
          <a:p>
            <a:fld id="{AB40B6F2-39BF-4782-9A62-09DEC8CE7498}" type="slidenum">
              <a:rPr lang="cs-CZ" smtClean="0"/>
              <a:t>15</a:t>
            </a:fld>
            <a:endParaRPr lang="cs-CZ"/>
          </a:p>
        </p:txBody>
      </p:sp>
    </p:spTree>
    <p:extLst>
      <p:ext uri="{BB962C8B-B14F-4D97-AF65-F5344CB8AC3E}">
        <p14:creationId xmlns:p14="http://schemas.microsoft.com/office/powerpoint/2010/main" val="495042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solidFill>
                  <a:schemeClr val="accent2"/>
                </a:solidFill>
              </a:rPr>
              <a:t>CSC_01:</a:t>
            </a:r>
          </a:p>
          <a:p>
            <a:r>
              <a:rPr lang="en-US" dirty="0"/>
              <a:t>BSI proposed a concept to GSMA in 2018 that could be re-used as basis for the discussion.</a:t>
            </a:r>
          </a:p>
          <a:p>
            <a:endParaRPr lang="en-US" dirty="0"/>
          </a:p>
          <a:p>
            <a:r>
              <a:rPr lang="en-US" sz="1200" b="1" dirty="0">
                <a:solidFill>
                  <a:schemeClr val="accent2"/>
                </a:solidFill>
              </a:rPr>
              <a:t>CSC_02:</a:t>
            </a:r>
          </a:p>
          <a:p>
            <a:r>
              <a:rPr lang="en-US" b="0" dirty="0" err="1"/>
              <a:t>eUICC</a:t>
            </a:r>
            <a:r>
              <a:rPr lang="en-US" b="0" dirty="0"/>
              <a:t> suppliers need flexibility concerning the use of production capacities to meet customer-short-term demand. So for example, EUCC site audits  should be adapted concerning evaluation time and scope of certificate, e.g. by supporting joint and/or simplified certification for product families.</a:t>
            </a:r>
          </a:p>
          <a:p>
            <a:endParaRPr lang="en-US" b="0" dirty="0"/>
          </a:p>
          <a:p>
            <a:r>
              <a:rPr lang="en-US" b="0" dirty="0"/>
              <a:t>Alex Leadbeater: slightly difficult to streamline the audits in a habitat where some of the production is happening virtually</a:t>
            </a:r>
          </a:p>
          <a:p>
            <a:r>
              <a:rPr lang="en-US" b="0" dirty="0"/>
              <a:t>Same applies for EUCC products </a:t>
            </a:r>
          </a:p>
          <a:p>
            <a:r>
              <a:rPr lang="en-US" b="0" dirty="0"/>
              <a:t>Virtualized </a:t>
            </a:r>
          </a:p>
          <a:p>
            <a:r>
              <a:rPr lang="en-US" b="0" dirty="0"/>
              <a:t>Miguel </a:t>
            </a:r>
            <a:r>
              <a:rPr lang="en-US" b="0" dirty="0" err="1"/>
              <a:t>Bagnon</a:t>
            </a:r>
            <a:r>
              <a:rPr lang="en-US" b="0" dirty="0"/>
              <a:t> : What is the reason for the EUCC certification of </a:t>
            </a:r>
            <a:r>
              <a:rPr lang="en-US" b="0" dirty="0" err="1"/>
              <a:t>eUICC</a:t>
            </a:r>
            <a:r>
              <a:rPr lang="en-US" b="0" dirty="0"/>
              <a:t>?</a:t>
            </a:r>
          </a:p>
          <a:p>
            <a:r>
              <a:rPr lang="en-US" b="0" dirty="0"/>
              <a:t>NL: problem with time commitment- normal market</a:t>
            </a:r>
          </a:p>
          <a:p>
            <a:r>
              <a:rPr lang="en-US" b="0" dirty="0"/>
              <a:t>Denis </a:t>
            </a:r>
            <a:r>
              <a:rPr lang="en-US" b="0" dirty="0" err="1"/>
              <a:t>Praca</a:t>
            </a:r>
            <a:r>
              <a:rPr lang="en-US" b="0" dirty="0"/>
              <a:t>: </a:t>
            </a:r>
            <a:r>
              <a:rPr lang="en-US" b="0" dirty="0" err="1"/>
              <a:t>eSA</a:t>
            </a:r>
            <a:r>
              <a:rPr lang="en-US" b="0" dirty="0"/>
              <a:t> reference for CB commitment – EUCC level of certification going national </a:t>
            </a:r>
          </a:p>
          <a:p>
            <a:endParaRPr lang="en-US" b="0" dirty="0"/>
          </a:p>
        </p:txBody>
      </p:sp>
      <p:sp>
        <p:nvSpPr>
          <p:cNvPr id="4" name="Slide Number Placeholder 3"/>
          <p:cNvSpPr>
            <a:spLocks noGrp="1"/>
          </p:cNvSpPr>
          <p:nvPr>
            <p:ph type="sldNum" sz="quarter" idx="5"/>
          </p:nvPr>
        </p:nvSpPr>
        <p:spPr/>
        <p:txBody>
          <a:bodyPr/>
          <a:lstStyle/>
          <a:p>
            <a:fld id="{AB40B6F2-39BF-4782-9A62-09DEC8CE7498}" type="slidenum">
              <a:rPr lang="cs-CZ" smtClean="0"/>
              <a:t>16</a:t>
            </a:fld>
            <a:endParaRPr lang="cs-CZ"/>
          </a:p>
        </p:txBody>
      </p:sp>
    </p:spTree>
    <p:extLst>
      <p:ext uri="{BB962C8B-B14F-4D97-AF65-F5344CB8AC3E}">
        <p14:creationId xmlns:p14="http://schemas.microsoft.com/office/powerpoint/2010/main" val="8349961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solidFill>
                  <a:schemeClr val="accent2"/>
                </a:solidFill>
              </a:rPr>
              <a:t>CSC_05: </a:t>
            </a:r>
            <a:r>
              <a:rPr lang="en-US" sz="1200" b="0" dirty="0">
                <a:solidFill>
                  <a:schemeClr val="accent2"/>
                </a:solidFill>
              </a:rPr>
              <a:t>ISO 17025 may not be the only proper choice on NESAS evaluation:</a:t>
            </a:r>
          </a:p>
          <a:p>
            <a:r>
              <a:rPr lang="en-US" sz="1200" b="0" dirty="0">
                <a:solidFill>
                  <a:schemeClr val="accent2"/>
                </a:solidFill>
              </a:rPr>
              <a:t>E.g. ISO 17025 is a perfect standard for SCAS testing; however, it cannot necessarily be considered suitable for NESAS audits</a:t>
            </a:r>
          </a:p>
          <a:p>
            <a:endParaRPr lang="sv-SE" dirty="0"/>
          </a:p>
          <a:p>
            <a:r>
              <a:rPr lang="en-US" sz="1200" b="1" dirty="0">
                <a:solidFill>
                  <a:schemeClr val="accent2"/>
                </a:solidFill>
              </a:rPr>
              <a:t>CSC_11:</a:t>
            </a:r>
          </a:p>
          <a:p>
            <a:r>
              <a:rPr lang="en-US" sz="1200" b="0" dirty="0">
                <a:solidFill>
                  <a:schemeClr val="accent2"/>
                </a:solidFill>
              </a:rPr>
              <a:t>GSMA chooses the companies performing audits. There is no public information available as to how and on what conditions.</a:t>
            </a:r>
          </a:p>
          <a:p>
            <a:endParaRPr lang="en-US" sz="1200" b="0" dirty="0">
              <a:solidFill>
                <a:schemeClr val="accent2"/>
              </a:solidFill>
            </a:endParaRPr>
          </a:p>
          <a:p>
            <a:r>
              <a:rPr lang="en-US" sz="1200" b="0" dirty="0">
                <a:solidFill>
                  <a:schemeClr val="accent2"/>
                </a:solidFill>
              </a:rPr>
              <a:t>BSI: NESAS gap is only for evaluation bodies not SCAS testing. Are there any accreditation requirements for auditing bodies in NESAS (inclusion of 17020)</a:t>
            </a:r>
            <a:endParaRPr lang="sv-SE" sz="1200" b="0" dirty="0">
              <a:solidFill>
                <a:schemeClr val="accent2"/>
              </a:solidFill>
            </a:endParaRPr>
          </a:p>
          <a:p>
            <a:endParaRPr lang="LID4096" b="0" dirty="0"/>
          </a:p>
        </p:txBody>
      </p:sp>
      <p:sp>
        <p:nvSpPr>
          <p:cNvPr id="4" name="Slide Number Placeholder 3"/>
          <p:cNvSpPr>
            <a:spLocks noGrp="1"/>
          </p:cNvSpPr>
          <p:nvPr>
            <p:ph type="sldNum" sz="quarter" idx="5"/>
          </p:nvPr>
        </p:nvSpPr>
        <p:spPr/>
        <p:txBody>
          <a:bodyPr/>
          <a:lstStyle/>
          <a:p>
            <a:fld id="{AB40B6F2-39BF-4782-9A62-09DEC8CE7498}" type="slidenum">
              <a:rPr lang="cs-CZ" smtClean="0"/>
              <a:t>17</a:t>
            </a:fld>
            <a:endParaRPr lang="cs-CZ"/>
          </a:p>
        </p:txBody>
      </p:sp>
    </p:spTree>
    <p:extLst>
      <p:ext uri="{BB962C8B-B14F-4D97-AF65-F5344CB8AC3E}">
        <p14:creationId xmlns:p14="http://schemas.microsoft.com/office/powerpoint/2010/main" val="28423650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solidFill>
                  <a:schemeClr val="accent2"/>
                </a:solidFill>
              </a:rPr>
              <a:t>S&amp;S_02: </a:t>
            </a:r>
            <a:r>
              <a:rPr lang="en-US" sz="1200" b="0" dirty="0">
                <a:solidFill>
                  <a:schemeClr val="accent2"/>
                </a:solidFill>
              </a:rPr>
              <a:t>In the case of a 3rd party- operated environment there should be interfaces that allow the MNO to keep critical credentials or functions under full control (e.g. by connecting MNO-owned HSM).This is currently not the case. Definitely need to further discuss with 3GPP </a:t>
            </a:r>
          </a:p>
          <a:p>
            <a:endParaRPr lang="en-US" sz="1200" b="1" dirty="0">
              <a:solidFill>
                <a:schemeClr val="accent2"/>
              </a:solidFill>
            </a:endParaRPr>
          </a:p>
          <a:p>
            <a:r>
              <a:rPr lang="en-US" sz="1200" b="1" dirty="0">
                <a:solidFill>
                  <a:schemeClr val="accent2"/>
                </a:solidFill>
              </a:rPr>
              <a:t>S&amp;S_03:</a:t>
            </a:r>
          </a:p>
          <a:p>
            <a:r>
              <a:rPr lang="en-US" sz="1200" b="0" dirty="0">
                <a:solidFill>
                  <a:schemeClr val="accent2"/>
                </a:solidFill>
              </a:rPr>
              <a:t>Open </a:t>
            </a:r>
            <a:r>
              <a:rPr lang="en-US" sz="1200" b="0" dirty="0" err="1">
                <a:solidFill>
                  <a:schemeClr val="accent2"/>
                </a:solidFill>
              </a:rPr>
              <a:t>standardised</a:t>
            </a:r>
            <a:r>
              <a:rPr lang="en-US" sz="1200" b="0" dirty="0">
                <a:solidFill>
                  <a:schemeClr val="accent2"/>
                </a:solidFill>
              </a:rPr>
              <a:t> interfaces that allow the MNO to keep critical credentials or functions under full control (e.g. by connecting MNO-owned HSM).</a:t>
            </a:r>
          </a:p>
          <a:p>
            <a:endParaRPr lang="en-US" sz="1200" b="0" dirty="0">
              <a:solidFill>
                <a:schemeClr val="accent2"/>
              </a:solidFill>
            </a:endParaRPr>
          </a:p>
          <a:p>
            <a:r>
              <a:rPr lang="en-US" sz="1200" b="1" dirty="0">
                <a:solidFill>
                  <a:schemeClr val="accent2"/>
                </a:solidFill>
              </a:rPr>
              <a:t>S&amp;S_04:</a:t>
            </a:r>
          </a:p>
          <a:p>
            <a:r>
              <a:rPr lang="en-US" b="0" dirty="0"/>
              <a:t>Given the assurance level required and the absence of open, transparent and harmonized standards 3rd party operated platforms should not be part of version 1 of the scheme.</a:t>
            </a:r>
          </a:p>
          <a:p>
            <a:endParaRPr lang="en-US" b="0" dirty="0"/>
          </a:p>
          <a:p>
            <a:r>
              <a:rPr lang="en-US" b="0" dirty="0"/>
              <a:t>Alex: Not necessarily buy open standardized interfaces-Literally standardizing too much (hardware key storage space)- There is no 3</a:t>
            </a:r>
            <a:r>
              <a:rPr lang="en-US" b="0" baseline="30000" dirty="0"/>
              <a:t>rd</a:t>
            </a:r>
            <a:r>
              <a:rPr lang="en-US" b="0" dirty="0"/>
              <a:t> party access. </a:t>
            </a:r>
          </a:p>
          <a:p>
            <a:endParaRPr lang="en-US" b="0" dirty="0"/>
          </a:p>
          <a:p>
            <a:r>
              <a:rPr lang="en-US" b="0" dirty="0"/>
              <a:t>Taking as package HSMs with some interfaces (e.g. AMF)// Missing Hardware key storage is mandatory </a:t>
            </a:r>
          </a:p>
          <a:p>
            <a:r>
              <a:rPr lang="en-US" b="0" dirty="0"/>
              <a:t>Jose Pico: requirements for the HSM</a:t>
            </a:r>
            <a:endParaRPr lang="LID4096" b="0" dirty="0"/>
          </a:p>
        </p:txBody>
      </p:sp>
      <p:sp>
        <p:nvSpPr>
          <p:cNvPr id="4" name="Slide Number Placeholder 3"/>
          <p:cNvSpPr>
            <a:spLocks noGrp="1"/>
          </p:cNvSpPr>
          <p:nvPr>
            <p:ph type="sldNum" sz="quarter" idx="5"/>
          </p:nvPr>
        </p:nvSpPr>
        <p:spPr/>
        <p:txBody>
          <a:bodyPr/>
          <a:lstStyle/>
          <a:p>
            <a:fld id="{AB40B6F2-39BF-4782-9A62-09DEC8CE7498}" type="slidenum">
              <a:rPr lang="cs-CZ" smtClean="0"/>
              <a:t>18</a:t>
            </a:fld>
            <a:endParaRPr lang="cs-CZ"/>
          </a:p>
        </p:txBody>
      </p:sp>
    </p:spTree>
    <p:extLst>
      <p:ext uri="{BB962C8B-B14F-4D97-AF65-F5344CB8AC3E}">
        <p14:creationId xmlns:p14="http://schemas.microsoft.com/office/powerpoint/2010/main" val="24283509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solidFill>
                  <a:schemeClr val="accent2"/>
                </a:solidFill>
              </a:rPr>
              <a:t>C&amp;P_02</a:t>
            </a:r>
          </a:p>
          <a:p>
            <a:r>
              <a:rPr lang="en-US" sz="1200" b="0" dirty="0" err="1">
                <a:solidFill>
                  <a:schemeClr val="accent2"/>
                </a:solidFill>
              </a:rPr>
              <a:t>eUICC</a:t>
            </a:r>
            <a:r>
              <a:rPr lang="en-US" sz="1200" b="0" dirty="0">
                <a:solidFill>
                  <a:schemeClr val="accent2"/>
                </a:solidFill>
              </a:rPr>
              <a:t> enhancements to host 3rd party application applets. The EUDI wallet should serve as lead application for identifying the required additional functions and the required security and assurance levels of the </a:t>
            </a:r>
            <a:r>
              <a:rPr lang="en-US" sz="1200" b="0" dirty="0" err="1">
                <a:solidFill>
                  <a:schemeClr val="accent2"/>
                </a:solidFill>
              </a:rPr>
              <a:t>eUICC</a:t>
            </a:r>
            <a:endParaRPr lang="en-US" sz="1200" b="0" dirty="0">
              <a:solidFill>
                <a:schemeClr val="accent2"/>
              </a:solidFill>
            </a:endParaRPr>
          </a:p>
          <a:p>
            <a:endParaRPr lang="en-US" sz="1200" b="0" dirty="0">
              <a:solidFill>
                <a:schemeClr val="accent2"/>
              </a:solidFill>
            </a:endParaRPr>
          </a:p>
          <a:p>
            <a:r>
              <a:rPr lang="en-US" sz="1200" b="0" dirty="0">
                <a:solidFill>
                  <a:schemeClr val="accent2"/>
                </a:solidFill>
              </a:rPr>
              <a:t>If the </a:t>
            </a:r>
            <a:r>
              <a:rPr lang="en-US" sz="1200" b="0" dirty="0" err="1">
                <a:solidFill>
                  <a:schemeClr val="accent2"/>
                </a:solidFill>
              </a:rPr>
              <a:t>eUICC</a:t>
            </a:r>
            <a:r>
              <a:rPr lang="en-US" sz="1200" b="0" dirty="0">
                <a:solidFill>
                  <a:schemeClr val="accent2"/>
                </a:solidFill>
              </a:rPr>
              <a:t>-related enhancements  regarding assurance needs, specifications, platforms and architecture are limited to what is strictly needed for the EU5G certification of the </a:t>
            </a:r>
            <a:r>
              <a:rPr lang="en-US" sz="1200" b="0" dirty="0" err="1">
                <a:solidFill>
                  <a:schemeClr val="accent2"/>
                </a:solidFill>
              </a:rPr>
              <a:t>eUICC</a:t>
            </a:r>
            <a:r>
              <a:rPr lang="en-US" sz="1200" b="0" dirty="0">
                <a:solidFill>
                  <a:schemeClr val="accent2"/>
                </a:solidFill>
              </a:rPr>
              <a:t> we loose or at least severely delay the opportunity to certify the applet needed for the EUDI wallet.</a:t>
            </a:r>
          </a:p>
          <a:p>
            <a:endParaRPr lang="en-US" sz="1200" b="0" dirty="0">
              <a:solidFill>
                <a:schemeClr val="accent2"/>
              </a:solidFill>
            </a:endParaRPr>
          </a:p>
          <a:p>
            <a:r>
              <a:rPr lang="en-US" sz="1200" b="1" dirty="0">
                <a:solidFill>
                  <a:schemeClr val="accent2"/>
                </a:solidFill>
              </a:rPr>
              <a:t>C&amp;P_03</a:t>
            </a:r>
          </a:p>
          <a:p>
            <a:r>
              <a:rPr lang="en-US" sz="1200" b="0" dirty="0">
                <a:solidFill>
                  <a:schemeClr val="accent2"/>
                </a:solidFill>
              </a:rPr>
              <a:t>Potentially requires a dedicated architecture, an abstraction layer and related specifications and PP to limit certification effort. E.G EUDI wallet.</a:t>
            </a:r>
          </a:p>
          <a:p>
            <a:endParaRPr lang="en-US" sz="1200" b="0" dirty="0">
              <a:solidFill>
                <a:schemeClr val="accent2"/>
              </a:solidFill>
            </a:endParaRPr>
          </a:p>
          <a:p>
            <a:r>
              <a:rPr lang="en-US" sz="1200" b="0" dirty="0">
                <a:solidFill>
                  <a:schemeClr val="accent2"/>
                </a:solidFill>
              </a:rPr>
              <a:t>If the </a:t>
            </a:r>
            <a:r>
              <a:rPr lang="en-US" sz="1200" b="0" dirty="0" err="1">
                <a:solidFill>
                  <a:schemeClr val="accent2"/>
                </a:solidFill>
              </a:rPr>
              <a:t>eUICC</a:t>
            </a:r>
            <a:r>
              <a:rPr lang="en-US" sz="1200" b="0" dirty="0">
                <a:solidFill>
                  <a:schemeClr val="accent2"/>
                </a:solidFill>
              </a:rPr>
              <a:t>-related enhancements  regarding assurance needs, specifications, platforms and architecture are limited to what is strictly needed for the EU5G certification of the </a:t>
            </a:r>
            <a:r>
              <a:rPr lang="en-US" sz="1200" b="0" dirty="0" err="1">
                <a:solidFill>
                  <a:schemeClr val="accent2"/>
                </a:solidFill>
              </a:rPr>
              <a:t>eUICC</a:t>
            </a:r>
            <a:r>
              <a:rPr lang="en-US" sz="1200" b="0" dirty="0">
                <a:solidFill>
                  <a:schemeClr val="accent2"/>
                </a:solidFill>
              </a:rPr>
              <a:t> we loose or at least severely delay the opportunity to certify the applet needed for the EUDI wallet.</a:t>
            </a:r>
          </a:p>
          <a:p>
            <a:endParaRPr lang="en-US" sz="1200" b="0" dirty="0">
              <a:solidFill>
                <a:schemeClr val="accent2"/>
              </a:solidFill>
            </a:endParaRPr>
          </a:p>
          <a:p>
            <a:r>
              <a:rPr lang="en-US" sz="1200" b="1" dirty="0">
                <a:solidFill>
                  <a:schemeClr val="accent2"/>
                </a:solidFill>
              </a:rPr>
              <a:t>C&amp;P_04</a:t>
            </a:r>
          </a:p>
          <a:p>
            <a:r>
              <a:rPr lang="en-US" sz="1200" b="0" dirty="0">
                <a:solidFill>
                  <a:schemeClr val="accent2"/>
                </a:solidFill>
              </a:rPr>
              <a:t>New security domain and additional security sub-domains on the </a:t>
            </a:r>
            <a:r>
              <a:rPr lang="en-US" sz="1200" b="0" dirty="0" err="1">
                <a:solidFill>
                  <a:schemeClr val="accent2"/>
                </a:solidFill>
              </a:rPr>
              <a:t>eUICC</a:t>
            </a:r>
            <a:r>
              <a:rPr lang="en-US" sz="1200" b="0" dirty="0">
                <a:solidFill>
                  <a:schemeClr val="accent2"/>
                </a:solidFill>
              </a:rPr>
              <a:t> that has the capacity to host additional applications (</a:t>
            </a:r>
            <a:r>
              <a:rPr lang="en-US" sz="1200" b="0" dirty="0" err="1">
                <a:solidFill>
                  <a:schemeClr val="accent2"/>
                </a:solidFill>
              </a:rPr>
              <a:t>e.g</a:t>
            </a:r>
            <a:r>
              <a:rPr lang="en-US" sz="1200" b="0" dirty="0">
                <a:solidFill>
                  <a:schemeClr val="accent2"/>
                </a:solidFill>
              </a:rPr>
              <a:t> GSMA SAM)</a:t>
            </a:r>
          </a:p>
          <a:p>
            <a:endParaRPr lang="en-US" sz="1200" b="0" dirty="0">
              <a:solidFill>
                <a:schemeClr val="accent2"/>
              </a:solidFill>
            </a:endParaRPr>
          </a:p>
          <a:p>
            <a:r>
              <a:rPr lang="en-US" sz="1200" b="0" dirty="0">
                <a:solidFill>
                  <a:schemeClr val="accent2"/>
                </a:solidFill>
              </a:rPr>
              <a:t>If the </a:t>
            </a:r>
            <a:r>
              <a:rPr lang="en-US" sz="1200" b="0" dirty="0" err="1">
                <a:solidFill>
                  <a:schemeClr val="accent2"/>
                </a:solidFill>
              </a:rPr>
              <a:t>eUICC</a:t>
            </a:r>
            <a:r>
              <a:rPr lang="en-US" sz="1200" b="0" dirty="0">
                <a:solidFill>
                  <a:schemeClr val="accent2"/>
                </a:solidFill>
              </a:rPr>
              <a:t>-related enhancements  regarding assurance needs, specifications, platforms and architecture are limited to what is strictly needed for the EU5G certification of the </a:t>
            </a:r>
            <a:r>
              <a:rPr lang="en-US" sz="1200" b="0" dirty="0" err="1">
                <a:solidFill>
                  <a:schemeClr val="accent2"/>
                </a:solidFill>
              </a:rPr>
              <a:t>eUICC</a:t>
            </a:r>
            <a:r>
              <a:rPr lang="en-US" sz="1200" b="0" dirty="0">
                <a:solidFill>
                  <a:schemeClr val="accent2"/>
                </a:solidFill>
              </a:rPr>
              <a:t> we loose or at least severely delay the opportunity to certify the applet needed for the EUDI wallet.</a:t>
            </a:r>
          </a:p>
          <a:p>
            <a:endParaRPr lang="en-US" sz="1200" b="0" dirty="0">
              <a:solidFill>
                <a:schemeClr val="accent2"/>
              </a:solidFill>
            </a:endParaRPr>
          </a:p>
          <a:p>
            <a:r>
              <a:rPr lang="en-US" sz="1200" b="1" dirty="0">
                <a:solidFill>
                  <a:schemeClr val="accent2"/>
                </a:solidFill>
              </a:rPr>
              <a:t>C&amp;P_05</a:t>
            </a:r>
          </a:p>
          <a:p>
            <a:r>
              <a:rPr lang="en-US" sz="1800" b="0" i="0" u="none" strike="noStrike" dirty="0">
                <a:solidFill>
                  <a:srgbClr val="FF0000"/>
                </a:solidFill>
                <a:effectLst/>
                <a:latin typeface="Calibri" panose="020F0502020204030204" pitchFamily="34" charset="0"/>
              </a:rPr>
              <a:t>If the </a:t>
            </a:r>
            <a:r>
              <a:rPr lang="en-US" sz="1800" b="0" i="0" u="none" strike="noStrike" dirty="0" err="1">
                <a:solidFill>
                  <a:srgbClr val="FF0000"/>
                </a:solidFill>
                <a:effectLst/>
                <a:latin typeface="Calibri" panose="020F0502020204030204" pitchFamily="34" charset="0"/>
              </a:rPr>
              <a:t>eUICC</a:t>
            </a:r>
            <a:r>
              <a:rPr lang="en-US" sz="1800" b="0" i="0" u="none" strike="noStrike" dirty="0">
                <a:solidFill>
                  <a:srgbClr val="FF0000"/>
                </a:solidFill>
                <a:effectLst/>
                <a:latin typeface="Calibri" panose="020F0502020204030204" pitchFamily="34" charset="0"/>
              </a:rPr>
              <a:t>-related enhancements  regarding assurance needs, specifications, platforms and architecture are limited to what is strictly needed for the EU5G certification of the </a:t>
            </a:r>
            <a:r>
              <a:rPr lang="en-US" sz="1800" b="0" i="0" u="none" strike="noStrike" dirty="0" err="1">
                <a:solidFill>
                  <a:srgbClr val="FF0000"/>
                </a:solidFill>
                <a:effectLst/>
                <a:latin typeface="Calibri" panose="020F0502020204030204" pitchFamily="34" charset="0"/>
              </a:rPr>
              <a:t>eUICC</a:t>
            </a:r>
            <a:r>
              <a:rPr lang="en-US" sz="1800" b="0" i="0" u="none" strike="noStrike" dirty="0">
                <a:solidFill>
                  <a:srgbClr val="FF0000"/>
                </a:solidFill>
                <a:effectLst/>
                <a:latin typeface="Calibri" panose="020F0502020204030204" pitchFamily="34" charset="0"/>
              </a:rPr>
              <a:t> we loose or at least severely delay the opportunity to certify the applet needed for the EUDI wallet.</a:t>
            </a:r>
            <a:br>
              <a:rPr lang="en-US" sz="1800" b="0" i="0" u="none" strike="noStrike" dirty="0">
                <a:solidFill>
                  <a:srgbClr val="FF0000"/>
                </a:solidFill>
                <a:effectLst/>
                <a:latin typeface="Calibri" panose="020F0502020204030204" pitchFamily="34" charset="0"/>
              </a:rPr>
            </a:br>
            <a:endParaRPr lang="en-US" sz="1800" b="0" i="0" u="none" strike="noStrike" dirty="0">
              <a:solidFill>
                <a:srgbClr val="FF0000"/>
              </a:solidFill>
              <a:effectLst/>
              <a:latin typeface="Calibri" panose="020F0502020204030204" pitchFamily="34" charset="0"/>
            </a:endParaRPr>
          </a:p>
          <a:p>
            <a:r>
              <a:rPr lang="en-US" sz="1800" b="0" i="0" u="none" strike="noStrike" dirty="0">
                <a:solidFill>
                  <a:srgbClr val="FF0000"/>
                </a:solidFill>
                <a:effectLst/>
                <a:latin typeface="Calibri" panose="020F0502020204030204" pitchFamily="34" charset="0"/>
              </a:rPr>
              <a:t>Note: Certification of the application management system is currently not included in the scope of the EU5G CCS.</a:t>
            </a:r>
          </a:p>
          <a:p>
            <a:endParaRPr lang="en-US" sz="1800" b="0" i="0" u="none" strike="noStrike" dirty="0">
              <a:solidFill>
                <a:srgbClr val="FF0000"/>
              </a:solidFill>
              <a:effectLst/>
              <a:latin typeface="Calibri" panose="020F0502020204030204" pitchFamily="34" charset="0"/>
            </a:endParaRPr>
          </a:p>
          <a:p>
            <a:r>
              <a:rPr lang="en-US" sz="1800" b="0" i="0" u="none" strike="noStrike" dirty="0">
                <a:solidFill>
                  <a:srgbClr val="FF0000"/>
                </a:solidFill>
                <a:effectLst/>
                <a:latin typeface="Calibri" panose="020F0502020204030204" pitchFamily="34" charset="0"/>
              </a:rPr>
              <a:t>Jan Eichholz: Forecasts for extended use of wallet</a:t>
            </a:r>
          </a:p>
          <a:p>
            <a:r>
              <a:rPr lang="en-US" sz="1800" b="0" i="0" u="none" strike="noStrike" dirty="0">
                <a:solidFill>
                  <a:srgbClr val="FF0000"/>
                </a:solidFill>
                <a:effectLst/>
                <a:latin typeface="Calibri" panose="020F0502020204030204" pitchFamily="34" charset="0"/>
              </a:rPr>
              <a:t>Modifying the specs should be generic ? What does this mean? </a:t>
            </a:r>
          </a:p>
          <a:p>
            <a:r>
              <a:rPr lang="en-US" sz="1800" b="0" i="0" u="none" strike="noStrike" dirty="0">
                <a:solidFill>
                  <a:srgbClr val="FF0000"/>
                </a:solidFill>
                <a:effectLst/>
                <a:latin typeface="Calibri" panose="020F0502020204030204" pitchFamily="34" charset="0"/>
              </a:rPr>
              <a:t>Resolutions; who is handling these changes ? </a:t>
            </a:r>
            <a:r>
              <a:rPr lang="en-US" sz="1800" b="0" i="0" u="none" strike="noStrike" dirty="0" err="1">
                <a:solidFill>
                  <a:srgbClr val="FF0000"/>
                </a:solidFill>
                <a:effectLst/>
                <a:latin typeface="Calibri" panose="020F0502020204030204" pitchFamily="34" charset="0"/>
              </a:rPr>
              <a:t>eIDAS</a:t>
            </a:r>
            <a:r>
              <a:rPr lang="en-US" sz="1800" b="0" i="0" u="none" strike="noStrike" dirty="0">
                <a:solidFill>
                  <a:srgbClr val="FF0000"/>
                </a:solidFill>
                <a:effectLst/>
                <a:latin typeface="Calibri" panose="020F0502020204030204" pitchFamily="34" charset="0"/>
              </a:rPr>
              <a:t> group should be involved </a:t>
            </a:r>
          </a:p>
          <a:p>
            <a:r>
              <a:rPr lang="en-US" sz="1800" b="0" i="0" u="none" strike="noStrike" dirty="0">
                <a:solidFill>
                  <a:srgbClr val="FF0000"/>
                </a:solidFill>
                <a:effectLst/>
                <a:latin typeface="Calibri" panose="020F0502020204030204" pitchFamily="34" charset="0"/>
              </a:rPr>
              <a:t>Alex Leadbeater: </a:t>
            </a:r>
          </a:p>
          <a:p>
            <a:pPr marL="285750" indent="-285750">
              <a:buFont typeface="Arial" panose="020B0604020202020204" pitchFamily="34" charset="0"/>
              <a:buChar char="•"/>
            </a:pPr>
            <a:r>
              <a:rPr lang="en-US" sz="1800" b="0" i="0" u="none" strike="noStrike" dirty="0">
                <a:solidFill>
                  <a:srgbClr val="FF0000"/>
                </a:solidFill>
                <a:effectLst/>
                <a:latin typeface="Calibri" panose="020F0502020204030204" pitchFamily="34" charset="0"/>
              </a:rPr>
              <a:t>In </a:t>
            </a:r>
            <a:r>
              <a:rPr lang="en-US" sz="1800" b="0" i="0" u="none" strike="noStrike" dirty="0" err="1">
                <a:solidFill>
                  <a:srgbClr val="FF0000"/>
                </a:solidFill>
                <a:effectLst/>
                <a:latin typeface="Calibri" panose="020F0502020204030204" pitchFamily="34" charset="0"/>
              </a:rPr>
              <a:t>wifi</a:t>
            </a:r>
            <a:r>
              <a:rPr lang="en-US" sz="1800" b="0" i="0" u="none" strike="noStrike" dirty="0">
                <a:solidFill>
                  <a:srgbClr val="FF0000"/>
                </a:solidFill>
                <a:effectLst/>
                <a:latin typeface="Calibri" panose="020F0502020204030204" pitchFamily="34" charset="0"/>
              </a:rPr>
              <a:t> mode –the handset vendor should know- not much is done in </a:t>
            </a:r>
            <a:r>
              <a:rPr lang="en-US" sz="1800" b="0" i="0" u="none" strike="noStrike" dirty="0" err="1">
                <a:solidFill>
                  <a:srgbClr val="FF0000"/>
                </a:solidFill>
                <a:effectLst/>
                <a:latin typeface="Calibri" panose="020F0502020204030204" pitchFamily="34" charset="0"/>
              </a:rPr>
              <a:t>eUICC</a:t>
            </a:r>
            <a:r>
              <a:rPr lang="en-US" sz="1800" b="0" i="0" u="none" strike="noStrike" dirty="0">
                <a:solidFill>
                  <a:srgbClr val="FF0000"/>
                </a:solidFill>
                <a:effectLst/>
                <a:latin typeface="Calibri" panose="020F0502020204030204" pitchFamily="34" charset="0"/>
              </a:rPr>
              <a:t>- shuts down</a:t>
            </a:r>
          </a:p>
          <a:p>
            <a:pPr marL="285750" indent="-285750">
              <a:buFont typeface="Arial" panose="020B0604020202020204" pitchFamily="34" charset="0"/>
              <a:buChar char="•"/>
            </a:pPr>
            <a:r>
              <a:rPr lang="en-US" sz="1800" b="0" i="0" u="none" strike="noStrike" dirty="0">
                <a:solidFill>
                  <a:srgbClr val="FF0000"/>
                </a:solidFill>
                <a:effectLst/>
                <a:latin typeface="Calibri" panose="020F0502020204030204" pitchFamily="34" charset="0"/>
              </a:rPr>
              <a:t>GSMA handset certification or device labelling should be linked with the EU wallet</a:t>
            </a:r>
          </a:p>
          <a:p>
            <a:pPr marL="285750" indent="-285750">
              <a:buFont typeface="Arial" panose="020B0604020202020204" pitchFamily="34" charset="0"/>
              <a:buChar char="•"/>
            </a:pPr>
            <a:endParaRPr lang="en-US" sz="1800" b="0" i="0" u="none" strike="noStrike" dirty="0">
              <a:solidFill>
                <a:srgbClr val="FF0000"/>
              </a:solidFill>
              <a:effectLst/>
              <a:latin typeface="Calibri" panose="020F0502020204030204" pitchFamily="34" charset="0"/>
            </a:endParaRPr>
          </a:p>
          <a:p>
            <a:pPr marL="0" indent="0">
              <a:buFont typeface="Arial" panose="020B0604020202020204" pitchFamily="34" charset="0"/>
              <a:buNone/>
            </a:pPr>
            <a:r>
              <a:rPr lang="en-US" sz="1800" b="0" i="0" u="none" strike="noStrike" dirty="0">
                <a:solidFill>
                  <a:srgbClr val="FF0000"/>
                </a:solidFill>
                <a:effectLst/>
                <a:latin typeface="Calibri" panose="020F0502020204030204" pitchFamily="34" charset="0"/>
              </a:rPr>
              <a:t>Jean-Philippe Wary: </a:t>
            </a:r>
          </a:p>
          <a:p>
            <a:pPr marL="0" indent="0">
              <a:buFont typeface="Arial" panose="020B0604020202020204" pitchFamily="34" charset="0"/>
              <a:buNone/>
            </a:pPr>
            <a:r>
              <a:rPr lang="en-US" sz="1800" b="0" i="0" u="none" strike="noStrike" dirty="0">
                <a:solidFill>
                  <a:srgbClr val="FF0000"/>
                </a:solidFill>
                <a:effectLst/>
                <a:latin typeface="Calibri" panose="020F0502020204030204" pitchFamily="34" charset="0"/>
              </a:rPr>
              <a:t>Yolanda Sanz: What type of wallet should be used?</a:t>
            </a:r>
          </a:p>
          <a:p>
            <a:pPr marL="0" indent="0">
              <a:buFont typeface="Arial" panose="020B0604020202020204" pitchFamily="34" charset="0"/>
              <a:buNone/>
            </a:pPr>
            <a:r>
              <a:rPr lang="en-US" sz="1800" b="0" i="0" u="none" strike="noStrike" dirty="0">
                <a:solidFill>
                  <a:srgbClr val="FF0000"/>
                </a:solidFill>
                <a:effectLst/>
                <a:latin typeface="Calibri" panose="020F0502020204030204" pitchFamily="34" charset="0"/>
              </a:rPr>
              <a:t>What type of coordination should there be with </a:t>
            </a:r>
            <a:r>
              <a:rPr lang="en-US" sz="1800" b="0" i="0" u="none" strike="noStrike" dirty="0" err="1">
                <a:solidFill>
                  <a:srgbClr val="FF0000"/>
                </a:solidFill>
                <a:effectLst/>
                <a:latin typeface="Calibri" panose="020F0502020204030204" pitchFamily="34" charset="0"/>
              </a:rPr>
              <a:t>eIDAS</a:t>
            </a:r>
            <a:r>
              <a:rPr lang="en-US" sz="1800" b="0" i="0" u="none" strike="noStrike" dirty="0">
                <a:solidFill>
                  <a:srgbClr val="FF0000"/>
                </a:solidFill>
                <a:effectLst/>
                <a:latin typeface="Calibri" panose="020F0502020204030204" pitchFamily="34" charset="0"/>
              </a:rPr>
              <a:t> group?</a:t>
            </a:r>
          </a:p>
          <a:p>
            <a:pPr marL="0" indent="0">
              <a:buFont typeface="Arial" panose="020B0604020202020204" pitchFamily="34" charset="0"/>
              <a:buNone/>
            </a:pPr>
            <a:r>
              <a:rPr lang="en-US" sz="1800" b="0" i="0" u="none" strike="noStrike" dirty="0">
                <a:solidFill>
                  <a:srgbClr val="FF0000"/>
                </a:solidFill>
                <a:effectLst/>
                <a:latin typeface="Calibri" panose="020F0502020204030204" pitchFamily="34" charset="0"/>
              </a:rPr>
              <a:t>Mandate of the EUDI </a:t>
            </a:r>
          </a:p>
          <a:p>
            <a:pPr marL="0" indent="0">
              <a:buFont typeface="Arial" panose="020B0604020202020204" pitchFamily="34" charset="0"/>
              <a:buNone/>
            </a:pPr>
            <a:r>
              <a:rPr lang="en-US" sz="1800" b="0" i="0" u="none" strike="noStrike" dirty="0">
                <a:solidFill>
                  <a:srgbClr val="FF0000"/>
                </a:solidFill>
                <a:effectLst/>
                <a:latin typeface="Calibri" panose="020F0502020204030204" pitchFamily="34" charset="0"/>
              </a:rPr>
              <a:t>Should not merge the certification of EU 5G and EU Wallet</a:t>
            </a:r>
          </a:p>
          <a:p>
            <a:pPr marL="0" indent="0">
              <a:buFont typeface="Arial" panose="020B0604020202020204" pitchFamily="34" charset="0"/>
              <a:buNone/>
            </a:pPr>
            <a:r>
              <a:rPr lang="en-US" sz="1800" b="0" i="0" u="none" strike="noStrike" dirty="0">
                <a:solidFill>
                  <a:srgbClr val="FF0000"/>
                </a:solidFill>
                <a:effectLst/>
                <a:latin typeface="Calibri" panose="020F0502020204030204" pitchFamily="34" charset="0"/>
              </a:rPr>
              <a:t>Hardware according to PP84 and PP107  certified independently of where it is going to be used . Composite evaluation is performed after that part of  certification</a:t>
            </a:r>
          </a:p>
          <a:p>
            <a:pPr marL="0" indent="0">
              <a:buFont typeface="Arial" panose="020B0604020202020204" pitchFamily="34" charset="0"/>
              <a:buNone/>
            </a:pPr>
            <a:endParaRPr lang="en-US" sz="1800" b="0" i="0" u="none" strike="noStrike" dirty="0">
              <a:solidFill>
                <a:srgbClr val="FF0000"/>
              </a:solidFill>
              <a:effectLst/>
              <a:latin typeface="Calibri" panose="020F0502020204030204" pitchFamily="34" charset="0"/>
            </a:endParaRPr>
          </a:p>
          <a:p>
            <a:pPr marL="0" indent="0">
              <a:buFont typeface="Arial" panose="020B0604020202020204" pitchFamily="34" charset="0"/>
              <a:buNone/>
            </a:pPr>
            <a:r>
              <a:rPr lang="en-US" sz="1800" b="0" i="0" u="none" strike="noStrike" dirty="0">
                <a:solidFill>
                  <a:srgbClr val="FF0000"/>
                </a:solidFill>
                <a:effectLst/>
                <a:latin typeface="Calibri" panose="020F0502020204030204" pitchFamily="34" charset="0"/>
              </a:rPr>
              <a:t>Jose Pico: Distribution of user profile is it also certified ? Denis </a:t>
            </a:r>
            <a:r>
              <a:rPr lang="en-US" sz="1800" b="0" i="0" u="none" strike="noStrike" dirty="0" err="1">
                <a:solidFill>
                  <a:srgbClr val="FF0000"/>
                </a:solidFill>
                <a:effectLst/>
                <a:latin typeface="Calibri" panose="020F0502020204030204" pitchFamily="34" charset="0"/>
              </a:rPr>
              <a:t>praca</a:t>
            </a:r>
            <a:r>
              <a:rPr lang="en-US" sz="1800" b="0" i="0" u="none" strike="noStrike" dirty="0">
                <a:solidFill>
                  <a:srgbClr val="FF0000"/>
                </a:solidFill>
                <a:effectLst/>
                <a:latin typeface="Calibri" panose="020F0502020204030204" pitchFamily="34" charset="0"/>
              </a:rPr>
              <a:t>: Indeed certified for remote provisioning </a:t>
            </a:r>
          </a:p>
          <a:p>
            <a:pPr marL="0" indent="0">
              <a:buFont typeface="Arial" panose="020B0604020202020204" pitchFamily="34" charset="0"/>
              <a:buNone/>
            </a:pPr>
            <a:r>
              <a:rPr lang="en-US" sz="1800" b="0" i="0" u="none" strike="noStrike" dirty="0">
                <a:solidFill>
                  <a:srgbClr val="FF0000"/>
                </a:solidFill>
                <a:effectLst/>
                <a:latin typeface="Calibri" panose="020F0502020204030204" pitchFamily="34" charset="0"/>
              </a:rPr>
              <a:t>GSMA : in collaboration with global platform , so they use the same hardware, but for security specifications for mobile they </a:t>
            </a:r>
          </a:p>
          <a:p>
            <a:pPr marL="0" indent="0">
              <a:buFont typeface="Arial" panose="020B0604020202020204" pitchFamily="34" charset="0"/>
              <a:buNone/>
            </a:pPr>
            <a:r>
              <a:rPr lang="en-US" sz="1800" b="0" i="0" u="none" strike="noStrike" dirty="0">
                <a:solidFill>
                  <a:srgbClr val="FF0000"/>
                </a:solidFill>
                <a:effectLst/>
                <a:latin typeface="Calibri" panose="020F0502020204030204" pitchFamily="34" charset="0"/>
              </a:rPr>
              <a:t>Alex Leadbeater: </a:t>
            </a:r>
            <a:r>
              <a:rPr lang="en-US" sz="1800" b="0" i="0" u="none" strike="noStrike" dirty="0" err="1">
                <a:solidFill>
                  <a:srgbClr val="FF0000"/>
                </a:solidFill>
                <a:effectLst/>
                <a:latin typeface="Calibri" panose="020F0502020204030204" pitchFamily="34" charset="0"/>
              </a:rPr>
              <a:t>eSIM</a:t>
            </a:r>
            <a:r>
              <a:rPr lang="en-US" sz="1800" b="0" i="0" u="none" strike="noStrike" dirty="0">
                <a:solidFill>
                  <a:srgbClr val="FF0000"/>
                </a:solidFill>
                <a:effectLst/>
                <a:latin typeface="Calibri" panose="020F0502020204030204" pitchFamily="34" charset="0"/>
              </a:rPr>
              <a:t> application might need to be linked, since they are absolutely critical </a:t>
            </a:r>
          </a:p>
          <a:p>
            <a:pPr marL="0" indent="0">
              <a:buFont typeface="Arial" panose="020B0604020202020204" pitchFamily="34" charset="0"/>
              <a:buNone/>
            </a:pPr>
            <a:endParaRPr lang="en-US" sz="1800" b="0" i="0" u="none" strike="noStrike" dirty="0">
              <a:solidFill>
                <a:srgbClr val="FF0000"/>
              </a:solidFill>
              <a:effectLst/>
              <a:latin typeface="Calibri" panose="020F0502020204030204" pitchFamily="34" charset="0"/>
            </a:endParaRPr>
          </a:p>
          <a:p>
            <a:pPr marL="0" indent="0">
              <a:buFont typeface="Arial" panose="020B0604020202020204" pitchFamily="34" charset="0"/>
              <a:buNone/>
            </a:pPr>
            <a:endParaRPr lang="en-US" sz="1800" b="0" i="0" u="none" strike="noStrike" dirty="0">
              <a:solidFill>
                <a:srgbClr val="FF0000"/>
              </a:solidFill>
              <a:effectLst/>
              <a:latin typeface="Calibri" panose="020F0502020204030204" pitchFamily="34" charset="0"/>
            </a:endParaRPr>
          </a:p>
          <a:p>
            <a:endParaRPr lang="LID4096" b="0" dirty="0"/>
          </a:p>
        </p:txBody>
      </p:sp>
      <p:sp>
        <p:nvSpPr>
          <p:cNvPr id="4" name="Slide Number Placeholder 3"/>
          <p:cNvSpPr>
            <a:spLocks noGrp="1"/>
          </p:cNvSpPr>
          <p:nvPr>
            <p:ph type="sldNum" sz="quarter" idx="5"/>
          </p:nvPr>
        </p:nvSpPr>
        <p:spPr/>
        <p:txBody>
          <a:bodyPr/>
          <a:lstStyle/>
          <a:p>
            <a:fld id="{AB40B6F2-39BF-4782-9A62-09DEC8CE7498}" type="slidenum">
              <a:rPr lang="cs-CZ" smtClean="0"/>
              <a:t>19</a:t>
            </a:fld>
            <a:endParaRPr lang="cs-CZ"/>
          </a:p>
        </p:txBody>
      </p:sp>
    </p:spTree>
    <p:extLst>
      <p:ext uri="{BB962C8B-B14F-4D97-AF65-F5344CB8AC3E}">
        <p14:creationId xmlns:p14="http://schemas.microsoft.com/office/powerpoint/2010/main" val="32244744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0" lang="en-US" sz="1200" b="1" i="0" u="none" strike="noStrike" kern="1200" cap="none" spc="0" normalizeH="0" baseline="0" noProof="0" dirty="0">
                <a:ln>
                  <a:noFill/>
                </a:ln>
                <a:solidFill>
                  <a:schemeClr val="accent2"/>
                </a:solidFill>
                <a:effectLst/>
                <a:uLnTx/>
                <a:uFillTx/>
                <a:latin typeface="Arial" panose="020B0604020202020204"/>
                <a:ea typeface="+mn-ea"/>
                <a:cs typeface="+mn-cs"/>
              </a:rPr>
              <a:t>C&amp;P_06: </a:t>
            </a:r>
          </a:p>
          <a:p>
            <a:r>
              <a:rPr kumimoji="0" lang="en-US" sz="1200" b="0" i="0" u="none" strike="noStrike" kern="1200" cap="none" spc="0" normalizeH="0" baseline="0" noProof="0" dirty="0">
                <a:ln>
                  <a:noFill/>
                </a:ln>
                <a:solidFill>
                  <a:schemeClr val="accent2"/>
                </a:solidFill>
                <a:effectLst/>
                <a:uLnTx/>
                <a:uFillTx/>
                <a:latin typeface="Arial" panose="020B0604020202020204"/>
                <a:ea typeface="+mn-ea"/>
                <a:cs typeface="+mn-cs"/>
              </a:rPr>
              <a:t>It needs to be </a:t>
            </a:r>
            <a:r>
              <a:rPr kumimoji="0" lang="en-US" sz="1200" b="0" i="0" u="none" strike="noStrike" kern="1200" cap="none" spc="0" normalizeH="0" baseline="0" noProof="0" dirty="0" err="1">
                <a:ln>
                  <a:noFill/>
                </a:ln>
                <a:solidFill>
                  <a:schemeClr val="accent2"/>
                </a:solidFill>
                <a:effectLst/>
                <a:uLnTx/>
                <a:uFillTx/>
                <a:latin typeface="Arial" panose="020B0604020202020204"/>
                <a:ea typeface="+mn-ea"/>
                <a:cs typeface="+mn-cs"/>
              </a:rPr>
              <a:t>analysed</a:t>
            </a:r>
            <a:r>
              <a:rPr kumimoji="0" lang="en-US" sz="1200" b="0" i="0" u="none" strike="noStrike" kern="1200" cap="none" spc="0" normalizeH="0" baseline="0" noProof="0" dirty="0">
                <a:ln>
                  <a:noFill/>
                </a:ln>
                <a:solidFill>
                  <a:schemeClr val="accent2"/>
                </a:solidFill>
                <a:effectLst/>
                <a:uLnTx/>
                <a:uFillTx/>
                <a:latin typeface="Arial" panose="020B0604020202020204"/>
                <a:ea typeface="+mn-ea"/>
                <a:cs typeface="+mn-cs"/>
              </a:rPr>
              <a:t> whether the EUCC certification requirements regarding Software updates and patches  fits the </a:t>
            </a:r>
            <a:r>
              <a:rPr kumimoji="0" lang="en-US" sz="1200" b="0" i="0" u="none" strike="noStrike" kern="1200" cap="none" spc="0" normalizeH="0" baseline="0" noProof="0" dirty="0" err="1">
                <a:ln>
                  <a:noFill/>
                </a:ln>
                <a:solidFill>
                  <a:schemeClr val="accent2"/>
                </a:solidFill>
                <a:effectLst/>
                <a:uLnTx/>
                <a:uFillTx/>
                <a:latin typeface="Arial" panose="020B0604020202020204"/>
                <a:ea typeface="+mn-ea"/>
                <a:cs typeface="+mn-cs"/>
              </a:rPr>
              <a:t>eUICC</a:t>
            </a:r>
            <a:r>
              <a:rPr kumimoji="0" lang="en-US" sz="1200" b="0" i="0" u="none" strike="noStrike" kern="1200" cap="none" spc="0" normalizeH="0" baseline="0" noProof="0" dirty="0">
                <a:ln>
                  <a:noFill/>
                </a:ln>
                <a:solidFill>
                  <a:schemeClr val="accent2"/>
                </a:solidFill>
                <a:effectLst/>
                <a:uLnTx/>
                <a:uFillTx/>
                <a:latin typeface="Arial" panose="020B0604020202020204"/>
                <a:ea typeface="+mn-ea"/>
                <a:cs typeface="+mn-cs"/>
              </a:rPr>
              <a:t> or if some </a:t>
            </a:r>
            <a:r>
              <a:rPr kumimoji="0" lang="en-US" sz="1200" b="0" i="0" u="none" strike="noStrike" kern="1200" cap="none" spc="0" normalizeH="0" baseline="0" noProof="0" dirty="0" err="1">
                <a:ln>
                  <a:noFill/>
                </a:ln>
                <a:solidFill>
                  <a:schemeClr val="accent2"/>
                </a:solidFill>
                <a:effectLst/>
                <a:uLnTx/>
                <a:uFillTx/>
                <a:latin typeface="Arial" panose="020B0604020202020204"/>
                <a:ea typeface="+mn-ea"/>
                <a:cs typeface="+mn-cs"/>
              </a:rPr>
              <a:t>adjustements</a:t>
            </a:r>
            <a:r>
              <a:rPr kumimoji="0" lang="en-US" sz="1200" b="0" i="0" u="none" strike="noStrike" kern="1200" cap="none" spc="0" normalizeH="0" baseline="0" noProof="0" dirty="0">
                <a:ln>
                  <a:noFill/>
                </a:ln>
                <a:solidFill>
                  <a:schemeClr val="accent2"/>
                </a:solidFill>
                <a:effectLst/>
                <a:uLnTx/>
                <a:uFillTx/>
                <a:latin typeface="Arial" panose="020B0604020202020204"/>
                <a:ea typeface="+mn-ea"/>
                <a:cs typeface="+mn-cs"/>
              </a:rPr>
              <a:t> needs to be made.</a:t>
            </a:r>
          </a:p>
          <a:p>
            <a:endParaRPr kumimoji="0" lang="en-US" sz="1200" b="0" i="0" u="none" strike="noStrike" kern="1200" cap="none" spc="0" normalizeH="0" baseline="0" noProof="0" dirty="0">
              <a:ln>
                <a:noFill/>
              </a:ln>
              <a:solidFill>
                <a:schemeClr val="accent2"/>
              </a:solidFill>
              <a:effectLst/>
              <a:uLnTx/>
              <a:uFillTx/>
              <a:latin typeface="Arial" panose="020B0604020202020204"/>
              <a:ea typeface="+mn-ea"/>
              <a:cs typeface="+mn-cs"/>
            </a:endParaRPr>
          </a:p>
          <a:p>
            <a:r>
              <a:rPr kumimoji="0" lang="en-US" sz="1200" b="0" i="0" u="none" strike="noStrike" kern="1200" cap="none" spc="0" normalizeH="0" baseline="0" noProof="0" dirty="0">
                <a:ln>
                  <a:noFill/>
                </a:ln>
                <a:solidFill>
                  <a:schemeClr val="accent2"/>
                </a:solidFill>
                <a:effectLst/>
                <a:uLnTx/>
                <a:uFillTx/>
                <a:latin typeface="Arial" panose="020B0604020202020204"/>
                <a:ea typeface="+mn-ea"/>
                <a:cs typeface="+mn-cs"/>
              </a:rPr>
              <a:t>Jan Eichholz; already done</a:t>
            </a:r>
          </a:p>
          <a:p>
            <a:r>
              <a:rPr kumimoji="0" lang="en-US" sz="1200" b="0" i="0" u="none" strike="noStrike" kern="1200" cap="none" spc="0" normalizeH="0" baseline="0" noProof="0" dirty="0">
                <a:ln>
                  <a:noFill/>
                </a:ln>
                <a:solidFill>
                  <a:schemeClr val="accent2"/>
                </a:solidFill>
                <a:effectLst/>
                <a:uLnTx/>
                <a:uFillTx/>
                <a:latin typeface="Arial" panose="020B0604020202020204"/>
                <a:ea typeface="+mn-ea"/>
                <a:cs typeface="+mn-cs"/>
              </a:rPr>
              <a:t>Hardware pp35 secure IC</a:t>
            </a:r>
          </a:p>
          <a:p>
            <a:r>
              <a:rPr kumimoji="0" lang="en-US" sz="1200" b="0" i="0" u="none" strike="noStrike" kern="1200" cap="none" spc="0" normalizeH="0" baseline="0" noProof="0" dirty="0">
                <a:ln>
                  <a:noFill/>
                </a:ln>
                <a:solidFill>
                  <a:schemeClr val="accent2"/>
                </a:solidFill>
                <a:effectLst/>
                <a:uLnTx/>
                <a:uFillTx/>
                <a:latin typeface="Arial" panose="020B0604020202020204"/>
                <a:ea typeface="+mn-ea"/>
                <a:cs typeface="+mn-cs"/>
              </a:rPr>
              <a:t>Hardware Pp84 secure IC</a:t>
            </a:r>
          </a:p>
          <a:p>
            <a:r>
              <a:rPr kumimoji="0" lang="en-US" sz="1200" b="0" i="0" u="none" strike="noStrike" kern="1200" cap="none" spc="0" normalizeH="0" baseline="0" noProof="0" dirty="0">
                <a:ln>
                  <a:noFill/>
                </a:ln>
                <a:solidFill>
                  <a:schemeClr val="accent2"/>
                </a:solidFill>
                <a:effectLst/>
                <a:uLnTx/>
                <a:uFillTx/>
                <a:latin typeface="Arial" panose="020B0604020202020204"/>
                <a:ea typeface="+mn-ea"/>
                <a:cs typeface="+mn-cs"/>
              </a:rPr>
              <a:t>Hardware Pp117 </a:t>
            </a:r>
          </a:p>
          <a:p>
            <a:r>
              <a:rPr kumimoji="0" lang="en-US" sz="1200" b="0" i="0" u="none" strike="noStrike" kern="1200" cap="none" spc="0" normalizeH="0" baseline="0" noProof="0" dirty="0">
                <a:ln>
                  <a:noFill/>
                </a:ln>
                <a:solidFill>
                  <a:schemeClr val="accent2"/>
                </a:solidFill>
                <a:effectLst/>
                <a:uLnTx/>
                <a:uFillTx/>
                <a:latin typeface="Arial" panose="020B0604020202020204"/>
                <a:ea typeface="+mn-ea"/>
                <a:cs typeface="+mn-cs"/>
              </a:rPr>
              <a:t>Jean Philippe Galvan: pp117 (release 2) </a:t>
            </a:r>
            <a:r>
              <a:rPr kumimoji="0" lang="en-US" sz="1200" b="0" i="0" u="none" strike="noStrike" kern="1200" cap="none" spc="0" normalizeH="0" baseline="0" noProof="0" dirty="0" err="1">
                <a:ln>
                  <a:noFill/>
                </a:ln>
                <a:solidFill>
                  <a:schemeClr val="accent2"/>
                </a:solidFill>
                <a:effectLst/>
                <a:uLnTx/>
                <a:uFillTx/>
                <a:latin typeface="Arial" panose="020B0604020202020204"/>
                <a:ea typeface="+mn-ea"/>
                <a:cs typeface="+mn-cs"/>
              </a:rPr>
              <a:t>Eurosmart</a:t>
            </a:r>
            <a:r>
              <a:rPr kumimoji="0" lang="en-US" sz="1200" b="0" i="0" u="none" strike="noStrike" kern="1200" cap="none" spc="0" normalizeH="0" baseline="0" noProof="0" dirty="0">
                <a:ln>
                  <a:noFill/>
                </a:ln>
                <a:solidFill>
                  <a:schemeClr val="accent2"/>
                </a:solidFill>
                <a:effectLst/>
                <a:uLnTx/>
                <a:uFillTx/>
                <a:latin typeface="Arial" panose="020B0604020202020204"/>
                <a:ea typeface="+mn-ea"/>
                <a:cs typeface="+mn-cs"/>
              </a:rPr>
              <a:t> (35-84-117)</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accent2"/>
                </a:solidFill>
                <a:effectLst/>
                <a:uLnTx/>
                <a:uFillTx/>
                <a:latin typeface="Arial" panose="020B0604020202020204"/>
                <a:ea typeface="+mn-ea"/>
                <a:cs typeface="+mn-cs"/>
              </a:rPr>
              <a:t>SGP 05 embedded </a:t>
            </a:r>
            <a:r>
              <a:rPr kumimoji="0" lang="en-US" sz="1200" b="0" i="0" u="none" strike="noStrike" kern="1200" cap="none" spc="0" normalizeH="0" baseline="0" noProof="0" dirty="0" err="1">
                <a:ln>
                  <a:noFill/>
                </a:ln>
                <a:solidFill>
                  <a:schemeClr val="accent2"/>
                </a:solidFill>
                <a:effectLst/>
                <a:uLnTx/>
                <a:uFillTx/>
                <a:latin typeface="Arial" panose="020B0604020202020204"/>
                <a:ea typeface="+mn-ea"/>
                <a:cs typeface="+mn-cs"/>
              </a:rPr>
              <a:t>eUICC</a:t>
            </a:r>
            <a:r>
              <a:rPr kumimoji="0" lang="en-US" sz="1200" b="0" i="0" u="none" strike="noStrike" kern="1200" cap="none" spc="0" normalizeH="0" baseline="0" noProof="0" dirty="0">
                <a:ln>
                  <a:noFill/>
                </a:ln>
                <a:solidFill>
                  <a:schemeClr val="accent2"/>
                </a:solidFill>
                <a:effectLst/>
                <a:uLnTx/>
                <a:uFillTx/>
                <a:latin typeface="Arial" panose="020B0604020202020204"/>
                <a:ea typeface="+mn-ea"/>
                <a:cs typeface="+mn-cs"/>
              </a:rPr>
              <a:t> (M2M)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accent2"/>
                </a:solidFill>
                <a:effectLst/>
                <a:uLnTx/>
                <a:uFillTx/>
                <a:latin typeface="Arial" panose="020B0604020202020204"/>
                <a:ea typeface="+mn-ea"/>
                <a:cs typeface="+mn-cs"/>
              </a:rPr>
              <a:t>SGP 29 </a:t>
            </a:r>
            <a:r>
              <a:rPr kumimoji="0" lang="en-US" sz="1200" b="0" i="0" u="none" strike="noStrike" kern="1200" cap="none" spc="0" normalizeH="0" baseline="0" noProof="0" dirty="0" err="1">
                <a:ln>
                  <a:noFill/>
                </a:ln>
                <a:solidFill>
                  <a:schemeClr val="accent2"/>
                </a:solidFill>
                <a:effectLst/>
                <a:uLnTx/>
                <a:uFillTx/>
                <a:latin typeface="Arial" panose="020B0604020202020204"/>
                <a:ea typeface="+mn-ea"/>
                <a:cs typeface="+mn-cs"/>
              </a:rPr>
              <a:t>eUICC</a:t>
            </a:r>
            <a:r>
              <a:rPr kumimoji="0" lang="en-US" sz="1200" b="0" i="0" u="none" strike="noStrike" kern="1200" cap="none" spc="0" normalizeH="0" baseline="0" noProof="0" dirty="0">
                <a:ln>
                  <a:noFill/>
                </a:ln>
                <a:solidFill>
                  <a:schemeClr val="accent2"/>
                </a:solidFill>
                <a:effectLst/>
                <a:uLnTx/>
                <a:uFillTx/>
                <a:latin typeface="Arial" panose="020B0604020202020204"/>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accent2"/>
                </a:solidFill>
                <a:effectLst/>
                <a:uLnTx/>
                <a:uFillTx/>
                <a:latin typeface="Arial" panose="020B0604020202020204"/>
                <a:ea typeface="+mn-ea"/>
                <a:cs typeface="+mn-cs"/>
              </a:rPr>
              <a:t>PP on Java card = Global platform PP</a:t>
            </a:r>
          </a:p>
          <a:p>
            <a:r>
              <a:rPr kumimoji="0" lang="en-US" sz="1200" b="0" i="0" u="none" strike="noStrike" kern="1200" cap="none" spc="0" normalizeH="0" baseline="0" noProof="0" dirty="0">
                <a:ln>
                  <a:noFill/>
                </a:ln>
                <a:solidFill>
                  <a:schemeClr val="accent2"/>
                </a:solidFill>
                <a:effectLst/>
                <a:uLnTx/>
                <a:uFillTx/>
                <a:latin typeface="Arial" panose="020B0604020202020204"/>
                <a:ea typeface="+mn-ea"/>
                <a:cs typeface="+mn-cs"/>
              </a:rPr>
              <a:t>and BSI certificate PP 100/117</a:t>
            </a:r>
          </a:p>
          <a:p>
            <a:endParaRPr kumimoji="0" lang="en-US" sz="1200" b="0" i="0" u="none" strike="noStrike" kern="1200" cap="none" spc="0" normalizeH="0" baseline="0" noProof="0" dirty="0">
              <a:ln>
                <a:noFill/>
              </a:ln>
              <a:solidFill>
                <a:schemeClr val="accent2"/>
              </a:solidFill>
              <a:effectLst/>
              <a:uLnTx/>
              <a:uFillTx/>
              <a:latin typeface="Arial" panose="020B0604020202020204"/>
              <a:ea typeface="+mn-ea"/>
              <a:cs typeface="+mn-cs"/>
            </a:endParaRPr>
          </a:p>
          <a:p>
            <a:r>
              <a:rPr kumimoji="0" lang="en-US" sz="1200" b="0" i="0" u="none" strike="noStrike" kern="1200" cap="none" spc="0" normalizeH="0" baseline="0" noProof="0" dirty="0">
                <a:ln>
                  <a:noFill/>
                </a:ln>
                <a:solidFill>
                  <a:schemeClr val="accent2"/>
                </a:solidFill>
                <a:effectLst/>
                <a:uLnTx/>
                <a:uFillTx/>
                <a:latin typeface="Arial" panose="020B0604020202020204"/>
                <a:ea typeface="+mn-ea"/>
                <a:cs typeface="+mn-cs"/>
              </a:rPr>
              <a:t>SGP 25 –PP100</a:t>
            </a:r>
          </a:p>
          <a:p>
            <a:r>
              <a:rPr kumimoji="0" lang="en-US" sz="1200" b="0" i="0" u="none" strike="noStrike" kern="1200" cap="none" spc="0" normalizeH="0" baseline="0" noProof="0" dirty="0">
                <a:ln>
                  <a:noFill/>
                </a:ln>
                <a:solidFill>
                  <a:schemeClr val="accent2"/>
                </a:solidFill>
                <a:effectLst/>
                <a:uLnTx/>
                <a:uFillTx/>
                <a:latin typeface="Arial" panose="020B0604020202020204"/>
                <a:ea typeface="+mn-ea"/>
                <a:cs typeface="+mn-cs"/>
              </a:rPr>
              <a:t>NL : What goes wrong if we don’t include </a:t>
            </a:r>
            <a:r>
              <a:rPr kumimoji="0" lang="en-US" sz="1200" b="0" i="0" u="none" strike="noStrike" kern="1200" cap="none" spc="0" normalizeH="0" baseline="0" noProof="0" dirty="0" err="1">
                <a:ln>
                  <a:noFill/>
                </a:ln>
                <a:solidFill>
                  <a:schemeClr val="accent2"/>
                </a:solidFill>
                <a:effectLst/>
                <a:uLnTx/>
                <a:uFillTx/>
                <a:latin typeface="Arial" panose="020B0604020202020204"/>
                <a:ea typeface="+mn-ea"/>
                <a:cs typeface="+mn-cs"/>
              </a:rPr>
              <a:t>eUICC</a:t>
            </a:r>
            <a:r>
              <a:rPr kumimoji="0" lang="en-US" sz="1200" b="0" i="0" u="none" strike="noStrike" kern="1200" cap="none" spc="0" normalizeH="0" baseline="0" noProof="0" dirty="0">
                <a:ln>
                  <a:noFill/>
                </a:ln>
                <a:solidFill>
                  <a:schemeClr val="accent2"/>
                </a:solidFill>
                <a:effectLst/>
                <a:uLnTx/>
                <a:uFillTx/>
                <a:latin typeface="Arial" panose="020B0604020202020204"/>
                <a:ea typeface="+mn-ea"/>
                <a:cs typeface="+mn-cs"/>
              </a:rPr>
              <a:t>?</a:t>
            </a:r>
          </a:p>
          <a:p>
            <a:r>
              <a:rPr kumimoji="0" lang="en-US" sz="1200" b="0" i="0" u="none" strike="noStrike" kern="1200" cap="none" spc="0" normalizeH="0" baseline="0" noProof="0" dirty="0">
                <a:ln>
                  <a:noFill/>
                </a:ln>
                <a:solidFill>
                  <a:schemeClr val="accent2"/>
                </a:solidFill>
                <a:effectLst/>
                <a:uLnTx/>
                <a:uFillTx/>
                <a:latin typeface="Arial" panose="020B0604020202020204"/>
                <a:ea typeface="+mn-ea"/>
                <a:cs typeface="+mn-cs"/>
              </a:rPr>
              <a:t>Proprietary mechanisms used</a:t>
            </a:r>
          </a:p>
          <a:p>
            <a:endParaRPr kumimoji="0" lang="en-US" sz="1200" b="0" i="0" u="none" strike="noStrike" kern="1200" cap="none" spc="0" normalizeH="0" baseline="0" noProof="0" dirty="0">
              <a:ln>
                <a:noFill/>
              </a:ln>
              <a:solidFill>
                <a:schemeClr val="accent2"/>
              </a:solidFill>
              <a:effectLst/>
              <a:uLnTx/>
              <a:uFillTx/>
              <a:latin typeface="Arial" panose="020B0604020202020204"/>
              <a:ea typeface="+mn-ea"/>
              <a:cs typeface="+mn-cs"/>
            </a:endParaRPr>
          </a:p>
          <a:p>
            <a:endParaRPr kumimoji="0" lang="en-US" sz="1200" b="0" i="0" u="none" strike="noStrike" kern="1200" cap="none" spc="0" normalizeH="0" baseline="0" noProof="0" dirty="0">
              <a:ln>
                <a:noFill/>
              </a:ln>
              <a:solidFill>
                <a:schemeClr val="accent2"/>
              </a:solidFill>
              <a:effectLst/>
              <a:uLnTx/>
              <a:uFillTx/>
              <a:latin typeface="Arial" panose="020B0604020202020204"/>
              <a:ea typeface="+mn-ea"/>
              <a:cs typeface="+mn-cs"/>
            </a:endParaRPr>
          </a:p>
          <a:p>
            <a:endParaRPr kumimoji="0" lang="en-US" sz="1200" b="0" i="0" u="none" strike="noStrike" kern="1200" cap="none" spc="0" normalizeH="0" baseline="0" noProof="0" dirty="0">
              <a:ln>
                <a:noFill/>
              </a:ln>
              <a:solidFill>
                <a:schemeClr val="accent2"/>
              </a:solidFill>
              <a:effectLst/>
              <a:uLnTx/>
              <a:uFillTx/>
              <a:latin typeface="Arial" panose="020B0604020202020204"/>
              <a:ea typeface="+mn-ea"/>
              <a:cs typeface="+mn-cs"/>
            </a:endParaRPr>
          </a:p>
          <a:p>
            <a:r>
              <a:rPr kumimoji="0" lang="en-US" sz="1200" b="1" i="0" u="none" strike="noStrike" kern="1200" cap="none" spc="0" normalizeH="0" baseline="0" noProof="0" dirty="0">
                <a:ln>
                  <a:noFill/>
                </a:ln>
                <a:solidFill>
                  <a:schemeClr val="accent2"/>
                </a:solidFill>
                <a:effectLst/>
                <a:uLnTx/>
                <a:uFillTx/>
                <a:latin typeface="Arial" panose="020B0604020202020204"/>
                <a:ea typeface="+mn-ea"/>
                <a:cs typeface="+mn-cs"/>
              </a:rPr>
              <a:t>C&amp;P_07: </a:t>
            </a:r>
          </a:p>
          <a:p>
            <a:r>
              <a:rPr kumimoji="0" lang="en-US" sz="1200" b="1" i="0" u="none" strike="noStrike" kern="1200" cap="none" spc="0" normalizeH="0" baseline="0" noProof="0" dirty="0" err="1">
                <a:ln>
                  <a:noFill/>
                </a:ln>
                <a:solidFill>
                  <a:schemeClr val="accent2"/>
                </a:solidFill>
                <a:effectLst/>
                <a:highlight>
                  <a:srgbClr val="FFFF00"/>
                </a:highlight>
                <a:uLnTx/>
                <a:uFillTx/>
                <a:latin typeface="Arial" panose="020B0604020202020204"/>
                <a:ea typeface="+mn-ea"/>
                <a:cs typeface="+mn-cs"/>
              </a:rPr>
              <a:t>ieUICC</a:t>
            </a:r>
            <a:r>
              <a:rPr kumimoji="0" lang="en-US" sz="1200" b="0" i="0" u="none" strike="noStrike" kern="1200" cap="none" spc="0" normalizeH="0" baseline="0" noProof="0" dirty="0">
                <a:ln>
                  <a:noFill/>
                </a:ln>
                <a:solidFill>
                  <a:schemeClr val="accent2"/>
                </a:solidFill>
                <a:effectLst/>
                <a:highlight>
                  <a:srgbClr val="FFFF00"/>
                </a:highlight>
                <a:uLnTx/>
                <a:uFillTx/>
                <a:latin typeface="Arial" panose="020B0604020202020204"/>
                <a:ea typeface="+mn-ea"/>
                <a:cs typeface="+mn-cs"/>
              </a:rPr>
              <a:t> </a:t>
            </a:r>
            <a:r>
              <a:rPr kumimoji="0" lang="en-US" sz="1200" b="0" i="0" u="none" strike="noStrike" kern="1200" cap="none" spc="0" normalizeH="0" baseline="0" noProof="0" dirty="0">
                <a:ln>
                  <a:noFill/>
                </a:ln>
                <a:solidFill>
                  <a:schemeClr val="accent2"/>
                </a:solidFill>
                <a:effectLst/>
                <a:uLnTx/>
                <a:uFillTx/>
                <a:latin typeface="Arial" panose="020B0604020202020204"/>
                <a:ea typeface="+mn-ea"/>
                <a:cs typeface="+mn-cs"/>
              </a:rPr>
              <a:t>recovery capabilities against accidental or malicious data erasure</a:t>
            </a:r>
          </a:p>
          <a:p>
            <a:r>
              <a:rPr kumimoji="0" lang="en-US" sz="1200" b="0" i="0" u="none" strike="noStrike" kern="1200" cap="none" spc="0" normalizeH="0" baseline="0" noProof="0" dirty="0">
                <a:ln>
                  <a:noFill/>
                </a:ln>
                <a:solidFill>
                  <a:schemeClr val="accent2"/>
                </a:solidFill>
                <a:effectLst/>
                <a:uLnTx/>
                <a:uFillTx/>
                <a:latin typeface="Arial" panose="020B0604020202020204"/>
                <a:ea typeface="+mn-ea"/>
                <a:cs typeface="+mn-cs"/>
              </a:rPr>
              <a:t>It is </a:t>
            </a:r>
            <a:r>
              <a:rPr kumimoji="0" lang="en-US" sz="1200" b="0" i="0" u="none" strike="noStrike" kern="1200" cap="none" spc="0" normalizeH="0" baseline="0" noProof="0" dirty="0" err="1">
                <a:ln>
                  <a:noFill/>
                </a:ln>
                <a:solidFill>
                  <a:schemeClr val="accent2"/>
                </a:solidFill>
                <a:effectLst/>
                <a:uLnTx/>
                <a:uFillTx/>
                <a:latin typeface="Arial" panose="020B0604020202020204"/>
                <a:ea typeface="+mn-ea"/>
                <a:cs typeface="+mn-cs"/>
              </a:rPr>
              <a:t>percievable</a:t>
            </a:r>
            <a:r>
              <a:rPr kumimoji="0" lang="en-US" sz="1200" b="0" i="0" u="none" strike="noStrike" kern="1200" cap="none" spc="0" normalizeH="0" baseline="0" noProof="0" dirty="0">
                <a:ln>
                  <a:noFill/>
                </a:ln>
                <a:solidFill>
                  <a:schemeClr val="accent2"/>
                </a:solidFill>
                <a:effectLst/>
                <a:uLnTx/>
                <a:uFillTx/>
                <a:latin typeface="Arial" panose="020B0604020202020204"/>
                <a:ea typeface="+mn-ea"/>
                <a:cs typeface="+mn-cs"/>
              </a:rPr>
              <a:t> that the data stored in </a:t>
            </a:r>
            <a:r>
              <a:rPr kumimoji="0" lang="en-US" sz="1200" b="0" i="0" u="none" strike="noStrike" kern="1200" cap="none" spc="0" normalizeH="0" baseline="0" noProof="0" dirty="0" err="1">
                <a:ln>
                  <a:noFill/>
                </a:ln>
                <a:solidFill>
                  <a:schemeClr val="accent2"/>
                </a:solidFill>
                <a:effectLst/>
                <a:uLnTx/>
                <a:uFillTx/>
                <a:latin typeface="Arial" panose="020B0604020202020204"/>
                <a:ea typeface="+mn-ea"/>
                <a:cs typeface="+mn-cs"/>
              </a:rPr>
              <a:t>hte</a:t>
            </a:r>
            <a:r>
              <a:rPr kumimoji="0" lang="en-US" sz="1200" b="0" i="0" u="none" strike="noStrike" kern="1200" cap="none" spc="0" normalizeH="0" baseline="0" noProof="0" dirty="0">
                <a:ln>
                  <a:noFill/>
                </a:ln>
                <a:solidFill>
                  <a:schemeClr val="accent2"/>
                </a:solidFill>
                <a:effectLst/>
                <a:uLnTx/>
                <a:uFillTx/>
                <a:latin typeface="Arial" panose="020B0604020202020204"/>
                <a:ea typeface="+mn-ea"/>
                <a:cs typeface="+mn-cs"/>
              </a:rPr>
              <a:t> </a:t>
            </a:r>
            <a:r>
              <a:rPr kumimoji="0" lang="en-US" sz="1200" b="0" i="0" u="none" strike="noStrike" kern="1200" cap="none" spc="0" normalizeH="0" baseline="0" noProof="0" dirty="0" err="1">
                <a:ln>
                  <a:noFill/>
                </a:ln>
                <a:solidFill>
                  <a:schemeClr val="accent2"/>
                </a:solidFill>
                <a:effectLst/>
                <a:uLnTx/>
                <a:uFillTx/>
                <a:latin typeface="Arial" panose="020B0604020202020204"/>
                <a:ea typeface="+mn-ea"/>
                <a:cs typeface="+mn-cs"/>
              </a:rPr>
              <a:t>eUICC</a:t>
            </a:r>
            <a:r>
              <a:rPr kumimoji="0" lang="en-US" sz="1200" b="0" i="0" u="none" strike="noStrike" kern="1200" cap="none" spc="0" normalizeH="0" baseline="0" noProof="0" dirty="0">
                <a:ln>
                  <a:noFill/>
                </a:ln>
                <a:solidFill>
                  <a:schemeClr val="accent2"/>
                </a:solidFill>
                <a:effectLst/>
                <a:uLnTx/>
                <a:uFillTx/>
                <a:latin typeface="Arial" panose="020B0604020202020204"/>
                <a:ea typeface="+mn-ea"/>
                <a:cs typeface="+mn-cs"/>
              </a:rPr>
              <a:t> itself can be lost. I Accordingly, it  needs to be </a:t>
            </a:r>
            <a:r>
              <a:rPr kumimoji="0" lang="en-US" sz="1200" b="0" i="0" u="none" strike="noStrike" kern="1200" cap="none" spc="0" normalizeH="0" baseline="0" noProof="0" dirty="0" err="1">
                <a:ln>
                  <a:noFill/>
                </a:ln>
                <a:solidFill>
                  <a:schemeClr val="accent2"/>
                </a:solidFill>
                <a:effectLst/>
                <a:uLnTx/>
                <a:uFillTx/>
                <a:latin typeface="Arial" panose="020B0604020202020204"/>
                <a:ea typeface="+mn-ea"/>
                <a:cs typeface="+mn-cs"/>
              </a:rPr>
              <a:t>analysed</a:t>
            </a:r>
            <a:r>
              <a:rPr kumimoji="0" lang="en-US" sz="1200" b="0" i="0" u="none" strike="noStrike" kern="1200" cap="none" spc="0" normalizeH="0" baseline="0" noProof="0" dirty="0">
                <a:ln>
                  <a:noFill/>
                </a:ln>
                <a:solidFill>
                  <a:schemeClr val="accent2"/>
                </a:solidFill>
                <a:effectLst/>
                <a:uLnTx/>
                <a:uFillTx/>
                <a:latin typeface="Arial" panose="020B0604020202020204"/>
                <a:ea typeface="+mn-ea"/>
                <a:cs typeface="+mn-cs"/>
              </a:rPr>
              <a:t> if (partial and/or full ) recovery of data could be secured by the </a:t>
            </a:r>
            <a:r>
              <a:rPr kumimoji="0" lang="en-US" sz="1200" b="0" i="0" u="none" strike="noStrike" kern="1200" cap="none" spc="0" normalizeH="0" baseline="0" noProof="0" dirty="0" err="1">
                <a:ln>
                  <a:noFill/>
                </a:ln>
                <a:solidFill>
                  <a:schemeClr val="accent2"/>
                </a:solidFill>
                <a:effectLst/>
                <a:uLnTx/>
                <a:uFillTx/>
                <a:latin typeface="Arial" panose="020B0604020202020204"/>
                <a:ea typeface="+mn-ea"/>
                <a:cs typeface="+mn-cs"/>
              </a:rPr>
              <a:t>eUICC</a:t>
            </a:r>
            <a:r>
              <a:rPr kumimoji="0" lang="en-US" sz="1200" b="0" i="0" u="none" strike="noStrike" kern="1200" cap="none" spc="0" normalizeH="0" baseline="0" noProof="0" dirty="0">
                <a:ln>
                  <a:noFill/>
                </a:ln>
                <a:solidFill>
                  <a:schemeClr val="accent2"/>
                </a:solidFill>
                <a:effectLst/>
                <a:uLnTx/>
                <a:uFillTx/>
                <a:latin typeface="Arial" panose="020B0604020202020204"/>
                <a:ea typeface="+mn-ea"/>
                <a:cs typeface="+mn-cs"/>
              </a:rPr>
              <a:t>, </a:t>
            </a:r>
            <a:r>
              <a:rPr kumimoji="0" lang="en-US" sz="1200" b="0" i="0" u="none" strike="noStrike" kern="1200" cap="none" spc="0" normalizeH="0" baseline="0" noProof="0" dirty="0" err="1">
                <a:ln>
                  <a:noFill/>
                </a:ln>
                <a:solidFill>
                  <a:schemeClr val="accent2"/>
                </a:solidFill>
                <a:effectLst/>
                <a:uLnTx/>
                <a:uFillTx/>
                <a:latin typeface="Arial" panose="020B0604020202020204"/>
                <a:ea typeface="+mn-ea"/>
                <a:cs typeface="+mn-cs"/>
              </a:rPr>
              <a:t>potentiall</a:t>
            </a:r>
            <a:r>
              <a:rPr kumimoji="0" lang="en-US" sz="1200" b="0" i="0" u="none" strike="noStrike" kern="1200" cap="none" spc="0" normalizeH="0" baseline="0" noProof="0" dirty="0">
                <a:ln>
                  <a:noFill/>
                </a:ln>
                <a:solidFill>
                  <a:schemeClr val="accent2"/>
                </a:solidFill>
                <a:effectLst/>
                <a:uLnTx/>
                <a:uFillTx/>
                <a:latin typeface="Arial" panose="020B0604020202020204"/>
                <a:ea typeface="+mn-ea"/>
                <a:cs typeface="+mn-cs"/>
              </a:rPr>
              <a:t> supported by  back-up storage in the device or in the cloud.</a:t>
            </a:r>
          </a:p>
          <a:p>
            <a:endParaRPr kumimoji="0" lang="en-US" sz="1200" b="0" i="0" u="none" strike="noStrike" kern="1200" cap="none" spc="0" normalizeH="0" baseline="0" noProof="0" dirty="0">
              <a:ln>
                <a:noFill/>
              </a:ln>
              <a:solidFill>
                <a:schemeClr val="accent2"/>
              </a:solidFill>
              <a:effectLst/>
              <a:uLnTx/>
              <a:uFillTx/>
              <a:latin typeface="Arial" panose="020B0604020202020204"/>
              <a:ea typeface="+mn-ea"/>
              <a:cs typeface="+mn-cs"/>
            </a:endParaRPr>
          </a:p>
          <a:p>
            <a:r>
              <a:rPr kumimoji="0" lang="en-US" sz="1200" b="1" i="0" u="none" strike="noStrike" kern="1200" cap="none" spc="0" normalizeH="0" baseline="0" noProof="0" dirty="0">
                <a:ln>
                  <a:noFill/>
                </a:ln>
                <a:solidFill>
                  <a:schemeClr val="accent2"/>
                </a:solidFill>
                <a:effectLst/>
                <a:uLnTx/>
                <a:uFillTx/>
                <a:latin typeface="Arial" panose="020B0604020202020204"/>
                <a:ea typeface="+mn-ea"/>
                <a:cs typeface="+mn-cs"/>
              </a:rPr>
              <a:t>C&amp;P_08: </a:t>
            </a:r>
          </a:p>
          <a:p>
            <a:r>
              <a:rPr lang="en-US" b="0" dirty="0" err="1"/>
              <a:t>eUICC</a:t>
            </a:r>
            <a:r>
              <a:rPr lang="en-US" b="0" dirty="0"/>
              <a:t> PP 117 update:</a:t>
            </a:r>
          </a:p>
          <a:p>
            <a:r>
              <a:rPr lang="en-US" b="0" dirty="0"/>
              <a:t>- Implementation of new functions specified by RSP 3.0</a:t>
            </a:r>
          </a:p>
          <a:p>
            <a:r>
              <a:rPr lang="en-US" b="0" dirty="0"/>
              <a:t>- Support for the </a:t>
            </a:r>
            <a:r>
              <a:rPr lang="en-US" b="0" dirty="0" err="1"/>
              <a:t>ieUICC</a:t>
            </a:r>
            <a:r>
              <a:rPr lang="en-US" b="0" dirty="0"/>
              <a:t> as form factor of the </a:t>
            </a:r>
            <a:r>
              <a:rPr lang="en-US" b="0" dirty="0" err="1"/>
              <a:t>eUICC</a:t>
            </a:r>
            <a:endParaRPr lang="en-US" b="0" dirty="0"/>
          </a:p>
          <a:p>
            <a:r>
              <a:rPr lang="en-US" b="0" dirty="0"/>
              <a:t>- Enhancement of the </a:t>
            </a:r>
            <a:r>
              <a:rPr lang="en-US" b="0" dirty="0" err="1"/>
              <a:t>eUICC</a:t>
            </a:r>
            <a:r>
              <a:rPr lang="en-US" b="0" dirty="0"/>
              <a:t> as secure platform for applications</a:t>
            </a:r>
          </a:p>
          <a:p>
            <a:r>
              <a:rPr lang="en-US" b="0" dirty="0"/>
              <a:t>The activities should be synchronized with GSMA.</a:t>
            </a:r>
            <a:endParaRPr kumimoji="0" lang="en-US" sz="1200" b="0" i="0" u="none" strike="noStrike" kern="1200" cap="none" spc="0" normalizeH="0" baseline="0" noProof="0" dirty="0">
              <a:ln>
                <a:noFill/>
              </a:ln>
              <a:solidFill>
                <a:schemeClr val="accent2"/>
              </a:solidFill>
              <a:effectLst/>
              <a:uLnTx/>
              <a:uFillTx/>
              <a:latin typeface="Arial" panose="020B0604020202020204"/>
              <a:ea typeface="+mn-ea"/>
              <a:cs typeface="+mn-cs"/>
            </a:endParaRPr>
          </a:p>
          <a:p>
            <a:endParaRPr lang="LID4096" b="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40B6F2-39BF-4782-9A62-09DEC8CE7498}" type="slidenum">
              <a:rPr kumimoji="0" lang="cs-CZ"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cs-CZ"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98306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solidFill>
                  <a:schemeClr val="accent2"/>
                </a:solidFill>
              </a:rPr>
              <a:t>C&amp;P_09: </a:t>
            </a:r>
          </a:p>
          <a:p>
            <a:r>
              <a:rPr lang="en-US" dirty="0"/>
              <a:t>Standardized cryptographic library.</a:t>
            </a:r>
          </a:p>
          <a:p>
            <a:r>
              <a:rPr lang="en-US" dirty="0"/>
              <a:t>An advantage of a standardized crypto library to be used for security features would be that much product development could concentrate on  the functionality features of the product and that security do not have to be reinvented or re-financed in that development.</a:t>
            </a:r>
          </a:p>
          <a:p>
            <a:endParaRPr lang="en-US" dirty="0"/>
          </a:p>
          <a:p>
            <a:r>
              <a:rPr lang="en-US" dirty="0"/>
              <a:t>Alex :Should we certify algorithms at the level of the base algorithms or also on all the extensions?</a:t>
            </a:r>
          </a:p>
          <a:p>
            <a:r>
              <a:rPr lang="en-US" dirty="0"/>
              <a:t>Denis : you cannot encode an algorithm on a Java card- unless you have one loaded but then you cannot change it</a:t>
            </a:r>
          </a:p>
          <a:p>
            <a:r>
              <a:rPr lang="en-US" dirty="0"/>
              <a:t>Jan </a:t>
            </a:r>
            <a:r>
              <a:rPr lang="en-US" dirty="0" err="1"/>
              <a:t>Eiccholz</a:t>
            </a:r>
            <a:r>
              <a:rPr lang="en-US" dirty="0"/>
              <a:t>+ BSI: Additional functional specifications and PP Platform </a:t>
            </a:r>
            <a:endParaRPr lang="LID4096"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40B6F2-39BF-4782-9A62-09DEC8CE7498}" type="slidenum">
              <a:rPr kumimoji="0" lang="cs-CZ"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cs-CZ"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980840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solidFill>
                  <a:schemeClr val="accent2"/>
                </a:solidFill>
              </a:rPr>
              <a:t>CSC_11: </a:t>
            </a:r>
          </a:p>
          <a:p>
            <a:r>
              <a:rPr lang="en-US" b="0" dirty="0"/>
              <a:t>Resistance against attack potential of APL4 is required for the security-critical functions of the RSP process.</a:t>
            </a:r>
          </a:p>
          <a:p>
            <a:endParaRPr lang="en-US" b="0" dirty="0"/>
          </a:p>
          <a:p>
            <a:r>
              <a:rPr lang="en-US" b="0" dirty="0"/>
              <a:t>In the context of the CSA’s requirements, GSMA’s SAS-UP should be seen as a tool that covers an important aspect of assurance rather than as a scheme that provides assurance. The assessment concept supports the identification of SAS-UP’s capacities to verify the existence of security measures that protect against a defined APL. But in the absence of a vulnerability analysis or other essential components of the assurance level definition like security testing it is difficult to assign an assurance level to SAS-UP.</a:t>
            </a:r>
          </a:p>
          <a:p>
            <a:endParaRPr lang="en-US" b="0" dirty="0"/>
          </a:p>
          <a:p>
            <a:r>
              <a:rPr lang="en-US" sz="1200" b="1" dirty="0">
                <a:solidFill>
                  <a:schemeClr val="accent2"/>
                </a:solidFill>
              </a:rPr>
              <a:t>POL_01: </a:t>
            </a:r>
          </a:p>
          <a:p>
            <a:r>
              <a:rPr lang="en-US" sz="1200" b="0" dirty="0">
                <a:solidFill>
                  <a:schemeClr val="accent2"/>
                </a:solidFill>
              </a:rPr>
              <a:t>Independent </a:t>
            </a:r>
            <a:r>
              <a:rPr lang="en-US" sz="1200" b="0" dirty="0" err="1">
                <a:solidFill>
                  <a:schemeClr val="accent2"/>
                </a:solidFill>
              </a:rPr>
              <a:t>eSIM</a:t>
            </a:r>
            <a:r>
              <a:rPr lang="en-US" sz="1200" b="0" dirty="0">
                <a:solidFill>
                  <a:schemeClr val="accent2"/>
                </a:solidFill>
              </a:rPr>
              <a:t> Certificate Authorities could potentially  lead to market fragmentation, non-interoperable systems globally, and questionable security of devices/DP+ with independent </a:t>
            </a:r>
            <a:r>
              <a:rPr lang="en-US" sz="1200" b="0" dirty="0" err="1">
                <a:solidFill>
                  <a:schemeClr val="accent2"/>
                </a:solidFill>
              </a:rPr>
              <a:t>eSIM</a:t>
            </a:r>
            <a:r>
              <a:rPr lang="en-US" sz="1200" b="0" dirty="0">
                <a:solidFill>
                  <a:schemeClr val="accent2"/>
                </a:solidFill>
              </a:rPr>
              <a:t> CA certificate. Device vendors could potentially charge higher price for some regions based on the market-lock-in mechanism introduced - and market adaptation could be slower.</a:t>
            </a:r>
          </a:p>
          <a:p>
            <a:endParaRPr lang="en-US" sz="1200" b="0" dirty="0">
              <a:solidFill>
                <a:schemeClr val="accent2"/>
              </a:solidFill>
            </a:endParaRPr>
          </a:p>
          <a:p>
            <a:r>
              <a:rPr lang="en-US" sz="1200" b="0" dirty="0">
                <a:solidFill>
                  <a:schemeClr val="accent2"/>
                </a:solidFill>
              </a:rPr>
              <a:t>GSMA: Operator in Europe will have  the opportunity to select the EU CA if needed</a:t>
            </a:r>
          </a:p>
          <a:p>
            <a:r>
              <a:rPr lang="en-US" sz="1200" b="0" dirty="0">
                <a:solidFill>
                  <a:schemeClr val="accent2"/>
                </a:solidFill>
              </a:rPr>
              <a:t>Galvan: Export control considerations might end up in a region that does not support specific algorithms</a:t>
            </a:r>
          </a:p>
          <a:p>
            <a:r>
              <a:rPr lang="en-US" sz="1200" b="0" dirty="0">
                <a:solidFill>
                  <a:schemeClr val="accent2"/>
                </a:solidFill>
              </a:rPr>
              <a:t>Denis </a:t>
            </a:r>
            <a:r>
              <a:rPr lang="en-US" sz="1200" b="0" dirty="0" err="1">
                <a:solidFill>
                  <a:schemeClr val="accent2"/>
                </a:solidFill>
              </a:rPr>
              <a:t>Praca</a:t>
            </a:r>
            <a:r>
              <a:rPr lang="en-US" sz="1200" b="0" dirty="0">
                <a:solidFill>
                  <a:schemeClr val="accent2"/>
                </a:solidFill>
              </a:rPr>
              <a:t>: Using a PKI not controlled may be a threat </a:t>
            </a:r>
          </a:p>
          <a:p>
            <a:r>
              <a:rPr lang="en-US" sz="1200" b="0" dirty="0">
                <a:solidFill>
                  <a:schemeClr val="accent2"/>
                </a:solidFill>
              </a:rPr>
              <a:t>Certified devices following GSMA rules but the non –verified CA would not assure them on security</a:t>
            </a:r>
          </a:p>
          <a:p>
            <a:r>
              <a:rPr lang="en-US" sz="1200" b="0" dirty="0">
                <a:solidFill>
                  <a:schemeClr val="accent2"/>
                </a:solidFill>
              </a:rPr>
              <a:t>Jan: Question whether everything has been done correctly by GSMA</a:t>
            </a:r>
          </a:p>
          <a:p>
            <a:endParaRPr lang="en-US" sz="1200" b="0" dirty="0">
              <a:solidFill>
                <a:schemeClr val="accent2"/>
              </a:solidFill>
            </a:endParaRPr>
          </a:p>
          <a:p>
            <a:endParaRPr lang="en-US" sz="1200" b="0" dirty="0">
              <a:solidFill>
                <a:schemeClr val="accent2"/>
              </a:solidFill>
            </a:endParaRPr>
          </a:p>
          <a:p>
            <a:endParaRPr lang="en-US" sz="1200" b="0" dirty="0">
              <a:solidFill>
                <a:schemeClr val="accent2"/>
              </a:solidFill>
            </a:endParaRPr>
          </a:p>
          <a:p>
            <a:endParaRPr lang="en-US" sz="1200" b="0" dirty="0">
              <a:solidFill>
                <a:schemeClr val="accent2"/>
              </a:solidFill>
            </a:endParaRPr>
          </a:p>
        </p:txBody>
      </p:sp>
      <p:sp>
        <p:nvSpPr>
          <p:cNvPr id="4" name="Slide Number Placeholder 3"/>
          <p:cNvSpPr>
            <a:spLocks noGrp="1"/>
          </p:cNvSpPr>
          <p:nvPr>
            <p:ph type="sldNum" sz="quarter" idx="5"/>
          </p:nvPr>
        </p:nvSpPr>
        <p:spPr/>
        <p:txBody>
          <a:bodyPr/>
          <a:lstStyle/>
          <a:p>
            <a:fld id="{AB40B6F2-39BF-4782-9A62-09DEC8CE7498}" type="slidenum">
              <a:rPr lang="cs-CZ" smtClean="0"/>
              <a:t>22</a:t>
            </a:fld>
            <a:endParaRPr lang="cs-CZ"/>
          </a:p>
        </p:txBody>
      </p:sp>
    </p:spTree>
    <p:extLst>
      <p:ext uri="{BB962C8B-B14F-4D97-AF65-F5344CB8AC3E}">
        <p14:creationId xmlns:p14="http://schemas.microsoft.com/office/powerpoint/2010/main" val="21209263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accent2"/>
                </a:solidFill>
                <a:latin typeface="Arial" panose="020B0604020202020204"/>
              </a:rPr>
              <a:t>C&amp;P_01: </a:t>
            </a:r>
            <a:r>
              <a:rPr lang="en-US" sz="1200" b="1" u="none" dirty="0">
                <a:solidFill>
                  <a:srgbClr val="FF0000"/>
                </a:solidFill>
                <a:latin typeface="Arial" panose="020B0604020202020204"/>
              </a:rPr>
              <a:t>As also mentioned in previous slides </a:t>
            </a:r>
            <a:r>
              <a:rPr lang="en-US" dirty="0"/>
              <a:t>The security architecture of the combination of different authentication and data management functions such as UDM/ARPF  (unified data management-UDM and authentication credential repository and processing –ARPF) and the respective repositories such as UDR (Unified data repository) should be further specified  and updated (for instance by ETSI/3GPP on </a:t>
            </a:r>
            <a:r>
              <a:rPr lang="fi-FI" dirty="0"/>
              <a:t>ETSI TS 129 504 V15.1.0 (2018-10)</a:t>
            </a:r>
            <a:r>
              <a:rPr lang="en-US" dirty="0"/>
              <a:t>). A HSM that “includes”/ supports the critical functions of the UDM/ARPF and which, as part of the UDM/ARPF, supports certification up to level “high” (CAR5) could be seen as corner stone of a resolution proposal. However, this would require a specifically specified ARPF-HSM meaning that the authentication credential repository and processing should share specifications with the hardware security modules</a:t>
            </a:r>
          </a:p>
          <a:p>
            <a:endParaRPr lang="en-US" sz="1200" b="0" u="sng" dirty="0">
              <a:solidFill>
                <a:srgbClr val="FF0000"/>
              </a:solidFill>
              <a:latin typeface="Arial" panose="020B0604020202020204"/>
            </a:endParaRPr>
          </a:p>
          <a:p>
            <a:endParaRPr lang="en-US" sz="1200" b="0" dirty="0">
              <a:solidFill>
                <a:schemeClr val="accent2"/>
              </a:solidFill>
              <a:latin typeface="Arial" panose="020B0604020202020204"/>
            </a:endParaRPr>
          </a:p>
          <a:p>
            <a:r>
              <a:rPr lang="en-US" sz="1200" b="1" dirty="0">
                <a:solidFill>
                  <a:schemeClr val="accent2"/>
                </a:solidFill>
                <a:latin typeface="Arial" panose="020B0604020202020204"/>
              </a:rPr>
              <a:t>MSR_01:</a:t>
            </a:r>
          </a:p>
          <a:p>
            <a:r>
              <a:rPr lang="en-US" sz="1200" b="0" dirty="0">
                <a:solidFill>
                  <a:schemeClr val="accent2"/>
                </a:solidFill>
                <a:latin typeface="Arial" panose="020B0604020202020204"/>
              </a:rPr>
              <a:t>Standards for ORAN</a:t>
            </a:r>
          </a:p>
          <a:p>
            <a:endParaRPr lang="en-US" sz="1200" b="0" dirty="0">
              <a:solidFill>
                <a:schemeClr val="accent2"/>
              </a:solidFill>
              <a:latin typeface="Arial" panose="020B0604020202020204"/>
            </a:endParaRPr>
          </a:p>
          <a:p>
            <a:r>
              <a:rPr lang="en-US" sz="1200" b="0" dirty="0">
                <a:solidFill>
                  <a:schemeClr val="accent2"/>
                </a:solidFill>
                <a:latin typeface="Arial" panose="020B0604020202020204"/>
              </a:rPr>
              <a:t>Valentin: Maturity level of specifications might be higher since ORAN alliance is working on that subject  ( proposal for a status update to the AHWG )</a:t>
            </a:r>
          </a:p>
          <a:p>
            <a:r>
              <a:rPr lang="en-US" sz="1200" b="0" dirty="0">
                <a:solidFill>
                  <a:schemeClr val="accent2"/>
                </a:solidFill>
                <a:latin typeface="Arial" panose="020B0604020202020204"/>
              </a:rPr>
              <a:t>Maybe no need to delay too much the work of the AHWG</a:t>
            </a:r>
          </a:p>
          <a:p>
            <a:r>
              <a:rPr lang="en-US" sz="1200" b="0" dirty="0">
                <a:solidFill>
                  <a:schemeClr val="accent2"/>
                </a:solidFill>
                <a:latin typeface="Arial" panose="020B0604020202020204"/>
              </a:rPr>
              <a:t>Patricia: 5 bigger European operators also working on ORAN specifications</a:t>
            </a:r>
          </a:p>
          <a:p>
            <a:r>
              <a:rPr lang="en-US" sz="1200" b="0" dirty="0">
                <a:solidFill>
                  <a:schemeClr val="accent2"/>
                </a:solidFill>
                <a:latin typeface="Arial" panose="020B0604020202020204"/>
              </a:rPr>
              <a:t>Opportunity to capitalize on security requirements of O-RAN </a:t>
            </a:r>
          </a:p>
          <a:p>
            <a:r>
              <a:rPr lang="en-US" sz="1200" b="0" dirty="0">
                <a:solidFill>
                  <a:schemeClr val="accent2"/>
                </a:solidFill>
                <a:latin typeface="Arial" panose="020B0604020202020204"/>
              </a:rPr>
              <a:t>Mohamad: Relevant specifications to SCAS – ETSI transformation to start from existing specs</a:t>
            </a:r>
          </a:p>
          <a:p>
            <a:r>
              <a:rPr lang="en-US" sz="1200" b="0" dirty="0">
                <a:solidFill>
                  <a:schemeClr val="accent2"/>
                </a:solidFill>
                <a:latin typeface="Arial" panose="020B0604020202020204"/>
              </a:rPr>
              <a:t>Alex: Could be part of version 1 –German and British governments are not placed where they should be</a:t>
            </a:r>
          </a:p>
          <a:p>
            <a:r>
              <a:rPr lang="en-US" sz="1200" b="0" dirty="0">
                <a:solidFill>
                  <a:schemeClr val="accent2"/>
                </a:solidFill>
                <a:latin typeface="Arial" panose="020B0604020202020204"/>
              </a:rPr>
              <a:t>BSI: Also agreeing to consider O-RAN in version 1 , exactly because of the low maturity versus a number of commercial launches</a:t>
            </a:r>
          </a:p>
          <a:p>
            <a:endParaRPr lang="en-US" sz="1200" b="0" dirty="0">
              <a:solidFill>
                <a:schemeClr val="accent2"/>
              </a:solidFill>
              <a:latin typeface="Arial" panose="020B0604020202020204"/>
            </a:endParaRPr>
          </a:p>
          <a:p>
            <a:r>
              <a:rPr lang="en-US" sz="1200" b="0" dirty="0">
                <a:solidFill>
                  <a:schemeClr val="accent2"/>
                </a:solidFill>
                <a:latin typeface="Arial" panose="020B0604020202020204"/>
              </a:rPr>
              <a:t>Philippe : set up a pilot so as to quantify the effort for inclusion- possibly in WS3 work</a:t>
            </a:r>
          </a:p>
          <a:p>
            <a:r>
              <a:rPr lang="en-US" sz="1200" b="0" dirty="0">
                <a:solidFill>
                  <a:schemeClr val="accent2"/>
                </a:solidFill>
                <a:latin typeface="Arial" panose="020B0604020202020204"/>
              </a:rPr>
              <a:t>Pass it on to NIS CG as question</a:t>
            </a:r>
          </a:p>
          <a:p>
            <a:endParaRPr lang="en-US" sz="1200" b="0" dirty="0">
              <a:solidFill>
                <a:schemeClr val="accent2"/>
              </a:solidFill>
              <a:latin typeface="Arial" panose="020B0604020202020204"/>
            </a:endParaRPr>
          </a:p>
          <a:p>
            <a:endParaRPr lang="en-US" sz="1200" b="0" dirty="0">
              <a:solidFill>
                <a:schemeClr val="accent2"/>
              </a:solidFill>
              <a:latin typeface="Arial" panose="020B0604020202020204"/>
            </a:endParaRPr>
          </a:p>
          <a:p>
            <a:r>
              <a:rPr lang="en-US" sz="1200" b="1" dirty="0">
                <a:solidFill>
                  <a:schemeClr val="accent2"/>
                </a:solidFill>
                <a:latin typeface="Arial" panose="020B0604020202020204"/>
              </a:rPr>
              <a:t>5GS_01:</a:t>
            </a:r>
          </a:p>
          <a:p>
            <a:r>
              <a:rPr lang="en-US" sz="1200" b="0" dirty="0">
                <a:solidFill>
                  <a:schemeClr val="accent2"/>
                </a:solidFill>
                <a:latin typeface="Arial" panose="020B0604020202020204"/>
              </a:rPr>
              <a:t>Secured roaming solutions</a:t>
            </a:r>
          </a:p>
          <a:p>
            <a:endParaRPr lang="en-US" b="0" dirty="0"/>
          </a:p>
        </p:txBody>
      </p:sp>
      <p:sp>
        <p:nvSpPr>
          <p:cNvPr id="4" name="Slide Number Placeholder 3"/>
          <p:cNvSpPr>
            <a:spLocks noGrp="1"/>
          </p:cNvSpPr>
          <p:nvPr>
            <p:ph type="sldNum" sz="quarter" idx="5"/>
          </p:nvPr>
        </p:nvSpPr>
        <p:spPr/>
        <p:txBody>
          <a:bodyPr/>
          <a:lstStyle/>
          <a:p>
            <a:fld id="{AB40B6F2-39BF-4782-9A62-09DEC8CE7498}" type="slidenum">
              <a:rPr lang="cs-CZ" smtClean="0"/>
              <a:t>23</a:t>
            </a:fld>
            <a:endParaRPr lang="cs-CZ"/>
          </a:p>
        </p:txBody>
      </p:sp>
    </p:spTree>
    <p:extLst>
      <p:ext uri="{BB962C8B-B14F-4D97-AF65-F5344CB8AC3E}">
        <p14:creationId xmlns:p14="http://schemas.microsoft.com/office/powerpoint/2010/main" val="7843290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40B6F2-39BF-4782-9A62-09DEC8CE7498}" type="slidenum">
              <a:rPr lang="cs-CZ" smtClean="0"/>
              <a:t>3</a:t>
            </a:fld>
            <a:endParaRPr lang="cs-CZ"/>
          </a:p>
        </p:txBody>
      </p:sp>
    </p:spTree>
    <p:extLst>
      <p:ext uri="{BB962C8B-B14F-4D97-AF65-F5344CB8AC3E}">
        <p14:creationId xmlns:p14="http://schemas.microsoft.com/office/powerpoint/2010/main" val="26844403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40B6F2-39BF-4782-9A62-09DEC8CE7498}" type="slidenum">
              <a:rPr lang="cs-CZ" smtClean="0"/>
              <a:t>4</a:t>
            </a:fld>
            <a:endParaRPr lang="cs-CZ"/>
          </a:p>
        </p:txBody>
      </p:sp>
    </p:spTree>
    <p:extLst>
      <p:ext uri="{BB962C8B-B14F-4D97-AF65-F5344CB8AC3E}">
        <p14:creationId xmlns:p14="http://schemas.microsoft.com/office/powerpoint/2010/main" val="13885222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ID4096" dirty="0"/>
          </a:p>
        </p:txBody>
      </p:sp>
      <p:sp>
        <p:nvSpPr>
          <p:cNvPr id="4" name="Slide Number Placeholder 3"/>
          <p:cNvSpPr>
            <a:spLocks noGrp="1"/>
          </p:cNvSpPr>
          <p:nvPr>
            <p:ph type="sldNum" sz="quarter" idx="5"/>
          </p:nvPr>
        </p:nvSpPr>
        <p:spPr/>
        <p:txBody>
          <a:bodyPr/>
          <a:lstStyle/>
          <a:p>
            <a:fld id="{AB40B6F2-39BF-4782-9A62-09DEC8CE7498}" type="slidenum">
              <a:rPr lang="cs-CZ" smtClean="0"/>
              <a:t>5</a:t>
            </a:fld>
            <a:endParaRPr lang="cs-CZ"/>
          </a:p>
        </p:txBody>
      </p:sp>
    </p:spTree>
    <p:extLst>
      <p:ext uri="{BB962C8B-B14F-4D97-AF65-F5344CB8AC3E}">
        <p14:creationId xmlns:p14="http://schemas.microsoft.com/office/powerpoint/2010/main" val="10023072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ID4096" dirty="0"/>
          </a:p>
        </p:txBody>
      </p:sp>
      <p:sp>
        <p:nvSpPr>
          <p:cNvPr id="4" name="Slide Number Placeholder 3"/>
          <p:cNvSpPr>
            <a:spLocks noGrp="1"/>
          </p:cNvSpPr>
          <p:nvPr>
            <p:ph type="sldNum" sz="quarter" idx="5"/>
          </p:nvPr>
        </p:nvSpPr>
        <p:spPr/>
        <p:txBody>
          <a:bodyPr/>
          <a:lstStyle/>
          <a:p>
            <a:fld id="{AB40B6F2-39BF-4782-9A62-09DEC8CE7498}" type="slidenum">
              <a:rPr lang="cs-CZ" smtClean="0"/>
              <a:t>7</a:t>
            </a:fld>
            <a:endParaRPr lang="cs-CZ"/>
          </a:p>
        </p:txBody>
      </p:sp>
    </p:spTree>
    <p:extLst>
      <p:ext uri="{BB962C8B-B14F-4D97-AF65-F5344CB8AC3E}">
        <p14:creationId xmlns:p14="http://schemas.microsoft.com/office/powerpoint/2010/main" val="11036794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ID4096" dirty="0"/>
          </a:p>
        </p:txBody>
      </p:sp>
      <p:sp>
        <p:nvSpPr>
          <p:cNvPr id="4" name="Slide Number Placeholder 3"/>
          <p:cNvSpPr>
            <a:spLocks noGrp="1"/>
          </p:cNvSpPr>
          <p:nvPr>
            <p:ph type="sldNum" sz="quarter" idx="5"/>
          </p:nvPr>
        </p:nvSpPr>
        <p:spPr/>
        <p:txBody>
          <a:bodyPr/>
          <a:lstStyle/>
          <a:p>
            <a:fld id="{AB40B6F2-39BF-4782-9A62-09DEC8CE7498}" type="slidenum">
              <a:rPr lang="cs-CZ" smtClean="0"/>
              <a:t>9</a:t>
            </a:fld>
            <a:endParaRPr lang="cs-CZ"/>
          </a:p>
        </p:txBody>
      </p:sp>
    </p:spTree>
    <p:extLst>
      <p:ext uri="{BB962C8B-B14F-4D97-AF65-F5344CB8AC3E}">
        <p14:creationId xmlns:p14="http://schemas.microsoft.com/office/powerpoint/2010/main" val="5076237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40B6F2-39BF-4782-9A62-09DEC8CE7498}" type="slidenum">
              <a:rPr lang="cs-CZ" smtClean="0"/>
              <a:t>10</a:t>
            </a:fld>
            <a:endParaRPr lang="cs-CZ"/>
          </a:p>
        </p:txBody>
      </p:sp>
    </p:spTree>
    <p:extLst>
      <p:ext uri="{BB962C8B-B14F-4D97-AF65-F5344CB8AC3E}">
        <p14:creationId xmlns:p14="http://schemas.microsoft.com/office/powerpoint/2010/main" val="26844403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u="none" strike="noStrike" kern="1200" dirty="0">
                <a:solidFill>
                  <a:srgbClr val="000000"/>
                </a:solidFill>
                <a:effectLst/>
                <a:latin typeface="Arial" panose="020B0604020202020204" pitchFamily="34" charset="0"/>
                <a:ea typeface="+mn-ea"/>
                <a:cs typeface="Arial" panose="020B0604020202020204" pitchFamily="34" charset="0"/>
              </a:rPr>
              <a:t>C&amp;P_01</a:t>
            </a:r>
          </a:p>
          <a:p>
            <a:r>
              <a:rPr lang="en-US" dirty="0"/>
              <a:t>The security architecture of the combination of different authentication and data management functions such as UDM/ARPF  (unified data management-UDM and authentication credential repository and processing –ARPF) and the respective repositories such as UDR (Unified data repository) should be further specified  and updated (for instance by ETSI/3GPP on </a:t>
            </a:r>
            <a:r>
              <a:rPr lang="fi-FI" dirty="0"/>
              <a:t>ETSI TS 129 504 V15.1.0 (2018-10)</a:t>
            </a:r>
            <a:r>
              <a:rPr lang="en-US" dirty="0"/>
              <a:t>). A HSM that “includes”/ supports the critical functions of the UDM/ARPF and which, as part of the UDM/ARPF, supports certification up to level “high” (CAR5) could be seen as corner stone of a resolution proposal. However, this would require a specifically specified ARPF-HSM meaning that the authentication credential repository and processing should share specifications with the hardware security modules</a:t>
            </a:r>
          </a:p>
          <a:p>
            <a:endParaRPr lang="en-US" dirty="0"/>
          </a:p>
          <a:p>
            <a:r>
              <a:rPr lang="en-US" dirty="0"/>
              <a:t>BSI notes: Future version of the scheme is the only one that can address this resolution. Too many specifications to be harmonized, but important to identify missing elements to be addressed </a:t>
            </a:r>
          </a:p>
          <a:p>
            <a:r>
              <a:rPr lang="en-US" dirty="0"/>
              <a:t>Alex Leadbeater notes: Important not to baseline this output as a phase 1 resolution, but maybe revisit during phase 2 as early as possible (phase 1 scheme + requirements fix immediately and a later package with identified specifications)</a:t>
            </a:r>
          </a:p>
          <a:p>
            <a:r>
              <a:rPr lang="en-US" dirty="0"/>
              <a:t>Jean-Philippe Galvan: How does an EUCC related specification of a product gets updated with regards to other threads/schemes? Maintenance discussion</a:t>
            </a:r>
          </a:p>
          <a:p>
            <a:endParaRPr lang="sv-SE" dirty="0"/>
          </a:p>
          <a:p>
            <a:r>
              <a:rPr lang="en-US" sz="800" b="1" i="0" u="none" strike="noStrike" kern="1200" dirty="0">
                <a:solidFill>
                  <a:srgbClr val="000000"/>
                </a:solidFill>
                <a:effectLst/>
                <a:latin typeface="Arial" panose="020B0604020202020204" pitchFamily="34" charset="0"/>
                <a:ea typeface="+mn-ea"/>
                <a:cs typeface="Arial" panose="020B0604020202020204" pitchFamily="34" charset="0"/>
              </a:rPr>
              <a:t>S&amp;S_02</a:t>
            </a:r>
          </a:p>
          <a:p>
            <a:r>
              <a:rPr lang="en-US" sz="800" b="0" i="0" u="none" strike="noStrike" kern="1200" dirty="0">
                <a:solidFill>
                  <a:srgbClr val="000000"/>
                </a:solidFill>
                <a:effectLst/>
                <a:latin typeface="Arial" panose="020B0604020202020204" pitchFamily="34" charset="0"/>
                <a:ea typeface="+mn-ea"/>
                <a:cs typeface="Arial" panose="020B0604020202020204" pitchFamily="34" charset="0"/>
              </a:rPr>
              <a:t>Open standardized interfaces that allow the MNO to keep critical credentials or functions under full control (e.g. by connecting MNO-owned HSM).</a:t>
            </a:r>
          </a:p>
          <a:p>
            <a:r>
              <a:rPr lang="en-US" sz="800" b="0" i="0" u="none" strike="noStrike" kern="1200" dirty="0">
                <a:solidFill>
                  <a:srgbClr val="000000"/>
                </a:solidFill>
                <a:effectLst/>
                <a:latin typeface="Arial" panose="020B0604020202020204" pitchFamily="34" charset="0"/>
                <a:ea typeface="+mn-ea"/>
                <a:cs typeface="Arial" panose="020B0604020202020204" pitchFamily="34" charset="0"/>
              </a:rPr>
              <a:t>Alex Leadbeater: Maybe useful sub-dividing the credentials controls requirements into different areas of the network because some of them  easier to implement but others would need major  changes – potential question to industry useful</a:t>
            </a:r>
            <a:endParaRPr lang="sv-SE" sz="800" b="0" i="0" u="none" strike="noStrike" kern="1200" dirty="0">
              <a:solidFill>
                <a:srgbClr val="000000"/>
              </a:solidFill>
              <a:effectLst/>
              <a:latin typeface="Arial" panose="020B0604020202020204" pitchFamily="34" charset="0"/>
              <a:ea typeface="+mn-ea"/>
              <a:cs typeface="Arial" panose="020B0604020202020204" pitchFamily="34" charset="0"/>
            </a:endParaRPr>
          </a:p>
          <a:p>
            <a:endParaRPr lang="LID4096" dirty="0"/>
          </a:p>
        </p:txBody>
      </p:sp>
      <p:sp>
        <p:nvSpPr>
          <p:cNvPr id="4" name="Slide Number Placeholder 3"/>
          <p:cNvSpPr>
            <a:spLocks noGrp="1"/>
          </p:cNvSpPr>
          <p:nvPr>
            <p:ph type="sldNum" sz="quarter" idx="5"/>
          </p:nvPr>
        </p:nvSpPr>
        <p:spPr/>
        <p:txBody>
          <a:bodyPr/>
          <a:lstStyle/>
          <a:p>
            <a:fld id="{AB40B6F2-39BF-4782-9A62-09DEC8CE7498}" type="slidenum">
              <a:rPr lang="cs-CZ" smtClean="0"/>
              <a:t>12</a:t>
            </a:fld>
            <a:endParaRPr lang="cs-CZ"/>
          </a:p>
        </p:txBody>
      </p:sp>
    </p:spTree>
    <p:extLst>
      <p:ext uri="{BB962C8B-B14F-4D97-AF65-F5344CB8AC3E}">
        <p14:creationId xmlns:p14="http://schemas.microsoft.com/office/powerpoint/2010/main" val="34349401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accent2"/>
                </a:solidFill>
              </a:rPr>
              <a:t>C&amp;P_01: Same as previous slide -</a:t>
            </a:r>
            <a:r>
              <a:rPr lang="en-US" dirty="0"/>
              <a:t>The security architecture of the combination of different authentication and data management functions such as UDM/ARPF  (unified data management-UDM and authentication credential repository and processing –ARPF) and the respective repositories such as UDR (Unified data repository) should be further specified  and updated (for instance by ETSI/3GPP on </a:t>
            </a:r>
            <a:r>
              <a:rPr lang="fi-FI" dirty="0"/>
              <a:t>ETSI TS 129 504 V15.1.0 (2018-10)</a:t>
            </a:r>
            <a:r>
              <a:rPr lang="en-US" dirty="0"/>
              <a:t>). A HSM that “includes”/ supports the critical functions of the UDM/ARPF and which, as part of the UDM/ARPF, supports certification up to level “high” (CAR5) could be seen as corner stone of a resolution proposal. However, this would require a specifically specified ARPF-HSM meaning that the authentication credential repository and processing should share specifications with the hardware security modules</a:t>
            </a:r>
          </a:p>
          <a:p>
            <a:endParaRPr lang="en-US" sz="1200" b="0" dirty="0">
              <a:solidFill>
                <a:schemeClr val="accent2"/>
              </a:solidFill>
            </a:endParaRPr>
          </a:p>
          <a:p>
            <a:r>
              <a:rPr lang="en-US" sz="1200" b="1" dirty="0">
                <a:solidFill>
                  <a:schemeClr val="accent2"/>
                </a:solidFill>
              </a:rPr>
              <a:t>CSC_03: </a:t>
            </a:r>
            <a:r>
              <a:rPr lang="en-US" sz="1200" b="0" dirty="0">
                <a:solidFill>
                  <a:schemeClr val="accent2"/>
                </a:solidFill>
              </a:rPr>
              <a:t>Again the </a:t>
            </a:r>
            <a:r>
              <a:rPr lang="en-US" b="0" dirty="0"/>
              <a:t>unified </a:t>
            </a:r>
            <a:r>
              <a:rPr lang="en-US" dirty="0"/>
              <a:t>data management-UDM and authentication credential repository and processing –ARPF is the starting point for further specifications also in the case of NESAS. It has been nevertheless acknowledged to remain for a future version of the scheme. </a:t>
            </a:r>
            <a:endParaRPr lang="en-US" sz="1200" b="1" dirty="0">
              <a:solidFill>
                <a:schemeClr val="accent2"/>
              </a:solidFill>
            </a:endParaRPr>
          </a:p>
          <a:p>
            <a:r>
              <a:rPr lang="en-US" sz="1200" b="0" dirty="0">
                <a:solidFill>
                  <a:schemeClr val="accent2"/>
                </a:solidFill>
              </a:rPr>
              <a:t>UDM/ARPF</a:t>
            </a:r>
          </a:p>
          <a:p>
            <a:endParaRPr lang="en-US" sz="1200" b="0" dirty="0">
              <a:solidFill>
                <a:schemeClr val="accent2"/>
              </a:solidFill>
            </a:endParaRPr>
          </a:p>
          <a:p>
            <a:r>
              <a:rPr lang="en-US" sz="1200" b="1" dirty="0">
                <a:solidFill>
                  <a:schemeClr val="accent2"/>
                </a:solidFill>
              </a:rPr>
              <a:t>CSC_06: </a:t>
            </a:r>
            <a:r>
              <a:rPr lang="en-US" sz="1200" b="0" dirty="0">
                <a:solidFill>
                  <a:schemeClr val="accent2"/>
                </a:solidFill>
              </a:rPr>
              <a:t>As discussed thoroughly in the WS1 discussions, the SECAM methodology ETSI TR 133 916 is a recommendation and is not referenced by 3GPP TS 33.117 and SCAS specifications. 3GPP TS 33.117 mandatory requirements for evaluation are high -level and may lead to local and not harmonized interpretations of auditors/evaluation facilities used during the product evaluation process defined in [FS.15] and [FS.47]. The proposed resolution has to do with consolidating some parts of SECAM (ETSI TR 33.916) methodology defined for auditing and evaluation as well as the relevant references in the GSMA documentation</a:t>
            </a:r>
          </a:p>
          <a:p>
            <a:endParaRPr lang="en-US" sz="1200" b="0" dirty="0">
              <a:solidFill>
                <a:schemeClr val="accent2"/>
              </a:solidFill>
            </a:endParaRPr>
          </a:p>
          <a:p>
            <a:endParaRPr lang="en-US" sz="1200" b="0" dirty="0">
              <a:solidFill>
                <a:schemeClr val="accent2"/>
              </a:solidFill>
            </a:endParaRPr>
          </a:p>
          <a:p>
            <a:r>
              <a:rPr lang="en-US" sz="1200" b="1" dirty="0">
                <a:solidFill>
                  <a:schemeClr val="accent2"/>
                </a:solidFill>
              </a:rPr>
              <a:t>CSC_07: </a:t>
            </a:r>
            <a:r>
              <a:rPr lang="en-US" sz="1200" b="0" dirty="0">
                <a:solidFill>
                  <a:schemeClr val="accent2"/>
                </a:solidFill>
              </a:rPr>
              <a:t>On the mapping to substantial level there is certain lack of evidence.</a:t>
            </a:r>
          </a:p>
          <a:p>
            <a:r>
              <a:rPr lang="en-US" sz="1200" b="0" dirty="0">
                <a:solidFill>
                  <a:schemeClr val="accent2"/>
                </a:solidFill>
              </a:rPr>
              <a:t>Some related specific issues:</a:t>
            </a:r>
          </a:p>
          <a:p>
            <a:r>
              <a:rPr lang="en-US" sz="1200" b="0" dirty="0">
                <a:solidFill>
                  <a:schemeClr val="accent2"/>
                </a:solidFill>
              </a:rPr>
              <a:t>- No reference of cyberattacks carried out by actors with limited skills and resources equivalent to the reference in [FS.13] section 1.1. (Security and evaluation requirements are not defined in relation to the attacker profile and capacity) </a:t>
            </a:r>
          </a:p>
          <a:p>
            <a:r>
              <a:rPr lang="en-US" sz="1200" b="0" dirty="0">
                <a:solidFill>
                  <a:schemeClr val="accent2"/>
                </a:solidFill>
              </a:rPr>
              <a:t>- No Compliance Declaration containing Conformance Evidence (GSMA [FS.14] section 9.1) for all products. One potential resolution to further address this but which has to be discussed has to do with expanding compliance declaration to all products /References in ALC : 1. Attack method ”Exploitation of test features” should be addressed by the vulnerability analysis for the “Software only”-</a:t>
            </a:r>
            <a:r>
              <a:rPr lang="en-US" sz="1200" b="0" dirty="0" err="1">
                <a:solidFill>
                  <a:schemeClr val="accent2"/>
                </a:solidFill>
              </a:rPr>
              <a:t>ToE</a:t>
            </a:r>
            <a:r>
              <a:rPr lang="en-US" sz="1200" b="0" dirty="0">
                <a:solidFill>
                  <a:schemeClr val="accent2"/>
                </a:solidFill>
              </a:rPr>
              <a:t> category for APL1/CAR2--2.  Site security requirements that have the potential to protect against attackers of APL1 should be addressed by the evaluation.</a:t>
            </a:r>
          </a:p>
          <a:p>
            <a:endParaRPr lang="en-US" b="0" dirty="0"/>
          </a:p>
          <a:p>
            <a:r>
              <a:rPr lang="en-US" b="0" dirty="0"/>
              <a:t>Sven </a:t>
            </a:r>
            <a:r>
              <a:rPr lang="en-US" b="0" dirty="0" err="1"/>
              <a:t>Lachmund</a:t>
            </a:r>
            <a:r>
              <a:rPr lang="en-US" b="0" dirty="0"/>
              <a:t>: Alignment with 3GPP and GSMA would be positive</a:t>
            </a:r>
          </a:p>
          <a:p>
            <a:r>
              <a:rPr lang="en-US" b="0" dirty="0"/>
              <a:t>Alex Leadbeater: Alignment with ENISA coordinating 3GPP and GSMA </a:t>
            </a:r>
          </a:p>
          <a:p>
            <a:r>
              <a:rPr lang="en-US" b="0" dirty="0"/>
              <a:t>BSI: Lower cost for ENISA to write evaluation methodology with contractors</a:t>
            </a:r>
          </a:p>
          <a:p>
            <a:endParaRPr lang="LID4096" b="0" dirty="0"/>
          </a:p>
        </p:txBody>
      </p:sp>
      <p:sp>
        <p:nvSpPr>
          <p:cNvPr id="4" name="Slide Number Placeholder 3"/>
          <p:cNvSpPr>
            <a:spLocks noGrp="1"/>
          </p:cNvSpPr>
          <p:nvPr>
            <p:ph type="sldNum" sz="quarter" idx="5"/>
          </p:nvPr>
        </p:nvSpPr>
        <p:spPr/>
        <p:txBody>
          <a:bodyPr/>
          <a:lstStyle/>
          <a:p>
            <a:fld id="{AB40B6F2-39BF-4782-9A62-09DEC8CE7498}" type="slidenum">
              <a:rPr lang="cs-CZ" smtClean="0"/>
              <a:t>13</a:t>
            </a:fld>
            <a:endParaRPr lang="cs-CZ"/>
          </a:p>
        </p:txBody>
      </p:sp>
    </p:spTree>
    <p:extLst>
      <p:ext uri="{BB962C8B-B14F-4D97-AF65-F5344CB8AC3E}">
        <p14:creationId xmlns:p14="http://schemas.microsoft.com/office/powerpoint/2010/main" val="11506704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Zástupný symbol pro text 3">
            <a:extLst>
              <a:ext uri="{FF2B5EF4-FFF2-40B4-BE49-F238E27FC236}">
                <a16:creationId xmlns:a16="http://schemas.microsoft.com/office/drawing/2014/main" id="{1702824A-E504-4EAF-8509-402C625014B2}"/>
              </a:ext>
            </a:extLst>
          </p:cNvPr>
          <p:cNvSpPr>
            <a:spLocks noGrp="1"/>
          </p:cNvSpPr>
          <p:nvPr>
            <p:ph type="body" sz="quarter" idx="10" hasCustomPrompt="1"/>
          </p:nvPr>
        </p:nvSpPr>
        <p:spPr>
          <a:xfrm>
            <a:off x="0" y="4759200"/>
            <a:ext cx="6570663" cy="638175"/>
          </a:xfrm>
        </p:spPr>
        <p:txBody>
          <a:bodyPr lIns="648000" tIns="0" rIns="648000" bIns="0">
            <a:noAutofit/>
          </a:bodyPr>
          <a:lstStyle>
            <a:lvl1pPr>
              <a:lnSpc>
                <a:spcPts val="1920"/>
              </a:lnSpc>
              <a:spcBef>
                <a:spcPts val="0"/>
              </a:spcBef>
              <a:defRPr sz="1600" baseline="0">
                <a:solidFill>
                  <a:schemeClr val="bg1"/>
                </a:solidFill>
              </a:defRPr>
            </a:lvl1pPr>
            <a:lvl2pPr marL="0" indent="0">
              <a:lnSpc>
                <a:spcPts val="1440"/>
              </a:lnSpc>
              <a:spcBef>
                <a:spcPts val="0"/>
              </a:spcBef>
              <a:buFontTx/>
              <a:buNone/>
              <a:defRPr sz="1200">
                <a:solidFill>
                  <a:schemeClr val="bg1"/>
                </a:solidFill>
              </a:defRPr>
            </a:lvl2pPr>
          </a:lstStyle>
          <a:p>
            <a:pPr lvl="0"/>
            <a:r>
              <a:rPr lang="en-GB" dirty="0"/>
              <a:t>Update subtitle</a:t>
            </a:r>
            <a:endParaRPr lang="cs-CZ" dirty="0"/>
          </a:p>
          <a:p>
            <a:pPr lvl="1"/>
            <a:r>
              <a:rPr lang="en-GB" dirty="0"/>
              <a:t>Second level</a:t>
            </a:r>
            <a:endParaRPr lang="cs-CZ" dirty="0"/>
          </a:p>
        </p:txBody>
      </p:sp>
      <p:cxnSp>
        <p:nvCxnSpPr>
          <p:cNvPr id="7" name="Přímá spojnice 6">
            <a:extLst>
              <a:ext uri="{FF2B5EF4-FFF2-40B4-BE49-F238E27FC236}">
                <a16:creationId xmlns:a16="http://schemas.microsoft.com/office/drawing/2014/main" id="{1E30D68A-95CE-4115-B479-E8ACC9E607DF}"/>
              </a:ext>
            </a:extLst>
          </p:cNvPr>
          <p:cNvCxnSpPr/>
          <p:nvPr userDrawn="1"/>
        </p:nvCxnSpPr>
        <p:spPr>
          <a:xfrm>
            <a:off x="954000" y="6048375"/>
            <a:ext cx="0" cy="228600"/>
          </a:xfrm>
          <a:prstGeom prst="line">
            <a:avLst/>
          </a:pr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8" name="Přímá spojnice 7">
            <a:extLst>
              <a:ext uri="{FF2B5EF4-FFF2-40B4-BE49-F238E27FC236}">
                <a16:creationId xmlns:a16="http://schemas.microsoft.com/office/drawing/2014/main" id="{C899CA7A-DE23-4337-98BE-C30C61CD66B5}"/>
              </a:ext>
            </a:extLst>
          </p:cNvPr>
          <p:cNvCxnSpPr/>
          <p:nvPr userDrawn="1"/>
        </p:nvCxnSpPr>
        <p:spPr>
          <a:xfrm>
            <a:off x="1335000" y="6042968"/>
            <a:ext cx="0" cy="228600"/>
          </a:xfrm>
          <a:prstGeom prst="line">
            <a:avLst/>
          </a:pr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28" name="Zástupný symbol pro text 23">
            <a:extLst>
              <a:ext uri="{FF2B5EF4-FFF2-40B4-BE49-F238E27FC236}">
                <a16:creationId xmlns:a16="http://schemas.microsoft.com/office/drawing/2014/main" id="{E67A196F-658E-48C2-A486-CB33335EEAF0}"/>
              </a:ext>
            </a:extLst>
          </p:cNvPr>
          <p:cNvSpPr>
            <a:spLocks noGrp="1"/>
          </p:cNvSpPr>
          <p:nvPr>
            <p:ph type="body" sz="quarter" idx="14" hasCustomPrompt="1"/>
          </p:nvPr>
        </p:nvSpPr>
        <p:spPr>
          <a:xfrm>
            <a:off x="657435" y="6025505"/>
            <a:ext cx="264415" cy="263525"/>
          </a:xfrm>
        </p:spPr>
        <p:txBody>
          <a:bodyPr lIns="0" rIns="0">
            <a:noAutofit/>
          </a:bodyPr>
          <a:lstStyle>
            <a:lvl1pPr>
              <a:defRPr sz="1600">
                <a:solidFill>
                  <a:schemeClr val="bg1"/>
                </a:solidFill>
              </a:defRPr>
            </a:lvl1pPr>
          </a:lstStyle>
          <a:p>
            <a:pPr lvl="0"/>
            <a:r>
              <a:rPr lang="cs-CZ" dirty="0"/>
              <a:t>18</a:t>
            </a:r>
          </a:p>
        </p:txBody>
      </p:sp>
      <p:sp>
        <p:nvSpPr>
          <p:cNvPr id="29" name="Zástupný symbol pro text 23">
            <a:extLst>
              <a:ext uri="{FF2B5EF4-FFF2-40B4-BE49-F238E27FC236}">
                <a16:creationId xmlns:a16="http://schemas.microsoft.com/office/drawing/2014/main" id="{D296AA90-863D-4442-9397-9BF9329FEB81}"/>
              </a:ext>
            </a:extLst>
          </p:cNvPr>
          <p:cNvSpPr>
            <a:spLocks noGrp="1"/>
          </p:cNvSpPr>
          <p:nvPr>
            <p:ph type="body" sz="quarter" idx="15" hasCustomPrompt="1"/>
          </p:nvPr>
        </p:nvSpPr>
        <p:spPr>
          <a:xfrm>
            <a:off x="980138" y="6025504"/>
            <a:ext cx="313183" cy="263525"/>
          </a:xfrm>
        </p:spPr>
        <p:txBody>
          <a:bodyPr lIns="0" rIns="0">
            <a:noAutofit/>
          </a:bodyPr>
          <a:lstStyle>
            <a:lvl1pPr algn="ctr">
              <a:defRPr sz="1600">
                <a:solidFill>
                  <a:schemeClr val="bg1"/>
                </a:solidFill>
              </a:defRPr>
            </a:lvl1pPr>
          </a:lstStyle>
          <a:p>
            <a:pPr lvl="0"/>
            <a:r>
              <a:rPr lang="cs-CZ" dirty="0"/>
              <a:t>11</a:t>
            </a:r>
          </a:p>
        </p:txBody>
      </p:sp>
      <p:sp>
        <p:nvSpPr>
          <p:cNvPr id="30" name="Zástupný symbol pro text 23">
            <a:extLst>
              <a:ext uri="{FF2B5EF4-FFF2-40B4-BE49-F238E27FC236}">
                <a16:creationId xmlns:a16="http://schemas.microsoft.com/office/drawing/2014/main" id="{9DCA3181-1697-41BC-96E3-D28BD05E24CC}"/>
              </a:ext>
            </a:extLst>
          </p:cNvPr>
          <p:cNvSpPr>
            <a:spLocks noGrp="1"/>
          </p:cNvSpPr>
          <p:nvPr>
            <p:ph type="body" sz="quarter" idx="16" hasCustomPrompt="1"/>
          </p:nvPr>
        </p:nvSpPr>
        <p:spPr>
          <a:xfrm>
            <a:off x="1351608" y="6025503"/>
            <a:ext cx="582527" cy="263525"/>
          </a:xfrm>
        </p:spPr>
        <p:txBody>
          <a:bodyPr lIns="0" rIns="0">
            <a:noAutofit/>
          </a:bodyPr>
          <a:lstStyle>
            <a:lvl1pPr algn="ctr">
              <a:defRPr sz="1600">
                <a:solidFill>
                  <a:schemeClr val="bg1"/>
                </a:solidFill>
              </a:defRPr>
            </a:lvl1pPr>
          </a:lstStyle>
          <a:p>
            <a:pPr lvl="0"/>
            <a:r>
              <a:rPr lang="cs-CZ" dirty="0"/>
              <a:t>201</a:t>
            </a:r>
            <a:r>
              <a:rPr lang="en-GB" dirty="0"/>
              <a:t>8</a:t>
            </a:r>
            <a:endParaRPr lang="cs-CZ" dirty="0"/>
          </a:p>
        </p:txBody>
      </p:sp>
      <p:sp>
        <p:nvSpPr>
          <p:cNvPr id="3" name="Zástupný symbol pro text 2">
            <a:extLst>
              <a:ext uri="{FF2B5EF4-FFF2-40B4-BE49-F238E27FC236}">
                <a16:creationId xmlns:a16="http://schemas.microsoft.com/office/drawing/2014/main" id="{5C6CBC23-9ED3-4436-B21E-7ADC0CD4D954}"/>
              </a:ext>
            </a:extLst>
          </p:cNvPr>
          <p:cNvSpPr>
            <a:spLocks noGrp="1"/>
          </p:cNvSpPr>
          <p:nvPr>
            <p:ph type="body" sz="quarter" idx="17" hasCustomPrompt="1"/>
          </p:nvPr>
        </p:nvSpPr>
        <p:spPr>
          <a:xfrm>
            <a:off x="-1" y="1726526"/>
            <a:ext cx="6570663" cy="2613025"/>
          </a:xfrm>
        </p:spPr>
        <p:txBody>
          <a:bodyPr lIns="648000" tIns="0" rIns="648000" bIns="0" anchor="b" anchorCtr="0">
            <a:noAutofit/>
          </a:bodyPr>
          <a:lstStyle>
            <a:lvl1pPr>
              <a:lnSpc>
                <a:spcPts val="3400"/>
              </a:lnSpc>
              <a:spcBef>
                <a:spcPts val="0"/>
              </a:spcBef>
              <a:defRPr sz="3300" cap="all" spc="60" baseline="0">
                <a:solidFill>
                  <a:schemeClr val="bg1"/>
                </a:solidFill>
                <a:latin typeface="Arial" panose="020B0604020202020204" pitchFamily="34" charset="0"/>
              </a:defRPr>
            </a:lvl1pPr>
          </a:lstStyle>
          <a:p>
            <a:pPr lvl="0"/>
            <a:r>
              <a:rPr lang="en-GB" noProof="0" dirty="0" err="1"/>
              <a:t>Powerpoint</a:t>
            </a:r>
            <a:r>
              <a:rPr lang="en-GB" noProof="0" dirty="0"/>
              <a:t> presentation title, maximum five lines, aligned bottom left, no hyphenation</a:t>
            </a:r>
          </a:p>
        </p:txBody>
      </p:sp>
    </p:spTree>
    <p:extLst>
      <p:ext uri="{BB962C8B-B14F-4D97-AF65-F5344CB8AC3E}">
        <p14:creationId xmlns:p14="http://schemas.microsoft.com/office/powerpoint/2010/main" val="40506721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Content - Text+picture">
    <p:spTree>
      <p:nvGrpSpPr>
        <p:cNvPr id="1" name=""/>
        <p:cNvGrpSpPr/>
        <p:nvPr/>
      </p:nvGrpSpPr>
      <p:grpSpPr>
        <a:xfrm>
          <a:off x="0" y="0"/>
          <a:ext cx="0" cy="0"/>
          <a:chOff x="0" y="0"/>
          <a:chExt cx="0" cy="0"/>
        </a:xfrm>
      </p:grpSpPr>
      <p:pic>
        <p:nvPicPr>
          <p:cNvPr id="12" name="Obrázek 11">
            <a:extLst>
              <a:ext uri="{FF2B5EF4-FFF2-40B4-BE49-F238E27FC236}">
                <a16:creationId xmlns:a16="http://schemas.microsoft.com/office/drawing/2014/main" id="{3370AA24-27CB-432D-B635-3696CB7744F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7999"/>
          </a:xfrm>
          <a:prstGeom prst="rect">
            <a:avLst/>
          </a:prstGeom>
        </p:spPr>
      </p:pic>
      <p:sp>
        <p:nvSpPr>
          <p:cNvPr id="3" name="Zástupný symbol pro obsah 2">
            <a:extLst>
              <a:ext uri="{FF2B5EF4-FFF2-40B4-BE49-F238E27FC236}">
                <a16:creationId xmlns:a16="http://schemas.microsoft.com/office/drawing/2014/main" id="{787C0B6A-B911-4244-9BAF-260D6704E647}"/>
              </a:ext>
            </a:extLst>
          </p:cNvPr>
          <p:cNvSpPr>
            <a:spLocks noGrp="1"/>
          </p:cNvSpPr>
          <p:nvPr>
            <p:ph sz="half" idx="1" hasCustomPrompt="1"/>
          </p:nvPr>
        </p:nvSpPr>
        <p:spPr>
          <a:xfrm>
            <a:off x="648000" y="1792800"/>
            <a:ext cx="3880800" cy="4351338"/>
          </a:xfrm>
        </p:spPr>
        <p:txBody>
          <a:bodyPr lIns="0" rIns="288000">
            <a:noAutofit/>
          </a:bodyPr>
          <a:lstStyle>
            <a:lvl1pPr>
              <a:lnSpc>
                <a:spcPts val="2500"/>
              </a:lnSpc>
              <a:spcBef>
                <a:spcPts val="0"/>
              </a:spcBef>
              <a:defRPr sz="2200" b="1">
                <a:solidFill>
                  <a:schemeClr val="accent2"/>
                </a:solidFill>
              </a:defRPr>
            </a:lvl1pPr>
            <a:lvl2pPr marL="0" indent="0">
              <a:lnSpc>
                <a:spcPts val="2400"/>
              </a:lnSpc>
              <a:spcBef>
                <a:spcPts val="750"/>
              </a:spcBef>
              <a:buNone/>
              <a:defRPr sz="2000">
                <a:solidFill>
                  <a:schemeClr val="accent3"/>
                </a:solidFill>
              </a:defRPr>
            </a:lvl2pPr>
            <a:lvl3pPr marL="180000" indent="-198000">
              <a:lnSpc>
                <a:spcPts val="2100"/>
              </a:lnSpc>
              <a:spcBef>
                <a:spcPts val="750"/>
              </a:spcBef>
              <a:buClr>
                <a:srgbClr val="0C54A0"/>
              </a:buClr>
              <a:defRPr sz="1700">
                <a:solidFill>
                  <a:schemeClr val="accent3"/>
                </a:solidFill>
              </a:defRPr>
            </a:lvl3pPr>
            <a:lvl4pPr marL="363600" indent="-144000">
              <a:lnSpc>
                <a:spcPts val="1900"/>
              </a:lnSpc>
              <a:spcBef>
                <a:spcPts val="700"/>
              </a:spcBef>
              <a:buClr>
                <a:srgbClr val="0C54A0"/>
              </a:buClr>
              <a:defRPr sz="1500">
                <a:solidFill>
                  <a:schemeClr val="accent3"/>
                </a:solidFill>
              </a:defRPr>
            </a:lvl4pPr>
          </a:lstStyle>
          <a:p>
            <a:pPr lvl="0"/>
            <a:r>
              <a:rPr lang="en-GB" noProof="0" dirty="0"/>
              <a:t>Text in four levels with bullets and a headline</a:t>
            </a:r>
          </a:p>
          <a:p>
            <a:pPr lvl="1"/>
            <a:r>
              <a:rPr lang="en-GB" dirty="0"/>
              <a:t>Second level</a:t>
            </a:r>
            <a:endParaRPr lang="cs-CZ" dirty="0"/>
          </a:p>
          <a:p>
            <a:pPr lvl="2"/>
            <a:r>
              <a:rPr lang="en-GB" dirty="0"/>
              <a:t>Third level</a:t>
            </a:r>
            <a:endParaRPr lang="cs-CZ" dirty="0"/>
          </a:p>
          <a:p>
            <a:pPr lvl="3"/>
            <a:r>
              <a:rPr lang="en-GB" dirty="0"/>
              <a:t>Fourth level</a:t>
            </a:r>
            <a:endParaRPr lang="cs-CZ" dirty="0"/>
          </a:p>
        </p:txBody>
      </p:sp>
      <p:sp>
        <p:nvSpPr>
          <p:cNvPr id="9" name="Zástupný symbol pro text 8">
            <a:extLst>
              <a:ext uri="{FF2B5EF4-FFF2-40B4-BE49-F238E27FC236}">
                <a16:creationId xmlns:a16="http://schemas.microsoft.com/office/drawing/2014/main" id="{574837A5-77F8-423B-9F8C-DB3EC5292211}"/>
              </a:ext>
            </a:extLst>
          </p:cNvPr>
          <p:cNvSpPr>
            <a:spLocks noGrp="1"/>
          </p:cNvSpPr>
          <p:nvPr>
            <p:ph type="body" sz="quarter" idx="13" hasCustomPrompt="1"/>
          </p:nvPr>
        </p:nvSpPr>
        <p:spPr>
          <a:xfrm>
            <a:off x="6735600" y="155575"/>
            <a:ext cx="2408400" cy="324000"/>
          </a:xfrm>
        </p:spPr>
        <p:txBody>
          <a:bodyPr rIns="216000">
            <a:noAutofit/>
          </a:bodyPr>
          <a:lstStyle>
            <a:lvl1pPr algn="r">
              <a:defRPr sz="1500">
                <a:solidFill>
                  <a:schemeClr val="accent2"/>
                </a:solidFill>
              </a:defRPr>
            </a:lvl1pPr>
          </a:lstStyle>
          <a:p>
            <a:pPr lvl="0"/>
            <a:r>
              <a:rPr lang="en-GB" dirty="0"/>
              <a:t>Update text</a:t>
            </a:r>
            <a:endParaRPr lang="cs-CZ" dirty="0"/>
          </a:p>
        </p:txBody>
      </p:sp>
      <p:sp>
        <p:nvSpPr>
          <p:cNvPr id="8" name="Zástupný symbol obrázku 7">
            <a:extLst>
              <a:ext uri="{FF2B5EF4-FFF2-40B4-BE49-F238E27FC236}">
                <a16:creationId xmlns:a16="http://schemas.microsoft.com/office/drawing/2014/main" id="{985A1678-7B6F-46D3-B351-42BCE55B8BB7}"/>
              </a:ext>
            </a:extLst>
          </p:cNvPr>
          <p:cNvSpPr>
            <a:spLocks noGrp="1"/>
          </p:cNvSpPr>
          <p:nvPr>
            <p:ph type="pic" sz="quarter" idx="14" hasCustomPrompt="1"/>
          </p:nvPr>
        </p:nvSpPr>
        <p:spPr>
          <a:xfrm>
            <a:off x="4734000" y="1800000"/>
            <a:ext cx="3780000" cy="3060000"/>
          </a:xfrm>
        </p:spPr>
        <p:txBody>
          <a:bodyPr lIns="0" tIns="0" rIns="0" bIns="0">
            <a:noAutofit/>
          </a:bodyPr>
          <a:lstStyle/>
          <a:p>
            <a:r>
              <a:rPr lang="en-GB" dirty="0"/>
              <a:t>Click the icon to add an image.</a:t>
            </a:r>
            <a:endParaRPr lang="cs-CZ" dirty="0"/>
          </a:p>
        </p:txBody>
      </p:sp>
      <p:sp>
        <p:nvSpPr>
          <p:cNvPr id="11" name="Zástupný symbol pro text 10">
            <a:extLst>
              <a:ext uri="{FF2B5EF4-FFF2-40B4-BE49-F238E27FC236}">
                <a16:creationId xmlns:a16="http://schemas.microsoft.com/office/drawing/2014/main" id="{1EE2432E-4F89-4E41-9DA5-73102E382BAD}"/>
              </a:ext>
            </a:extLst>
          </p:cNvPr>
          <p:cNvSpPr>
            <a:spLocks noGrp="1"/>
          </p:cNvSpPr>
          <p:nvPr>
            <p:ph type="body" sz="quarter" idx="15" hasCustomPrompt="1"/>
          </p:nvPr>
        </p:nvSpPr>
        <p:spPr>
          <a:xfrm>
            <a:off x="4734001" y="5104800"/>
            <a:ext cx="3780000" cy="788400"/>
          </a:xfrm>
        </p:spPr>
        <p:txBody>
          <a:bodyPr lIns="0" rIns="0">
            <a:noAutofit/>
          </a:bodyPr>
          <a:lstStyle>
            <a:lvl1pPr marL="0" marR="0" indent="0" algn="l" defTabSz="685800" rtl="0" eaLnBrk="1" fontAlgn="auto" latinLnBrk="0" hangingPunct="1">
              <a:lnSpc>
                <a:spcPts val="1800"/>
              </a:lnSpc>
              <a:spcBef>
                <a:spcPts val="0"/>
              </a:spcBef>
              <a:spcAft>
                <a:spcPts val="0"/>
              </a:spcAft>
              <a:buClrTx/>
              <a:buSzTx/>
              <a:buFont typeface="Arial" panose="020B0604020202020204" pitchFamily="34" charset="0"/>
              <a:buNone/>
              <a:tabLst/>
              <a:defRPr sz="1500">
                <a:solidFill>
                  <a:schemeClr val="accent2"/>
                </a:solidFill>
              </a:defRPr>
            </a:lvl1pPr>
          </a:lstStyle>
          <a:p>
            <a:pPr marL="0" marR="0" lvl="0" indent="0" algn="l" defTabSz="685800" rtl="0" eaLnBrk="1" fontAlgn="auto" latinLnBrk="0" hangingPunct="1">
              <a:lnSpc>
                <a:spcPts val="1800"/>
              </a:lnSpc>
              <a:spcBef>
                <a:spcPts val="0"/>
              </a:spcBef>
              <a:spcAft>
                <a:spcPts val="0"/>
              </a:spcAft>
              <a:buClrTx/>
              <a:buSzTx/>
              <a:buFont typeface="Arial" panose="020B0604020202020204" pitchFamily="34" charset="0"/>
              <a:buNone/>
              <a:tabLst/>
              <a:defRPr/>
            </a:pPr>
            <a:r>
              <a:rPr lang="en-GB" noProof="0" dirty="0"/>
              <a:t>Note to the picture </a:t>
            </a:r>
            <a:r>
              <a:rPr lang="en-GB" noProof="0" dirty="0">
                <a:latin typeface="Arial" panose="020B0604020202020204" pitchFamily="34" charset="0"/>
                <a:cs typeface="Arial" panose="020B0604020202020204" pitchFamily="34" charset="0"/>
              </a:rPr>
              <a:t>keep short, maximum in 3 lines, on the left, no hyphenation.  </a:t>
            </a:r>
            <a:br>
              <a:rPr lang="en-GB" noProof="0" dirty="0">
                <a:latin typeface="Arial" panose="020B0604020202020204" pitchFamily="34" charset="0"/>
                <a:cs typeface="Arial" panose="020B0604020202020204" pitchFamily="34" charset="0"/>
              </a:rPr>
            </a:br>
            <a:r>
              <a:rPr lang="en-GB" noProof="0" dirty="0">
                <a:latin typeface="Arial" panose="020B0604020202020204" pitchFamily="34" charset="0"/>
                <a:cs typeface="Arial" panose="020B0604020202020204" pitchFamily="34" charset="0"/>
              </a:rPr>
              <a:t>The shorter the better.</a:t>
            </a:r>
            <a:endParaRPr lang="en-GB" noProof="0" dirty="0"/>
          </a:p>
        </p:txBody>
      </p:sp>
      <p:sp>
        <p:nvSpPr>
          <p:cNvPr id="10" name="Nadpis 1">
            <a:extLst>
              <a:ext uri="{FF2B5EF4-FFF2-40B4-BE49-F238E27FC236}">
                <a16:creationId xmlns:a16="http://schemas.microsoft.com/office/drawing/2014/main" id="{5E1C5CB0-5CED-4AAA-A821-4A6FE485844B}"/>
              </a:ext>
            </a:extLst>
          </p:cNvPr>
          <p:cNvSpPr>
            <a:spLocks noGrp="1"/>
          </p:cNvSpPr>
          <p:nvPr>
            <p:ph type="title" hasCustomPrompt="1"/>
          </p:nvPr>
        </p:nvSpPr>
        <p:spPr>
          <a:xfrm>
            <a:off x="0" y="702000"/>
            <a:ext cx="8726400" cy="435600"/>
          </a:xfrm>
        </p:spPr>
        <p:txBody>
          <a:bodyPr lIns="648000" tIns="0" rIns="648000" bIns="0" anchor="t" anchorCtr="0">
            <a:noAutofit/>
          </a:bodyPr>
          <a:lstStyle>
            <a:lvl1pPr>
              <a:defRPr sz="3100" cap="all" baseline="0">
                <a:solidFill>
                  <a:schemeClr val="accent4"/>
                </a:solidFill>
              </a:defRPr>
            </a:lvl1pPr>
          </a:lstStyle>
          <a:p>
            <a:r>
              <a:rPr lang="en-GB" noProof="0" dirty="0"/>
              <a:t>One line headline on the left</a:t>
            </a:r>
          </a:p>
        </p:txBody>
      </p:sp>
      <p:sp>
        <p:nvSpPr>
          <p:cNvPr id="13" name="Zástupný symbol pro číslo snímku 5">
            <a:extLst>
              <a:ext uri="{FF2B5EF4-FFF2-40B4-BE49-F238E27FC236}">
                <a16:creationId xmlns:a16="http://schemas.microsoft.com/office/drawing/2014/main" id="{F0D6980A-B2B8-470B-9AAF-F6692AF28BD4}"/>
              </a:ext>
            </a:extLst>
          </p:cNvPr>
          <p:cNvSpPr txBox="1">
            <a:spLocks/>
          </p:cNvSpPr>
          <p:nvPr userDrawn="1"/>
        </p:nvSpPr>
        <p:spPr>
          <a:xfrm>
            <a:off x="180000" y="6492873"/>
            <a:ext cx="237600" cy="365126"/>
          </a:xfrm>
          <a:prstGeom prst="rect">
            <a:avLst/>
          </a:prstGeom>
        </p:spPr>
        <p:txBody>
          <a:bodyPr vert="horz" lIns="0" tIns="0" rIns="0" bIns="190800" rtlCol="0" anchor="b" anchorCtr="0"/>
          <a:lstStyle>
            <a:defPPr>
              <a:defRPr lang="cs-CZ"/>
            </a:defPPr>
            <a:lvl1pPr marL="0" algn="ctr" defTabSz="914400" rtl="0" eaLnBrk="1" latinLnBrk="0" hangingPunct="1">
              <a:defRPr sz="1000" b="1" kern="1200">
                <a:solidFill>
                  <a:schemeClr val="accent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51CC97F-B359-438B-BC50-D4E0333112DB}" type="slidenum">
              <a:rPr lang="cs-CZ" smtClean="0"/>
              <a:pPr/>
              <a:t>‹#›</a:t>
            </a:fld>
            <a:endParaRPr lang="cs-CZ" dirty="0"/>
          </a:p>
        </p:txBody>
      </p:sp>
      <p:sp>
        <p:nvSpPr>
          <p:cNvPr id="14" name="Zástupný symbol pro zápatí 4">
            <a:extLst>
              <a:ext uri="{FF2B5EF4-FFF2-40B4-BE49-F238E27FC236}">
                <a16:creationId xmlns:a16="http://schemas.microsoft.com/office/drawing/2014/main" id="{8FDEFD7F-9893-4AB2-A6BA-D2DD735EEBF8}"/>
              </a:ext>
            </a:extLst>
          </p:cNvPr>
          <p:cNvSpPr>
            <a:spLocks noGrp="1"/>
          </p:cNvSpPr>
          <p:nvPr>
            <p:ph type="ftr" sz="quarter" idx="11"/>
          </p:nvPr>
        </p:nvSpPr>
        <p:spPr>
          <a:xfrm>
            <a:off x="504000" y="6492875"/>
            <a:ext cx="6029864" cy="365125"/>
          </a:xfrm>
        </p:spPr>
        <p:txBody>
          <a:bodyPr lIns="0" tIns="0" bIns="190800" anchor="b" anchorCtr="0"/>
          <a:lstStyle>
            <a:lvl1pPr>
              <a:defRPr>
                <a:solidFill>
                  <a:schemeClr val="accent2"/>
                </a:solidFill>
              </a:defRPr>
            </a:lvl1pPr>
          </a:lstStyle>
          <a:p>
            <a:r>
              <a:rPr lang="fr-FR"/>
              <a:t>ENISA ― 3GPP/SA3 2022-11-15 EU5G ― certification scheme</a:t>
            </a:r>
            <a:endParaRPr lang="en-GB" dirty="0"/>
          </a:p>
        </p:txBody>
      </p:sp>
      <p:cxnSp>
        <p:nvCxnSpPr>
          <p:cNvPr id="15" name="Přímá spojnice 14">
            <a:extLst>
              <a:ext uri="{FF2B5EF4-FFF2-40B4-BE49-F238E27FC236}">
                <a16:creationId xmlns:a16="http://schemas.microsoft.com/office/drawing/2014/main" id="{A0F6FA0C-F321-4F4B-AAED-39532E009A77}"/>
              </a:ext>
            </a:extLst>
          </p:cNvPr>
          <p:cNvCxnSpPr>
            <a:cxnSpLocks/>
          </p:cNvCxnSpPr>
          <p:nvPr userDrawn="1"/>
        </p:nvCxnSpPr>
        <p:spPr>
          <a:xfrm>
            <a:off x="441305" y="6534442"/>
            <a:ext cx="0" cy="126925"/>
          </a:xfrm>
          <a:prstGeom prst="line">
            <a:avLst/>
          </a:prstGeom>
          <a:ln w="12700">
            <a:solidFill>
              <a:schemeClr val="accent3"/>
            </a:solidFill>
          </a:ln>
        </p:spPr>
        <p:style>
          <a:lnRef idx="1">
            <a:schemeClr val="dk1"/>
          </a:lnRef>
          <a:fillRef idx="0">
            <a:schemeClr val="dk1"/>
          </a:fillRef>
          <a:effectRef idx="0">
            <a:schemeClr val="dk1"/>
          </a:effectRef>
          <a:fontRef idx="minor">
            <a:schemeClr val="tx1"/>
          </a:fontRef>
        </p:style>
      </p:cxnSp>
      <p:pic>
        <p:nvPicPr>
          <p:cNvPr id="16" name="Picture 48">
            <a:extLst>
              <a:ext uri="{FF2B5EF4-FFF2-40B4-BE49-F238E27FC236}">
                <a16:creationId xmlns:a16="http://schemas.microsoft.com/office/drawing/2014/main" id="{2F619EFB-AE3E-4288-B639-B694A58E1FEF}"/>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8557200" y="6393600"/>
            <a:ext cx="424954" cy="388800"/>
          </a:xfrm>
          <a:prstGeom prst="rect">
            <a:avLst/>
          </a:prstGeom>
        </p:spPr>
      </p:pic>
    </p:spTree>
    <p:extLst>
      <p:ext uri="{BB962C8B-B14F-4D97-AF65-F5344CB8AC3E}">
        <p14:creationId xmlns:p14="http://schemas.microsoft.com/office/powerpoint/2010/main" val="39069739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Content - Text+table">
    <p:spTree>
      <p:nvGrpSpPr>
        <p:cNvPr id="1" name=""/>
        <p:cNvGrpSpPr/>
        <p:nvPr/>
      </p:nvGrpSpPr>
      <p:grpSpPr>
        <a:xfrm>
          <a:off x="0" y="0"/>
          <a:ext cx="0" cy="0"/>
          <a:chOff x="0" y="0"/>
          <a:chExt cx="0" cy="0"/>
        </a:xfrm>
      </p:grpSpPr>
      <p:pic>
        <p:nvPicPr>
          <p:cNvPr id="12" name="Obrázek 11">
            <a:extLst>
              <a:ext uri="{FF2B5EF4-FFF2-40B4-BE49-F238E27FC236}">
                <a16:creationId xmlns:a16="http://schemas.microsoft.com/office/drawing/2014/main" id="{71915FF0-BD61-4A7E-9972-5300B0BAD65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7999"/>
          </a:xfrm>
          <a:prstGeom prst="rect">
            <a:avLst/>
          </a:prstGeom>
        </p:spPr>
      </p:pic>
      <p:sp>
        <p:nvSpPr>
          <p:cNvPr id="3" name="Zástupný symbol pro obsah 2">
            <a:extLst>
              <a:ext uri="{FF2B5EF4-FFF2-40B4-BE49-F238E27FC236}">
                <a16:creationId xmlns:a16="http://schemas.microsoft.com/office/drawing/2014/main" id="{787C0B6A-B911-4244-9BAF-260D6704E647}"/>
              </a:ext>
            </a:extLst>
          </p:cNvPr>
          <p:cNvSpPr>
            <a:spLocks noGrp="1"/>
          </p:cNvSpPr>
          <p:nvPr>
            <p:ph sz="half" idx="1" hasCustomPrompt="1"/>
          </p:nvPr>
        </p:nvSpPr>
        <p:spPr>
          <a:xfrm>
            <a:off x="648000" y="1792800"/>
            <a:ext cx="3880800" cy="4351338"/>
          </a:xfrm>
        </p:spPr>
        <p:txBody>
          <a:bodyPr lIns="0" rIns="288000">
            <a:noAutofit/>
          </a:bodyPr>
          <a:lstStyle>
            <a:lvl1pPr>
              <a:lnSpc>
                <a:spcPts val="2500"/>
              </a:lnSpc>
              <a:spcBef>
                <a:spcPts val="0"/>
              </a:spcBef>
              <a:defRPr sz="2200" b="1">
                <a:solidFill>
                  <a:schemeClr val="accent2"/>
                </a:solidFill>
              </a:defRPr>
            </a:lvl1pPr>
            <a:lvl2pPr marL="0" indent="0">
              <a:lnSpc>
                <a:spcPts val="2400"/>
              </a:lnSpc>
              <a:spcBef>
                <a:spcPts val="750"/>
              </a:spcBef>
              <a:buNone/>
              <a:defRPr sz="2000">
                <a:solidFill>
                  <a:schemeClr val="accent3"/>
                </a:solidFill>
              </a:defRPr>
            </a:lvl2pPr>
            <a:lvl3pPr marL="180000" indent="-198000">
              <a:lnSpc>
                <a:spcPts val="2100"/>
              </a:lnSpc>
              <a:spcBef>
                <a:spcPts val="750"/>
              </a:spcBef>
              <a:buClr>
                <a:srgbClr val="0C54A0"/>
              </a:buClr>
              <a:defRPr sz="1700">
                <a:solidFill>
                  <a:schemeClr val="accent3"/>
                </a:solidFill>
              </a:defRPr>
            </a:lvl3pPr>
            <a:lvl4pPr marL="363600" indent="-144000">
              <a:lnSpc>
                <a:spcPts val="1900"/>
              </a:lnSpc>
              <a:spcBef>
                <a:spcPts val="700"/>
              </a:spcBef>
              <a:buClr>
                <a:srgbClr val="0C54A0"/>
              </a:buClr>
              <a:defRPr sz="1500">
                <a:solidFill>
                  <a:schemeClr val="accent3"/>
                </a:solidFill>
              </a:defRPr>
            </a:lvl4pPr>
          </a:lstStyle>
          <a:p>
            <a:pPr lvl="0"/>
            <a:r>
              <a:rPr lang="en-GB" noProof="0" dirty="0"/>
              <a:t>Text in four levels with bullets and a headline</a:t>
            </a:r>
          </a:p>
          <a:p>
            <a:pPr lvl="1"/>
            <a:r>
              <a:rPr lang="en-GB" dirty="0"/>
              <a:t>Second level</a:t>
            </a:r>
            <a:endParaRPr lang="cs-CZ" dirty="0"/>
          </a:p>
          <a:p>
            <a:pPr lvl="2"/>
            <a:r>
              <a:rPr lang="en-GB" dirty="0"/>
              <a:t>Third level</a:t>
            </a:r>
            <a:endParaRPr lang="cs-CZ" dirty="0"/>
          </a:p>
          <a:p>
            <a:pPr lvl="3"/>
            <a:r>
              <a:rPr lang="en-GB" dirty="0"/>
              <a:t>Fourth level</a:t>
            </a:r>
            <a:endParaRPr lang="cs-CZ" dirty="0"/>
          </a:p>
        </p:txBody>
      </p:sp>
      <p:sp>
        <p:nvSpPr>
          <p:cNvPr id="9" name="Zástupný symbol pro text 8">
            <a:extLst>
              <a:ext uri="{FF2B5EF4-FFF2-40B4-BE49-F238E27FC236}">
                <a16:creationId xmlns:a16="http://schemas.microsoft.com/office/drawing/2014/main" id="{574837A5-77F8-423B-9F8C-DB3EC5292211}"/>
              </a:ext>
            </a:extLst>
          </p:cNvPr>
          <p:cNvSpPr>
            <a:spLocks noGrp="1"/>
          </p:cNvSpPr>
          <p:nvPr>
            <p:ph type="body" sz="quarter" idx="13" hasCustomPrompt="1"/>
          </p:nvPr>
        </p:nvSpPr>
        <p:spPr>
          <a:xfrm>
            <a:off x="6735600" y="155575"/>
            <a:ext cx="2408400" cy="324000"/>
          </a:xfrm>
        </p:spPr>
        <p:txBody>
          <a:bodyPr rIns="216000">
            <a:noAutofit/>
          </a:bodyPr>
          <a:lstStyle>
            <a:lvl1pPr algn="r">
              <a:defRPr sz="1500">
                <a:solidFill>
                  <a:schemeClr val="accent2"/>
                </a:solidFill>
              </a:defRPr>
            </a:lvl1pPr>
          </a:lstStyle>
          <a:p>
            <a:pPr lvl="0"/>
            <a:r>
              <a:rPr lang="en-GB" dirty="0"/>
              <a:t>Update text</a:t>
            </a:r>
            <a:endParaRPr lang="cs-CZ" dirty="0"/>
          </a:p>
        </p:txBody>
      </p:sp>
      <p:sp>
        <p:nvSpPr>
          <p:cNvPr id="11" name="Zástupný symbol pro text 10">
            <a:extLst>
              <a:ext uri="{FF2B5EF4-FFF2-40B4-BE49-F238E27FC236}">
                <a16:creationId xmlns:a16="http://schemas.microsoft.com/office/drawing/2014/main" id="{1EE2432E-4F89-4E41-9DA5-73102E382BAD}"/>
              </a:ext>
            </a:extLst>
          </p:cNvPr>
          <p:cNvSpPr>
            <a:spLocks noGrp="1"/>
          </p:cNvSpPr>
          <p:nvPr>
            <p:ph type="body" sz="quarter" idx="15" hasCustomPrompt="1"/>
          </p:nvPr>
        </p:nvSpPr>
        <p:spPr>
          <a:xfrm>
            <a:off x="4808005" y="5432400"/>
            <a:ext cx="3780000" cy="788400"/>
          </a:xfrm>
        </p:spPr>
        <p:txBody>
          <a:bodyPr lIns="0" rIns="0">
            <a:noAutofit/>
          </a:bodyPr>
          <a:lstStyle>
            <a:lvl1pPr marL="0" marR="0" indent="0" algn="l" defTabSz="685800" rtl="0" eaLnBrk="1" fontAlgn="auto" latinLnBrk="0" hangingPunct="1">
              <a:lnSpc>
                <a:spcPts val="1800"/>
              </a:lnSpc>
              <a:spcBef>
                <a:spcPts val="0"/>
              </a:spcBef>
              <a:spcAft>
                <a:spcPts val="0"/>
              </a:spcAft>
              <a:buClrTx/>
              <a:buSzTx/>
              <a:buFont typeface="Arial" panose="020B0604020202020204" pitchFamily="34" charset="0"/>
              <a:buNone/>
              <a:tabLst/>
              <a:defRPr sz="1500">
                <a:solidFill>
                  <a:schemeClr val="accent2"/>
                </a:solidFill>
              </a:defRPr>
            </a:lvl1pPr>
          </a:lstStyle>
          <a:p>
            <a:pPr marL="0" marR="0" lvl="0" indent="0" algn="l" defTabSz="685800" rtl="0" eaLnBrk="1" fontAlgn="auto" latinLnBrk="0" hangingPunct="1">
              <a:lnSpc>
                <a:spcPts val="1800"/>
              </a:lnSpc>
              <a:spcBef>
                <a:spcPts val="0"/>
              </a:spcBef>
              <a:spcAft>
                <a:spcPts val="0"/>
              </a:spcAft>
              <a:buClrTx/>
              <a:buSzTx/>
              <a:buFont typeface="Arial" panose="020B0604020202020204" pitchFamily="34" charset="0"/>
              <a:buNone/>
              <a:tabLst/>
              <a:defRPr/>
            </a:pPr>
            <a:r>
              <a:rPr lang="en-GB" noProof="0" dirty="0"/>
              <a:t>Note to the table </a:t>
            </a:r>
            <a:r>
              <a:rPr lang="en-GB" noProof="0" dirty="0">
                <a:latin typeface="Arial" panose="020B0604020202020204" pitchFamily="34" charset="0"/>
                <a:cs typeface="Arial" panose="020B0604020202020204" pitchFamily="34" charset="0"/>
              </a:rPr>
              <a:t>keep short, maximum in 3 lines, on the left, no hyphenation.  </a:t>
            </a:r>
            <a:br>
              <a:rPr lang="en-GB" noProof="0" dirty="0">
                <a:latin typeface="Arial" panose="020B0604020202020204" pitchFamily="34" charset="0"/>
                <a:cs typeface="Arial" panose="020B0604020202020204" pitchFamily="34" charset="0"/>
              </a:rPr>
            </a:br>
            <a:r>
              <a:rPr lang="en-GB" noProof="0" dirty="0">
                <a:latin typeface="Arial" panose="020B0604020202020204" pitchFamily="34" charset="0"/>
                <a:cs typeface="Arial" panose="020B0604020202020204" pitchFamily="34" charset="0"/>
              </a:rPr>
              <a:t>The shorter the better.</a:t>
            </a:r>
            <a:endParaRPr lang="en-GB" noProof="0" dirty="0"/>
          </a:p>
        </p:txBody>
      </p:sp>
      <p:sp>
        <p:nvSpPr>
          <p:cNvPr id="5" name="Zástupný symbol pro tabulku 4">
            <a:extLst>
              <a:ext uri="{FF2B5EF4-FFF2-40B4-BE49-F238E27FC236}">
                <a16:creationId xmlns:a16="http://schemas.microsoft.com/office/drawing/2014/main" id="{C1A3035E-21FB-4894-92A5-2D93E05F4EA9}"/>
              </a:ext>
            </a:extLst>
          </p:cNvPr>
          <p:cNvSpPr>
            <a:spLocks noGrp="1" noChangeAspect="1"/>
          </p:cNvSpPr>
          <p:nvPr>
            <p:ph type="tbl" sz="quarter" idx="16" hasCustomPrompt="1"/>
          </p:nvPr>
        </p:nvSpPr>
        <p:spPr>
          <a:xfrm>
            <a:off x="4791600" y="1796400"/>
            <a:ext cx="3801600" cy="3517200"/>
          </a:xfrm>
        </p:spPr>
        <p:txBody>
          <a:bodyPr tIns="72000" bIns="72000" anchor="ctr" anchorCtr="0">
            <a:normAutofit/>
          </a:bodyPr>
          <a:lstStyle>
            <a:lvl1pPr>
              <a:defRPr sz="1500" baseline="0"/>
            </a:lvl1pPr>
          </a:lstStyle>
          <a:p>
            <a:r>
              <a:rPr lang="en-GB" dirty="0"/>
              <a:t>Click the icon to add a table</a:t>
            </a:r>
            <a:endParaRPr lang="cs-CZ" dirty="0"/>
          </a:p>
        </p:txBody>
      </p:sp>
      <p:sp>
        <p:nvSpPr>
          <p:cNvPr id="10" name="Nadpis 1">
            <a:extLst>
              <a:ext uri="{FF2B5EF4-FFF2-40B4-BE49-F238E27FC236}">
                <a16:creationId xmlns:a16="http://schemas.microsoft.com/office/drawing/2014/main" id="{3EE5BBE3-65E9-4DED-82CF-0018127F75DA}"/>
              </a:ext>
            </a:extLst>
          </p:cNvPr>
          <p:cNvSpPr>
            <a:spLocks noGrp="1"/>
          </p:cNvSpPr>
          <p:nvPr>
            <p:ph type="title" hasCustomPrompt="1"/>
          </p:nvPr>
        </p:nvSpPr>
        <p:spPr>
          <a:xfrm>
            <a:off x="0" y="702000"/>
            <a:ext cx="8726400" cy="435600"/>
          </a:xfrm>
        </p:spPr>
        <p:txBody>
          <a:bodyPr lIns="648000" tIns="0" rIns="648000" bIns="0" anchor="t" anchorCtr="0">
            <a:noAutofit/>
          </a:bodyPr>
          <a:lstStyle>
            <a:lvl1pPr>
              <a:defRPr sz="3100" cap="all" baseline="0">
                <a:solidFill>
                  <a:schemeClr val="accent4"/>
                </a:solidFill>
              </a:defRPr>
            </a:lvl1pPr>
          </a:lstStyle>
          <a:p>
            <a:r>
              <a:rPr lang="en-GB" noProof="0" dirty="0"/>
              <a:t>One line headline on the left</a:t>
            </a:r>
          </a:p>
        </p:txBody>
      </p:sp>
      <p:sp>
        <p:nvSpPr>
          <p:cNvPr id="13" name="Zástupný symbol pro číslo snímku 5">
            <a:extLst>
              <a:ext uri="{FF2B5EF4-FFF2-40B4-BE49-F238E27FC236}">
                <a16:creationId xmlns:a16="http://schemas.microsoft.com/office/drawing/2014/main" id="{09EE363F-BB4B-4EAE-9EF7-FFD0141DEA8E}"/>
              </a:ext>
            </a:extLst>
          </p:cNvPr>
          <p:cNvSpPr txBox="1">
            <a:spLocks/>
          </p:cNvSpPr>
          <p:nvPr userDrawn="1"/>
        </p:nvSpPr>
        <p:spPr>
          <a:xfrm>
            <a:off x="180000" y="6492873"/>
            <a:ext cx="237600" cy="365126"/>
          </a:xfrm>
          <a:prstGeom prst="rect">
            <a:avLst/>
          </a:prstGeom>
        </p:spPr>
        <p:txBody>
          <a:bodyPr vert="horz" lIns="0" tIns="0" rIns="0" bIns="190800" rtlCol="0" anchor="b" anchorCtr="0"/>
          <a:lstStyle>
            <a:defPPr>
              <a:defRPr lang="cs-CZ"/>
            </a:defPPr>
            <a:lvl1pPr marL="0" algn="ctr" defTabSz="914400" rtl="0" eaLnBrk="1" latinLnBrk="0" hangingPunct="1">
              <a:defRPr sz="1000" b="1" kern="1200">
                <a:solidFill>
                  <a:schemeClr val="accent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51CC97F-B359-438B-BC50-D4E0333112DB}" type="slidenum">
              <a:rPr lang="cs-CZ" smtClean="0"/>
              <a:pPr/>
              <a:t>‹#›</a:t>
            </a:fld>
            <a:endParaRPr lang="cs-CZ" dirty="0"/>
          </a:p>
        </p:txBody>
      </p:sp>
      <p:sp>
        <p:nvSpPr>
          <p:cNvPr id="14" name="Zástupný symbol pro zápatí 4">
            <a:extLst>
              <a:ext uri="{FF2B5EF4-FFF2-40B4-BE49-F238E27FC236}">
                <a16:creationId xmlns:a16="http://schemas.microsoft.com/office/drawing/2014/main" id="{7994F1B0-EEEC-4D46-A804-16BF28577506}"/>
              </a:ext>
            </a:extLst>
          </p:cNvPr>
          <p:cNvSpPr>
            <a:spLocks noGrp="1"/>
          </p:cNvSpPr>
          <p:nvPr>
            <p:ph type="ftr" sz="quarter" idx="11"/>
          </p:nvPr>
        </p:nvSpPr>
        <p:spPr>
          <a:xfrm>
            <a:off x="504000" y="6492875"/>
            <a:ext cx="6029864" cy="365125"/>
          </a:xfrm>
        </p:spPr>
        <p:txBody>
          <a:bodyPr lIns="0" tIns="0" bIns="190800" anchor="b" anchorCtr="0"/>
          <a:lstStyle>
            <a:lvl1pPr>
              <a:defRPr>
                <a:solidFill>
                  <a:schemeClr val="accent2"/>
                </a:solidFill>
              </a:defRPr>
            </a:lvl1pPr>
          </a:lstStyle>
          <a:p>
            <a:r>
              <a:rPr lang="fr-FR"/>
              <a:t>ENISA ― 3GPP/SA3 2022-11-15 EU5G ― certification scheme</a:t>
            </a:r>
            <a:endParaRPr lang="en-GB" dirty="0"/>
          </a:p>
        </p:txBody>
      </p:sp>
      <p:cxnSp>
        <p:nvCxnSpPr>
          <p:cNvPr id="15" name="Přímá spojnice 14">
            <a:extLst>
              <a:ext uri="{FF2B5EF4-FFF2-40B4-BE49-F238E27FC236}">
                <a16:creationId xmlns:a16="http://schemas.microsoft.com/office/drawing/2014/main" id="{64399598-AE7F-43DB-BEDF-8D0BB2D0A48B}"/>
              </a:ext>
            </a:extLst>
          </p:cNvPr>
          <p:cNvCxnSpPr>
            <a:cxnSpLocks/>
          </p:cNvCxnSpPr>
          <p:nvPr userDrawn="1"/>
        </p:nvCxnSpPr>
        <p:spPr>
          <a:xfrm>
            <a:off x="441305" y="6534442"/>
            <a:ext cx="0" cy="126925"/>
          </a:xfrm>
          <a:prstGeom prst="line">
            <a:avLst/>
          </a:prstGeom>
          <a:ln w="12700">
            <a:solidFill>
              <a:schemeClr val="accent3"/>
            </a:solidFill>
          </a:ln>
        </p:spPr>
        <p:style>
          <a:lnRef idx="1">
            <a:schemeClr val="dk1"/>
          </a:lnRef>
          <a:fillRef idx="0">
            <a:schemeClr val="dk1"/>
          </a:fillRef>
          <a:effectRef idx="0">
            <a:schemeClr val="dk1"/>
          </a:effectRef>
          <a:fontRef idx="minor">
            <a:schemeClr val="tx1"/>
          </a:fontRef>
        </p:style>
      </p:cxnSp>
      <p:pic>
        <p:nvPicPr>
          <p:cNvPr id="16" name="Picture 48">
            <a:extLst>
              <a:ext uri="{FF2B5EF4-FFF2-40B4-BE49-F238E27FC236}">
                <a16:creationId xmlns:a16="http://schemas.microsoft.com/office/drawing/2014/main" id="{D7707C07-26B6-4E05-8488-1DE03900397D}"/>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8557200" y="6393600"/>
            <a:ext cx="424954" cy="388800"/>
          </a:xfrm>
          <a:prstGeom prst="rect">
            <a:avLst/>
          </a:prstGeom>
        </p:spPr>
      </p:pic>
    </p:spTree>
    <p:extLst>
      <p:ext uri="{BB962C8B-B14F-4D97-AF65-F5344CB8AC3E}">
        <p14:creationId xmlns:p14="http://schemas.microsoft.com/office/powerpoint/2010/main" val="8001746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Content - Table ">
    <p:spTree>
      <p:nvGrpSpPr>
        <p:cNvPr id="1" name=""/>
        <p:cNvGrpSpPr/>
        <p:nvPr/>
      </p:nvGrpSpPr>
      <p:grpSpPr>
        <a:xfrm>
          <a:off x="0" y="0"/>
          <a:ext cx="0" cy="0"/>
          <a:chOff x="0" y="0"/>
          <a:chExt cx="0" cy="0"/>
        </a:xfrm>
      </p:grpSpPr>
      <p:pic>
        <p:nvPicPr>
          <p:cNvPr id="10" name="Obrázek 9">
            <a:extLst>
              <a:ext uri="{FF2B5EF4-FFF2-40B4-BE49-F238E27FC236}">
                <a16:creationId xmlns:a16="http://schemas.microsoft.com/office/drawing/2014/main" id="{3A9D2D2C-52C6-45E4-A785-4AF57F888DA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7999"/>
          </a:xfrm>
          <a:prstGeom prst="rect">
            <a:avLst/>
          </a:prstGeom>
        </p:spPr>
      </p:pic>
      <p:sp>
        <p:nvSpPr>
          <p:cNvPr id="2" name="Nadpis 1">
            <a:extLst>
              <a:ext uri="{FF2B5EF4-FFF2-40B4-BE49-F238E27FC236}">
                <a16:creationId xmlns:a16="http://schemas.microsoft.com/office/drawing/2014/main" id="{AB8B9092-3C55-42C8-B8BB-259BF8C98DE3}"/>
              </a:ext>
            </a:extLst>
          </p:cNvPr>
          <p:cNvSpPr>
            <a:spLocks noGrp="1"/>
          </p:cNvSpPr>
          <p:nvPr>
            <p:ph type="title" hasCustomPrompt="1"/>
          </p:nvPr>
        </p:nvSpPr>
        <p:spPr>
          <a:xfrm>
            <a:off x="0" y="702000"/>
            <a:ext cx="8640000" cy="453600"/>
          </a:xfrm>
        </p:spPr>
        <p:txBody>
          <a:bodyPr lIns="648000" tIns="0" rIns="684000" bIns="0" anchor="t" anchorCtr="0">
            <a:noAutofit/>
          </a:bodyPr>
          <a:lstStyle>
            <a:lvl1pPr>
              <a:lnSpc>
                <a:spcPts val="3400"/>
              </a:lnSpc>
              <a:defRPr sz="3100" cap="all" baseline="0">
                <a:solidFill>
                  <a:schemeClr val="accent4"/>
                </a:solidFill>
              </a:defRPr>
            </a:lvl1pPr>
          </a:lstStyle>
          <a:p>
            <a:r>
              <a:rPr lang="en-GB" noProof="0" dirty="0"/>
              <a:t>One line headline on the left</a:t>
            </a:r>
          </a:p>
        </p:txBody>
      </p:sp>
      <p:sp>
        <p:nvSpPr>
          <p:cNvPr id="9" name="Zástupný symbol pro text 8">
            <a:extLst>
              <a:ext uri="{FF2B5EF4-FFF2-40B4-BE49-F238E27FC236}">
                <a16:creationId xmlns:a16="http://schemas.microsoft.com/office/drawing/2014/main" id="{574837A5-77F8-423B-9F8C-DB3EC5292211}"/>
              </a:ext>
            </a:extLst>
          </p:cNvPr>
          <p:cNvSpPr>
            <a:spLocks noGrp="1"/>
          </p:cNvSpPr>
          <p:nvPr>
            <p:ph type="body" sz="quarter" idx="13" hasCustomPrompt="1"/>
          </p:nvPr>
        </p:nvSpPr>
        <p:spPr>
          <a:xfrm>
            <a:off x="6735600" y="155575"/>
            <a:ext cx="2408400" cy="324000"/>
          </a:xfrm>
        </p:spPr>
        <p:txBody>
          <a:bodyPr rIns="216000">
            <a:noAutofit/>
          </a:bodyPr>
          <a:lstStyle>
            <a:lvl1pPr algn="r">
              <a:defRPr sz="1500" baseline="0">
                <a:solidFill>
                  <a:schemeClr val="accent2"/>
                </a:solidFill>
              </a:defRPr>
            </a:lvl1pPr>
          </a:lstStyle>
          <a:p>
            <a:pPr lvl="0"/>
            <a:r>
              <a:rPr lang="en-GB" dirty="0"/>
              <a:t>Update text</a:t>
            </a:r>
            <a:endParaRPr lang="cs-CZ" dirty="0"/>
          </a:p>
        </p:txBody>
      </p:sp>
      <p:sp>
        <p:nvSpPr>
          <p:cNvPr id="11" name="Zástupný symbol pro text 10">
            <a:extLst>
              <a:ext uri="{FF2B5EF4-FFF2-40B4-BE49-F238E27FC236}">
                <a16:creationId xmlns:a16="http://schemas.microsoft.com/office/drawing/2014/main" id="{1EE2432E-4F89-4E41-9DA5-73102E382BAD}"/>
              </a:ext>
            </a:extLst>
          </p:cNvPr>
          <p:cNvSpPr>
            <a:spLocks noGrp="1"/>
          </p:cNvSpPr>
          <p:nvPr>
            <p:ph type="body" sz="quarter" idx="15" hasCustomPrompt="1"/>
          </p:nvPr>
        </p:nvSpPr>
        <p:spPr>
          <a:xfrm>
            <a:off x="648000" y="5432400"/>
            <a:ext cx="2481316" cy="324000"/>
          </a:xfrm>
        </p:spPr>
        <p:txBody>
          <a:bodyPr lIns="0" rIns="0">
            <a:noAutofit/>
          </a:bodyPr>
          <a:lstStyle>
            <a:lvl1pPr>
              <a:lnSpc>
                <a:spcPts val="1800"/>
              </a:lnSpc>
              <a:spcBef>
                <a:spcPts val="0"/>
              </a:spcBef>
              <a:defRPr sz="1500">
                <a:solidFill>
                  <a:schemeClr val="accent2"/>
                </a:solidFill>
              </a:defRPr>
            </a:lvl1pPr>
          </a:lstStyle>
          <a:p>
            <a:pPr lvl="0"/>
            <a:r>
              <a:rPr lang="en-GB" noProof="0" dirty="0"/>
              <a:t>Table note on 1 line</a:t>
            </a:r>
          </a:p>
        </p:txBody>
      </p:sp>
      <p:sp>
        <p:nvSpPr>
          <p:cNvPr id="5" name="Zástupný symbol pro tabulku 4">
            <a:extLst>
              <a:ext uri="{FF2B5EF4-FFF2-40B4-BE49-F238E27FC236}">
                <a16:creationId xmlns:a16="http://schemas.microsoft.com/office/drawing/2014/main" id="{C1A3035E-21FB-4894-92A5-2D93E05F4EA9}"/>
              </a:ext>
            </a:extLst>
          </p:cNvPr>
          <p:cNvSpPr>
            <a:spLocks noGrp="1"/>
          </p:cNvSpPr>
          <p:nvPr>
            <p:ph type="tbl" sz="quarter" idx="16" hasCustomPrompt="1"/>
          </p:nvPr>
        </p:nvSpPr>
        <p:spPr>
          <a:xfrm>
            <a:off x="648000" y="1796400"/>
            <a:ext cx="7848000" cy="3517200"/>
          </a:xfrm>
        </p:spPr>
        <p:txBody>
          <a:bodyPr tIns="72000" bIns="72000" anchor="ctr" anchorCtr="0">
            <a:normAutofit/>
          </a:bodyPr>
          <a:lstStyle>
            <a:lvl1pPr>
              <a:defRPr sz="1500"/>
            </a:lvl1pPr>
          </a:lstStyle>
          <a:p>
            <a:r>
              <a:rPr lang="en-GB" dirty="0"/>
              <a:t>Click the icon to add a table.</a:t>
            </a:r>
            <a:endParaRPr lang="cs-CZ" dirty="0"/>
          </a:p>
        </p:txBody>
      </p:sp>
      <p:cxnSp>
        <p:nvCxnSpPr>
          <p:cNvPr id="12" name="Přímá spojnice 11">
            <a:extLst>
              <a:ext uri="{FF2B5EF4-FFF2-40B4-BE49-F238E27FC236}">
                <a16:creationId xmlns:a16="http://schemas.microsoft.com/office/drawing/2014/main" id="{E4BA578A-7CA3-441A-875C-DA886EF7B869}"/>
              </a:ext>
            </a:extLst>
          </p:cNvPr>
          <p:cNvCxnSpPr>
            <a:cxnSpLocks/>
          </p:cNvCxnSpPr>
          <p:nvPr userDrawn="1"/>
        </p:nvCxnSpPr>
        <p:spPr>
          <a:xfrm>
            <a:off x="441305" y="6534442"/>
            <a:ext cx="0" cy="126925"/>
          </a:xfrm>
          <a:prstGeom prst="line">
            <a:avLst/>
          </a:prstGeom>
          <a:ln w="12700">
            <a:solidFill>
              <a:schemeClr val="accent3"/>
            </a:solidFill>
          </a:ln>
        </p:spPr>
        <p:style>
          <a:lnRef idx="1">
            <a:schemeClr val="dk1"/>
          </a:lnRef>
          <a:fillRef idx="0">
            <a:schemeClr val="dk1"/>
          </a:fillRef>
          <a:effectRef idx="0">
            <a:schemeClr val="dk1"/>
          </a:effectRef>
          <a:fontRef idx="minor">
            <a:schemeClr val="tx1"/>
          </a:fontRef>
        </p:style>
      </p:cxnSp>
      <p:sp>
        <p:nvSpPr>
          <p:cNvPr id="14" name="Zástupný symbol pro číslo snímku 5">
            <a:extLst>
              <a:ext uri="{FF2B5EF4-FFF2-40B4-BE49-F238E27FC236}">
                <a16:creationId xmlns:a16="http://schemas.microsoft.com/office/drawing/2014/main" id="{47BD0CF3-E626-476B-9225-476D0116C2F1}"/>
              </a:ext>
            </a:extLst>
          </p:cNvPr>
          <p:cNvSpPr txBox="1">
            <a:spLocks/>
          </p:cNvSpPr>
          <p:nvPr userDrawn="1"/>
        </p:nvSpPr>
        <p:spPr>
          <a:xfrm>
            <a:off x="180000" y="6492873"/>
            <a:ext cx="237600" cy="365126"/>
          </a:xfrm>
          <a:prstGeom prst="rect">
            <a:avLst/>
          </a:prstGeom>
        </p:spPr>
        <p:txBody>
          <a:bodyPr vert="horz" lIns="0" tIns="0" rIns="0" bIns="190800" rtlCol="0" anchor="b" anchorCtr="0"/>
          <a:lstStyle>
            <a:defPPr>
              <a:defRPr lang="cs-CZ"/>
            </a:defPPr>
            <a:lvl1pPr marL="0" algn="ctr" defTabSz="914400" rtl="0" eaLnBrk="1" latinLnBrk="0" hangingPunct="1">
              <a:defRPr sz="1000" b="1" kern="1200">
                <a:solidFill>
                  <a:schemeClr val="accent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51CC97F-B359-438B-BC50-D4E0333112DB}" type="slidenum">
              <a:rPr lang="cs-CZ" smtClean="0"/>
              <a:pPr/>
              <a:t>‹#›</a:t>
            </a:fld>
            <a:endParaRPr lang="cs-CZ" dirty="0"/>
          </a:p>
        </p:txBody>
      </p:sp>
      <p:sp>
        <p:nvSpPr>
          <p:cNvPr id="18" name="Zástupný symbol pro zápatí 4">
            <a:extLst>
              <a:ext uri="{FF2B5EF4-FFF2-40B4-BE49-F238E27FC236}">
                <a16:creationId xmlns:a16="http://schemas.microsoft.com/office/drawing/2014/main" id="{8A03B3F2-A48A-4D0E-A779-E868557FD7D9}"/>
              </a:ext>
            </a:extLst>
          </p:cNvPr>
          <p:cNvSpPr>
            <a:spLocks noGrp="1"/>
          </p:cNvSpPr>
          <p:nvPr>
            <p:ph type="ftr" sz="quarter" idx="11"/>
          </p:nvPr>
        </p:nvSpPr>
        <p:spPr>
          <a:xfrm>
            <a:off x="504000" y="6492875"/>
            <a:ext cx="6029864" cy="365125"/>
          </a:xfrm>
        </p:spPr>
        <p:txBody>
          <a:bodyPr lIns="0" tIns="0" bIns="190800" anchor="b" anchorCtr="0"/>
          <a:lstStyle>
            <a:lvl1pPr>
              <a:defRPr>
                <a:solidFill>
                  <a:schemeClr val="accent2"/>
                </a:solidFill>
              </a:defRPr>
            </a:lvl1pPr>
          </a:lstStyle>
          <a:p>
            <a:r>
              <a:rPr lang="fr-FR" noProof="0"/>
              <a:t>ENISA ― 3GPP/SA3 2022-11-15 EU5G ― certification scheme</a:t>
            </a:r>
            <a:endParaRPr lang="en-GB" noProof="0" dirty="0"/>
          </a:p>
        </p:txBody>
      </p:sp>
      <p:pic>
        <p:nvPicPr>
          <p:cNvPr id="19" name="Picture 48">
            <a:extLst>
              <a:ext uri="{FF2B5EF4-FFF2-40B4-BE49-F238E27FC236}">
                <a16:creationId xmlns:a16="http://schemas.microsoft.com/office/drawing/2014/main" id="{1D0A7C21-E46D-4406-843B-559E01F435BD}"/>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8557200" y="6393600"/>
            <a:ext cx="424954" cy="388800"/>
          </a:xfrm>
          <a:prstGeom prst="rect">
            <a:avLst/>
          </a:prstGeom>
        </p:spPr>
      </p:pic>
    </p:spTree>
    <p:extLst>
      <p:ext uri="{BB962C8B-B14F-4D97-AF65-F5344CB8AC3E}">
        <p14:creationId xmlns:p14="http://schemas.microsoft.com/office/powerpoint/2010/main" val="9072081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Content - Picture+note">
    <p:spTree>
      <p:nvGrpSpPr>
        <p:cNvPr id="1" name=""/>
        <p:cNvGrpSpPr/>
        <p:nvPr/>
      </p:nvGrpSpPr>
      <p:grpSpPr>
        <a:xfrm>
          <a:off x="0" y="0"/>
          <a:ext cx="0" cy="0"/>
          <a:chOff x="0" y="0"/>
          <a:chExt cx="0" cy="0"/>
        </a:xfrm>
      </p:grpSpPr>
      <p:pic>
        <p:nvPicPr>
          <p:cNvPr id="8" name="Obrázek 7">
            <a:extLst>
              <a:ext uri="{FF2B5EF4-FFF2-40B4-BE49-F238E27FC236}">
                <a16:creationId xmlns:a16="http://schemas.microsoft.com/office/drawing/2014/main" id="{6F1591F6-46C5-4F72-868A-5E0F3404CFE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7999"/>
          </a:xfrm>
          <a:prstGeom prst="rect">
            <a:avLst/>
          </a:prstGeom>
        </p:spPr>
      </p:pic>
      <p:sp>
        <p:nvSpPr>
          <p:cNvPr id="9" name="Zástupný symbol pro text 8">
            <a:extLst>
              <a:ext uri="{FF2B5EF4-FFF2-40B4-BE49-F238E27FC236}">
                <a16:creationId xmlns:a16="http://schemas.microsoft.com/office/drawing/2014/main" id="{574837A5-77F8-423B-9F8C-DB3EC5292211}"/>
              </a:ext>
            </a:extLst>
          </p:cNvPr>
          <p:cNvSpPr>
            <a:spLocks noGrp="1"/>
          </p:cNvSpPr>
          <p:nvPr>
            <p:ph type="body" sz="quarter" idx="13" hasCustomPrompt="1"/>
          </p:nvPr>
        </p:nvSpPr>
        <p:spPr>
          <a:xfrm>
            <a:off x="6735600" y="155575"/>
            <a:ext cx="2408400" cy="324000"/>
          </a:xfrm>
        </p:spPr>
        <p:txBody>
          <a:bodyPr rIns="216000">
            <a:noAutofit/>
          </a:bodyPr>
          <a:lstStyle>
            <a:lvl1pPr algn="r">
              <a:defRPr sz="1500" baseline="0">
                <a:solidFill>
                  <a:schemeClr val="accent2"/>
                </a:solidFill>
              </a:defRPr>
            </a:lvl1pPr>
          </a:lstStyle>
          <a:p>
            <a:pPr lvl="0"/>
            <a:r>
              <a:rPr lang="en-GB" noProof="0" dirty="0"/>
              <a:t>Update text</a:t>
            </a:r>
          </a:p>
        </p:txBody>
      </p:sp>
      <p:sp>
        <p:nvSpPr>
          <p:cNvPr id="11" name="Zástupný symbol pro text 10">
            <a:extLst>
              <a:ext uri="{FF2B5EF4-FFF2-40B4-BE49-F238E27FC236}">
                <a16:creationId xmlns:a16="http://schemas.microsoft.com/office/drawing/2014/main" id="{1EE2432E-4F89-4E41-9DA5-73102E382BAD}"/>
              </a:ext>
            </a:extLst>
          </p:cNvPr>
          <p:cNvSpPr>
            <a:spLocks noGrp="1"/>
          </p:cNvSpPr>
          <p:nvPr>
            <p:ph type="body" sz="quarter" idx="15" hasCustomPrompt="1"/>
          </p:nvPr>
        </p:nvSpPr>
        <p:spPr>
          <a:xfrm>
            <a:off x="648000" y="5896800"/>
            <a:ext cx="2481316" cy="324000"/>
          </a:xfrm>
        </p:spPr>
        <p:txBody>
          <a:bodyPr lIns="0" rIns="0">
            <a:noAutofit/>
          </a:bodyPr>
          <a:lstStyle>
            <a:lvl1pPr>
              <a:lnSpc>
                <a:spcPts val="1800"/>
              </a:lnSpc>
              <a:spcBef>
                <a:spcPts val="0"/>
              </a:spcBef>
              <a:defRPr sz="1500">
                <a:solidFill>
                  <a:schemeClr val="accent2"/>
                </a:solidFill>
              </a:defRPr>
            </a:lvl1pPr>
          </a:lstStyle>
          <a:p>
            <a:pPr lvl="0"/>
            <a:r>
              <a:rPr lang="en-GB" noProof="0" dirty="0"/>
              <a:t>Picture note on 1 line</a:t>
            </a:r>
          </a:p>
        </p:txBody>
      </p:sp>
      <p:sp>
        <p:nvSpPr>
          <p:cNvPr id="4" name="Zástupný symbol obrázku 3">
            <a:extLst>
              <a:ext uri="{FF2B5EF4-FFF2-40B4-BE49-F238E27FC236}">
                <a16:creationId xmlns:a16="http://schemas.microsoft.com/office/drawing/2014/main" id="{A19E01E0-95D9-4F6E-9F11-1472DF589D65}"/>
              </a:ext>
            </a:extLst>
          </p:cNvPr>
          <p:cNvSpPr>
            <a:spLocks noGrp="1"/>
          </p:cNvSpPr>
          <p:nvPr>
            <p:ph type="pic" sz="quarter" idx="16" hasCustomPrompt="1"/>
          </p:nvPr>
        </p:nvSpPr>
        <p:spPr>
          <a:xfrm>
            <a:off x="648000" y="648000"/>
            <a:ext cx="7848000" cy="5220000"/>
          </a:xfrm>
        </p:spPr>
        <p:txBody>
          <a:bodyPr/>
          <a:lstStyle/>
          <a:p>
            <a:r>
              <a:rPr lang="en-GB" dirty="0"/>
              <a:t>Click the icon to add an image.</a:t>
            </a:r>
            <a:endParaRPr lang="cs-CZ" dirty="0"/>
          </a:p>
        </p:txBody>
      </p:sp>
      <p:cxnSp>
        <p:nvCxnSpPr>
          <p:cNvPr id="10" name="Přímá spojnice 9">
            <a:extLst>
              <a:ext uri="{FF2B5EF4-FFF2-40B4-BE49-F238E27FC236}">
                <a16:creationId xmlns:a16="http://schemas.microsoft.com/office/drawing/2014/main" id="{EAFD109A-B345-4356-B29F-641AD5239122}"/>
              </a:ext>
            </a:extLst>
          </p:cNvPr>
          <p:cNvCxnSpPr>
            <a:cxnSpLocks/>
          </p:cNvCxnSpPr>
          <p:nvPr userDrawn="1"/>
        </p:nvCxnSpPr>
        <p:spPr>
          <a:xfrm>
            <a:off x="441305" y="6534442"/>
            <a:ext cx="0" cy="126925"/>
          </a:xfrm>
          <a:prstGeom prst="line">
            <a:avLst/>
          </a:prstGeom>
          <a:ln w="12700">
            <a:solidFill>
              <a:schemeClr val="accent3"/>
            </a:solidFill>
          </a:ln>
        </p:spPr>
        <p:style>
          <a:lnRef idx="1">
            <a:schemeClr val="dk1"/>
          </a:lnRef>
          <a:fillRef idx="0">
            <a:schemeClr val="dk1"/>
          </a:fillRef>
          <a:effectRef idx="0">
            <a:schemeClr val="dk1"/>
          </a:effectRef>
          <a:fontRef idx="minor">
            <a:schemeClr val="tx1"/>
          </a:fontRef>
        </p:style>
      </p:cxnSp>
      <p:sp>
        <p:nvSpPr>
          <p:cNvPr id="16" name="Zástupný symbol pro číslo snímku 5">
            <a:extLst>
              <a:ext uri="{FF2B5EF4-FFF2-40B4-BE49-F238E27FC236}">
                <a16:creationId xmlns:a16="http://schemas.microsoft.com/office/drawing/2014/main" id="{BF4BDEF5-ED8C-4F8F-9D2A-D3521A15FC63}"/>
              </a:ext>
            </a:extLst>
          </p:cNvPr>
          <p:cNvSpPr txBox="1">
            <a:spLocks/>
          </p:cNvSpPr>
          <p:nvPr userDrawn="1"/>
        </p:nvSpPr>
        <p:spPr>
          <a:xfrm>
            <a:off x="180000" y="6492873"/>
            <a:ext cx="237600" cy="365126"/>
          </a:xfrm>
          <a:prstGeom prst="rect">
            <a:avLst/>
          </a:prstGeom>
        </p:spPr>
        <p:txBody>
          <a:bodyPr vert="horz" lIns="0" tIns="0" rIns="0" bIns="190800" rtlCol="0" anchor="b" anchorCtr="0"/>
          <a:lstStyle>
            <a:defPPr>
              <a:defRPr lang="cs-CZ"/>
            </a:defPPr>
            <a:lvl1pPr marL="0" algn="ctr" defTabSz="914400" rtl="0" eaLnBrk="1" latinLnBrk="0" hangingPunct="1">
              <a:defRPr sz="1000" b="1" kern="1200">
                <a:solidFill>
                  <a:schemeClr val="accent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51CC97F-B359-438B-BC50-D4E0333112DB}" type="slidenum">
              <a:rPr lang="cs-CZ" smtClean="0"/>
              <a:pPr/>
              <a:t>‹#›</a:t>
            </a:fld>
            <a:endParaRPr lang="cs-CZ" dirty="0"/>
          </a:p>
        </p:txBody>
      </p:sp>
      <p:sp>
        <p:nvSpPr>
          <p:cNvPr id="18" name="Zástupný symbol pro zápatí 4">
            <a:extLst>
              <a:ext uri="{FF2B5EF4-FFF2-40B4-BE49-F238E27FC236}">
                <a16:creationId xmlns:a16="http://schemas.microsoft.com/office/drawing/2014/main" id="{A306F1F7-6893-4DE5-9BAE-BADD48F537F2}"/>
              </a:ext>
            </a:extLst>
          </p:cNvPr>
          <p:cNvSpPr>
            <a:spLocks noGrp="1"/>
          </p:cNvSpPr>
          <p:nvPr>
            <p:ph type="ftr" sz="quarter" idx="11"/>
          </p:nvPr>
        </p:nvSpPr>
        <p:spPr>
          <a:xfrm>
            <a:off x="504000" y="6492875"/>
            <a:ext cx="6029864" cy="365125"/>
          </a:xfrm>
        </p:spPr>
        <p:txBody>
          <a:bodyPr lIns="0" tIns="0" bIns="190800" anchor="b" anchorCtr="0"/>
          <a:lstStyle>
            <a:lvl1pPr>
              <a:defRPr>
                <a:solidFill>
                  <a:schemeClr val="accent2"/>
                </a:solidFill>
              </a:defRPr>
            </a:lvl1pPr>
          </a:lstStyle>
          <a:p>
            <a:r>
              <a:rPr lang="fr-FR"/>
              <a:t>ENISA ― 3GPP/SA3 2022-11-15 EU5G ― certification scheme</a:t>
            </a:r>
            <a:endParaRPr lang="en-GB" dirty="0"/>
          </a:p>
        </p:txBody>
      </p:sp>
      <p:pic>
        <p:nvPicPr>
          <p:cNvPr id="19" name="Picture 48">
            <a:extLst>
              <a:ext uri="{FF2B5EF4-FFF2-40B4-BE49-F238E27FC236}">
                <a16:creationId xmlns:a16="http://schemas.microsoft.com/office/drawing/2014/main" id="{F4D9E57C-97AF-47DA-8816-9D396C40F3A3}"/>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8557200" y="6393600"/>
            <a:ext cx="424954" cy="388800"/>
          </a:xfrm>
          <a:prstGeom prst="rect">
            <a:avLst/>
          </a:prstGeom>
        </p:spPr>
      </p:pic>
    </p:spTree>
    <p:extLst>
      <p:ext uri="{BB962C8B-B14F-4D97-AF65-F5344CB8AC3E}">
        <p14:creationId xmlns:p14="http://schemas.microsoft.com/office/powerpoint/2010/main" val="16717679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Content - Quote">
    <p:spTree>
      <p:nvGrpSpPr>
        <p:cNvPr id="1" name=""/>
        <p:cNvGrpSpPr/>
        <p:nvPr/>
      </p:nvGrpSpPr>
      <p:grpSpPr>
        <a:xfrm>
          <a:off x="0" y="0"/>
          <a:ext cx="0" cy="0"/>
          <a:chOff x="0" y="0"/>
          <a:chExt cx="0" cy="0"/>
        </a:xfrm>
      </p:grpSpPr>
      <p:pic>
        <p:nvPicPr>
          <p:cNvPr id="5" name="Obrázek 4">
            <a:extLst>
              <a:ext uri="{FF2B5EF4-FFF2-40B4-BE49-F238E27FC236}">
                <a16:creationId xmlns:a16="http://schemas.microsoft.com/office/drawing/2014/main" id="{FEC6403B-CAB4-4425-9AAE-B24BA1C2172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7999"/>
          </a:xfrm>
          <a:prstGeom prst="rect">
            <a:avLst/>
          </a:prstGeom>
        </p:spPr>
      </p:pic>
      <p:sp>
        <p:nvSpPr>
          <p:cNvPr id="9" name="Zástupný symbol pro text 8">
            <a:extLst>
              <a:ext uri="{FF2B5EF4-FFF2-40B4-BE49-F238E27FC236}">
                <a16:creationId xmlns:a16="http://schemas.microsoft.com/office/drawing/2014/main" id="{574837A5-77F8-423B-9F8C-DB3EC5292211}"/>
              </a:ext>
            </a:extLst>
          </p:cNvPr>
          <p:cNvSpPr>
            <a:spLocks noGrp="1"/>
          </p:cNvSpPr>
          <p:nvPr>
            <p:ph type="body" sz="quarter" idx="13" hasCustomPrompt="1"/>
          </p:nvPr>
        </p:nvSpPr>
        <p:spPr>
          <a:xfrm>
            <a:off x="6735600" y="155575"/>
            <a:ext cx="2408400" cy="324000"/>
          </a:xfrm>
        </p:spPr>
        <p:txBody>
          <a:bodyPr rIns="216000">
            <a:noAutofit/>
          </a:bodyPr>
          <a:lstStyle>
            <a:lvl1pPr algn="r">
              <a:defRPr sz="1500">
                <a:solidFill>
                  <a:schemeClr val="accent2"/>
                </a:solidFill>
              </a:defRPr>
            </a:lvl1pPr>
          </a:lstStyle>
          <a:p>
            <a:pPr lvl="0"/>
            <a:r>
              <a:rPr lang="en-GB" dirty="0"/>
              <a:t>Update text</a:t>
            </a:r>
            <a:endParaRPr lang="cs-CZ" dirty="0"/>
          </a:p>
        </p:txBody>
      </p:sp>
      <p:sp>
        <p:nvSpPr>
          <p:cNvPr id="3" name="Zástupný symbol pro text 2">
            <a:extLst>
              <a:ext uri="{FF2B5EF4-FFF2-40B4-BE49-F238E27FC236}">
                <a16:creationId xmlns:a16="http://schemas.microsoft.com/office/drawing/2014/main" id="{0B6A6302-7579-4A2C-9414-1E72BF4A4AE1}"/>
              </a:ext>
            </a:extLst>
          </p:cNvPr>
          <p:cNvSpPr>
            <a:spLocks noGrp="1"/>
          </p:cNvSpPr>
          <p:nvPr>
            <p:ph type="body" sz="quarter" idx="16" hasCustomPrompt="1"/>
          </p:nvPr>
        </p:nvSpPr>
        <p:spPr>
          <a:xfrm>
            <a:off x="1303200" y="1494000"/>
            <a:ext cx="5608800" cy="3297600"/>
          </a:xfrm>
        </p:spPr>
        <p:txBody>
          <a:bodyPr lIns="0" tIns="0" rIns="0" bIns="0">
            <a:noAutofit/>
          </a:bodyPr>
          <a:lstStyle>
            <a:lvl1pPr>
              <a:lnSpc>
                <a:spcPts val="2500"/>
              </a:lnSpc>
              <a:spcBef>
                <a:spcPts val="0"/>
              </a:spcBef>
              <a:defRPr sz="2200" b="1">
                <a:solidFill>
                  <a:schemeClr val="accent2"/>
                </a:solidFill>
              </a:defRPr>
            </a:lvl1pPr>
          </a:lstStyle>
          <a:p>
            <a:pPr lvl="0"/>
            <a:r>
              <a:rPr lang="en-GB" dirty="0"/>
              <a:t>Add quote</a:t>
            </a:r>
            <a:endParaRPr lang="cs-CZ" dirty="0"/>
          </a:p>
        </p:txBody>
      </p:sp>
      <p:sp>
        <p:nvSpPr>
          <p:cNvPr id="17" name="Zástupný symbol pro text 16">
            <a:extLst>
              <a:ext uri="{FF2B5EF4-FFF2-40B4-BE49-F238E27FC236}">
                <a16:creationId xmlns:a16="http://schemas.microsoft.com/office/drawing/2014/main" id="{D8AC711C-B9C9-4C74-8CE1-248EC4C17C7F}"/>
              </a:ext>
            </a:extLst>
          </p:cNvPr>
          <p:cNvSpPr>
            <a:spLocks noGrp="1"/>
          </p:cNvSpPr>
          <p:nvPr>
            <p:ph type="body" sz="quarter" idx="17" hasCustomPrompt="1"/>
          </p:nvPr>
        </p:nvSpPr>
        <p:spPr>
          <a:xfrm>
            <a:off x="1303200" y="5130000"/>
            <a:ext cx="5608800" cy="622800"/>
          </a:xfrm>
        </p:spPr>
        <p:txBody>
          <a:bodyPr lIns="0" tIns="0" rIns="90000" bIns="0">
            <a:noAutofit/>
          </a:bodyPr>
          <a:lstStyle>
            <a:lvl1pPr>
              <a:lnSpc>
                <a:spcPts val="2100"/>
              </a:lnSpc>
              <a:spcBef>
                <a:spcPts val="0"/>
              </a:spcBef>
              <a:defRPr sz="1700" baseline="0">
                <a:solidFill>
                  <a:schemeClr val="accent4"/>
                </a:solidFill>
              </a:defRPr>
            </a:lvl1pPr>
            <a:lvl2pPr marL="0" indent="0">
              <a:lnSpc>
                <a:spcPct val="100000"/>
              </a:lnSpc>
              <a:spcBef>
                <a:spcPts val="0"/>
              </a:spcBef>
              <a:buFontTx/>
              <a:buNone/>
              <a:defRPr sz="1700" baseline="0">
                <a:solidFill>
                  <a:schemeClr val="accent3"/>
                </a:solidFill>
              </a:defRPr>
            </a:lvl2pPr>
          </a:lstStyle>
          <a:p>
            <a:pPr lvl="0"/>
            <a:r>
              <a:rPr lang="en-GB" dirty="0"/>
              <a:t>Add name</a:t>
            </a:r>
            <a:endParaRPr lang="cs-CZ" dirty="0"/>
          </a:p>
          <a:p>
            <a:pPr lvl="1"/>
            <a:r>
              <a:rPr lang="en-GB" dirty="0"/>
              <a:t>Add position</a:t>
            </a:r>
            <a:endParaRPr lang="cs-CZ" dirty="0"/>
          </a:p>
        </p:txBody>
      </p:sp>
      <p:cxnSp>
        <p:nvCxnSpPr>
          <p:cNvPr id="8" name="Přímá spojnice 7">
            <a:extLst>
              <a:ext uri="{FF2B5EF4-FFF2-40B4-BE49-F238E27FC236}">
                <a16:creationId xmlns:a16="http://schemas.microsoft.com/office/drawing/2014/main" id="{866894EF-37AD-4FC5-8A51-57BAD9BEFE27}"/>
              </a:ext>
            </a:extLst>
          </p:cNvPr>
          <p:cNvCxnSpPr>
            <a:cxnSpLocks/>
          </p:cNvCxnSpPr>
          <p:nvPr userDrawn="1"/>
        </p:nvCxnSpPr>
        <p:spPr>
          <a:xfrm>
            <a:off x="441305" y="6534442"/>
            <a:ext cx="0" cy="126925"/>
          </a:xfrm>
          <a:prstGeom prst="line">
            <a:avLst/>
          </a:prstGeom>
          <a:ln w="12700">
            <a:solidFill>
              <a:schemeClr val="accent3"/>
            </a:solidFill>
          </a:ln>
        </p:spPr>
        <p:style>
          <a:lnRef idx="1">
            <a:schemeClr val="dk1"/>
          </a:lnRef>
          <a:fillRef idx="0">
            <a:schemeClr val="dk1"/>
          </a:fillRef>
          <a:effectRef idx="0">
            <a:schemeClr val="dk1"/>
          </a:effectRef>
          <a:fontRef idx="minor">
            <a:schemeClr val="tx1"/>
          </a:fontRef>
        </p:style>
      </p:cxnSp>
      <p:sp>
        <p:nvSpPr>
          <p:cNvPr id="13" name="Zástupný symbol pro číslo snímku 5">
            <a:extLst>
              <a:ext uri="{FF2B5EF4-FFF2-40B4-BE49-F238E27FC236}">
                <a16:creationId xmlns:a16="http://schemas.microsoft.com/office/drawing/2014/main" id="{31334F80-20A5-4069-AF3C-C70B6AD78E4B}"/>
              </a:ext>
            </a:extLst>
          </p:cNvPr>
          <p:cNvSpPr txBox="1">
            <a:spLocks/>
          </p:cNvSpPr>
          <p:nvPr userDrawn="1"/>
        </p:nvSpPr>
        <p:spPr>
          <a:xfrm>
            <a:off x="180000" y="6492873"/>
            <a:ext cx="237600" cy="365126"/>
          </a:xfrm>
          <a:prstGeom prst="rect">
            <a:avLst/>
          </a:prstGeom>
        </p:spPr>
        <p:txBody>
          <a:bodyPr vert="horz" lIns="0" tIns="0" rIns="0" bIns="190800" rtlCol="0" anchor="b" anchorCtr="0"/>
          <a:lstStyle>
            <a:defPPr>
              <a:defRPr lang="cs-CZ"/>
            </a:defPPr>
            <a:lvl1pPr marL="0" algn="ctr" defTabSz="914400" rtl="0" eaLnBrk="1" latinLnBrk="0" hangingPunct="1">
              <a:defRPr sz="1000" b="1" kern="1200">
                <a:solidFill>
                  <a:schemeClr val="accent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51CC97F-B359-438B-BC50-D4E0333112DB}" type="slidenum">
              <a:rPr lang="cs-CZ" smtClean="0"/>
              <a:pPr/>
              <a:t>‹#›</a:t>
            </a:fld>
            <a:endParaRPr lang="cs-CZ" dirty="0"/>
          </a:p>
        </p:txBody>
      </p:sp>
      <p:sp>
        <p:nvSpPr>
          <p:cNvPr id="14" name="Zástupný symbol pro zápatí 4">
            <a:extLst>
              <a:ext uri="{FF2B5EF4-FFF2-40B4-BE49-F238E27FC236}">
                <a16:creationId xmlns:a16="http://schemas.microsoft.com/office/drawing/2014/main" id="{3B5B37FB-07D7-49B9-AFBB-54841C544D4F}"/>
              </a:ext>
            </a:extLst>
          </p:cNvPr>
          <p:cNvSpPr>
            <a:spLocks noGrp="1"/>
          </p:cNvSpPr>
          <p:nvPr>
            <p:ph type="ftr" sz="quarter" idx="11"/>
          </p:nvPr>
        </p:nvSpPr>
        <p:spPr>
          <a:xfrm>
            <a:off x="504000" y="6492875"/>
            <a:ext cx="6029864" cy="365125"/>
          </a:xfrm>
        </p:spPr>
        <p:txBody>
          <a:bodyPr lIns="0" tIns="0" bIns="190800" anchor="b" anchorCtr="0"/>
          <a:lstStyle>
            <a:lvl1pPr>
              <a:defRPr>
                <a:solidFill>
                  <a:schemeClr val="accent2"/>
                </a:solidFill>
              </a:defRPr>
            </a:lvl1pPr>
          </a:lstStyle>
          <a:p>
            <a:r>
              <a:rPr lang="fr-FR" noProof="0"/>
              <a:t>ENISA ― 3GPP/SA3 2022-11-15 EU5G ― certification scheme</a:t>
            </a:r>
            <a:endParaRPr lang="en-GB" noProof="0" dirty="0"/>
          </a:p>
        </p:txBody>
      </p:sp>
      <p:pic>
        <p:nvPicPr>
          <p:cNvPr id="15" name="Picture 48">
            <a:extLst>
              <a:ext uri="{FF2B5EF4-FFF2-40B4-BE49-F238E27FC236}">
                <a16:creationId xmlns:a16="http://schemas.microsoft.com/office/drawing/2014/main" id="{76F7D098-C69F-40A1-ACF5-CBE1B67C63FA}"/>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8557200" y="6393600"/>
            <a:ext cx="424954" cy="388800"/>
          </a:xfrm>
          <a:prstGeom prst="rect">
            <a:avLst/>
          </a:prstGeom>
        </p:spPr>
      </p:pic>
    </p:spTree>
    <p:extLst>
      <p:ext uri="{BB962C8B-B14F-4D97-AF65-F5344CB8AC3E}">
        <p14:creationId xmlns:p14="http://schemas.microsoft.com/office/powerpoint/2010/main" val="20499684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Content - 4 text boxes">
    <p:spTree>
      <p:nvGrpSpPr>
        <p:cNvPr id="1" name=""/>
        <p:cNvGrpSpPr/>
        <p:nvPr/>
      </p:nvGrpSpPr>
      <p:grpSpPr>
        <a:xfrm>
          <a:off x="0" y="0"/>
          <a:ext cx="0" cy="0"/>
          <a:chOff x="0" y="0"/>
          <a:chExt cx="0" cy="0"/>
        </a:xfrm>
      </p:grpSpPr>
      <p:pic>
        <p:nvPicPr>
          <p:cNvPr id="12" name="Obrázek 11">
            <a:extLst>
              <a:ext uri="{FF2B5EF4-FFF2-40B4-BE49-F238E27FC236}">
                <a16:creationId xmlns:a16="http://schemas.microsoft.com/office/drawing/2014/main" id="{8AF0B514-85E0-4D9B-AC24-B5281D50B7D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7999"/>
          </a:xfrm>
          <a:prstGeom prst="rect">
            <a:avLst/>
          </a:prstGeom>
        </p:spPr>
      </p:pic>
      <p:sp>
        <p:nvSpPr>
          <p:cNvPr id="2" name="Nadpis 1">
            <a:extLst>
              <a:ext uri="{FF2B5EF4-FFF2-40B4-BE49-F238E27FC236}">
                <a16:creationId xmlns:a16="http://schemas.microsoft.com/office/drawing/2014/main" id="{AB8B9092-3C55-42C8-B8BB-259BF8C98DE3}"/>
              </a:ext>
            </a:extLst>
          </p:cNvPr>
          <p:cNvSpPr>
            <a:spLocks noGrp="1"/>
          </p:cNvSpPr>
          <p:nvPr>
            <p:ph type="title" hasCustomPrompt="1"/>
          </p:nvPr>
        </p:nvSpPr>
        <p:spPr>
          <a:xfrm>
            <a:off x="0" y="702000"/>
            <a:ext cx="8640000" cy="453600"/>
          </a:xfrm>
        </p:spPr>
        <p:txBody>
          <a:bodyPr lIns="648000" tIns="0" rIns="684000" bIns="0" anchor="t" anchorCtr="0">
            <a:noAutofit/>
          </a:bodyPr>
          <a:lstStyle>
            <a:lvl1pPr>
              <a:lnSpc>
                <a:spcPts val="3400"/>
              </a:lnSpc>
              <a:defRPr sz="3100" cap="all" baseline="0">
                <a:solidFill>
                  <a:schemeClr val="accent4"/>
                </a:solidFill>
              </a:defRPr>
            </a:lvl1pPr>
          </a:lstStyle>
          <a:p>
            <a:r>
              <a:rPr lang="en-GB" noProof="0" dirty="0"/>
              <a:t>One line headline, on the left</a:t>
            </a:r>
          </a:p>
        </p:txBody>
      </p:sp>
      <p:sp>
        <p:nvSpPr>
          <p:cNvPr id="9" name="Zástupný symbol pro text 8">
            <a:extLst>
              <a:ext uri="{FF2B5EF4-FFF2-40B4-BE49-F238E27FC236}">
                <a16:creationId xmlns:a16="http://schemas.microsoft.com/office/drawing/2014/main" id="{574837A5-77F8-423B-9F8C-DB3EC5292211}"/>
              </a:ext>
            </a:extLst>
          </p:cNvPr>
          <p:cNvSpPr>
            <a:spLocks noGrp="1"/>
          </p:cNvSpPr>
          <p:nvPr>
            <p:ph type="body" sz="quarter" idx="13" hasCustomPrompt="1"/>
          </p:nvPr>
        </p:nvSpPr>
        <p:spPr>
          <a:xfrm>
            <a:off x="6735600" y="155575"/>
            <a:ext cx="2408400" cy="324000"/>
          </a:xfrm>
        </p:spPr>
        <p:txBody>
          <a:bodyPr rIns="216000">
            <a:noAutofit/>
          </a:bodyPr>
          <a:lstStyle>
            <a:lvl1pPr algn="r">
              <a:defRPr sz="1500">
                <a:solidFill>
                  <a:schemeClr val="accent2"/>
                </a:solidFill>
              </a:defRPr>
            </a:lvl1pPr>
          </a:lstStyle>
          <a:p>
            <a:pPr lvl="0"/>
            <a:r>
              <a:rPr lang="en-GB" noProof="0" dirty="0"/>
              <a:t>Update text</a:t>
            </a:r>
          </a:p>
        </p:txBody>
      </p:sp>
      <p:sp>
        <p:nvSpPr>
          <p:cNvPr id="10" name="Zástupný symbol pro text 9">
            <a:extLst>
              <a:ext uri="{FF2B5EF4-FFF2-40B4-BE49-F238E27FC236}">
                <a16:creationId xmlns:a16="http://schemas.microsoft.com/office/drawing/2014/main" id="{1FE1AF15-0A6A-4965-BA27-85AFA398E86B}"/>
              </a:ext>
            </a:extLst>
          </p:cNvPr>
          <p:cNvSpPr>
            <a:spLocks noGrp="1"/>
          </p:cNvSpPr>
          <p:nvPr>
            <p:ph type="body" sz="quarter" idx="14" hasCustomPrompt="1"/>
          </p:nvPr>
        </p:nvSpPr>
        <p:spPr>
          <a:xfrm>
            <a:off x="648000" y="1897200"/>
            <a:ext cx="3913200" cy="2080800"/>
          </a:xfrm>
          <a:solidFill>
            <a:schemeClr val="accent2"/>
          </a:solidFill>
        </p:spPr>
        <p:txBody>
          <a:bodyPr lIns="216000" tIns="180000" rIns="180000" bIns="180000">
            <a:noAutofit/>
          </a:bodyPr>
          <a:lstStyle>
            <a:lvl1pPr>
              <a:lnSpc>
                <a:spcPts val="2500"/>
              </a:lnSpc>
              <a:spcBef>
                <a:spcPts val="0"/>
              </a:spcBef>
              <a:defRPr sz="2200" b="1">
                <a:solidFill>
                  <a:schemeClr val="bg1"/>
                </a:solidFill>
              </a:defRPr>
            </a:lvl1pPr>
            <a:lvl2pPr marL="0" indent="0">
              <a:lnSpc>
                <a:spcPts val="1900"/>
              </a:lnSpc>
              <a:spcBef>
                <a:spcPts val="800"/>
              </a:spcBef>
              <a:buFontTx/>
              <a:buNone/>
              <a:defRPr sz="1500">
                <a:solidFill>
                  <a:schemeClr val="bg1"/>
                </a:solidFill>
              </a:defRPr>
            </a:lvl2pPr>
          </a:lstStyle>
          <a:p>
            <a:pPr lvl="0"/>
            <a:r>
              <a:rPr lang="en-GB" noProof="0" dirty="0"/>
              <a:t>Box headline, two lines maximum</a:t>
            </a:r>
          </a:p>
          <a:p>
            <a:pPr lvl="1"/>
            <a:r>
              <a:rPr lang="en-GB" dirty="0"/>
              <a:t>Second level</a:t>
            </a:r>
            <a:endParaRPr lang="cs-CZ" dirty="0"/>
          </a:p>
        </p:txBody>
      </p:sp>
      <p:sp>
        <p:nvSpPr>
          <p:cNvPr id="20" name="Zástupný symbol pro text 9">
            <a:extLst>
              <a:ext uri="{FF2B5EF4-FFF2-40B4-BE49-F238E27FC236}">
                <a16:creationId xmlns:a16="http://schemas.microsoft.com/office/drawing/2014/main" id="{3ACB5538-946D-4BC7-B27F-EBBEA910CC62}"/>
              </a:ext>
            </a:extLst>
          </p:cNvPr>
          <p:cNvSpPr>
            <a:spLocks noGrp="1"/>
          </p:cNvSpPr>
          <p:nvPr>
            <p:ph type="body" sz="quarter" idx="16" hasCustomPrompt="1"/>
          </p:nvPr>
        </p:nvSpPr>
        <p:spPr>
          <a:xfrm>
            <a:off x="4572000" y="1897200"/>
            <a:ext cx="3913200" cy="2080800"/>
          </a:xfrm>
          <a:solidFill>
            <a:schemeClr val="accent6"/>
          </a:solidFill>
        </p:spPr>
        <p:txBody>
          <a:bodyPr lIns="216000" tIns="180000" rIns="180000" bIns="180000">
            <a:noAutofit/>
          </a:bodyPr>
          <a:lstStyle>
            <a:lvl1pPr>
              <a:lnSpc>
                <a:spcPts val="2500"/>
              </a:lnSpc>
              <a:spcBef>
                <a:spcPts val="0"/>
              </a:spcBef>
              <a:defRPr sz="2200" b="1">
                <a:solidFill>
                  <a:schemeClr val="accent2"/>
                </a:solidFill>
              </a:defRPr>
            </a:lvl1pPr>
            <a:lvl2pPr marL="0" indent="0">
              <a:lnSpc>
                <a:spcPts val="1900"/>
              </a:lnSpc>
              <a:spcBef>
                <a:spcPts val="800"/>
              </a:spcBef>
              <a:buFontTx/>
              <a:buNone/>
              <a:defRPr sz="1500">
                <a:solidFill>
                  <a:srgbClr val="5B5B5B"/>
                </a:solidFill>
              </a:defRPr>
            </a:lvl2pPr>
          </a:lstStyle>
          <a:p>
            <a:pPr lvl="0"/>
            <a:r>
              <a:rPr lang="en-GB" noProof="0" dirty="0"/>
              <a:t>Box headline, two lines maximum</a:t>
            </a:r>
          </a:p>
          <a:p>
            <a:pPr lvl="1"/>
            <a:r>
              <a:rPr lang="en-GB" dirty="0"/>
              <a:t>Second level</a:t>
            </a:r>
            <a:endParaRPr lang="cs-CZ" dirty="0"/>
          </a:p>
        </p:txBody>
      </p:sp>
      <p:sp>
        <p:nvSpPr>
          <p:cNvPr id="21" name="Zástupný symbol pro text 9">
            <a:extLst>
              <a:ext uri="{FF2B5EF4-FFF2-40B4-BE49-F238E27FC236}">
                <a16:creationId xmlns:a16="http://schemas.microsoft.com/office/drawing/2014/main" id="{DFF41EB8-20FB-4D8E-BD8B-367986FCE52C}"/>
              </a:ext>
            </a:extLst>
          </p:cNvPr>
          <p:cNvSpPr>
            <a:spLocks noGrp="1"/>
          </p:cNvSpPr>
          <p:nvPr>
            <p:ph type="body" sz="quarter" idx="17" hasCustomPrompt="1"/>
          </p:nvPr>
        </p:nvSpPr>
        <p:spPr>
          <a:xfrm>
            <a:off x="648000" y="3978000"/>
            <a:ext cx="3913200" cy="2080800"/>
          </a:xfrm>
          <a:solidFill>
            <a:schemeClr val="accent6"/>
          </a:solidFill>
        </p:spPr>
        <p:txBody>
          <a:bodyPr lIns="216000" tIns="180000" rIns="180000" bIns="180000">
            <a:noAutofit/>
          </a:bodyPr>
          <a:lstStyle>
            <a:lvl1pPr>
              <a:lnSpc>
                <a:spcPts val="2500"/>
              </a:lnSpc>
              <a:spcBef>
                <a:spcPts val="0"/>
              </a:spcBef>
              <a:defRPr sz="2200" b="1">
                <a:solidFill>
                  <a:schemeClr val="accent2"/>
                </a:solidFill>
              </a:defRPr>
            </a:lvl1pPr>
            <a:lvl2pPr marL="0" indent="0">
              <a:lnSpc>
                <a:spcPts val="1900"/>
              </a:lnSpc>
              <a:spcBef>
                <a:spcPts val="800"/>
              </a:spcBef>
              <a:buFontTx/>
              <a:buNone/>
              <a:defRPr sz="1500">
                <a:solidFill>
                  <a:schemeClr val="accent3"/>
                </a:solidFill>
              </a:defRPr>
            </a:lvl2pPr>
          </a:lstStyle>
          <a:p>
            <a:pPr lvl="0"/>
            <a:r>
              <a:rPr lang="en-GB" noProof="0" dirty="0"/>
              <a:t>Box headline, two lines maximum</a:t>
            </a:r>
          </a:p>
          <a:p>
            <a:pPr lvl="1"/>
            <a:r>
              <a:rPr lang="en-GB" dirty="0"/>
              <a:t>Second level</a:t>
            </a:r>
            <a:endParaRPr lang="cs-CZ" dirty="0"/>
          </a:p>
        </p:txBody>
      </p:sp>
      <p:sp>
        <p:nvSpPr>
          <p:cNvPr id="11" name="Zástupný symbol pro text 9">
            <a:extLst>
              <a:ext uri="{FF2B5EF4-FFF2-40B4-BE49-F238E27FC236}">
                <a16:creationId xmlns:a16="http://schemas.microsoft.com/office/drawing/2014/main" id="{55544A8F-0B2D-4E00-9596-9F1CAE8B326E}"/>
              </a:ext>
            </a:extLst>
          </p:cNvPr>
          <p:cNvSpPr>
            <a:spLocks noGrp="1"/>
          </p:cNvSpPr>
          <p:nvPr>
            <p:ph type="body" sz="quarter" idx="18" hasCustomPrompt="1"/>
          </p:nvPr>
        </p:nvSpPr>
        <p:spPr>
          <a:xfrm>
            <a:off x="4582802" y="3978000"/>
            <a:ext cx="3913200" cy="2080800"/>
          </a:xfrm>
          <a:solidFill>
            <a:schemeClr val="accent4"/>
          </a:solidFill>
        </p:spPr>
        <p:txBody>
          <a:bodyPr lIns="216000" tIns="180000" rIns="180000" bIns="180000">
            <a:noAutofit/>
          </a:bodyPr>
          <a:lstStyle>
            <a:lvl1pPr>
              <a:lnSpc>
                <a:spcPts val="2500"/>
              </a:lnSpc>
              <a:spcBef>
                <a:spcPts val="0"/>
              </a:spcBef>
              <a:defRPr sz="2200" b="1">
                <a:solidFill>
                  <a:schemeClr val="bg1"/>
                </a:solidFill>
              </a:defRPr>
            </a:lvl1pPr>
            <a:lvl2pPr marL="0" indent="0">
              <a:lnSpc>
                <a:spcPts val="1900"/>
              </a:lnSpc>
              <a:spcBef>
                <a:spcPts val="800"/>
              </a:spcBef>
              <a:buFontTx/>
              <a:buNone/>
              <a:defRPr sz="1500">
                <a:solidFill>
                  <a:schemeClr val="bg1"/>
                </a:solidFill>
              </a:defRPr>
            </a:lvl2pPr>
          </a:lstStyle>
          <a:p>
            <a:pPr lvl="0"/>
            <a:r>
              <a:rPr lang="en-GB" noProof="0" dirty="0"/>
              <a:t>Box headline, two lines maximum</a:t>
            </a:r>
          </a:p>
          <a:p>
            <a:pPr lvl="1"/>
            <a:r>
              <a:rPr lang="en-GB" dirty="0"/>
              <a:t>Second level</a:t>
            </a:r>
            <a:endParaRPr lang="cs-CZ" dirty="0"/>
          </a:p>
        </p:txBody>
      </p:sp>
      <p:cxnSp>
        <p:nvCxnSpPr>
          <p:cNvPr id="13" name="Přímá spojnice 12">
            <a:extLst>
              <a:ext uri="{FF2B5EF4-FFF2-40B4-BE49-F238E27FC236}">
                <a16:creationId xmlns:a16="http://schemas.microsoft.com/office/drawing/2014/main" id="{20795802-94BC-43E9-9B22-8B7E5BCEBB34}"/>
              </a:ext>
            </a:extLst>
          </p:cNvPr>
          <p:cNvCxnSpPr>
            <a:cxnSpLocks/>
          </p:cNvCxnSpPr>
          <p:nvPr userDrawn="1"/>
        </p:nvCxnSpPr>
        <p:spPr>
          <a:xfrm>
            <a:off x="441305" y="6534442"/>
            <a:ext cx="0" cy="126925"/>
          </a:xfrm>
          <a:prstGeom prst="line">
            <a:avLst/>
          </a:prstGeom>
          <a:ln w="12700">
            <a:solidFill>
              <a:schemeClr val="accent3"/>
            </a:solidFill>
          </a:ln>
        </p:spPr>
        <p:style>
          <a:lnRef idx="1">
            <a:schemeClr val="dk1"/>
          </a:lnRef>
          <a:fillRef idx="0">
            <a:schemeClr val="dk1"/>
          </a:fillRef>
          <a:effectRef idx="0">
            <a:schemeClr val="dk1"/>
          </a:effectRef>
          <a:fontRef idx="minor">
            <a:schemeClr val="tx1"/>
          </a:fontRef>
        </p:style>
      </p:cxnSp>
      <p:sp>
        <p:nvSpPr>
          <p:cNvPr id="16" name="Zástupný symbol pro číslo snímku 5">
            <a:extLst>
              <a:ext uri="{FF2B5EF4-FFF2-40B4-BE49-F238E27FC236}">
                <a16:creationId xmlns:a16="http://schemas.microsoft.com/office/drawing/2014/main" id="{43F7AAA0-31EC-47F2-8B15-614FD89B59E9}"/>
              </a:ext>
            </a:extLst>
          </p:cNvPr>
          <p:cNvSpPr txBox="1">
            <a:spLocks/>
          </p:cNvSpPr>
          <p:nvPr userDrawn="1"/>
        </p:nvSpPr>
        <p:spPr>
          <a:xfrm>
            <a:off x="180000" y="6492873"/>
            <a:ext cx="237600" cy="365126"/>
          </a:xfrm>
          <a:prstGeom prst="rect">
            <a:avLst/>
          </a:prstGeom>
        </p:spPr>
        <p:txBody>
          <a:bodyPr vert="horz" lIns="0" tIns="0" rIns="0" bIns="190800" rtlCol="0" anchor="b" anchorCtr="0"/>
          <a:lstStyle>
            <a:defPPr>
              <a:defRPr lang="cs-CZ"/>
            </a:defPPr>
            <a:lvl1pPr marL="0" algn="ctr" defTabSz="914400" rtl="0" eaLnBrk="1" latinLnBrk="0" hangingPunct="1">
              <a:defRPr sz="1000" b="1" kern="1200">
                <a:solidFill>
                  <a:schemeClr val="accent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51CC97F-B359-438B-BC50-D4E0333112DB}" type="slidenum">
              <a:rPr lang="cs-CZ" smtClean="0"/>
              <a:pPr/>
              <a:t>‹#›</a:t>
            </a:fld>
            <a:endParaRPr lang="cs-CZ" dirty="0"/>
          </a:p>
        </p:txBody>
      </p:sp>
      <p:sp>
        <p:nvSpPr>
          <p:cNvPr id="17" name="Zástupný symbol pro zápatí 4">
            <a:extLst>
              <a:ext uri="{FF2B5EF4-FFF2-40B4-BE49-F238E27FC236}">
                <a16:creationId xmlns:a16="http://schemas.microsoft.com/office/drawing/2014/main" id="{ABBB20E8-FB9A-4990-B77F-1943D35EF4D0}"/>
              </a:ext>
            </a:extLst>
          </p:cNvPr>
          <p:cNvSpPr>
            <a:spLocks noGrp="1"/>
          </p:cNvSpPr>
          <p:nvPr>
            <p:ph type="ftr" sz="quarter" idx="11"/>
          </p:nvPr>
        </p:nvSpPr>
        <p:spPr>
          <a:xfrm>
            <a:off x="504000" y="6492875"/>
            <a:ext cx="6029864" cy="365125"/>
          </a:xfrm>
        </p:spPr>
        <p:txBody>
          <a:bodyPr lIns="0" tIns="0" bIns="190800" anchor="b" anchorCtr="0"/>
          <a:lstStyle>
            <a:lvl1pPr>
              <a:defRPr>
                <a:solidFill>
                  <a:schemeClr val="accent2"/>
                </a:solidFill>
              </a:defRPr>
            </a:lvl1pPr>
          </a:lstStyle>
          <a:p>
            <a:r>
              <a:rPr lang="fr-FR"/>
              <a:t>ENISA ― 3GPP/SA3 2022-11-15 EU5G ― certification scheme</a:t>
            </a:r>
            <a:endParaRPr lang="en-GB" dirty="0"/>
          </a:p>
        </p:txBody>
      </p:sp>
      <p:pic>
        <p:nvPicPr>
          <p:cNvPr id="18" name="Picture 48">
            <a:extLst>
              <a:ext uri="{FF2B5EF4-FFF2-40B4-BE49-F238E27FC236}">
                <a16:creationId xmlns:a16="http://schemas.microsoft.com/office/drawing/2014/main" id="{6786C610-07D0-474F-8A21-E918E7E30E1D}"/>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8557200" y="6393600"/>
            <a:ext cx="424954" cy="388800"/>
          </a:xfrm>
          <a:prstGeom prst="rect">
            <a:avLst/>
          </a:prstGeom>
        </p:spPr>
      </p:pic>
    </p:spTree>
    <p:extLst>
      <p:ext uri="{BB962C8B-B14F-4D97-AF65-F5344CB8AC3E}">
        <p14:creationId xmlns:p14="http://schemas.microsoft.com/office/powerpoint/2010/main" val="4136295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Summary">
    <p:spTree>
      <p:nvGrpSpPr>
        <p:cNvPr id="1" name=""/>
        <p:cNvGrpSpPr/>
        <p:nvPr/>
      </p:nvGrpSpPr>
      <p:grpSpPr>
        <a:xfrm>
          <a:off x="0" y="0"/>
          <a:ext cx="0" cy="0"/>
          <a:chOff x="0" y="0"/>
          <a:chExt cx="0" cy="0"/>
        </a:xfrm>
      </p:grpSpPr>
      <p:pic>
        <p:nvPicPr>
          <p:cNvPr id="3" name="Obrázek 2">
            <a:extLst>
              <a:ext uri="{FF2B5EF4-FFF2-40B4-BE49-F238E27FC236}">
                <a16:creationId xmlns:a16="http://schemas.microsoft.com/office/drawing/2014/main" id="{6250E269-9892-482D-A384-E5F1F5199C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7999"/>
          </a:xfrm>
          <a:prstGeom prst="rect">
            <a:avLst/>
          </a:prstGeom>
        </p:spPr>
      </p:pic>
      <p:sp>
        <p:nvSpPr>
          <p:cNvPr id="7" name="Zástupný symbol pro text 6">
            <a:extLst>
              <a:ext uri="{FF2B5EF4-FFF2-40B4-BE49-F238E27FC236}">
                <a16:creationId xmlns:a16="http://schemas.microsoft.com/office/drawing/2014/main" id="{4BC0B21D-311F-4CB4-8C75-B675EAFC228C}"/>
              </a:ext>
            </a:extLst>
          </p:cNvPr>
          <p:cNvSpPr>
            <a:spLocks noGrp="1"/>
          </p:cNvSpPr>
          <p:nvPr>
            <p:ph type="body" sz="quarter" idx="14" hasCustomPrompt="1"/>
          </p:nvPr>
        </p:nvSpPr>
        <p:spPr>
          <a:xfrm>
            <a:off x="0" y="2088000"/>
            <a:ext cx="9140765" cy="3708000"/>
          </a:xfrm>
        </p:spPr>
        <p:txBody>
          <a:bodyPr lIns="648000" tIns="0" rIns="648000" bIns="0">
            <a:noAutofit/>
          </a:bodyPr>
          <a:lstStyle>
            <a:lvl1pPr>
              <a:lnSpc>
                <a:spcPts val="2760"/>
              </a:lnSpc>
              <a:spcBef>
                <a:spcPts val="0"/>
              </a:spcBef>
              <a:defRPr sz="2300">
                <a:solidFill>
                  <a:schemeClr val="accent2"/>
                </a:solidFill>
              </a:defRPr>
            </a:lvl1pPr>
            <a:lvl2pPr marL="0" indent="0">
              <a:lnSpc>
                <a:spcPts val="2400"/>
              </a:lnSpc>
              <a:spcBef>
                <a:spcPts val="800"/>
              </a:spcBef>
              <a:spcAft>
                <a:spcPts val="800"/>
              </a:spcAft>
              <a:buFontTx/>
              <a:buNone/>
              <a:defRPr sz="2000">
                <a:solidFill>
                  <a:schemeClr val="accent3"/>
                </a:solidFill>
              </a:defRPr>
            </a:lvl2pPr>
          </a:lstStyle>
          <a:p>
            <a:pPr lvl="0"/>
            <a:r>
              <a:rPr lang="en-GB" dirty="0"/>
              <a:t>Add presentation summary</a:t>
            </a:r>
            <a:endParaRPr lang="cs-CZ" dirty="0"/>
          </a:p>
          <a:p>
            <a:pPr lvl="1"/>
            <a:r>
              <a:rPr lang="en-GB" dirty="0"/>
              <a:t>Second level</a:t>
            </a:r>
            <a:endParaRPr lang="cs-CZ" dirty="0"/>
          </a:p>
        </p:txBody>
      </p:sp>
      <p:sp>
        <p:nvSpPr>
          <p:cNvPr id="8" name="Zástupný symbol pro text 7">
            <a:extLst>
              <a:ext uri="{FF2B5EF4-FFF2-40B4-BE49-F238E27FC236}">
                <a16:creationId xmlns:a16="http://schemas.microsoft.com/office/drawing/2014/main" id="{241DBF86-3490-4553-BE17-F3BE1330D24F}"/>
              </a:ext>
            </a:extLst>
          </p:cNvPr>
          <p:cNvSpPr>
            <a:spLocks noGrp="1"/>
          </p:cNvSpPr>
          <p:nvPr>
            <p:ph type="body" sz="quarter" idx="13" hasCustomPrompt="1"/>
          </p:nvPr>
        </p:nvSpPr>
        <p:spPr>
          <a:xfrm>
            <a:off x="0" y="702000"/>
            <a:ext cx="7009200" cy="435600"/>
          </a:xfrm>
        </p:spPr>
        <p:txBody>
          <a:bodyPr lIns="648000" tIns="0" rIns="684000" bIns="0">
            <a:noAutofit/>
          </a:bodyPr>
          <a:lstStyle>
            <a:lvl1pPr>
              <a:defRPr sz="3300" cap="all" baseline="0">
                <a:solidFill>
                  <a:schemeClr val="bg1"/>
                </a:solidFill>
              </a:defRPr>
            </a:lvl1pPr>
          </a:lstStyle>
          <a:p>
            <a:pPr lvl="0"/>
            <a:r>
              <a:rPr lang="en-GB" dirty="0"/>
              <a:t>Click to add summary</a:t>
            </a:r>
            <a:endParaRPr lang="cs-CZ" dirty="0"/>
          </a:p>
        </p:txBody>
      </p:sp>
      <p:cxnSp>
        <p:nvCxnSpPr>
          <p:cNvPr id="9" name="Přímá spojnice 8">
            <a:extLst>
              <a:ext uri="{FF2B5EF4-FFF2-40B4-BE49-F238E27FC236}">
                <a16:creationId xmlns:a16="http://schemas.microsoft.com/office/drawing/2014/main" id="{E681D5FD-A248-48F8-AA7B-D72E2B1F2518}"/>
              </a:ext>
            </a:extLst>
          </p:cNvPr>
          <p:cNvCxnSpPr>
            <a:cxnSpLocks/>
          </p:cNvCxnSpPr>
          <p:nvPr userDrawn="1"/>
        </p:nvCxnSpPr>
        <p:spPr>
          <a:xfrm>
            <a:off x="441305" y="6534442"/>
            <a:ext cx="0" cy="126925"/>
          </a:xfrm>
          <a:prstGeom prst="line">
            <a:avLst/>
          </a:prstGeom>
          <a:ln w="12700">
            <a:solidFill>
              <a:schemeClr val="accent3"/>
            </a:solidFill>
          </a:ln>
        </p:spPr>
        <p:style>
          <a:lnRef idx="1">
            <a:schemeClr val="dk1"/>
          </a:lnRef>
          <a:fillRef idx="0">
            <a:schemeClr val="dk1"/>
          </a:fillRef>
          <a:effectRef idx="0">
            <a:schemeClr val="dk1"/>
          </a:effectRef>
          <a:fontRef idx="minor">
            <a:schemeClr val="tx1"/>
          </a:fontRef>
        </p:style>
      </p:cxnSp>
      <p:sp>
        <p:nvSpPr>
          <p:cNvPr id="12" name="Zástupný symbol pro číslo snímku 5">
            <a:extLst>
              <a:ext uri="{FF2B5EF4-FFF2-40B4-BE49-F238E27FC236}">
                <a16:creationId xmlns:a16="http://schemas.microsoft.com/office/drawing/2014/main" id="{8E757116-ABDD-4F3B-B514-2C99E520B9AC}"/>
              </a:ext>
            </a:extLst>
          </p:cNvPr>
          <p:cNvSpPr txBox="1">
            <a:spLocks/>
          </p:cNvSpPr>
          <p:nvPr userDrawn="1"/>
        </p:nvSpPr>
        <p:spPr>
          <a:xfrm>
            <a:off x="180000" y="6492873"/>
            <a:ext cx="237600" cy="365126"/>
          </a:xfrm>
          <a:prstGeom prst="rect">
            <a:avLst/>
          </a:prstGeom>
        </p:spPr>
        <p:txBody>
          <a:bodyPr vert="horz" lIns="0" tIns="0" rIns="0" bIns="190800" rtlCol="0" anchor="b" anchorCtr="0"/>
          <a:lstStyle>
            <a:defPPr>
              <a:defRPr lang="cs-CZ"/>
            </a:defPPr>
            <a:lvl1pPr marL="0" algn="ctr" defTabSz="914400" rtl="0" eaLnBrk="1" latinLnBrk="0" hangingPunct="1">
              <a:defRPr sz="1000" b="1" kern="1200">
                <a:solidFill>
                  <a:schemeClr val="accent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51CC97F-B359-438B-BC50-D4E0333112DB}" type="slidenum">
              <a:rPr lang="cs-CZ" smtClean="0"/>
              <a:pPr/>
              <a:t>‹#›</a:t>
            </a:fld>
            <a:endParaRPr lang="cs-CZ" dirty="0"/>
          </a:p>
        </p:txBody>
      </p:sp>
      <p:sp>
        <p:nvSpPr>
          <p:cNvPr id="13" name="Zástupný symbol pro zápatí 4">
            <a:extLst>
              <a:ext uri="{FF2B5EF4-FFF2-40B4-BE49-F238E27FC236}">
                <a16:creationId xmlns:a16="http://schemas.microsoft.com/office/drawing/2014/main" id="{9BB379B9-EAF2-416A-A328-F37E32AD3D0C}"/>
              </a:ext>
            </a:extLst>
          </p:cNvPr>
          <p:cNvSpPr>
            <a:spLocks noGrp="1"/>
          </p:cNvSpPr>
          <p:nvPr>
            <p:ph type="ftr" sz="quarter" idx="11"/>
          </p:nvPr>
        </p:nvSpPr>
        <p:spPr>
          <a:xfrm>
            <a:off x="504000" y="6492875"/>
            <a:ext cx="6029864" cy="365125"/>
          </a:xfrm>
        </p:spPr>
        <p:txBody>
          <a:bodyPr lIns="0" tIns="0" bIns="190800" anchor="b" anchorCtr="0"/>
          <a:lstStyle>
            <a:lvl1pPr>
              <a:defRPr>
                <a:solidFill>
                  <a:schemeClr val="accent2"/>
                </a:solidFill>
              </a:defRPr>
            </a:lvl1pPr>
          </a:lstStyle>
          <a:p>
            <a:r>
              <a:rPr lang="fr-FR" noProof="0"/>
              <a:t>ENISA ― 3GPP/SA3 2022-11-15 EU5G ― certification scheme</a:t>
            </a:r>
            <a:endParaRPr lang="en-GB" noProof="0" dirty="0"/>
          </a:p>
        </p:txBody>
      </p:sp>
      <p:pic>
        <p:nvPicPr>
          <p:cNvPr id="14" name="Picture 48">
            <a:extLst>
              <a:ext uri="{FF2B5EF4-FFF2-40B4-BE49-F238E27FC236}">
                <a16:creationId xmlns:a16="http://schemas.microsoft.com/office/drawing/2014/main" id="{8999DDEF-F82D-4956-86F1-93302E2E7A19}"/>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8557200" y="6393600"/>
            <a:ext cx="424954" cy="388800"/>
          </a:xfrm>
          <a:prstGeom prst="rect">
            <a:avLst/>
          </a:prstGeom>
        </p:spPr>
      </p:pic>
    </p:spTree>
    <p:extLst>
      <p:ext uri="{BB962C8B-B14F-4D97-AF65-F5344CB8AC3E}">
        <p14:creationId xmlns:p14="http://schemas.microsoft.com/office/powerpoint/2010/main" val="8419892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hank you slide">
    <p:spTree>
      <p:nvGrpSpPr>
        <p:cNvPr id="1" name=""/>
        <p:cNvGrpSpPr/>
        <p:nvPr/>
      </p:nvGrpSpPr>
      <p:grpSpPr>
        <a:xfrm>
          <a:off x="0" y="0"/>
          <a:ext cx="0" cy="0"/>
          <a:chOff x="0" y="0"/>
          <a:chExt cx="0" cy="0"/>
        </a:xfrm>
      </p:grpSpPr>
      <p:pic>
        <p:nvPicPr>
          <p:cNvPr id="12" name="Grafický objekt 11">
            <a:extLst>
              <a:ext uri="{FF2B5EF4-FFF2-40B4-BE49-F238E27FC236}">
                <a16:creationId xmlns:a16="http://schemas.microsoft.com/office/drawing/2014/main" id="{D803C463-710E-459D-AC17-2B21EF7F4B47}"/>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0" y="0"/>
            <a:ext cx="9144000" cy="6858000"/>
          </a:xfrm>
          <a:prstGeom prst="rect">
            <a:avLst/>
          </a:prstGeom>
        </p:spPr>
      </p:pic>
      <p:sp>
        <p:nvSpPr>
          <p:cNvPr id="2" name="Nadpis 1">
            <a:extLst>
              <a:ext uri="{FF2B5EF4-FFF2-40B4-BE49-F238E27FC236}">
                <a16:creationId xmlns:a16="http://schemas.microsoft.com/office/drawing/2014/main" id="{AB8B9092-3C55-42C8-B8BB-259BF8C98DE3}"/>
              </a:ext>
            </a:extLst>
          </p:cNvPr>
          <p:cNvSpPr>
            <a:spLocks noGrp="1"/>
          </p:cNvSpPr>
          <p:nvPr>
            <p:ph type="title" hasCustomPrompt="1"/>
          </p:nvPr>
        </p:nvSpPr>
        <p:spPr>
          <a:xfrm>
            <a:off x="0" y="1720800"/>
            <a:ext cx="6516000" cy="871200"/>
          </a:xfrm>
        </p:spPr>
        <p:txBody>
          <a:bodyPr lIns="648000" tIns="0" rIns="684000" bIns="0" anchor="t" anchorCtr="0">
            <a:noAutofit/>
          </a:bodyPr>
          <a:lstStyle>
            <a:lvl1pPr>
              <a:lnSpc>
                <a:spcPts val="3400"/>
              </a:lnSpc>
              <a:defRPr sz="3100" cap="all" baseline="0">
                <a:solidFill>
                  <a:schemeClr val="accent4"/>
                </a:solidFill>
              </a:defRPr>
            </a:lvl1pPr>
          </a:lstStyle>
          <a:p>
            <a:r>
              <a:rPr lang="cs-CZ" dirty="0"/>
              <a:t>THANK YOU FOR YOUR ATTENTION</a:t>
            </a:r>
            <a:br>
              <a:rPr lang="cs-CZ" dirty="0"/>
            </a:br>
            <a:endParaRPr lang="cs-CZ" dirty="0"/>
          </a:p>
        </p:txBody>
      </p:sp>
      <p:sp>
        <p:nvSpPr>
          <p:cNvPr id="4" name="Zástupný symbol pro text 3">
            <a:extLst>
              <a:ext uri="{FF2B5EF4-FFF2-40B4-BE49-F238E27FC236}">
                <a16:creationId xmlns:a16="http://schemas.microsoft.com/office/drawing/2014/main" id="{55F60E52-3519-4A1B-BBBA-935B2277D754}"/>
              </a:ext>
            </a:extLst>
          </p:cNvPr>
          <p:cNvSpPr>
            <a:spLocks noGrp="1"/>
          </p:cNvSpPr>
          <p:nvPr>
            <p:ph type="body" sz="quarter" idx="14" hasCustomPrompt="1"/>
          </p:nvPr>
        </p:nvSpPr>
        <p:spPr>
          <a:xfrm>
            <a:off x="0" y="4705200"/>
            <a:ext cx="6516000" cy="871200"/>
          </a:xfrm>
        </p:spPr>
        <p:txBody>
          <a:bodyPr lIns="648000" tIns="0" rIns="180000" bIns="0">
            <a:noAutofit/>
          </a:bodyPr>
          <a:lstStyle>
            <a:lvl1pPr>
              <a:lnSpc>
                <a:spcPts val="1920"/>
              </a:lnSpc>
              <a:spcBef>
                <a:spcPts val="0"/>
              </a:spcBef>
              <a:spcAft>
                <a:spcPts val="500"/>
              </a:spcAft>
              <a:defRPr sz="1600" b="0">
                <a:solidFill>
                  <a:schemeClr val="accent2"/>
                </a:solidFill>
              </a:defRPr>
            </a:lvl1pPr>
            <a:lvl2pPr marL="0" indent="0">
              <a:lnSpc>
                <a:spcPts val="1440"/>
              </a:lnSpc>
              <a:spcBef>
                <a:spcPts val="0"/>
              </a:spcBef>
              <a:buFontTx/>
              <a:buNone/>
              <a:defRPr sz="1200">
                <a:solidFill>
                  <a:schemeClr val="accent3"/>
                </a:solidFill>
              </a:defRPr>
            </a:lvl2pPr>
            <a:lvl3pPr marL="180000" indent="-180000">
              <a:lnSpc>
                <a:spcPts val="2200"/>
              </a:lnSpc>
              <a:spcBef>
                <a:spcPts val="750"/>
              </a:spcBef>
              <a:buClr>
                <a:srgbClr val="0C54A0"/>
              </a:buClr>
              <a:defRPr sz="1700">
                <a:solidFill>
                  <a:srgbClr val="5B5B5B"/>
                </a:solidFill>
              </a:defRPr>
            </a:lvl3pPr>
            <a:lvl4pPr marL="505350" indent="-285750">
              <a:defRPr lang="cs-CZ" sz="1500" kern="1200" dirty="0" smtClean="0">
                <a:solidFill>
                  <a:srgbClr val="5B5B5B"/>
                </a:solidFill>
                <a:latin typeface="+mn-lt"/>
                <a:ea typeface="+mn-ea"/>
                <a:cs typeface="+mn-cs"/>
              </a:defRPr>
            </a:lvl4pPr>
          </a:lstStyle>
          <a:p>
            <a:pPr lvl="0"/>
            <a:r>
              <a:rPr lang="en-GB" dirty="0"/>
              <a:t>Update text</a:t>
            </a:r>
            <a:endParaRPr lang="cs-CZ" dirty="0"/>
          </a:p>
          <a:p>
            <a:pPr lvl="1"/>
            <a:r>
              <a:rPr lang="en-GB" dirty="0"/>
              <a:t>Second level</a:t>
            </a:r>
            <a:endParaRPr lang="cs-CZ" dirty="0"/>
          </a:p>
        </p:txBody>
      </p:sp>
      <p:sp>
        <p:nvSpPr>
          <p:cNvPr id="9" name="Zástupný symbol pro text 8">
            <a:extLst>
              <a:ext uri="{FF2B5EF4-FFF2-40B4-BE49-F238E27FC236}">
                <a16:creationId xmlns:a16="http://schemas.microsoft.com/office/drawing/2014/main" id="{F705BC74-A64B-4A93-8E18-253EDE62D6D9}"/>
              </a:ext>
            </a:extLst>
          </p:cNvPr>
          <p:cNvSpPr>
            <a:spLocks noGrp="1"/>
          </p:cNvSpPr>
          <p:nvPr>
            <p:ph type="body" sz="quarter" idx="15" hasCustomPrompt="1"/>
          </p:nvPr>
        </p:nvSpPr>
        <p:spPr>
          <a:xfrm>
            <a:off x="871200" y="6022800"/>
            <a:ext cx="1975517" cy="344487"/>
          </a:xfrm>
        </p:spPr>
        <p:txBody>
          <a:bodyPr lIns="0" tIns="0" rIns="0" bIns="0" anchor="t" anchorCtr="0">
            <a:noAutofit/>
          </a:bodyPr>
          <a:lstStyle>
            <a:lvl1pPr>
              <a:defRPr sz="1600" baseline="0">
                <a:solidFill>
                  <a:schemeClr val="accent2"/>
                </a:solidFill>
              </a:defRPr>
            </a:lvl1pPr>
          </a:lstStyle>
          <a:p>
            <a:pPr lvl="0"/>
            <a:r>
              <a:rPr lang="en-GB" dirty="0"/>
              <a:t>Add mobile</a:t>
            </a:r>
            <a:endParaRPr lang="cs-CZ" dirty="0"/>
          </a:p>
        </p:txBody>
      </p:sp>
      <p:sp>
        <p:nvSpPr>
          <p:cNvPr id="11" name="Zástupný symbol pro text 8">
            <a:extLst>
              <a:ext uri="{FF2B5EF4-FFF2-40B4-BE49-F238E27FC236}">
                <a16:creationId xmlns:a16="http://schemas.microsoft.com/office/drawing/2014/main" id="{4838C64F-DF99-485F-B72D-B79233A99E75}"/>
              </a:ext>
            </a:extLst>
          </p:cNvPr>
          <p:cNvSpPr>
            <a:spLocks noGrp="1"/>
          </p:cNvSpPr>
          <p:nvPr>
            <p:ph type="body" sz="quarter" idx="16" hasCustomPrompt="1"/>
          </p:nvPr>
        </p:nvSpPr>
        <p:spPr>
          <a:xfrm>
            <a:off x="3114000" y="6022800"/>
            <a:ext cx="3402000" cy="344487"/>
          </a:xfrm>
        </p:spPr>
        <p:txBody>
          <a:bodyPr lIns="0" tIns="0" rIns="0" bIns="0" anchor="t" anchorCtr="0">
            <a:noAutofit/>
          </a:bodyPr>
          <a:lstStyle>
            <a:lvl1pPr>
              <a:defRPr sz="1600">
                <a:solidFill>
                  <a:schemeClr val="accent2"/>
                </a:solidFill>
              </a:defRPr>
            </a:lvl1pPr>
          </a:lstStyle>
          <a:p>
            <a:pPr lvl="0"/>
            <a:r>
              <a:rPr lang="en-GB" dirty="0"/>
              <a:t>Add e-mail</a:t>
            </a:r>
            <a:endParaRPr lang="cs-CZ" dirty="0"/>
          </a:p>
        </p:txBody>
      </p:sp>
    </p:spTree>
    <p:extLst>
      <p:ext uri="{BB962C8B-B14F-4D97-AF65-F5344CB8AC3E}">
        <p14:creationId xmlns:p14="http://schemas.microsoft.com/office/powerpoint/2010/main" val="412589579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hank you slide  2">
    <p:spTree>
      <p:nvGrpSpPr>
        <p:cNvPr id="1" name=""/>
        <p:cNvGrpSpPr/>
        <p:nvPr/>
      </p:nvGrpSpPr>
      <p:grpSpPr>
        <a:xfrm>
          <a:off x="0" y="0"/>
          <a:ext cx="0" cy="0"/>
          <a:chOff x="0" y="0"/>
          <a:chExt cx="0" cy="0"/>
        </a:xfrm>
      </p:grpSpPr>
      <p:pic>
        <p:nvPicPr>
          <p:cNvPr id="9" name="Grafický objekt 8">
            <a:extLst>
              <a:ext uri="{FF2B5EF4-FFF2-40B4-BE49-F238E27FC236}">
                <a16:creationId xmlns:a16="http://schemas.microsoft.com/office/drawing/2014/main" id="{ABC5067A-BB5E-4A8D-AA58-C6B1AB75DE1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0" y="0"/>
            <a:ext cx="9144000" cy="6858000"/>
          </a:xfrm>
          <a:prstGeom prst="rect">
            <a:avLst/>
          </a:prstGeom>
        </p:spPr>
      </p:pic>
      <p:sp>
        <p:nvSpPr>
          <p:cNvPr id="2" name="Nadpis 1">
            <a:extLst>
              <a:ext uri="{FF2B5EF4-FFF2-40B4-BE49-F238E27FC236}">
                <a16:creationId xmlns:a16="http://schemas.microsoft.com/office/drawing/2014/main" id="{AB8B9092-3C55-42C8-B8BB-259BF8C98DE3}"/>
              </a:ext>
            </a:extLst>
          </p:cNvPr>
          <p:cNvSpPr>
            <a:spLocks noGrp="1"/>
          </p:cNvSpPr>
          <p:nvPr>
            <p:ph type="title" hasCustomPrompt="1"/>
          </p:nvPr>
        </p:nvSpPr>
        <p:spPr>
          <a:xfrm>
            <a:off x="0" y="1720800"/>
            <a:ext cx="6516000" cy="871200"/>
          </a:xfrm>
        </p:spPr>
        <p:txBody>
          <a:bodyPr lIns="648000" tIns="0" rIns="684000" bIns="0" anchor="t" anchorCtr="0">
            <a:noAutofit/>
          </a:bodyPr>
          <a:lstStyle>
            <a:lvl1pPr>
              <a:lnSpc>
                <a:spcPts val="3400"/>
              </a:lnSpc>
              <a:defRPr sz="3100" cap="all" baseline="0">
                <a:solidFill>
                  <a:schemeClr val="accent4"/>
                </a:solidFill>
              </a:defRPr>
            </a:lvl1pPr>
          </a:lstStyle>
          <a:p>
            <a:r>
              <a:rPr lang="en-GB" noProof="0" dirty="0"/>
              <a:t>Thank you for your attention</a:t>
            </a:r>
            <a:br>
              <a:rPr lang="cs-CZ" dirty="0"/>
            </a:br>
            <a:endParaRPr lang="cs-CZ" dirty="0"/>
          </a:p>
        </p:txBody>
      </p:sp>
      <p:sp>
        <p:nvSpPr>
          <p:cNvPr id="8" name="TextovéPole 7">
            <a:extLst>
              <a:ext uri="{FF2B5EF4-FFF2-40B4-BE49-F238E27FC236}">
                <a16:creationId xmlns:a16="http://schemas.microsoft.com/office/drawing/2014/main" id="{5AB60F23-0424-4CBC-BBCB-BB5623C22691}"/>
              </a:ext>
            </a:extLst>
          </p:cNvPr>
          <p:cNvSpPr txBox="1"/>
          <p:nvPr userDrawn="1"/>
        </p:nvSpPr>
        <p:spPr>
          <a:xfrm>
            <a:off x="936000" y="5200649"/>
            <a:ext cx="1943101" cy="338400"/>
          </a:xfrm>
          <a:prstGeom prst="rect">
            <a:avLst/>
          </a:prstGeom>
          <a:noFill/>
        </p:spPr>
        <p:txBody>
          <a:bodyPr wrap="square" lIns="0" bIns="0" rtlCol="0">
            <a:noAutofit/>
          </a:bodyPr>
          <a:lstStyle/>
          <a:p>
            <a:endParaRPr lang="cs-CZ" sz="1600" dirty="0">
              <a:solidFill>
                <a:srgbClr val="0C54A0"/>
              </a:solidFill>
              <a:latin typeface="Arial" panose="020B0604020202020204" pitchFamily="34" charset="0"/>
              <a:cs typeface="Arial" panose="020B0604020202020204" pitchFamily="34" charset="0"/>
            </a:endParaRPr>
          </a:p>
        </p:txBody>
      </p:sp>
      <p:sp>
        <p:nvSpPr>
          <p:cNvPr id="4" name="Zástupný symbol pro text 3">
            <a:extLst>
              <a:ext uri="{FF2B5EF4-FFF2-40B4-BE49-F238E27FC236}">
                <a16:creationId xmlns:a16="http://schemas.microsoft.com/office/drawing/2014/main" id="{9FCB1D3A-AAEF-4197-9DA2-2B4EABAC9FCF}"/>
              </a:ext>
            </a:extLst>
          </p:cNvPr>
          <p:cNvSpPr>
            <a:spLocks noGrp="1"/>
          </p:cNvSpPr>
          <p:nvPr>
            <p:ph type="body" sz="quarter" idx="10" hasCustomPrompt="1"/>
          </p:nvPr>
        </p:nvSpPr>
        <p:spPr>
          <a:xfrm>
            <a:off x="647700" y="4435200"/>
            <a:ext cx="3389462" cy="447351"/>
          </a:xfrm>
        </p:spPr>
        <p:txBody>
          <a:bodyPr lIns="0" tIns="0" rIns="0" bIns="0">
            <a:normAutofit/>
          </a:bodyPr>
          <a:lstStyle>
            <a:lvl1pPr marL="0" marR="0" indent="0" algn="l" defTabSz="685800" rtl="0" eaLnBrk="1" fontAlgn="auto" latinLnBrk="0" hangingPunct="1">
              <a:lnSpc>
                <a:spcPts val="1600"/>
              </a:lnSpc>
              <a:spcBef>
                <a:spcPts val="0"/>
              </a:spcBef>
              <a:spcAft>
                <a:spcPts val="0"/>
              </a:spcAft>
              <a:buClrTx/>
              <a:buSzTx/>
              <a:buFont typeface="Arial" panose="020B0604020202020204" pitchFamily="34" charset="0"/>
              <a:buNone/>
              <a:tabLst/>
              <a:defRPr sz="1200">
                <a:solidFill>
                  <a:schemeClr val="accent3"/>
                </a:solidFill>
              </a:defRPr>
            </a:lvl1pPr>
          </a:lstStyle>
          <a:p>
            <a:pPr marL="0" marR="0" lvl="0" indent="0" algn="l" defTabSz="685800" rtl="0" eaLnBrk="1" fontAlgn="auto" latinLnBrk="0" hangingPunct="1">
              <a:lnSpc>
                <a:spcPts val="1600"/>
              </a:lnSpc>
              <a:spcBef>
                <a:spcPts val="0"/>
              </a:spcBef>
              <a:spcAft>
                <a:spcPts val="0"/>
              </a:spcAft>
              <a:buClrTx/>
              <a:buSzTx/>
              <a:buFont typeface="Arial" panose="020B0604020202020204" pitchFamily="34" charset="0"/>
              <a:buNone/>
              <a:tabLst/>
              <a:defRPr/>
            </a:pPr>
            <a:r>
              <a:rPr lang="en-GB" sz="1200" noProof="0" dirty="0" err="1">
                <a:latin typeface="Arial" panose="020B0604020202020204" pitchFamily="34" charset="0"/>
                <a:cs typeface="Arial" panose="020B0604020202020204" pitchFamily="34" charset="0"/>
              </a:rPr>
              <a:t>Vasilissis</a:t>
            </a:r>
            <a:r>
              <a:rPr lang="en-GB" sz="1200" noProof="0" dirty="0">
                <a:latin typeface="Arial" panose="020B0604020202020204" pitchFamily="34" charset="0"/>
                <a:cs typeface="Arial" panose="020B0604020202020204" pitchFamily="34" charset="0"/>
              </a:rPr>
              <a:t> </a:t>
            </a:r>
            <a:r>
              <a:rPr lang="en-GB" sz="1200" noProof="0" dirty="0" err="1">
                <a:latin typeface="Arial" panose="020B0604020202020204" pitchFamily="34" charset="0"/>
                <a:cs typeface="Arial" panose="020B0604020202020204" pitchFamily="34" charset="0"/>
              </a:rPr>
              <a:t>Sofias</a:t>
            </a:r>
            <a:r>
              <a:rPr lang="en-GB" sz="1200" noProof="0" dirty="0">
                <a:latin typeface="Arial" panose="020B0604020202020204" pitchFamily="34" charset="0"/>
                <a:cs typeface="Arial" panose="020B0604020202020204" pitchFamily="34" charset="0"/>
              </a:rPr>
              <a:t> Str 1, </a:t>
            </a:r>
            <a:r>
              <a:rPr lang="en-GB" sz="1200" noProof="0" dirty="0" err="1">
                <a:latin typeface="Arial" panose="020B0604020202020204" pitchFamily="34" charset="0"/>
                <a:cs typeface="Arial" panose="020B0604020202020204" pitchFamily="34" charset="0"/>
              </a:rPr>
              <a:t>Maroussi</a:t>
            </a:r>
            <a:r>
              <a:rPr lang="en-GB" sz="1200" noProof="0" dirty="0">
                <a:latin typeface="Arial" panose="020B0604020202020204" pitchFamily="34" charset="0"/>
                <a:cs typeface="Arial" panose="020B0604020202020204" pitchFamily="34" charset="0"/>
              </a:rPr>
              <a:t> 151 24</a:t>
            </a:r>
          </a:p>
          <a:p>
            <a:pPr marL="0" marR="0" lvl="0" indent="0" algn="l" defTabSz="685800" rtl="0" eaLnBrk="1" fontAlgn="auto" latinLnBrk="0" hangingPunct="1">
              <a:lnSpc>
                <a:spcPts val="1600"/>
              </a:lnSpc>
              <a:spcBef>
                <a:spcPts val="0"/>
              </a:spcBef>
              <a:spcAft>
                <a:spcPts val="0"/>
              </a:spcAft>
              <a:buClrTx/>
              <a:buSzTx/>
              <a:buFont typeface="Arial" panose="020B0604020202020204" pitchFamily="34" charset="0"/>
              <a:buNone/>
              <a:tabLst/>
              <a:defRPr/>
            </a:pPr>
            <a:r>
              <a:rPr lang="en-GB" sz="1200" noProof="0" dirty="0" err="1">
                <a:latin typeface="Arial" panose="020B0604020202020204" pitchFamily="34" charset="0"/>
                <a:cs typeface="Arial" panose="020B0604020202020204" pitchFamily="34" charset="0"/>
              </a:rPr>
              <a:t>Attiki</a:t>
            </a:r>
            <a:r>
              <a:rPr lang="en-GB" sz="1200" noProof="0" dirty="0">
                <a:latin typeface="Arial" panose="020B0604020202020204" pitchFamily="34" charset="0"/>
                <a:cs typeface="Arial" panose="020B0604020202020204" pitchFamily="34" charset="0"/>
              </a:rPr>
              <a:t>, Greece</a:t>
            </a:r>
          </a:p>
          <a:p>
            <a:pPr lvl="0"/>
            <a:endParaRPr lang="cs-CZ" dirty="0"/>
          </a:p>
        </p:txBody>
      </p:sp>
      <p:sp>
        <p:nvSpPr>
          <p:cNvPr id="11" name="Zástupný symbol pro text 10">
            <a:extLst>
              <a:ext uri="{FF2B5EF4-FFF2-40B4-BE49-F238E27FC236}">
                <a16:creationId xmlns:a16="http://schemas.microsoft.com/office/drawing/2014/main" id="{8250660C-BC9D-40B0-9D82-07EE200B7C2B}"/>
              </a:ext>
            </a:extLst>
          </p:cNvPr>
          <p:cNvSpPr>
            <a:spLocks noGrp="1"/>
          </p:cNvSpPr>
          <p:nvPr>
            <p:ph type="body" sz="quarter" idx="11" hasCustomPrompt="1"/>
          </p:nvPr>
        </p:nvSpPr>
        <p:spPr>
          <a:xfrm>
            <a:off x="932400" y="5262564"/>
            <a:ext cx="2449513" cy="234950"/>
          </a:xfrm>
        </p:spPr>
        <p:txBody>
          <a:bodyPr lIns="0" tIns="0" rIns="0" bIns="0">
            <a:normAutofit/>
          </a:bodyPr>
          <a:lstStyle>
            <a:lvl1pPr>
              <a:defRPr sz="1600">
                <a:solidFill>
                  <a:schemeClr val="accent2"/>
                </a:solidFill>
              </a:defRPr>
            </a:lvl1pPr>
          </a:lstStyle>
          <a:p>
            <a:pPr lvl="0"/>
            <a:r>
              <a:rPr lang="en-GB" dirty="0"/>
              <a:t>Add mobile</a:t>
            </a:r>
            <a:endParaRPr lang="cs-CZ" dirty="0"/>
          </a:p>
        </p:txBody>
      </p:sp>
      <p:sp>
        <p:nvSpPr>
          <p:cNvPr id="13" name="Zástupný symbol pro text 12">
            <a:extLst>
              <a:ext uri="{FF2B5EF4-FFF2-40B4-BE49-F238E27FC236}">
                <a16:creationId xmlns:a16="http://schemas.microsoft.com/office/drawing/2014/main" id="{B9614E74-6A64-490F-9956-A27705AD7553}"/>
              </a:ext>
            </a:extLst>
          </p:cNvPr>
          <p:cNvSpPr>
            <a:spLocks noGrp="1"/>
          </p:cNvSpPr>
          <p:nvPr>
            <p:ph type="body" sz="quarter" idx="12" hasCustomPrompt="1"/>
          </p:nvPr>
        </p:nvSpPr>
        <p:spPr>
          <a:xfrm>
            <a:off x="932400" y="5680800"/>
            <a:ext cx="2449513" cy="234950"/>
          </a:xfrm>
        </p:spPr>
        <p:txBody>
          <a:bodyPr lIns="0" tIns="0" rIns="0" bIns="0">
            <a:noAutofit/>
          </a:bodyPr>
          <a:lstStyle>
            <a:lvl1pPr>
              <a:defRPr sz="1600">
                <a:solidFill>
                  <a:schemeClr val="accent2"/>
                </a:solidFill>
              </a:defRPr>
            </a:lvl1pPr>
          </a:lstStyle>
          <a:p>
            <a:pPr lvl="0"/>
            <a:r>
              <a:rPr lang="en-GB" dirty="0"/>
              <a:t>Add e-mail</a:t>
            </a:r>
            <a:endParaRPr lang="cs-CZ" dirty="0"/>
          </a:p>
        </p:txBody>
      </p:sp>
      <p:sp>
        <p:nvSpPr>
          <p:cNvPr id="15" name="Zástupný symbol pro text 14">
            <a:extLst>
              <a:ext uri="{FF2B5EF4-FFF2-40B4-BE49-F238E27FC236}">
                <a16:creationId xmlns:a16="http://schemas.microsoft.com/office/drawing/2014/main" id="{C310484F-C407-4969-946C-DBE54D0AE8A3}"/>
              </a:ext>
            </a:extLst>
          </p:cNvPr>
          <p:cNvSpPr>
            <a:spLocks noGrp="1"/>
          </p:cNvSpPr>
          <p:nvPr>
            <p:ph type="body" sz="quarter" idx="13" hasCustomPrompt="1"/>
          </p:nvPr>
        </p:nvSpPr>
        <p:spPr>
          <a:xfrm>
            <a:off x="932400" y="6066000"/>
            <a:ext cx="2449513" cy="234950"/>
          </a:xfrm>
        </p:spPr>
        <p:txBody>
          <a:bodyPr lIns="0" tIns="0" rIns="0" bIns="0">
            <a:normAutofit/>
          </a:bodyPr>
          <a:lstStyle>
            <a:lvl1pPr>
              <a:defRPr sz="1600">
                <a:solidFill>
                  <a:schemeClr val="accent2"/>
                </a:solidFill>
              </a:defRPr>
            </a:lvl1pPr>
          </a:lstStyle>
          <a:p>
            <a:pPr lvl="0"/>
            <a:r>
              <a:rPr lang="en-GB" dirty="0"/>
              <a:t>Add website address</a:t>
            </a:r>
            <a:endParaRPr lang="cs-CZ" dirty="0"/>
          </a:p>
        </p:txBody>
      </p:sp>
    </p:spTree>
    <p:extLst>
      <p:ext uri="{BB962C8B-B14F-4D97-AF65-F5344CB8AC3E}">
        <p14:creationId xmlns:p14="http://schemas.microsoft.com/office/powerpoint/2010/main" val="31768315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with photos">
    <p:spTree>
      <p:nvGrpSpPr>
        <p:cNvPr id="1" name=""/>
        <p:cNvGrpSpPr/>
        <p:nvPr/>
      </p:nvGrpSpPr>
      <p:grpSpPr>
        <a:xfrm>
          <a:off x="0" y="0"/>
          <a:ext cx="0" cy="0"/>
          <a:chOff x="0" y="0"/>
          <a:chExt cx="0" cy="0"/>
        </a:xfrm>
      </p:grpSpPr>
      <p:pic>
        <p:nvPicPr>
          <p:cNvPr id="3" name="Obrázek 2">
            <a:extLst>
              <a:ext uri="{FF2B5EF4-FFF2-40B4-BE49-F238E27FC236}">
                <a16:creationId xmlns:a16="http://schemas.microsoft.com/office/drawing/2014/main" id="{F31C81FB-2ECA-4423-89CF-64DC84D79E2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0" name="Zástupný symbol obrázku 9">
            <a:extLst>
              <a:ext uri="{FF2B5EF4-FFF2-40B4-BE49-F238E27FC236}">
                <a16:creationId xmlns:a16="http://schemas.microsoft.com/office/drawing/2014/main" id="{6BF95DFC-F905-4D29-A54A-AA605CC18FA7}"/>
              </a:ext>
            </a:extLst>
          </p:cNvPr>
          <p:cNvSpPr>
            <a:spLocks noGrp="1" noChangeAspect="1"/>
          </p:cNvSpPr>
          <p:nvPr>
            <p:ph type="pic" sz="quarter" idx="10" hasCustomPrompt="1"/>
          </p:nvPr>
        </p:nvSpPr>
        <p:spPr>
          <a:xfrm>
            <a:off x="6570000" y="1728000"/>
            <a:ext cx="2574000" cy="2574000"/>
          </a:xfrm>
        </p:spPr>
        <p:txBody>
          <a:bodyPr>
            <a:noAutofit/>
          </a:bodyPr>
          <a:lstStyle/>
          <a:p>
            <a:r>
              <a:rPr lang="en-GB" dirty="0"/>
              <a:t>Click the icon to add an image.</a:t>
            </a:r>
            <a:endParaRPr lang="cs-CZ" dirty="0"/>
          </a:p>
        </p:txBody>
      </p:sp>
      <p:sp>
        <p:nvSpPr>
          <p:cNvPr id="12" name="Zástupný symbol obrázku 11">
            <a:extLst>
              <a:ext uri="{FF2B5EF4-FFF2-40B4-BE49-F238E27FC236}">
                <a16:creationId xmlns:a16="http://schemas.microsoft.com/office/drawing/2014/main" id="{79C4C244-6CAB-4FEB-A4DB-EDC99BB82C4E}"/>
              </a:ext>
            </a:extLst>
          </p:cNvPr>
          <p:cNvSpPr>
            <a:spLocks noGrp="1"/>
          </p:cNvSpPr>
          <p:nvPr>
            <p:ph type="pic" sz="quarter" idx="11" hasCustomPrompt="1"/>
          </p:nvPr>
        </p:nvSpPr>
        <p:spPr>
          <a:xfrm>
            <a:off x="6570000" y="4301999"/>
            <a:ext cx="2576937" cy="2556549"/>
          </a:xfrm>
        </p:spPr>
        <p:txBody>
          <a:bodyPr/>
          <a:lstStyle/>
          <a:p>
            <a:r>
              <a:rPr lang="en-GB" dirty="0"/>
              <a:t>Click the icon to add an image.</a:t>
            </a:r>
            <a:endParaRPr lang="cs-CZ" dirty="0"/>
          </a:p>
        </p:txBody>
      </p:sp>
      <p:sp>
        <p:nvSpPr>
          <p:cNvPr id="6" name="Zástupný symbol pro text 3">
            <a:extLst>
              <a:ext uri="{FF2B5EF4-FFF2-40B4-BE49-F238E27FC236}">
                <a16:creationId xmlns:a16="http://schemas.microsoft.com/office/drawing/2014/main" id="{5F21CE08-D60E-4929-95AA-9DAA407F87A8}"/>
              </a:ext>
            </a:extLst>
          </p:cNvPr>
          <p:cNvSpPr>
            <a:spLocks noGrp="1"/>
          </p:cNvSpPr>
          <p:nvPr>
            <p:ph type="body" sz="quarter" idx="12" hasCustomPrompt="1"/>
          </p:nvPr>
        </p:nvSpPr>
        <p:spPr>
          <a:xfrm>
            <a:off x="0" y="4759200"/>
            <a:ext cx="6570663" cy="638175"/>
          </a:xfrm>
        </p:spPr>
        <p:txBody>
          <a:bodyPr lIns="648000" tIns="0" rIns="648000" bIns="0">
            <a:noAutofit/>
          </a:bodyPr>
          <a:lstStyle>
            <a:lvl1pPr>
              <a:lnSpc>
                <a:spcPts val="1920"/>
              </a:lnSpc>
              <a:spcBef>
                <a:spcPts val="0"/>
              </a:spcBef>
              <a:defRPr sz="1600">
                <a:solidFill>
                  <a:schemeClr val="bg1"/>
                </a:solidFill>
              </a:defRPr>
            </a:lvl1pPr>
            <a:lvl2pPr marL="0" indent="0">
              <a:lnSpc>
                <a:spcPts val="1440"/>
              </a:lnSpc>
              <a:spcBef>
                <a:spcPts val="0"/>
              </a:spcBef>
              <a:buFontTx/>
              <a:buNone/>
              <a:defRPr sz="1200">
                <a:solidFill>
                  <a:schemeClr val="bg1"/>
                </a:solidFill>
              </a:defRPr>
            </a:lvl2pPr>
          </a:lstStyle>
          <a:p>
            <a:pPr lvl="0"/>
            <a:r>
              <a:rPr lang="en-GB" dirty="0"/>
              <a:t>Update subtitle</a:t>
            </a:r>
            <a:endParaRPr lang="cs-CZ" dirty="0"/>
          </a:p>
          <a:p>
            <a:pPr lvl="1"/>
            <a:r>
              <a:rPr lang="en-GB" dirty="0"/>
              <a:t>Second level</a:t>
            </a:r>
            <a:endParaRPr lang="cs-CZ" dirty="0"/>
          </a:p>
        </p:txBody>
      </p:sp>
      <p:cxnSp>
        <p:nvCxnSpPr>
          <p:cNvPr id="8" name="Přímá spojnice 7">
            <a:extLst>
              <a:ext uri="{FF2B5EF4-FFF2-40B4-BE49-F238E27FC236}">
                <a16:creationId xmlns:a16="http://schemas.microsoft.com/office/drawing/2014/main" id="{AB3C36FC-95F1-4E51-9A38-120146F51296}"/>
              </a:ext>
            </a:extLst>
          </p:cNvPr>
          <p:cNvCxnSpPr/>
          <p:nvPr userDrawn="1"/>
        </p:nvCxnSpPr>
        <p:spPr>
          <a:xfrm>
            <a:off x="954000" y="6048375"/>
            <a:ext cx="0" cy="228600"/>
          </a:xfrm>
          <a:prstGeom prst="line">
            <a:avLst/>
          </a:pr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Přímá spojnice 8">
            <a:extLst>
              <a:ext uri="{FF2B5EF4-FFF2-40B4-BE49-F238E27FC236}">
                <a16:creationId xmlns:a16="http://schemas.microsoft.com/office/drawing/2014/main" id="{BA01DDC6-7214-40B7-9C52-E6A2EC1CA1D3}"/>
              </a:ext>
            </a:extLst>
          </p:cNvPr>
          <p:cNvCxnSpPr/>
          <p:nvPr userDrawn="1"/>
        </p:nvCxnSpPr>
        <p:spPr>
          <a:xfrm>
            <a:off x="1325475" y="6042968"/>
            <a:ext cx="0" cy="228600"/>
          </a:xfrm>
          <a:prstGeom prst="line">
            <a:avLst/>
          </a:pr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4" name="Zástupný symbol pro text 23">
            <a:extLst>
              <a:ext uri="{FF2B5EF4-FFF2-40B4-BE49-F238E27FC236}">
                <a16:creationId xmlns:a16="http://schemas.microsoft.com/office/drawing/2014/main" id="{0610BBDE-159F-4498-A50C-B4A38BCE4183}"/>
              </a:ext>
            </a:extLst>
          </p:cNvPr>
          <p:cNvSpPr>
            <a:spLocks noGrp="1"/>
          </p:cNvSpPr>
          <p:nvPr>
            <p:ph type="body" sz="quarter" idx="14" hasCustomPrompt="1"/>
          </p:nvPr>
        </p:nvSpPr>
        <p:spPr>
          <a:xfrm>
            <a:off x="657435" y="6025505"/>
            <a:ext cx="264415" cy="263525"/>
          </a:xfrm>
        </p:spPr>
        <p:txBody>
          <a:bodyPr lIns="0" rIns="0">
            <a:noAutofit/>
          </a:bodyPr>
          <a:lstStyle>
            <a:lvl1pPr>
              <a:defRPr sz="1600">
                <a:solidFill>
                  <a:schemeClr val="bg1"/>
                </a:solidFill>
              </a:defRPr>
            </a:lvl1pPr>
          </a:lstStyle>
          <a:p>
            <a:pPr lvl="0"/>
            <a:r>
              <a:rPr lang="cs-CZ" dirty="0"/>
              <a:t>18</a:t>
            </a:r>
          </a:p>
        </p:txBody>
      </p:sp>
      <p:sp>
        <p:nvSpPr>
          <p:cNvPr id="15" name="Zástupný symbol pro text 23">
            <a:extLst>
              <a:ext uri="{FF2B5EF4-FFF2-40B4-BE49-F238E27FC236}">
                <a16:creationId xmlns:a16="http://schemas.microsoft.com/office/drawing/2014/main" id="{44BD0743-D933-43B4-8730-95B528AA64BA}"/>
              </a:ext>
            </a:extLst>
          </p:cNvPr>
          <p:cNvSpPr>
            <a:spLocks noGrp="1"/>
          </p:cNvSpPr>
          <p:nvPr>
            <p:ph type="body" sz="quarter" idx="15" hasCustomPrompt="1"/>
          </p:nvPr>
        </p:nvSpPr>
        <p:spPr>
          <a:xfrm>
            <a:off x="980138" y="6025504"/>
            <a:ext cx="313183" cy="263525"/>
          </a:xfrm>
        </p:spPr>
        <p:txBody>
          <a:bodyPr lIns="0" rIns="0">
            <a:noAutofit/>
          </a:bodyPr>
          <a:lstStyle>
            <a:lvl1pPr algn="ctr">
              <a:defRPr sz="1600">
                <a:solidFill>
                  <a:schemeClr val="bg1"/>
                </a:solidFill>
              </a:defRPr>
            </a:lvl1pPr>
          </a:lstStyle>
          <a:p>
            <a:pPr lvl="0"/>
            <a:r>
              <a:rPr lang="cs-CZ" dirty="0"/>
              <a:t>11</a:t>
            </a:r>
          </a:p>
        </p:txBody>
      </p:sp>
      <p:sp>
        <p:nvSpPr>
          <p:cNvPr id="16" name="Zástupný symbol pro text 23">
            <a:extLst>
              <a:ext uri="{FF2B5EF4-FFF2-40B4-BE49-F238E27FC236}">
                <a16:creationId xmlns:a16="http://schemas.microsoft.com/office/drawing/2014/main" id="{3D31F944-26DE-4807-8516-B2A00B1ACA33}"/>
              </a:ext>
            </a:extLst>
          </p:cNvPr>
          <p:cNvSpPr>
            <a:spLocks noGrp="1"/>
          </p:cNvSpPr>
          <p:nvPr>
            <p:ph type="body" sz="quarter" idx="16" hasCustomPrompt="1"/>
          </p:nvPr>
        </p:nvSpPr>
        <p:spPr>
          <a:xfrm>
            <a:off x="1351608" y="6025503"/>
            <a:ext cx="582527" cy="263525"/>
          </a:xfrm>
        </p:spPr>
        <p:txBody>
          <a:bodyPr lIns="0" rIns="0">
            <a:noAutofit/>
          </a:bodyPr>
          <a:lstStyle>
            <a:lvl1pPr algn="ctr">
              <a:defRPr sz="1600">
                <a:solidFill>
                  <a:schemeClr val="bg1"/>
                </a:solidFill>
              </a:defRPr>
            </a:lvl1pPr>
          </a:lstStyle>
          <a:p>
            <a:pPr lvl="0"/>
            <a:r>
              <a:rPr lang="cs-CZ" dirty="0"/>
              <a:t>201</a:t>
            </a:r>
            <a:r>
              <a:rPr lang="en-GB" dirty="0"/>
              <a:t>8</a:t>
            </a:r>
            <a:endParaRPr lang="cs-CZ" dirty="0"/>
          </a:p>
        </p:txBody>
      </p:sp>
      <p:sp>
        <p:nvSpPr>
          <p:cNvPr id="4" name="Zástupný symbol pro text 3">
            <a:extLst>
              <a:ext uri="{FF2B5EF4-FFF2-40B4-BE49-F238E27FC236}">
                <a16:creationId xmlns:a16="http://schemas.microsoft.com/office/drawing/2014/main" id="{6C589D86-FF15-450C-A0BC-DD447202121D}"/>
              </a:ext>
            </a:extLst>
          </p:cNvPr>
          <p:cNvSpPr>
            <a:spLocks noGrp="1"/>
          </p:cNvSpPr>
          <p:nvPr>
            <p:ph type="body" sz="quarter" idx="17" hasCustomPrompt="1"/>
          </p:nvPr>
        </p:nvSpPr>
        <p:spPr>
          <a:xfrm>
            <a:off x="-2937" y="1727451"/>
            <a:ext cx="6567488" cy="2613025"/>
          </a:xfrm>
        </p:spPr>
        <p:txBody>
          <a:bodyPr lIns="648000" tIns="0" rIns="648000" bIns="0" anchor="b" anchorCtr="0">
            <a:noAutofit/>
          </a:bodyPr>
          <a:lstStyle>
            <a:lvl1pPr>
              <a:lnSpc>
                <a:spcPts val="3400"/>
              </a:lnSpc>
              <a:spcBef>
                <a:spcPts val="0"/>
              </a:spcBef>
              <a:defRPr sz="3300" cap="all" spc="60" baseline="0">
                <a:solidFill>
                  <a:schemeClr val="bg1"/>
                </a:solidFill>
                <a:latin typeface="Arial" panose="020B0604020202020204" pitchFamily="34" charset="0"/>
              </a:defRPr>
            </a:lvl1pPr>
          </a:lstStyle>
          <a:p>
            <a:pPr lvl="0"/>
            <a:r>
              <a:rPr lang="en-GB" noProof="0" dirty="0" err="1"/>
              <a:t>Powerpoint</a:t>
            </a:r>
            <a:r>
              <a:rPr lang="en-GB" noProof="0" dirty="0"/>
              <a:t> presentation title, maximum five lines, aligned bottom left, no hyphenation  </a:t>
            </a:r>
          </a:p>
        </p:txBody>
      </p:sp>
    </p:spTree>
    <p:extLst>
      <p:ext uri="{BB962C8B-B14F-4D97-AF65-F5344CB8AC3E}">
        <p14:creationId xmlns:p14="http://schemas.microsoft.com/office/powerpoint/2010/main" val="25073693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Agenda slide">
    <p:spTree>
      <p:nvGrpSpPr>
        <p:cNvPr id="1" name=""/>
        <p:cNvGrpSpPr/>
        <p:nvPr/>
      </p:nvGrpSpPr>
      <p:grpSpPr>
        <a:xfrm>
          <a:off x="0" y="0"/>
          <a:ext cx="0" cy="0"/>
          <a:chOff x="0" y="0"/>
          <a:chExt cx="0" cy="0"/>
        </a:xfrm>
      </p:grpSpPr>
      <p:pic>
        <p:nvPicPr>
          <p:cNvPr id="8" name="Obrázek 7">
            <a:extLst>
              <a:ext uri="{FF2B5EF4-FFF2-40B4-BE49-F238E27FC236}">
                <a16:creationId xmlns:a16="http://schemas.microsoft.com/office/drawing/2014/main" id="{E3CB48C3-C97E-4873-B07B-C8A80447C12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7999"/>
          </a:xfrm>
          <a:prstGeom prst="rect">
            <a:avLst/>
          </a:prstGeom>
        </p:spPr>
      </p:pic>
      <p:sp>
        <p:nvSpPr>
          <p:cNvPr id="2" name="Nadpis 1">
            <a:extLst>
              <a:ext uri="{FF2B5EF4-FFF2-40B4-BE49-F238E27FC236}">
                <a16:creationId xmlns:a16="http://schemas.microsoft.com/office/drawing/2014/main" id="{9F7CC3B3-2BBC-472A-B591-7CF134A1C87A}"/>
              </a:ext>
            </a:extLst>
          </p:cNvPr>
          <p:cNvSpPr>
            <a:spLocks noGrp="1"/>
          </p:cNvSpPr>
          <p:nvPr>
            <p:ph type="title" hasCustomPrompt="1"/>
          </p:nvPr>
        </p:nvSpPr>
        <p:spPr>
          <a:xfrm>
            <a:off x="0" y="702000"/>
            <a:ext cx="3666226" cy="435600"/>
          </a:xfrm>
        </p:spPr>
        <p:txBody>
          <a:bodyPr lIns="648000" tIns="0" rIns="648000" bIns="0" anchor="t" anchorCtr="0">
            <a:noAutofit/>
          </a:bodyPr>
          <a:lstStyle>
            <a:lvl1pPr>
              <a:defRPr cap="all" baseline="0">
                <a:solidFill>
                  <a:schemeClr val="bg1"/>
                </a:solidFill>
              </a:defRPr>
            </a:lvl1pPr>
          </a:lstStyle>
          <a:p>
            <a:r>
              <a:rPr lang="en-GB" noProof="0" dirty="0" err="1"/>
              <a:t>AGenda</a:t>
            </a:r>
            <a:endParaRPr lang="en-GB" noProof="0" dirty="0"/>
          </a:p>
        </p:txBody>
      </p:sp>
      <p:sp>
        <p:nvSpPr>
          <p:cNvPr id="3" name="Zástupný symbol pro obsah 2">
            <a:extLst>
              <a:ext uri="{FF2B5EF4-FFF2-40B4-BE49-F238E27FC236}">
                <a16:creationId xmlns:a16="http://schemas.microsoft.com/office/drawing/2014/main" id="{FA8347A4-C4E0-4DF3-96BF-592152918251}"/>
              </a:ext>
            </a:extLst>
          </p:cNvPr>
          <p:cNvSpPr>
            <a:spLocks noGrp="1"/>
          </p:cNvSpPr>
          <p:nvPr>
            <p:ph idx="1" hasCustomPrompt="1"/>
          </p:nvPr>
        </p:nvSpPr>
        <p:spPr>
          <a:xfrm>
            <a:off x="0" y="1656000"/>
            <a:ext cx="9144000" cy="4500000"/>
          </a:xfrm>
        </p:spPr>
        <p:txBody>
          <a:bodyPr lIns="648000" tIns="504000" rIns="648000" bIns="0">
            <a:noAutofit/>
          </a:bodyPr>
          <a:lstStyle>
            <a:lvl1pPr>
              <a:lnSpc>
                <a:spcPts val="2760"/>
              </a:lnSpc>
              <a:spcBef>
                <a:spcPts val="0"/>
              </a:spcBef>
              <a:tabLst>
                <a:tab pos="7920000" algn="r"/>
              </a:tabLst>
              <a:defRPr sz="2300" baseline="0">
                <a:solidFill>
                  <a:schemeClr val="accent2"/>
                </a:solidFill>
              </a:defRPr>
            </a:lvl1pPr>
            <a:lvl2pPr marL="180000" indent="-198000" defTabSz="687600">
              <a:lnSpc>
                <a:spcPts val="2700"/>
              </a:lnSpc>
              <a:spcBef>
                <a:spcPts val="0"/>
              </a:spcBef>
              <a:buClr>
                <a:srgbClr val="0C54A0"/>
              </a:buClr>
              <a:tabLst>
                <a:tab pos="7920000" algn="r"/>
              </a:tabLst>
              <a:defRPr sz="1700">
                <a:solidFill>
                  <a:schemeClr val="accent3"/>
                </a:solidFill>
              </a:defRPr>
            </a:lvl2pPr>
            <a:lvl3pPr>
              <a:buClr>
                <a:srgbClr val="0C54A0"/>
              </a:buClr>
              <a:defRPr>
                <a:solidFill>
                  <a:srgbClr val="5B5B5B"/>
                </a:solidFill>
              </a:defRPr>
            </a:lvl3pPr>
            <a:lvl4pPr>
              <a:buClr>
                <a:srgbClr val="0C54A0"/>
              </a:buClr>
              <a:defRPr>
                <a:solidFill>
                  <a:srgbClr val="5B5B5B"/>
                </a:solidFill>
              </a:defRPr>
            </a:lvl4pPr>
            <a:lvl5pPr>
              <a:buClr>
                <a:srgbClr val="0C54A0"/>
              </a:buClr>
              <a:defRPr>
                <a:solidFill>
                  <a:srgbClr val="5B5B5B"/>
                </a:solidFill>
              </a:defRPr>
            </a:lvl5pPr>
          </a:lstStyle>
          <a:p>
            <a:pPr lvl="0"/>
            <a:r>
              <a:rPr lang="en-GB" dirty="0"/>
              <a:t>Add the presentation contents</a:t>
            </a:r>
            <a:r>
              <a:rPr lang="cs-CZ" dirty="0"/>
              <a:t> </a:t>
            </a:r>
            <a:r>
              <a:rPr lang="en-GB" dirty="0"/>
              <a:t>/ agenda</a:t>
            </a:r>
            <a:endParaRPr lang="cs-CZ" dirty="0"/>
          </a:p>
          <a:p>
            <a:pPr lvl="1"/>
            <a:r>
              <a:rPr lang="en-GB" dirty="0"/>
              <a:t>Second level</a:t>
            </a:r>
            <a:endParaRPr lang="cs-CZ" dirty="0"/>
          </a:p>
          <a:p>
            <a:pPr lvl="1"/>
            <a:endParaRPr lang="cs-CZ" dirty="0"/>
          </a:p>
        </p:txBody>
      </p:sp>
      <p:sp>
        <p:nvSpPr>
          <p:cNvPr id="5" name="Zástupný symbol pro zápatí 4">
            <a:extLst>
              <a:ext uri="{FF2B5EF4-FFF2-40B4-BE49-F238E27FC236}">
                <a16:creationId xmlns:a16="http://schemas.microsoft.com/office/drawing/2014/main" id="{C290C5B6-8064-4026-A2DB-232619378D95}"/>
              </a:ext>
            </a:extLst>
          </p:cNvPr>
          <p:cNvSpPr>
            <a:spLocks noGrp="1"/>
          </p:cNvSpPr>
          <p:nvPr>
            <p:ph type="ftr" sz="quarter" idx="11"/>
          </p:nvPr>
        </p:nvSpPr>
        <p:spPr>
          <a:xfrm>
            <a:off x="504000" y="6492875"/>
            <a:ext cx="6029864" cy="365125"/>
          </a:xfrm>
        </p:spPr>
        <p:txBody>
          <a:bodyPr lIns="0" tIns="0" bIns="190800" anchor="b" anchorCtr="0"/>
          <a:lstStyle>
            <a:lvl1pPr>
              <a:defRPr>
                <a:solidFill>
                  <a:schemeClr val="accent2"/>
                </a:solidFill>
              </a:defRPr>
            </a:lvl1pPr>
          </a:lstStyle>
          <a:p>
            <a:r>
              <a:rPr lang="fr-FR" noProof="0"/>
              <a:t>ENISA ― 3GPP/SA3 2022-11-15 EU5G ― certification scheme</a:t>
            </a:r>
            <a:endParaRPr lang="en-GB" noProof="0" dirty="0"/>
          </a:p>
        </p:txBody>
      </p:sp>
      <p:sp>
        <p:nvSpPr>
          <p:cNvPr id="6" name="Zástupný symbol pro číslo snímku 5">
            <a:extLst>
              <a:ext uri="{FF2B5EF4-FFF2-40B4-BE49-F238E27FC236}">
                <a16:creationId xmlns:a16="http://schemas.microsoft.com/office/drawing/2014/main" id="{222B590C-9E09-455E-B15D-70C5626A8D32}"/>
              </a:ext>
            </a:extLst>
          </p:cNvPr>
          <p:cNvSpPr>
            <a:spLocks noGrp="1"/>
          </p:cNvSpPr>
          <p:nvPr>
            <p:ph type="sldNum" sz="quarter" idx="12"/>
          </p:nvPr>
        </p:nvSpPr>
        <p:spPr>
          <a:xfrm>
            <a:off x="180000" y="6492873"/>
            <a:ext cx="237600" cy="365126"/>
          </a:xfrm>
        </p:spPr>
        <p:txBody>
          <a:bodyPr lIns="0" tIns="0" rIns="0" bIns="190800" anchor="b" anchorCtr="0"/>
          <a:lstStyle>
            <a:lvl1pPr algn="ctr">
              <a:defRPr sz="1000" b="1">
                <a:solidFill>
                  <a:schemeClr val="accent2"/>
                </a:solidFill>
              </a:defRPr>
            </a:lvl1pPr>
          </a:lstStyle>
          <a:p>
            <a:fld id="{251CC97F-B359-438B-BC50-D4E0333112DB}" type="slidenum">
              <a:rPr lang="cs-CZ" smtClean="0"/>
              <a:pPr/>
              <a:t>‹#›</a:t>
            </a:fld>
            <a:endParaRPr lang="cs-CZ" dirty="0"/>
          </a:p>
        </p:txBody>
      </p:sp>
      <p:cxnSp>
        <p:nvCxnSpPr>
          <p:cNvPr id="14" name="Přímá spojnice 13">
            <a:extLst>
              <a:ext uri="{FF2B5EF4-FFF2-40B4-BE49-F238E27FC236}">
                <a16:creationId xmlns:a16="http://schemas.microsoft.com/office/drawing/2014/main" id="{1528A6E7-5E6A-4E17-8F6B-61D22FA1A45C}"/>
              </a:ext>
            </a:extLst>
          </p:cNvPr>
          <p:cNvCxnSpPr>
            <a:cxnSpLocks/>
          </p:cNvCxnSpPr>
          <p:nvPr userDrawn="1"/>
        </p:nvCxnSpPr>
        <p:spPr>
          <a:xfrm>
            <a:off x="441305" y="6534442"/>
            <a:ext cx="0" cy="126925"/>
          </a:xfrm>
          <a:prstGeom prst="line">
            <a:avLst/>
          </a:prstGeom>
          <a:ln w="12700">
            <a:solidFill>
              <a:schemeClr val="accent3"/>
            </a:solidFill>
          </a:ln>
        </p:spPr>
        <p:style>
          <a:lnRef idx="1">
            <a:schemeClr val="dk1"/>
          </a:lnRef>
          <a:fillRef idx="0">
            <a:schemeClr val="dk1"/>
          </a:fillRef>
          <a:effectRef idx="0">
            <a:schemeClr val="dk1"/>
          </a:effectRef>
          <a:fontRef idx="minor">
            <a:schemeClr val="tx1"/>
          </a:fontRef>
        </p:style>
      </p:cxnSp>
      <p:pic>
        <p:nvPicPr>
          <p:cNvPr id="15" name="Picture 48">
            <a:extLst>
              <a:ext uri="{FF2B5EF4-FFF2-40B4-BE49-F238E27FC236}">
                <a16:creationId xmlns:a16="http://schemas.microsoft.com/office/drawing/2014/main" id="{45A818D4-6009-40F7-8D51-6CE086DC1163}"/>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8557200" y="6393600"/>
            <a:ext cx="424954" cy="388800"/>
          </a:xfrm>
          <a:prstGeom prst="rect">
            <a:avLst/>
          </a:prstGeom>
        </p:spPr>
      </p:pic>
    </p:spTree>
    <p:extLst>
      <p:ext uri="{BB962C8B-B14F-4D97-AF65-F5344CB8AC3E}">
        <p14:creationId xmlns:p14="http://schemas.microsoft.com/office/powerpoint/2010/main" val="15330448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hapter slide / divider">
    <p:spTree>
      <p:nvGrpSpPr>
        <p:cNvPr id="1" name=""/>
        <p:cNvGrpSpPr/>
        <p:nvPr/>
      </p:nvGrpSpPr>
      <p:grpSpPr>
        <a:xfrm>
          <a:off x="0" y="0"/>
          <a:ext cx="0" cy="0"/>
          <a:chOff x="0" y="0"/>
          <a:chExt cx="0" cy="0"/>
        </a:xfrm>
      </p:grpSpPr>
      <p:pic>
        <p:nvPicPr>
          <p:cNvPr id="5" name="Obrázek 4">
            <a:extLst>
              <a:ext uri="{FF2B5EF4-FFF2-40B4-BE49-F238E27FC236}">
                <a16:creationId xmlns:a16="http://schemas.microsoft.com/office/drawing/2014/main" id="{556F3CD9-331D-4B1B-80BB-4D9A111040C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7999"/>
          </a:xfrm>
          <a:prstGeom prst="rect">
            <a:avLst/>
          </a:prstGeom>
        </p:spPr>
      </p:pic>
      <p:sp>
        <p:nvSpPr>
          <p:cNvPr id="2" name="Nadpis 1">
            <a:extLst>
              <a:ext uri="{FF2B5EF4-FFF2-40B4-BE49-F238E27FC236}">
                <a16:creationId xmlns:a16="http://schemas.microsoft.com/office/drawing/2014/main" id="{48687FEB-087B-41BB-8FC7-6FE25C0F02DD}"/>
              </a:ext>
            </a:extLst>
          </p:cNvPr>
          <p:cNvSpPr>
            <a:spLocks noGrp="1"/>
          </p:cNvSpPr>
          <p:nvPr>
            <p:ph type="ctrTitle" hasCustomPrompt="1"/>
          </p:nvPr>
        </p:nvSpPr>
        <p:spPr>
          <a:xfrm>
            <a:off x="0" y="4010400"/>
            <a:ext cx="6570000" cy="2217600"/>
          </a:xfrm>
        </p:spPr>
        <p:txBody>
          <a:bodyPr lIns="648000" tIns="0" rIns="648000" bIns="0" anchor="b">
            <a:noAutofit/>
          </a:bodyPr>
          <a:lstStyle>
            <a:lvl1pPr algn="l">
              <a:lnSpc>
                <a:spcPts val="3400"/>
              </a:lnSpc>
              <a:defRPr sz="3300" cap="all" baseline="0">
                <a:solidFill>
                  <a:schemeClr val="bg1"/>
                </a:solidFill>
              </a:defRPr>
            </a:lvl1pPr>
          </a:lstStyle>
          <a:p>
            <a:pPr>
              <a:lnSpc>
                <a:spcPts val="3400"/>
              </a:lnSpc>
            </a:pPr>
            <a:r>
              <a:rPr lang="en-US" sz="3300" cap="all" spc="60" dirty="0">
                <a:solidFill>
                  <a:schemeClr val="bg1"/>
                </a:solidFill>
                <a:latin typeface="Arial" panose="020B0604020202020204" pitchFamily="34" charset="0"/>
                <a:cs typeface="Arial" panose="020B0604020202020204" pitchFamily="34" charset="0"/>
              </a:rPr>
              <a:t>CHAPTER</a:t>
            </a:r>
            <a:r>
              <a:rPr lang="cs-CZ" sz="3300" cap="all" spc="60" dirty="0">
                <a:solidFill>
                  <a:schemeClr val="bg1"/>
                </a:solidFill>
                <a:latin typeface="Arial" panose="020B0604020202020204" pitchFamily="34" charset="0"/>
                <a:cs typeface="Arial" panose="020B0604020202020204" pitchFamily="34" charset="0"/>
              </a:rPr>
              <a:t> </a:t>
            </a:r>
            <a:r>
              <a:rPr lang="en-US" sz="3300" cap="all" spc="60" dirty="0">
                <a:solidFill>
                  <a:schemeClr val="bg1"/>
                </a:solidFill>
                <a:latin typeface="Arial" panose="020B0604020202020204" pitchFamily="34" charset="0"/>
                <a:cs typeface="Arial" panose="020B0604020202020204" pitchFamily="34" charset="0"/>
              </a:rPr>
              <a:t>TITLE,</a:t>
            </a:r>
            <a:r>
              <a:rPr lang="cs-CZ" sz="3300" cap="all" spc="60" dirty="0">
                <a:solidFill>
                  <a:schemeClr val="bg1"/>
                </a:solidFill>
                <a:latin typeface="Arial" panose="020B0604020202020204" pitchFamily="34" charset="0"/>
                <a:cs typeface="Arial" panose="020B0604020202020204" pitchFamily="34" charset="0"/>
              </a:rPr>
              <a:t> </a:t>
            </a:r>
            <a:r>
              <a:rPr lang="en-US" sz="3300" cap="all" spc="60" dirty="0">
                <a:solidFill>
                  <a:schemeClr val="bg1"/>
                </a:solidFill>
                <a:latin typeface="Arial" panose="020B0604020202020204" pitchFamily="34" charset="0"/>
                <a:cs typeface="Arial" panose="020B0604020202020204" pitchFamily="34" charset="0"/>
              </a:rPr>
              <a:t>MAXIMUM FIVE LINES, ALIGNED BOTTOM LEFT,  NO HYPHENATION</a:t>
            </a:r>
            <a:endParaRPr lang="cs-CZ" sz="1600" spc="60" dirty="0">
              <a:solidFill>
                <a:schemeClr val="bg1"/>
              </a:solidFill>
              <a:latin typeface="Arial" panose="020B0604020202020204" pitchFamily="34" charset="0"/>
              <a:cs typeface="Arial" panose="020B0604020202020204" pitchFamily="34" charset="0"/>
            </a:endParaRPr>
          </a:p>
        </p:txBody>
      </p:sp>
      <p:sp>
        <p:nvSpPr>
          <p:cNvPr id="7" name="Zástupný symbol pro text 6">
            <a:extLst>
              <a:ext uri="{FF2B5EF4-FFF2-40B4-BE49-F238E27FC236}">
                <a16:creationId xmlns:a16="http://schemas.microsoft.com/office/drawing/2014/main" id="{88FE6A4A-C987-4F0B-A292-19CF36D9989B}"/>
              </a:ext>
            </a:extLst>
          </p:cNvPr>
          <p:cNvSpPr>
            <a:spLocks noGrp="1"/>
          </p:cNvSpPr>
          <p:nvPr>
            <p:ph type="body" sz="quarter" idx="10" hasCustomPrompt="1"/>
          </p:nvPr>
        </p:nvSpPr>
        <p:spPr>
          <a:xfrm>
            <a:off x="0" y="702000"/>
            <a:ext cx="6570663" cy="435600"/>
          </a:xfrm>
        </p:spPr>
        <p:txBody>
          <a:bodyPr lIns="648000" tIns="0" rIns="648000" bIns="0">
            <a:noAutofit/>
          </a:bodyPr>
          <a:lstStyle>
            <a:lvl1pPr>
              <a:defRPr sz="3300" cap="all" baseline="0">
                <a:solidFill>
                  <a:schemeClr val="bg1"/>
                </a:solidFill>
                <a:latin typeface="+mj-lt"/>
              </a:defRPr>
            </a:lvl1pPr>
          </a:lstStyle>
          <a:p>
            <a:pPr lvl="0"/>
            <a:r>
              <a:rPr lang="en-GB" dirty="0"/>
              <a:t>Update text</a:t>
            </a:r>
            <a:endParaRPr lang="cs-CZ" dirty="0"/>
          </a:p>
        </p:txBody>
      </p:sp>
    </p:spTree>
    <p:extLst>
      <p:ext uri="{BB962C8B-B14F-4D97-AF65-F5344CB8AC3E}">
        <p14:creationId xmlns:p14="http://schemas.microsoft.com/office/powerpoint/2010/main" val="31902304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hapter slide / divider with photos">
    <p:spTree>
      <p:nvGrpSpPr>
        <p:cNvPr id="1" name=""/>
        <p:cNvGrpSpPr/>
        <p:nvPr/>
      </p:nvGrpSpPr>
      <p:grpSpPr>
        <a:xfrm>
          <a:off x="0" y="0"/>
          <a:ext cx="0" cy="0"/>
          <a:chOff x="0" y="0"/>
          <a:chExt cx="0" cy="0"/>
        </a:xfrm>
      </p:grpSpPr>
      <p:pic>
        <p:nvPicPr>
          <p:cNvPr id="4" name="Obrázek 3">
            <a:extLst>
              <a:ext uri="{FF2B5EF4-FFF2-40B4-BE49-F238E27FC236}">
                <a16:creationId xmlns:a16="http://schemas.microsoft.com/office/drawing/2014/main" id="{CD737717-D1D6-44C9-9798-D13E0AF470C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7999"/>
          </a:xfrm>
          <a:prstGeom prst="rect">
            <a:avLst/>
          </a:prstGeom>
        </p:spPr>
      </p:pic>
      <p:sp>
        <p:nvSpPr>
          <p:cNvPr id="2" name="Nadpis 1">
            <a:extLst>
              <a:ext uri="{FF2B5EF4-FFF2-40B4-BE49-F238E27FC236}">
                <a16:creationId xmlns:a16="http://schemas.microsoft.com/office/drawing/2014/main" id="{48687FEB-087B-41BB-8FC7-6FE25C0F02DD}"/>
              </a:ext>
            </a:extLst>
          </p:cNvPr>
          <p:cNvSpPr>
            <a:spLocks noGrp="1"/>
          </p:cNvSpPr>
          <p:nvPr>
            <p:ph type="ctrTitle" hasCustomPrompt="1"/>
          </p:nvPr>
        </p:nvSpPr>
        <p:spPr>
          <a:xfrm>
            <a:off x="-1" y="4010025"/>
            <a:ext cx="9125299" cy="2217975"/>
          </a:xfrm>
        </p:spPr>
        <p:txBody>
          <a:bodyPr lIns="648000" tIns="0" rIns="648000" bIns="0" anchor="b">
            <a:noAutofit/>
          </a:bodyPr>
          <a:lstStyle>
            <a:lvl1pPr algn="l">
              <a:lnSpc>
                <a:spcPts val="3400"/>
              </a:lnSpc>
              <a:defRPr sz="3300" cap="all" baseline="0">
                <a:solidFill>
                  <a:schemeClr val="bg1"/>
                </a:solidFill>
              </a:defRPr>
            </a:lvl1pPr>
          </a:lstStyle>
          <a:p>
            <a:r>
              <a:rPr lang="en-US" sz="3300" cap="all" spc="60" dirty="0">
                <a:solidFill>
                  <a:schemeClr val="bg1"/>
                </a:solidFill>
                <a:latin typeface="Arial" panose="020B0604020202020204" pitchFamily="34" charset="0"/>
                <a:cs typeface="Arial" panose="020B0604020202020204" pitchFamily="34" charset="0"/>
              </a:rPr>
              <a:t>CHAPTER</a:t>
            </a:r>
            <a:r>
              <a:rPr lang="cs-CZ" sz="3300" cap="all" spc="60" dirty="0">
                <a:solidFill>
                  <a:schemeClr val="bg1"/>
                </a:solidFill>
                <a:latin typeface="Arial" panose="020B0604020202020204" pitchFamily="34" charset="0"/>
                <a:cs typeface="Arial" panose="020B0604020202020204" pitchFamily="34" charset="0"/>
              </a:rPr>
              <a:t> </a:t>
            </a:r>
            <a:r>
              <a:rPr lang="en-US" sz="3300" cap="all" spc="60" dirty="0">
                <a:solidFill>
                  <a:schemeClr val="bg1"/>
                </a:solidFill>
                <a:latin typeface="Arial" panose="020B0604020202020204" pitchFamily="34" charset="0"/>
                <a:cs typeface="Arial" panose="020B0604020202020204" pitchFamily="34" charset="0"/>
              </a:rPr>
              <a:t>TITLE,</a:t>
            </a:r>
            <a:r>
              <a:rPr lang="cs-CZ" sz="3300" cap="all" spc="60" dirty="0">
                <a:solidFill>
                  <a:schemeClr val="bg1"/>
                </a:solidFill>
                <a:latin typeface="Arial" panose="020B0604020202020204" pitchFamily="34" charset="0"/>
                <a:cs typeface="Arial" panose="020B0604020202020204" pitchFamily="34" charset="0"/>
              </a:rPr>
              <a:t> </a:t>
            </a:r>
            <a:br>
              <a:rPr lang="cs-CZ" sz="3300" cap="all" spc="60" dirty="0">
                <a:solidFill>
                  <a:schemeClr val="bg1"/>
                </a:solidFill>
                <a:latin typeface="Arial" panose="020B0604020202020204" pitchFamily="34" charset="0"/>
                <a:cs typeface="Arial" panose="020B0604020202020204" pitchFamily="34" charset="0"/>
              </a:rPr>
            </a:br>
            <a:r>
              <a:rPr lang="en-US" sz="3300" cap="all" spc="60" dirty="0">
                <a:solidFill>
                  <a:schemeClr val="bg1"/>
                </a:solidFill>
                <a:latin typeface="Arial" panose="020B0604020202020204" pitchFamily="34" charset="0"/>
                <a:cs typeface="Arial" panose="020B0604020202020204" pitchFamily="34" charset="0"/>
              </a:rPr>
              <a:t>MAXIMUM FIVE LINES, </a:t>
            </a:r>
            <a:br>
              <a:rPr lang="cs-CZ" sz="3300" cap="all" spc="60" dirty="0">
                <a:solidFill>
                  <a:schemeClr val="bg1"/>
                </a:solidFill>
                <a:latin typeface="Arial" panose="020B0604020202020204" pitchFamily="34" charset="0"/>
                <a:cs typeface="Arial" panose="020B0604020202020204" pitchFamily="34" charset="0"/>
              </a:rPr>
            </a:br>
            <a:r>
              <a:rPr lang="en-US" sz="3300" cap="all" spc="60" dirty="0">
                <a:solidFill>
                  <a:schemeClr val="bg1"/>
                </a:solidFill>
                <a:latin typeface="Arial" panose="020B0604020202020204" pitchFamily="34" charset="0"/>
                <a:cs typeface="Arial" panose="020B0604020202020204" pitchFamily="34" charset="0"/>
              </a:rPr>
              <a:t>ALIGNED BOTTOM LEFT,  </a:t>
            </a:r>
            <a:br>
              <a:rPr lang="cs-CZ" sz="3300" cap="all" spc="60" dirty="0">
                <a:solidFill>
                  <a:schemeClr val="bg1"/>
                </a:solidFill>
                <a:latin typeface="Arial" panose="020B0604020202020204" pitchFamily="34" charset="0"/>
                <a:cs typeface="Arial" panose="020B0604020202020204" pitchFamily="34" charset="0"/>
              </a:rPr>
            </a:br>
            <a:r>
              <a:rPr lang="en-US" sz="3300" cap="all" spc="60" dirty="0">
                <a:solidFill>
                  <a:schemeClr val="bg1"/>
                </a:solidFill>
                <a:latin typeface="Arial" panose="020B0604020202020204" pitchFamily="34" charset="0"/>
                <a:cs typeface="Arial" panose="020B0604020202020204" pitchFamily="34" charset="0"/>
              </a:rPr>
              <a:t>NO HYPHENATION</a:t>
            </a:r>
            <a:endParaRPr lang="cs-CZ" dirty="0"/>
          </a:p>
        </p:txBody>
      </p:sp>
      <p:sp>
        <p:nvSpPr>
          <p:cNvPr id="7" name="Zástupný symbol pro text 6">
            <a:extLst>
              <a:ext uri="{FF2B5EF4-FFF2-40B4-BE49-F238E27FC236}">
                <a16:creationId xmlns:a16="http://schemas.microsoft.com/office/drawing/2014/main" id="{88FE6A4A-C987-4F0B-A292-19CF36D9989B}"/>
              </a:ext>
            </a:extLst>
          </p:cNvPr>
          <p:cNvSpPr>
            <a:spLocks noGrp="1"/>
          </p:cNvSpPr>
          <p:nvPr>
            <p:ph type="body" sz="quarter" idx="10" hasCustomPrompt="1"/>
          </p:nvPr>
        </p:nvSpPr>
        <p:spPr>
          <a:xfrm>
            <a:off x="0" y="702000"/>
            <a:ext cx="6570663" cy="435600"/>
          </a:xfrm>
        </p:spPr>
        <p:txBody>
          <a:bodyPr lIns="648000" tIns="0" rIns="648000" bIns="0">
            <a:noAutofit/>
          </a:bodyPr>
          <a:lstStyle>
            <a:lvl1pPr>
              <a:defRPr sz="3300" cap="all" baseline="0">
                <a:solidFill>
                  <a:schemeClr val="bg1"/>
                </a:solidFill>
                <a:latin typeface="+mj-lt"/>
              </a:defRPr>
            </a:lvl1pPr>
          </a:lstStyle>
          <a:p>
            <a:pPr lvl="0"/>
            <a:r>
              <a:rPr lang="en-GB" dirty="0"/>
              <a:t>Update text</a:t>
            </a:r>
            <a:endParaRPr lang="cs-CZ" dirty="0"/>
          </a:p>
        </p:txBody>
      </p:sp>
      <p:sp>
        <p:nvSpPr>
          <p:cNvPr id="6" name="Zástupný symbol obrázku 5">
            <a:extLst>
              <a:ext uri="{FF2B5EF4-FFF2-40B4-BE49-F238E27FC236}">
                <a16:creationId xmlns:a16="http://schemas.microsoft.com/office/drawing/2014/main" id="{12532745-43C2-478B-A486-055D23982E3C}"/>
              </a:ext>
            </a:extLst>
          </p:cNvPr>
          <p:cNvSpPr>
            <a:spLocks noGrp="1" noChangeAspect="1"/>
          </p:cNvSpPr>
          <p:nvPr>
            <p:ph type="pic" sz="quarter" idx="11" hasCustomPrompt="1"/>
          </p:nvPr>
        </p:nvSpPr>
        <p:spPr>
          <a:xfrm>
            <a:off x="0" y="1515600"/>
            <a:ext cx="3042000" cy="2030400"/>
          </a:xfrm>
        </p:spPr>
        <p:txBody>
          <a:bodyPr>
            <a:noAutofit/>
          </a:bodyPr>
          <a:lstStyle/>
          <a:p>
            <a:r>
              <a:rPr lang="en-GB" dirty="0"/>
              <a:t>Click the icon to add an image.</a:t>
            </a:r>
            <a:endParaRPr lang="cs-CZ" dirty="0"/>
          </a:p>
        </p:txBody>
      </p:sp>
      <p:sp>
        <p:nvSpPr>
          <p:cNvPr id="10" name="Zástupný symbol obrázku 9">
            <a:extLst>
              <a:ext uri="{FF2B5EF4-FFF2-40B4-BE49-F238E27FC236}">
                <a16:creationId xmlns:a16="http://schemas.microsoft.com/office/drawing/2014/main" id="{B4F27658-7590-4BD0-BC41-3631855AA61D}"/>
              </a:ext>
            </a:extLst>
          </p:cNvPr>
          <p:cNvSpPr>
            <a:spLocks noGrp="1" noChangeAspect="1"/>
          </p:cNvSpPr>
          <p:nvPr>
            <p:ph type="pic" sz="quarter" idx="12" hasCustomPrompt="1"/>
          </p:nvPr>
        </p:nvSpPr>
        <p:spPr>
          <a:xfrm>
            <a:off x="3041650" y="1515600"/>
            <a:ext cx="3042000" cy="2030413"/>
          </a:xfrm>
        </p:spPr>
        <p:txBody>
          <a:bodyPr/>
          <a:lstStyle/>
          <a:p>
            <a:r>
              <a:rPr lang="en-GB" dirty="0"/>
              <a:t>Click the icon to add an image.</a:t>
            </a:r>
            <a:endParaRPr lang="cs-CZ" dirty="0"/>
          </a:p>
        </p:txBody>
      </p:sp>
      <p:sp>
        <p:nvSpPr>
          <p:cNvPr id="12" name="Zástupný symbol obrázku 11">
            <a:extLst>
              <a:ext uri="{FF2B5EF4-FFF2-40B4-BE49-F238E27FC236}">
                <a16:creationId xmlns:a16="http://schemas.microsoft.com/office/drawing/2014/main" id="{D420C226-004A-4F00-884B-028633384B7B}"/>
              </a:ext>
            </a:extLst>
          </p:cNvPr>
          <p:cNvSpPr>
            <a:spLocks noGrp="1"/>
          </p:cNvSpPr>
          <p:nvPr>
            <p:ph type="pic" sz="quarter" idx="13" hasCustomPrompt="1"/>
          </p:nvPr>
        </p:nvSpPr>
        <p:spPr>
          <a:xfrm>
            <a:off x="6083299" y="1515600"/>
            <a:ext cx="3042000" cy="2030400"/>
          </a:xfrm>
        </p:spPr>
        <p:txBody>
          <a:bodyPr/>
          <a:lstStyle/>
          <a:p>
            <a:r>
              <a:rPr lang="en-GB" dirty="0"/>
              <a:t>Click the icon to add an image.</a:t>
            </a:r>
            <a:endParaRPr lang="cs-CZ" dirty="0"/>
          </a:p>
        </p:txBody>
      </p:sp>
    </p:spTree>
    <p:extLst>
      <p:ext uri="{BB962C8B-B14F-4D97-AF65-F5344CB8AC3E}">
        <p14:creationId xmlns:p14="http://schemas.microsoft.com/office/powerpoint/2010/main" val="33123658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hapter summary">
    <p:spTree>
      <p:nvGrpSpPr>
        <p:cNvPr id="1" name=""/>
        <p:cNvGrpSpPr/>
        <p:nvPr/>
      </p:nvGrpSpPr>
      <p:grpSpPr>
        <a:xfrm>
          <a:off x="0" y="0"/>
          <a:ext cx="0" cy="0"/>
          <a:chOff x="0" y="0"/>
          <a:chExt cx="0" cy="0"/>
        </a:xfrm>
      </p:grpSpPr>
      <p:pic>
        <p:nvPicPr>
          <p:cNvPr id="7" name="Obrázek 6">
            <a:extLst>
              <a:ext uri="{FF2B5EF4-FFF2-40B4-BE49-F238E27FC236}">
                <a16:creationId xmlns:a16="http://schemas.microsoft.com/office/drawing/2014/main" id="{648B7B91-7617-4F78-B6E9-53F1DE83632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7999"/>
          </a:xfrm>
          <a:prstGeom prst="rect">
            <a:avLst/>
          </a:prstGeom>
        </p:spPr>
      </p:pic>
      <p:sp>
        <p:nvSpPr>
          <p:cNvPr id="2" name="Nadpis 1">
            <a:extLst>
              <a:ext uri="{FF2B5EF4-FFF2-40B4-BE49-F238E27FC236}">
                <a16:creationId xmlns:a16="http://schemas.microsoft.com/office/drawing/2014/main" id="{8DB8F3FC-33B5-4EC7-9FDF-2FC4D26FC9B4}"/>
              </a:ext>
            </a:extLst>
          </p:cNvPr>
          <p:cNvSpPr>
            <a:spLocks noGrp="1"/>
          </p:cNvSpPr>
          <p:nvPr>
            <p:ph type="title" hasCustomPrompt="1"/>
          </p:nvPr>
        </p:nvSpPr>
        <p:spPr>
          <a:xfrm>
            <a:off x="0" y="2163600"/>
            <a:ext cx="7156800" cy="871200"/>
          </a:xfrm>
        </p:spPr>
        <p:txBody>
          <a:bodyPr lIns="648000" tIns="0" rIns="0" bIns="0" anchor="t" anchorCtr="0">
            <a:noAutofit/>
          </a:bodyPr>
          <a:lstStyle>
            <a:lvl1pPr marL="0" marR="0" indent="0" algn="l" defTabSz="685800" rtl="0" eaLnBrk="1" fontAlgn="auto" latinLnBrk="0" hangingPunct="1">
              <a:lnSpc>
                <a:spcPts val="3400"/>
              </a:lnSpc>
              <a:spcBef>
                <a:spcPct val="0"/>
              </a:spcBef>
              <a:spcAft>
                <a:spcPts val="0"/>
              </a:spcAft>
              <a:buClrTx/>
              <a:buSzTx/>
              <a:buFontTx/>
              <a:buNone/>
              <a:tabLst/>
              <a:defRPr sz="3100" cap="all" baseline="0">
                <a:solidFill>
                  <a:schemeClr val="accent4"/>
                </a:solidFill>
              </a:defRPr>
            </a:lvl1pPr>
          </a:lstStyle>
          <a:p>
            <a:pPr marL="0" marR="0" lvl="0" indent="0" algn="l" defTabSz="685800" rtl="0" eaLnBrk="1" fontAlgn="auto" latinLnBrk="0" hangingPunct="1">
              <a:lnSpc>
                <a:spcPts val="3400"/>
              </a:lnSpc>
              <a:spcBef>
                <a:spcPct val="0"/>
              </a:spcBef>
              <a:spcAft>
                <a:spcPts val="0"/>
              </a:spcAft>
              <a:buClrTx/>
              <a:buSzTx/>
              <a:buFontTx/>
              <a:buNone/>
              <a:tabLst/>
              <a:defRPr/>
            </a:pPr>
            <a:r>
              <a:rPr lang="en-US" sz="3100" spc="60" dirty="0">
                <a:solidFill>
                  <a:srgbClr val="CB1F40"/>
                </a:solidFill>
                <a:latin typeface="Arial" panose="020B0604020202020204" pitchFamily="34" charset="0"/>
                <a:cs typeface="Arial" panose="020B0604020202020204" pitchFamily="34" charset="0"/>
              </a:rPr>
              <a:t>TITLE IN TWO LINES MAXIMUM,  ON THE LEFT, NO HYPHENATION</a:t>
            </a:r>
            <a:br>
              <a:rPr lang="cs-CZ" sz="3100" spc="60" dirty="0">
                <a:solidFill>
                  <a:srgbClr val="CB1F40"/>
                </a:solidFill>
                <a:latin typeface="Arial" panose="020B0604020202020204" pitchFamily="34" charset="0"/>
                <a:cs typeface="Arial" panose="020B0604020202020204" pitchFamily="34" charset="0"/>
              </a:rPr>
            </a:br>
            <a:endParaRPr lang="cs-CZ" dirty="0"/>
          </a:p>
        </p:txBody>
      </p:sp>
      <p:sp>
        <p:nvSpPr>
          <p:cNvPr id="3" name="Zástupný symbol pro text 2">
            <a:extLst>
              <a:ext uri="{FF2B5EF4-FFF2-40B4-BE49-F238E27FC236}">
                <a16:creationId xmlns:a16="http://schemas.microsoft.com/office/drawing/2014/main" id="{36E3098C-E1CF-4DF6-9B7D-313793337DF3}"/>
              </a:ext>
            </a:extLst>
          </p:cNvPr>
          <p:cNvSpPr>
            <a:spLocks noGrp="1"/>
          </p:cNvSpPr>
          <p:nvPr>
            <p:ph type="body" idx="1" hasCustomPrompt="1"/>
          </p:nvPr>
        </p:nvSpPr>
        <p:spPr>
          <a:xfrm>
            <a:off x="0" y="3362400"/>
            <a:ext cx="9144000" cy="1540800"/>
          </a:xfrm>
        </p:spPr>
        <p:txBody>
          <a:bodyPr lIns="648000" tIns="0" rIns="648000" bIns="0">
            <a:noAutofit/>
          </a:bodyPr>
          <a:lstStyle>
            <a:lvl1pPr marL="0" indent="0">
              <a:lnSpc>
                <a:spcPts val="2400"/>
              </a:lnSpc>
              <a:spcBef>
                <a:spcPts val="0"/>
              </a:spcBef>
              <a:buNone/>
              <a:defRPr sz="2000" baseline="0">
                <a:solidFill>
                  <a:schemeClr val="accent3"/>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cs-CZ" dirty="0"/>
              <a:t>Up</a:t>
            </a:r>
            <a:r>
              <a:rPr lang="en-GB" dirty="0"/>
              <a:t>date text – Add chapter summary</a:t>
            </a:r>
            <a:endParaRPr lang="cs-CZ" dirty="0"/>
          </a:p>
        </p:txBody>
      </p:sp>
      <p:sp>
        <p:nvSpPr>
          <p:cNvPr id="8" name="Zástupný symbol pro text 7">
            <a:extLst>
              <a:ext uri="{FF2B5EF4-FFF2-40B4-BE49-F238E27FC236}">
                <a16:creationId xmlns:a16="http://schemas.microsoft.com/office/drawing/2014/main" id="{241DBF86-3490-4553-BE17-F3BE1330D24F}"/>
              </a:ext>
            </a:extLst>
          </p:cNvPr>
          <p:cNvSpPr>
            <a:spLocks noGrp="1"/>
          </p:cNvSpPr>
          <p:nvPr>
            <p:ph type="body" sz="quarter" idx="13" hasCustomPrompt="1"/>
          </p:nvPr>
        </p:nvSpPr>
        <p:spPr>
          <a:xfrm>
            <a:off x="0" y="702000"/>
            <a:ext cx="7009200" cy="435600"/>
          </a:xfrm>
        </p:spPr>
        <p:txBody>
          <a:bodyPr lIns="648000" tIns="0" rIns="684000" bIns="0">
            <a:noAutofit/>
          </a:bodyPr>
          <a:lstStyle>
            <a:lvl1pPr>
              <a:defRPr sz="3300" cap="all" baseline="0">
                <a:solidFill>
                  <a:schemeClr val="bg1"/>
                </a:solidFill>
              </a:defRPr>
            </a:lvl1pPr>
          </a:lstStyle>
          <a:p>
            <a:pPr lvl="0"/>
            <a:r>
              <a:rPr lang="en-GB" dirty="0"/>
              <a:t>Update text</a:t>
            </a:r>
            <a:endParaRPr lang="cs-CZ" dirty="0"/>
          </a:p>
        </p:txBody>
      </p:sp>
      <p:sp>
        <p:nvSpPr>
          <p:cNvPr id="9" name="Zástupný symbol pro číslo snímku 5">
            <a:extLst>
              <a:ext uri="{FF2B5EF4-FFF2-40B4-BE49-F238E27FC236}">
                <a16:creationId xmlns:a16="http://schemas.microsoft.com/office/drawing/2014/main" id="{D96D5728-364C-4787-969C-027BB55EA6AA}"/>
              </a:ext>
            </a:extLst>
          </p:cNvPr>
          <p:cNvSpPr txBox="1">
            <a:spLocks/>
          </p:cNvSpPr>
          <p:nvPr userDrawn="1"/>
        </p:nvSpPr>
        <p:spPr>
          <a:xfrm>
            <a:off x="180000" y="6492873"/>
            <a:ext cx="237600" cy="365126"/>
          </a:xfrm>
          <a:prstGeom prst="rect">
            <a:avLst/>
          </a:prstGeom>
        </p:spPr>
        <p:txBody>
          <a:bodyPr vert="horz" lIns="0" tIns="0" rIns="0" bIns="190800" rtlCol="0" anchor="b" anchorCtr="0"/>
          <a:lstStyle>
            <a:defPPr>
              <a:defRPr lang="cs-CZ"/>
            </a:defPPr>
            <a:lvl1pPr marL="0" algn="ctr" defTabSz="914400" rtl="0" eaLnBrk="1" latinLnBrk="0" hangingPunct="1">
              <a:defRPr sz="1000" b="1" kern="1200">
                <a:solidFill>
                  <a:schemeClr val="accent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51CC97F-B359-438B-BC50-D4E0333112DB}" type="slidenum">
              <a:rPr lang="cs-CZ" smtClean="0"/>
              <a:pPr/>
              <a:t>‹#›</a:t>
            </a:fld>
            <a:endParaRPr lang="cs-CZ" dirty="0"/>
          </a:p>
        </p:txBody>
      </p:sp>
      <p:sp>
        <p:nvSpPr>
          <p:cNvPr id="10" name="Zástupný symbol pro zápatí 4">
            <a:extLst>
              <a:ext uri="{FF2B5EF4-FFF2-40B4-BE49-F238E27FC236}">
                <a16:creationId xmlns:a16="http://schemas.microsoft.com/office/drawing/2014/main" id="{7D41571C-2F70-40A0-B16D-1B6AC1FFAB22}"/>
              </a:ext>
            </a:extLst>
          </p:cNvPr>
          <p:cNvSpPr>
            <a:spLocks noGrp="1"/>
          </p:cNvSpPr>
          <p:nvPr>
            <p:ph type="ftr" sz="quarter" idx="11"/>
          </p:nvPr>
        </p:nvSpPr>
        <p:spPr>
          <a:xfrm>
            <a:off x="504000" y="6492875"/>
            <a:ext cx="6029864" cy="365125"/>
          </a:xfrm>
        </p:spPr>
        <p:txBody>
          <a:bodyPr lIns="0" tIns="0" bIns="190800" anchor="b" anchorCtr="0"/>
          <a:lstStyle>
            <a:lvl1pPr>
              <a:defRPr>
                <a:solidFill>
                  <a:schemeClr val="accent2"/>
                </a:solidFill>
              </a:defRPr>
            </a:lvl1pPr>
          </a:lstStyle>
          <a:p>
            <a:r>
              <a:rPr lang="fr-FR" noProof="0"/>
              <a:t>ENISA ― 3GPP/SA3 2022-11-15 EU5G ― certification scheme</a:t>
            </a:r>
            <a:endParaRPr lang="en-GB" noProof="0" dirty="0"/>
          </a:p>
        </p:txBody>
      </p:sp>
      <p:cxnSp>
        <p:nvCxnSpPr>
          <p:cNvPr id="11" name="Přímá spojnice 10">
            <a:extLst>
              <a:ext uri="{FF2B5EF4-FFF2-40B4-BE49-F238E27FC236}">
                <a16:creationId xmlns:a16="http://schemas.microsoft.com/office/drawing/2014/main" id="{2D6FDC59-CC0D-4450-BC8E-93DAA9E89BE1}"/>
              </a:ext>
            </a:extLst>
          </p:cNvPr>
          <p:cNvCxnSpPr>
            <a:cxnSpLocks/>
          </p:cNvCxnSpPr>
          <p:nvPr userDrawn="1"/>
        </p:nvCxnSpPr>
        <p:spPr>
          <a:xfrm>
            <a:off x="441305" y="6534442"/>
            <a:ext cx="0" cy="126925"/>
          </a:xfrm>
          <a:prstGeom prst="line">
            <a:avLst/>
          </a:prstGeom>
          <a:ln w="12700">
            <a:solidFill>
              <a:schemeClr val="accent3"/>
            </a:solidFill>
          </a:ln>
        </p:spPr>
        <p:style>
          <a:lnRef idx="1">
            <a:schemeClr val="dk1"/>
          </a:lnRef>
          <a:fillRef idx="0">
            <a:schemeClr val="dk1"/>
          </a:fillRef>
          <a:effectRef idx="0">
            <a:schemeClr val="dk1"/>
          </a:effectRef>
          <a:fontRef idx="minor">
            <a:schemeClr val="tx1"/>
          </a:fontRef>
        </p:style>
      </p:cxnSp>
      <p:pic>
        <p:nvPicPr>
          <p:cNvPr id="12" name="Picture 48">
            <a:extLst>
              <a:ext uri="{FF2B5EF4-FFF2-40B4-BE49-F238E27FC236}">
                <a16:creationId xmlns:a16="http://schemas.microsoft.com/office/drawing/2014/main" id="{8E7458F2-392A-4304-AB61-E9B9C2F41C53}"/>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8557200" y="6393600"/>
            <a:ext cx="424954" cy="388800"/>
          </a:xfrm>
          <a:prstGeom prst="rect">
            <a:avLst/>
          </a:prstGeom>
        </p:spPr>
      </p:pic>
    </p:spTree>
    <p:extLst>
      <p:ext uri="{BB962C8B-B14F-4D97-AF65-F5344CB8AC3E}">
        <p14:creationId xmlns:p14="http://schemas.microsoft.com/office/powerpoint/2010/main" val="38550539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Content - main slide (one column)">
    <p:spTree>
      <p:nvGrpSpPr>
        <p:cNvPr id="1" name=""/>
        <p:cNvGrpSpPr/>
        <p:nvPr/>
      </p:nvGrpSpPr>
      <p:grpSpPr>
        <a:xfrm>
          <a:off x="0" y="0"/>
          <a:ext cx="0" cy="0"/>
          <a:chOff x="0" y="0"/>
          <a:chExt cx="0" cy="0"/>
        </a:xfrm>
      </p:grpSpPr>
      <p:pic>
        <p:nvPicPr>
          <p:cNvPr id="10" name="Obrázek 9">
            <a:extLst>
              <a:ext uri="{FF2B5EF4-FFF2-40B4-BE49-F238E27FC236}">
                <a16:creationId xmlns:a16="http://schemas.microsoft.com/office/drawing/2014/main" id="{4B287D91-C899-41B0-AE61-918B2709C02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7999"/>
          </a:xfrm>
          <a:prstGeom prst="rect">
            <a:avLst/>
          </a:prstGeom>
        </p:spPr>
      </p:pic>
      <p:sp>
        <p:nvSpPr>
          <p:cNvPr id="9" name="Zástupný symbol pro text 8">
            <a:extLst>
              <a:ext uri="{FF2B5EF4-FFF2-40B4-BE49-F238E27FC236}">
                <a16:creationId xmlns:a16="http://schemas.microsoft.com/office/drawing/2014/main" id="{574837A5-77F8-423B-9F8C-DB3EC5292211}"/>
              </a:ext>
            </a:extLst>
          </p:cNvPr>
          <p:cNvSpPr>
            <a:spLocks noGrp="1"/>
          </p:cNvSpPr>
          <p:nvPr>
            <p:ph type="body" sz="quarter" idx="13" hasCustomPrompt="1"/>
          </p:nvPr>
        </p:nvSpPr>
        <p:spPr>
          <a:xfrm>
            <a:off x="6735600" y="155575"/>
            <a:ext cx="2408400" cy="324000"/>
          </a:xfrm>
        </p:spPr>
        <p:txBody>
          <a:bodyPr rIns="216000">
            <a:noAutofit/>
          </a:bodyPr>
          <a:lstStyle>
            <a:lvl1pPr algn="r">
              <a:defRPr sz="1500">
                <a:solidFill>
                  <a:schemeClr val="accent2"/>
                </a:solidFill>
              </a:defRPr>
            </a:lvl1pPr>
          </a:lstStyle>
          <a:p>
            <a:pPr lvl="0"/>
            <a:r>
              <a:rPr lang="cs-CZ" dirty="0"/>
              <a:t>Update text</a:t>
            </a:r>
          </a:p>
        </p:txBody>
      </p:sp>
      <p:sp>
        <p:nvSpPr>
          <p:cNvPr id="4" name="Zástupný symbol pro text 3">
            <a:extLst>
              <a:ext uri="{FF2B5EF4-FFF2-40B4-BE49-F238E27FC236}">
                <a16:creationId xmlns:a16="http://schemas.microsoft.com/office/drawing/2014/main" id="{55F60E52-3519-4A1B-BBBA-935B2277D754}"/>
              </a:ext>
            </a:extLst>
          </p:cNvPr>
          <p:cNvSpPr>
            <a:spLocks noGrp="1"/>
          </p:cNvSpPr>
          <p:nvPr>
            <p:ph type="body" sz="quarter" idx="14" hasCustomPrompt="1"/>
          </p:nvPr>
        </p:nvSpPr>
        <p:spPr>
          <a:xfrm>
            <a:off x="-1" y="1825199"/>
            <a:ext cx="9140765" cy="4352400"/>
          </a:xfrm>
        </p:spPr>
        <p:txBody>
          <a:bodyPr lIns="648000" tIns="0" rIns="648000" bIns="0">
            <a:noAutofit/>
          </a:bodyPr>
          <a:lstStyle>
            <a:lvl1pPr>
              <a:lnSpc>
                <a:spcPts val="2500"/>
              </a:lnSpc>
              <a:spcBef>
                <a:spcPts val="0"/>
              </a:spcBef>
              <a:defRPr sz="2200" b="1">
                <a:solidFill>
                  <a:schemeClr val="accent2"/>
                </a:solidFill>
              </a:defRPr>
            </a:lvl1pPr>
            <a:lvl2pPr marL="0" indent="0">
              <a:lnSpc>
                <a:spcPts val="2400"/>
              </a:lnSpc>
              <a:spcBef>
                <a:spcPts val="750"/>
              </a:spcBef>
              <a:buFontTx/>
              <a:buNone/>
              <a:defRPr sz="2000">
                <a:solidFill>
                  <a:schemeClr val="accent3"/>
                </a:solidFill>
              </a:defRPr>
            </a:lvl2pPr>
            <a:lvl3pPr marL="180000" indent="-198000">
              <a:lnSpc>
                <a:spcPts val="2200"/>
              </a:lnSpc>
              <a:spcBef>
                <a:spcPts val="750"/>
              </a:spcBef>
              <a:buClr>
                <a:srgbClr val="0C54A0"/>
              </a:buClr>
              <a:defRPr sz="1700" baseline="0">
                <a:solidFill>
                  <a:schemeClr val="accent3"/>
                </a:solidFill>
              </a:defRPr>
            </a:lvl3pPr>
            <a:lvl4pPr marL="505350" indent="-285750">
              <a:spcBef>
                <a:spcPts val="700"/>
              </a:spcBef>
              <a:buClr>
                <a:srgbClr val="0C54A0"/>
              </a:buClr>
              <a:defRPr lang="cs-CZ" sz="1500" kern="1200" dirty="0" smtClean="0">
                <a:solidFill>
                  <a:schemeClr val="accent3"/>
                </a:solidFill>
                <a:latin typeface="+mn-lt"/>
                <a:ea typeface="+mn-ea"/>
                <a:cs typeface="+mn-cs"/>
              </a:defRPr>
            </a:lvl4pPr>
          </a:lstStyle>
          <a:p>
            <a:pPr lvl="0"/>
            <a:r>
              <a:rPr lang="en-GB" noProof="0" dirty="0"/>
              <a:t>Text in four levels with blue bullets and a headline, </a:t>
            </a:r>
            <a:br>
              <a:rPr lang="en-GB" noProof="0" dirty="0"/>
            </a:br>
            <a:r>
              <a:rPr lang="en-GB" noProof="0" dirty="0"/>
              <a:t>on the left, no hyphenation</a:t>
            </a:r>
          </a:p>
          <a:p>
            <a:pPr lvl="1"/>
            <a:r>
              <a:rPr lang="en-GB" dirty="0"/>
              <a:t>Second level</a:t>
            </a:r>
            <a:endParaRPr lang="cs-CZ" dirty="0"/>
          </a:p>
          <a:p>
            <a:pPr lvl="2"/>
            <a:r>
              <a:rPr lang="en-GB" dirty="0"/>
              <a:t>Third level</a:t>
            </a:r>
            <a:endParaRPr lang="cs-CZ" dirty="0"/>
          </a:p>
          <a:p>
            <a:pPr marL="363600" lvl="3" indent="-144000" algn="l" defTabSz="685800" rtl="0" eaLnBrk="1" latinLnBrk="0" hangingPunct="1">
              <a:lnSpc>
                <a:spcPts val="1900"/>
              </a:lnSpc>
              <a:spcBef>
                <a:spcPts val="375"/>
              </a:spcBef>
              <a:buClr>
                <a:srgbClr val="0C54A0"/>
              </a:buClr>
              <a:buFont typeface="Arial" panose="020B0604020202020204" pitchFamily="34" charset="0"/>
              <a:buChar char="•"/>
            </a:pPr>
            <a:r>
              <a:rPr lang="en-GB" dirty="0"/>
              <a:t>Fourth level</a:t>
            </a:r>
            <a:endParaRPr lang="cs-CZ" dirty="0"/>
          </a:p>
        </p:txBody>
      </p:sp>
      <p:sp>
        <p:nvSpPr>
          <p:cNvPr id="8" name="Nadpis 1">
            <a:extLst>
              <a:ext uri="{FF2B5EF4-FFF2-40B4-BE49-F238E27FC236}">
                <a16:creationId xmlns:a16="http://schemas.microsoft.com/office/drawing/2014/main" id="{D4B7F7C5-4EEE-40A0-B143-3434FB064A9C}"/>
              </a:ext>
            </a:extLst>
          </p:cNvPr>
          <p:cNvSpPr>
            <a:spLocks noGrp="1"/>
          </p:cNvSpPr>
          <p:nvPr>
            <p:ph type="title" hasCustomPrompt="1"/>
          </p:nvPr>
        </p:nvSpPr>
        <p:spPr>
          <a:xfrm>
            <a:off x="0" y="702000"/>
            <a:ext cx="8640000" cy="871200"/>
          </a:xfrm>
        </p:spPr>
        <p:txBody>
          <a:bodyPr lIns="648000" tIns="0" rIns="684000" bIns="0" anchor="t" anchorCtr="0">
            <a:noAutofit/>
          </a:bodyPr>
          <a:lstStyle>
            <a:lvl1pPr marL="0" marR="0" indent="0" algn="l" defTabSz="685800" rtl="0" eaLnBrk="1" fontAlgn="auto" latinLnBrk="0" hangingPunct="1">
              <a:lnSpc>
                <a:spcPts val="3400"/>
              </a:lnSpc>
              <a:spcBef>
                <a:spcPct val="0"/>
              </a:spcBef>
              <a:spcAft>
                <a:spcPts val="0"/>
              </a:spcAft>
              <a:buClrTx/>
              <a:buSzTx/>
              <a:buFontTx/>
              <a:buNone/>
              <a:tabLst/>
              <a:defRPr sz="3100" cap="all" baseline="0">
                <a:solidFill>
                  <a:schemeClr val="accent4"/>
                </a:solidFill>
              </a:defRPr>
            </a:lvl1pPr>
          </a:lstStyle>
          <a:p>
            <a:pPr marL="0" marR="0" lvl="0" indent="0" algn="l" defTabSz="685800" rtl="0" eaLnBrk="1" fontAlgn="auto" latinLnBrk="0" hangingPunct="1">
              <a:lnSpc>
                <a:spcPts val="3400"/>
              </a:lnSpc>
              <a:spcBef>
                <a:spcPct val="0"/>
              </a:spcBef>
              <a:spcAft>
                <a:spcPts val="0"/>
              </a:spcAft>
              <a:buClrTx/>
              <a:buSzTx/>
              <a:buFontTx/>
              <a:buNone/>
              <a:tabLst/>
              <a:defRPr/>
            </a:pPr>
            <a:r>
              <a:rPr lang="en-US" sz="3100" cap="all" spc="-30" dirty="0">
                <a:solidFill>
                  <a:srgbClr val="CB1F40"/>
                </a:solidFill>
                <a:latin typeface="Arial" panose="020B0604020202020204" pitchFamily="34" charset="0"/>
                <a:cs typeface="Arial" panose="020B0604020202020204" pitchFamily="34" charset="0"/>
              </a:rPr>
              <a:t>TITLE IN TWO LINES MAXIMUM, </a:t>
            </a:r>
            <a:br>
              <a:rPr lang="cs-CZ" sz="3100" cap="all" spc="-30" dirty="0">
                <a:solidFill>
                  <a:srgbClr val="CB1F40"/>
                </a:solidFill>
                <a:latin typeface="Arial" panose="020B0604020202020204" pitchFamily="34" charset="0"/>
                <a:cs typeface="Arial" panose="020B0604020202020204" pitchFamily="34" charset="0"/>
              </a:rPr>
            </a:br>
            <a:r>
              <a:rPr lang="en-US" sz="3100" cap="all" spc="-30" dirty="0">
                <a:solidFill>
                  <a:srgbClr val="CB1F40"/>
                </a:solidFill>
                <a:latin typeface="Arial" panose="020B0604020202020204" pitchFamily="34" charset="0"/>
                <a:cs typeface="Arial" panose="020B0604020202020204" pitchFamily="34" charset="0"/>
              </a:rPr>
              <a:t>ON THE LEFT, NO HYPHENATION</a:t>
            </a:r>
            <a:br>
              <a:rPr lang="cs-CZ" sz="3100" cap="all" spc="-30" dirty="0">
                <a:solidFill>
                  <a:srgbClr val="CB1F40"/>
                </a:solidFill>
                <a:latin typeface="Arial" panose="020B0604020202020204" pitchFamily="34" charset="0"/>
                <a:cs typeface="Arial" panose="020B0604020202020204" pitchFamily="34" charset="0"/>
              </a:rPr>
            </a:br>
            <a:endParaRPr lang="cs-CZ" dirty="0"/>
          </a:p>
        </p:txBody>
      </p:sp>
      <p:cxnSp>
        <p:nvCxnSpPr>
          <p:cNvPr id="11" name="Přímá spojnice 10">
            <a:extLst>
              <a:ext uri="{FF2B5EF4-FFF2-40B4-BE49-F238E27FC236}">
                <a16:creationId xmlns:a16="http://schemas.microsoft.com/office/drawing/2014/main" id="{447CCDC5-13FF-4B22-B80F-E920B8DFC5B8}"/>
              </a:ext>
            </a:extLst>
          </p:cNvPr>
          <p:cNvCxnSpPr>
            <a:cxnSpLocks/>
          </p:cNvCxnSpPr>
          <p:nvPr userDrawn="1"/>
        </p:nvCxnSpPr>
        <p:spPr>
          <a:xfrm>
            <a:off x="441305" y="6534442"/>
            <a:ext cx="0" cy="126925"/>
          </a:xfrm>
          <a:prstGeom prst="line">
            <a:avLst/>
          </a:prstGeom>
          <a:ln w="12700">
            <a:solidFill>
              <a:schemeClr val="accent3"/>
            </a:solidFill>
          </a:ln>
        </p:spPr>
        <p:style>
          <a:lnRef idx="1">
            <a:schemeClr val="dk1"/>
          </a:lnRef>
          <a:fillRef idx="0">
            <a:schemeClr val="dk1"/>
          </a:fillRef>
          <a:effectRef idx="0">
            <a:schemeClr val="dk1"/>
          </a:effectRef>
          <a:fontRef idx="minor">
            <a:schemeClr val="tx1"/>
          </a:fontRef>
        </p:style>
      </p:cxnSp>
      <p:sp>
        <p:nvSpPr>
          <p:cNvPr id="14" name="Zástupný symbol pro číslo snímku 5">
            <a:extLst>
              <a:ext uri="{FF2B5EF4-FFF2-40B4-BE49-F238E27FC236}">
                <a16:creationId xmlns:a16="http://schemas.microsoft.com/office/drawing/2014/main" id="{E4B3DBD5-762F-4CE2-9090-9EE96A4CB3A3}"/>
              </a:ext>
            </a:extLst>
          </p:cNvPr>
          <p:cNvSpPr txBox="1">
            <a:spLocks/>
          </p:cNvSpPr>
          <p:nvPr userDrawn="1"/>
        </p:nvSpPr>
        <p:spPr>
          <a:xfrm>
            <a:off x="180000" y="6492873"/>
            <a:ext cx="237600" cy="365126"/>
          </a:xfrm>
          <a:prstGeom prst="rect">
            <a:avLst/>
          </a:prstGeom>
        </p:spPr>
        <p:txBody>
          <a:bodyPr vert="horz" lIns="0" tIns="0" rIns="0" bIns="190800" rtlCol="0" anchor="b" anchorCtr="0"/>
          <a:lstStyle>
            <a:defPPr>
              <a:defRPr lang="cs-CZ"/>
            </a:defPPr>
            <a:lvl1pPr marL="0" algn="ctr" defTabSz="914400" rtl="0" eaLnBrk="1" latinLnBrk="0" hangingPunct="1">
              <a:defRPr sz="1000" b="1" kern="1200">
                <a:solidFill>
                  <a:schemeClr val="accent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51CC97F-B359-438B-BC50-D4E0333112DB}" type="slidenum">
              <a:rPr lang="cs-CZ" smtClean="0">
                <a:solidFill>
                  <a:schemeClr val="accent2"/>
                </a:solidFill>
              </a:rPr>
              <a:pPr/>
              <a:t>‹#›</a:t>
            </a:fld>
            <a:endParaRPr lang="cs-CZ" dirty="0">
              <a:solidFill>
                <a:schemeClr val="accent2"/>
              </a:solidFill>
            </a:endParaRPr>
          </a:p>
        </p:txBody>
      </p:sp>
      <p:sp>
        <p:nvSpPr>
          <p:cNvPr id="15" name="Zástupný symbol pro zápatí 4">
            <a:extLst>
              <a:ext uri="{FF2B5EF4-FFF2-40B4-BE49-F238E27FC236}">
                <a16:creationId xmlns:a16="http://schemas.microsoft.com/office/drawing/2014/main" id="{7D185DEA-2D3C-4BB4-B25C-80843B963D72}"/>
              </a:ext>
            </a:extLst>
          </p:cNvPr>
          <p:cNvSpPr>
            <a:spLocks noGrp="1"/>
          </p:cNvSpPr>
          <p:nvPr>
            <p:ph type="ftr" sz="quarter" idx="11"/>
          </p:nvPr>
        </p:nvSpPr>
        <p:spPr>
          <a:xfrm>
            <a:off x="504000" y="6492875"/>
            <a:ext cx="6029864" cy="365125"/>
          </a:xfrm>
        </p:spPr>
        <p:txBody>
          <a:bodyPr lIns="0" tIns="0" bIns="190800" anchor="b" anchorCtr="0"/>
          <a:lstStyle>
            <a:lvl1pPr>
              <a:defRPr>
                <a:solidFill>
                  <a:schemeClr val="accent2"/>
                </a:solidFill>
              </a:defRPr>
            </a:lvl1pPr>
          </a:lstStyle>
          <a:p>
            <a:r>
              <a:rPr lang="fr-FR" noProof="0"/>
              <a:t>ENISA ― 3GPP/SA3 2022-11-15 EU5G ― certification scheme</a:t>
            </a:r>
            <a:endParaRPr lang="en-GB" noProof="0" dirty="0"/>
          </a:p>
        </p:txBody>
      </p:sp>
      <p:pic>
        <p:nvPicPr>
          <p:cNvPr id="16" name="Picture 48">
            <a:extLst>
              <a:ext uri="{FF2B5EF4-FFF2-40B4-BE49-F238E27FC236}">
                <a16:creationId xmlns:a16="http://schemas.microsoft.com/office/drawing/2014/main" id="{FC47296D-92C3-4DA8-BE18-D6DFE2FCB2D1}"/>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8557200" y="6393600"/>
            <a:ext cx="424954" cy="388800"/>
          </a:xfrm>
          <a:prstGeom prst="rect">
            <a:avLst/>
          </a:prstGeom>
        </p:spPr>
      </p:pic>
    </p:spTree>
    <p:extLst>
      <p:ext uri="{BB962C8B-B14F-4D97-AF65-F5344CB8AC3E}">
        <p14:creationId xmlns:p14="http://schemas.microsoft.com/office/powerpoint/2010/main" val="40592911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Content - 2 columns">
    <p:spTree>
      <p:nvGrpSpPr>
        <p:cNvPr id="1" name=""/>
        <p:cNvGrpSpPr/>
        <p:nvPr/>
      </p:nvGrpSpPr>
      <p:grpSpPr>
        <a:xfrm>
          <a:off x="0" y="0"/>
          <a:ext cx="0" cy="0"/>
          <a:chOff x="0" y="0"/>
          <a:chExt cx="0" cy="0"/>
        </a:xfrm>
      </p:grpSpPr>
      <p:pic>
        <p:nvPicPr>
          <p:cNvPr id="8" name="Obrázek 7">
            <a:extLst>
              <a:ext uri="{FF2B5EF4-FFF2-40B4-BE49-F238E27FC236}">
                <a16:creationId xmlns:a16="http://schemas.microsoft.com/office/drawing/2014/main" id="{543B6920-7090-431A-B222-D41541E4848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7999"/>
          </a:xfrm>
          <a:prstGeom prst="rect">
            <a:avLst/>
          </a:prstGeom>
        </p:spPr>
      </p:pic>
      <p:sp>
        <p:nvSpPr>
          <p:cNvPr id="2" name="Nadpis 1">
            <a:extLst>
              <a:ext uri="{FF2B5EF4-FFF2-40B4-BE49-F238E27FC236}">
                <a16:creationId xmlns:a16="http://schemas.microsoft.com/office/drawing/2014/main" id="{AB8B9092-3C55-42C8-B8BB-259BF8C98DE3}"/>
              </a:ext>
            </a:extLst>
          </p:cNvPr>
          <p:cNvSpPr>
            <a:spLocks noGrp="1"/>
          </p:cNvSpPr>
          <p:nvPr>
            <p:ph type="title" hasCustomPrompt="1"/>
          </p:nvPr>
        </p:nvSpPr>
        <p:spPr>
          <a:xfrm>
            <a:off x="0" y="702000"/>
            <a:ext cx="8640000" cy="871200"/>
          </a:xfrm>
        </p:spPr>
        <p:txBody>
          <a:bodyPr lIns="648000" tIns="0" rIns="684000" bIns="0" anchor="t" anchorCtr="0">
            <a:noAutofit/>
          </a:bodyPr>
          <a:lstStyle>
            <a:lvl1pPr marL="0" marR="0" indent="0" algn="l" defTabSz="685800" rtl="0" eaLnBrk="1" fontAlgn="auto" latinLnBrk="0" hangingPunct="1">
              <a:lnSpc>
                <a:spcPts val="3400"/>
              </a:lnSpc>
              <a:spcBef>
                <a:spcPct val="0"/>
              </a:spcBef>
              <a:spcAft>
                <a:spcPts val="0"/>
              </a:spcAft>
              <a:buClrTx/>
              <a:buSzTx/>
              <a:buFontTx/>
              <a:buNone/>
              <a:tabLst/>
              <a:defRPr sz="3100" cap="all" baseline="0">
                <a:solidFill>
                  <a:schemeClr val="accent4"/>
                </a:solidFill>
              </a:defRPr>
            </a:lvl1pPr>
          </a:lstStyle>
          <a:p>
            <a:pPr marL="0" marR="0" lvl="0" indent="0" algn="l" defTabSz="685800" rtl="0" eaLnBrk="1" fontAlgn="auto" latinLnBrk="0" hangingPunct="1">
              <a:lnSpc>
                <a:spcPts val="3400"/>
              </a:lnSpc>
              <a:spcBef>
                <a:spcPct val="0"/>
              </a:spcBef>
              <a:spcAft>
                <a:spcPts val="0"/>
              </a:spcAft>
              <a:buClrTx/>
              <a:buSzTx/>
              <a:buFontTx/>
              <a:buNone/>
              <a:tabLst/>
              <a:defRPr/>
            </a:pPr>
            <a:r>
              <a:rPr lang="en-US" sz="3100" cap="all" spc="-30" dirty="0">
                <a:solidFill>
                  <a:srgbClr val="CB1F40"/>
                </a:solidFill>
                <a:latin typeface="Arial" panose="020B0604020202020204" pitchFamily="34" charset="0"/>
                <a:cs typeface="Arial" panose="020B0604020202020204" pitchFamily="34" charset="0"/>
              </a:rPr>
              <a:t>TITLE IN TWO LINES MAXIMUM, </a:t>
            </a:r>
            <a:br>
              <a:rPr lang="cs-CZ" sz="3100" cap="all" spc="-30" dirty="0">
                <a:solidFill>
                  <a:srgbClr val="CB1F40"/>
                </a:solidFill>
                <a:latin typeface="Arial" panose="020B0604020202020204" pitchFamily="34" charset="0"/>
                <a:cs typeface="Arial" panose="020B0604020202020204" pitchFamily="34" charset="0"/>
              </a:rPr>
            </a:br>
            <a:r>
              <a:rPr lang="en-US" sz="3100" cap="all" spc="-30" dirty="0">
                <a:solidFill>
                  <a:srgbClr val="CB1F40"/>
                </a:solidFill>
                <a:latin typeface="Arial" panose="020B0604020202020204" pitchFamily="34" charset="0"/>
                <a:cs typeface="Arial" panose="020B0604020202020204" pitchFamily="34" charset="0"/>
              </a:rPr>
              <a:t>ON THE LEFT, NO HYPHENATION</a:t>
            </a:r>
            <a:br>
              <a:rPr lang="cs-CZ" sz="3100" cap="all" spc="-30" dirty="0">
                <a:solidFill>
                  <a:srgbClr val="CB1F40"/>
                </a:solidFill>
                <a:latin typeface="Arial" panose="020B0604020202020204" pitchFamily="34" charset="0"/>
                <a:cs typeface="Arial" panose="020B0604020202020204" pitchFamily="34" charset="0"/>
              </a:rPr>
            </a:br>
            <a:endParaRPr lang="cs-CZ" dirty="0"/>
          </a:p>
        </p:txBody>
      </p:sp>
      <p:sp>
        <p:nvSpPr>
          <p:cNvPr id="3" name="Zástupný symbol pro obsah 2">
            <a:extLst>
              <a:ext uri="{FF2B5EF4-FFF2-40B4-BE49-F238E27FC236}">
                <a16:creationId xmlns:a16="http://schemas.microsoft.com/office/drawing/2014/main" id="{787C0B6A-B911-4244-9BAF-260D6704E647}"/>
              </a:ext>
            </a:extLst>
          </p:cNvPr>
          <p:cNvSpPr>
            <a:spLocks noGrp="1"/>
          </p:cNvSpPr>
          <p:nvPr>
            <p:ph sz="half" idx="1" hasCustomPrompt="1"/>
          </p:nvPr>
        </p:nvSpPr>
        <p:spPr>
          <a:xfrm>
            <a:off x="648000" y="1792800"/>
            <a:ext cx="3880800" cy="4351338"/>
          </a:xfrm>
        </p:spPr>
        <p:txBody>
          <a:bodyPr lIns="0" rIns="288000">
            <a:noAutofit/>
          </a:bodyPr>
          <a:lstStyle>
            <a:lvl1pPr>
              <a:lnSpc>
                <a:spcPts val="2500"/>
              </a:lnSpc>
              <a:spcBef>
                <a:spcPts val="0"/>
              </a:spcBef>
              <a:defRPr sz="2200" b="1">
                <a:solidFill>
                  <a:schemeClr val="accent2"/>
                </a:solidFill>
              </a:defRPr>
            </a:lvl1pPr>
            <a:lvl2pPr marL="0" indent="0">
              <a:lnSpc>
                <a:spcPts val="2400"/>
              </a:lnSpc>
              <a:spcBef>
                <a:spcPts val="750"/>
              </a:spcBef>
              <a:buNone/>
              <a:defRPr sz="2000">
                <a:solidFill>
                  <a:schemeClr val="accent3"/>
                </a:solidFill>
              </a:defRPr>
            </a:lvl2pPr>
            <a:lvl3pPr marL="180000" indent="-198000">
              <a:lnSpc>
                <a:spcPts val="2100"/>
              </a:lnSpc>
              <a:spcBef>
                <a:spcPts val="750"/>
              </a:spcBef>
              <a:buClr>
                <a:srgbClr val="0C54A0"/>
              </a:buClr>
              <a:defRPr sz="1700" baseline="0">
                <a:solidFill>
                  <a:schemeClr val="accent3"/>
                </a:solidFill>
              </a:defRPr>
            </a:lvl3pPr>
            <a:lvl4pPr marL="363600" indent="-144000">
              <a:lnSpc>
                <a:spcPts val="1900"/>
              </a:lnSpc>
              <a:spcBef>
                <a:spcPts val="700"/>
              </a:spcBef>
              <a:buClr>
                <a:srgbClr val="0C54A0"/>
              </a:buClr>
              <a:defRPr sz="1500">
                <a:solidFill>
                  <a:schemeClr val="accent3"/>
                </a:solidFill>
              </a:defRPr>
            </a:lvl4pPr>
          </a:lstStyle>
          <a:p>
            <a:pPr lvl="0"/>
            <a:r>
              <a:rPr lang="en-GB" noProof="0" dirty="0"/>
              <a:t>Text in four levels with bullets and a headline</a:t>
            </a:r>
          </a:p>
          <a:p>
            <a:pPr lvl="1"/>
            <a:r>
              <a:rPr lang="en-GB" dirty="0"/>
              <a:t>Second level</a:t>
            </a:r>
            <a:endParaRPr lang="cs-CZ" dirty="0"/>
          </a:p>
          <a:p>
            <a:pPr lvl="2"/>
            <a:r>
              <a:rPr lang="en-GB" dirty="0"/>
              <a:t>Third level</a:t>
            </a:r>
            <a:endParaRPr lang="cs-CZ" dirty="0"/>
          </a:p>
          <a:p>
            <a:pPr lvl="3"/>
            <a:r>
              <a:rPr lang="en-GB" dirty="0"/>
              <a:t>Fourth level</a:t>
            </a:r>
            <a:endParaRPr lang="cs-CZ" dirty="0"/>
          </a:p>
        </p:txBody>
      </p:sp>
      <p:sp>
        <p:nvSpPr>
          <p:cNvPr id="9" name="Zástupný symbol pro text 8">
            <a:extLst>
              <a:ext uri="{FF2B5EF4-FFF2-40B4-BE49-F238E27FC236}">
                <a16:creationId xmlns:a16="http://schemas.microsoft.com/office/drawing/2014/main" id="{574837A5-77F8-423B-9F8C-DB3EC5292211}"/>
              </a:ext>
            </a:extLst>
          </p:cNvPr>
          <p:cNvSpPr>
            <a:spLocks noGrp="1"/>
          </p:cNvSpPr>
          <p:nvPr>
            <p:ph type="body" sz="quarter" idx="13" hasCustomPrompt="1"/>
          </p:nvPr>
        </p:nvSpPr>
        <p:spPr>
          <a:xfrm>
            <a:off x="6735600" y="155575"/>
            <a:ext cx="2408400" cy="324000"/>
          </a:xfrm>
        </p:spPr>
        <p:txBody>
          <a:bodyPr rIns="216000">
            <a:noAutofit/>
          </a:bodyPr>
          <a:lstStyle>
            <a:lvl1pPr algn="r">
              <a:defRPr sz="1500" baseline="0">
                <a:solidFill>
                  <a:schemeClr val="accent2"/>
                </a:solidFill>
              </a:defRPr>
            </a:lvl1pPr>
          </a:lstStyle>
          <a:p>
            <a:pPr lvl="0"/>
            <a:r>
              <a:rPr lang="en-GB" dirty="0"/>
              <a:t>Update text</a:t>
            </a:r>
            <a:endParaRPr lang="cs-CZ" dirty="0"/>
          </a:p>
        </p:txBody>
      </p:sp>
      <p:sp>
        <p:nvSpPr>
          <p:cNvPr id="10" name="Zástupný symbol pro obsah 2">
            <a:extLst>
              <a:ext uri="{FF2B5EF4-FFF2-40B4-BE49-F238E27FC236}">
                <a16:creationId xmlns:a16="http://schemas.microsoft.com/office/drawing/2014/main" id="{D7427CF6-B580-40B5-88A0-6877C2D205D8}"/>
              </a:ext>
            </a:extLst>
          </p:cNvPr>
          <p:cNvSpPr>
            <a:spLocks noGrp="1"/>
          </p:cNvSpPr>
          <p:nvPr>
            <p:ph sz="half" idx="14" hasCustomPrompt="1"/>
          </p:nvPr>
        </p:nvSpPr>
        <p:spPr>
          <a:xfrm>
            <a:off x="5032800" y="1792800"/>
            <a:ext cx="3880800" cy="4351338"/>
          </a:xfrm>
        </p:spPr>
        <p:txBody>
          <a:bodyPr lIns="0" rIns="288000">
            <a:noAutofit/>
          </a:bodyPr>
          <a:lstStyle>
            <a:lvl1pPr>
              <a:lnSpc>
                <a:spcPts val="2500"/>
              </a:lnSpc>
              <a:spcBef>
                <a:spcPts val="0"/>
              </a:spcBef>
              <a:defRPr sz="2200" b="1">
                <a:solidFill>
                  <a:srgbClr val="004F9F"/>
                </a:solidFill>
              </a:defRPr>
            </a:lvl1pPr>
            <a:lvl2pPr marL="0" indent="0">
              <a:lnSpc>
                <a:spcPts val="2400"/>
              </a:lnSpc>
              <a:spcBef>
                <a:spcPts val="750"/>
              </a:spcBef>
              <a:buNone/>
              <a:defRPr sz="2000">
                <a:solidFill>
                  <a:schemeClr val="accent3"/>
                </a:solidFill>
              </a:defRPr>
            </a:lvl2pPr>
            <a:lvl3pPr marL="180000" indent="-198000">
              <a:lnSpc>
                <a:spcPts val="2100"/>
              </a:lnSpc>
              <a:spcBef>
                <a:spcPts val="750"/>
              </a:spcBef>
              <a:buClr>
                <a:srgbClr val="0C54A0"/>
              </a:buClr>
              <a:defRPr sz="1700">
                <a:solidFill>
                  <a:schemeClr val="accent3"/>
                </a:solidFill>
              </a:defRPr>
            </a:lvl3pPr>
            <a:lvl4pPr marL="363600" indent="-144000">
              <a:lnSpc>
                <a:spcPts val="1900"/>
              </a:lnSpc>
              <a:spcBef>
                <a:spcPts val="700"/>
              </a:spcBef>
              <a:buClr>
                <a:srgbClr val="0C54A0"/>
              </a:buClr>
              <a:defRPr sz="1500">
                <a:solidFill>
                  <a:schemeClr val="accent3"/>
                </a:solidFill>
              </a:defRPr>
            </a:lvl4pPr>
          </a:lstStyle>
          <a:p>
            <a:pPr lvl="0"/>
            <a:r>
              <a:rPr lang="en-GB" noProof="0" dirty="0"/>
              <a:t>Text in four levels with bullets and a headline</a:t>
            </a:r>
          </a:p>
          <a:p>
            <a:pPr lvl="1"/>
            <a:r>
              <a:rPr lang="en-GB" dirty="0"/>
              <a:t>Second level</a:t>
            </a:r>
            <a:endParaRPr lang="cs-CZ" dirty="0"/>
          </a:p>
          <a:p>
            <a:pPr lvl="2"/>
            <a:r>
              <a:rPr lang="en-GB" dirty="0"/>
              <a:t>Third level</a:t>
            </a:r>
            <a:endParaRPr lang="cs-CZ" dirty="0"/>
          </a:p>
          <a:p>
            <a:pPr lvl="3"/>
            <a:r>
              <a:rPr lang="en-GB" dirty="0"/>
              <a:t>Fourth level</a:t>
            </a:r>
            <a:endParaRPr lang="cs-CZ" dirty="0"/>
          </a:p>
        </p:txBody>
      </p:sp>
      <p:sp>
        <p:nvSpPr>
          <p:cNvPr id="11" name="Zástupný symbol pro číslo snímku 5">
            <a:extLst>
              <a:ext uri="{FF2B5EF4-FFF2-40B4-BE49-F238E27FC236}">
                <a16:creationId xmlns:a16="http://schemas.microsoft.com/office/drawing/2014/main" id="{E90CD70C-AF1A-4B03-B38C-8E146883D4F2}"/>
              </a:ext>
            </a:extLst>
          </p:cNvPr>
          <p:cNvSpPr txBox="1">
            <a:spLocks/>
          </p:cNvSpPr>
          <p:nvPr userDrawn="1"/>
        </p:nvSpPr>
        <p:spPr>
          <a:xfrm>
            <a:off x="180000" y="6492873"/>
            <a:ext cx="237600" cy="365126"/>
          </a:xfrm>
          <a:prstGeom prst="rect">
            <a:avLst/>
          </a:prstGeom>
        </p:spPr>
        <p:txBody>
          <a:bodyPr vert="horz" lIns="0" tIns="0" rIns="0" bIns="190800" rtlCol="0" anchor="b" anchorCtr="0"/>
          <a:lstStyle>
            <a:defPPr>
              <a:defRPr lang="cs-CZ"/>
            </a:defPPr>
            <a:lvl1pPr marL="0" algn="ctr" defTabSz="914400" rtl="0" eaLnBrk="1" latinLnBrk="0" hangingPunct="1">
              <a:defRPr sz="1000" b="1" kern="1200">
                <a:solidFill>
                  <a:schemeClr val="accent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51CC97F-B359-438B-BC50-D4E0333112DB}" type="slidenum">
              <a:rPr lang="cs-CZ" smtClean="0"/>
              <a:pPr/>
              <a:t>‹#›</a:t>
            </a:fld>
            <a:endParaRPr lang="cs-CZ" dirty="0"/>
          </a:p>
        </p:txBody>
      </p:sp>
      <p:sp>
        <p:nvSpPr>
          <p:cNvPr id="12" name="Zástupný symbol pro zápatí 4">
            <a:extLst>
              <a:ext uri="{FF2B5EF4-FFF2-40B4-BE49-F238E27FC236}">
                <a16:creationId xmlns:a16="http://schemas.microsoft.com/office/drawing/2014/main" id="{5205D45F-00D4-4A12-9E59-9EC934C676A7}"/>
              </a:ext>
            </a:extLst>
          </p:cNvPr>
          <p:cNvSpPr>
            <a:spLocks noGrp="1"/>
          </p:cNvSpPr>
          <p:nvPr>
            <p:ph type="ftr" sz="quarter" idx="11"/>
          </p:nvPr>
        </p:nvSpPr>
        <p:spPr>
          <a:xfrm>
            <a:off x="504000" y="6492875"/>
            <a:ext cx="6029864" cy="365125"/>
          </a:xfrm>
        </p:spPr>
        <p:txBody>
          <a:bodyPr lIns="0" tIns="0" bIns="190800" anchor="b" anchorCtr="0"/>
          <a:lstStyle>
            <a:lvl1pPr>
              <a:defRPr>
                <a:solidFill>
                  <a:schemeClr val="accent2"/>
                </a:solidFill>
              </a:defRPr>
            </a:lvl1pPr>
          </a:lstStyle>
          <a:p>
            <a:r>
              <a:rPr lang="fr-FR"/>
              <a:t>ENISA ― 3GPP/SA3 2022-11-15 EU5G ― certification scheme</a:t>
            </a:r>
            <a:endParaRPr lang="en-GB" dirty="0"/>
          </a:p>
        </p:txBody>
      </p:sp>
      <p:cxnSp>
        <p:nvCxnSpPr>
          <p:cNvPr id="13" name="Přímá spojnice 12">
            <a:extLst>
              <a:ext uri="{FF2B5EF4-FFF2-40B4-BE49-F238E27FC236}">
                <a16:creationId xmlns:a16="http://schemas.microsoft.com/office/drawing/2014/main" id="{E161B054-B820-42DC-9B7E-A7CA572FFC17}"/>
              </a:ext>
            </a:extLst>
          </p:cNvPr>
          <p:cNvCxnSpPr>
            <a:cxnSpLocks/>
          </p:cNvCxnSpPr>
          <p:nvPr userDrawn="1"/>
        </p:nvCxnSpPr>
        <p:spPr>
          <a:xfrm>
            <a:off x="441305" y="6534442"/>
            <a:ext cx="0" cy="126925"/>
          </a:xfrm>
          <a:prstGeom prst="line">
            <a:avLst/>
          </a:prstGeom>
          <a:ln w="12700">
            <a:solidFill>
              <a:schemeClr val="accent3"/>
            </a:solidFill>
          </a:ln>
        </p:spPr>
        <p:style>
          <a:lnRef idx="1">
            <a:schemeClr val="dk1"/>
          </a:lnRef>
          <a:fillRef idx="0">
            <a:schemeClr val="dk1"/>
          </a:fillRef>
          <a:effectRef idx="0">
            <a:schemeClr val="dk1"/>
          </a:effectRef>
          <a:fontRef idx="minor">
            <a:schemeClr val="tx1"/>
          </a:fontRef>
        </p:style>
      </p:cxnSp>
      <p:pic>
        <p:nvPicPr>
          <p:cNvPr id="14" name="Picture 48">
            <a:extLst>
              <a:ext uri="{FF2B5EF4-FFF2-40B4-BE49-F238E27FC236}">
                <a16:creationId xmlns:a16="http://schemas.microsoft.com/office/drawing/2014/main" id="{3C8A0D2F-0E31-4143-A944-F6F6731AED44}"/>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8557200" y="6393600"/>
            <a:ext cx="424954" cy="388800"/>
          </a:xfrm>
          <a:prstGeom prst="rect">
            <a:avLst/>
          </a:prstGeom>
        </p:spPr>
      </p:pic>
    </p:spTree>
    <p:extLst>
      <p:ext uri="{BB962C8B-B14F-4D97-AF65-F5344CB8AC3E}">
        <p14:creationId xmlns:p14="http://schemas.microsoft.com/office/powerpoint/2010/main" val="31145833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Content Graph+text">
    <p:spTree>
      <p:nvGrpSpPr>
        <p:cNvPr id="1" name=""/>
        <p:cNvGrpSpPr/>
        <p:nvPr/>
      </p:nvGrpSpPr>
      <p:grpSpPr>
        <a:xfrm>
          <a:off x="0" y="0"/>
          <a:ext cx="0" cy="0"/>
          <a:chOff x="0" y="0"/>
          <a:chExt cx="0" cy="0"/>
        </a:xfrm>
      </p:grpSpPr>
      <p:pic>
        <p:nvPicPr>
          <p:cNvPr id="11" name="Obrázek 10">
            <a:extLst>
              <a:ext uri="{FF2B5EF4-FFF2-40B4-BE49-F238E27FC236}">
                <a16:creationId xmlns:a16="http://schemas.microsoft.com/office/drawing/2014/main" id="{B1A11DD3-6468-40E0-8C07-E87E9AD22A3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7999"/>
          </a:xfrm>
          <a:prstGeom prst="rect">
            <a:avLst/>
          </a:prstGeom>
        </p:spPr>
      </p:pic>
      <p:sp>
        <p:nvSpPr>
          <p:cNvPr id="2" name="Nadpis 1">
            <a:extLst>
              <a:ext uri="{FF2B5EF4-FFF2-40B4-BE49-F238E27FC236}">
                <a16:creationId xmlns:a16="http://schemas.microsoft.com/office/drawing/2014/main" id="{AB8B9092-3C55-42C8-B8BB-259BF8C98DE3}"/>
              </a:ext>
            </a:extLst>
          </p:cNvPr>
          <p:cNvSpPr>
            <a:spLocks noGrp="1"/>
          </p:cNvSpPr>
          <p:nvPr>
            <p:ph type="title" hasCustomPrompt="1"/>
          </p:nvPr>
        </p:nvSpPr>
        <p:spPr>
          <a:xfrm>
            <a:off x="0" y="702000"/>
            <a:ext cx="8726400" cy="435600"/>
          </a:xfrm>
        </p:spPr>
        <p:txBody>
          <a:bodyPr lIns="648000" tIns="0" rIns="648000" bIns="0" anchor="t" anchorCtr="0">
            <a:noAutofit/>
          </a:bodyPr>
          <a:lstStyle>
            <a:lvl1pPr>
              <a:defRPr sz="3100" cap="all" baseline="0">
                <a:solidFill>
                  <a:schemeClr val="accent4"/>
                </a:solidFill>
              </a:defRPr>
            </a:lvl1pPr>
          </a:lstStyle>
          <a:p>
            <a:r>
              <a:rPr lang="en-GB" noProof="0" dirty="0"/>
              <a:t>One line headline on the left</a:t>
            </a:r>
          </a:p>
        </p:txBody>
      </p:sp>
      <p:sp>
        <p:nvSpPr>
          <p:cNvPr id="3" name="Zástupný symbol pro obsah 2">
            <a:extLst>
              <a:ext uri="{FF2B5EF4-FFF2-40B4-BE49-F238E27FC236}">
                <a16:creationId xmlns:a16="http://schemas.microsoft.com/office/drawing/2014/main" id="{787C0B6A-B911-4244-9BAF-260D6704E647}"/>
              </a:ext>
            </a:extLst>
          </p:cNvPr>
          <p:cNvSpPr>
            <a:spLocks noGrp="1"/>
          </p:cNvSpPr>
          <p:nvPr>
            <p:ph sz="half" idx="1" hasCustomPrompt="1"/>
          </p:nvPr>
        </p:nvSpPr>
        <p:spPr>
          <a:xfrm>
            <a:off x="432000" y="1792800"/>
            <a:ext cx="3805200" cy="2579125"/>
          </a:xfrm>
        </p:spPr>
        <p:txBody>
          <a:bodyPr rIns="288000"/>
          <a:lstStyle>
            <a:lvl1pPr>
              <a:lnSpc>
                <a:spcPts val="2500"/>
              </a:lnSpc>
              <a:spcBef>
                <a:spcPts val="0"/>
              </a:spcBef>
              <a:defRPr sz="2200" b="1">
                <a:solidFill>
                  <a:schemeClr val="accent2"/>
                </a:solidFill>
              </a:defRPr>
            </a:lvl1pPr>
            <a:lvl2pPr marL="0" indent="0">
              <a:lnSpc>
                <a:spcPts val="2400"/>
              </a:lnSpc>
              <a:spcBef>
                <a:spcPts val="750"/>
              </a:spcBef>
              <a:buNone/>
              <a:defRPr sz="2000">
                <a:solidFill>
                  <a:srgbClr val="5B5B5B"/>
                </a:solidFill>
              </a:defRPr>
            </a:lvl2pPr>
            <a:lvl3pPr marL="180000" indent="-180000">
              <a:lnSpc>
                <a:spcPts val="2100"/>
              </a:lnSpc>
              <a:spcBef>
                <a:spcPts val="750"/>
              </a:spcBef>
              <a:buClr>
                <a:srgbClr val="0C54A0"/>
              </a:buClr>
              <a:defRPr sz="1700">
                <a:solidFill>
                  <a:srgbClr val="5B5B5B"/>
                </a:solidFill>
              </a:defRPr>
            </a:lvl3pPr>
            <a:lvl4pPr marL="363600" indent="-144000">
              <a:lnSpc>
                <a:spcPts val="1900"/>
              </a:lnSpc>
              <a:buClr>
                <a:srgbClr val="0C54A0"/>
              </a:buClr>
              <a:defRPr sz="1500">
                <a:solidFill>
                  <a:srgbClr val="5B5B5B"/>
                </a:solidFill>
              </a:defRPr>
            </a:lvl4pPr>
          </a:lstStyle>
          <a:p>
            <a:pPr lvl="0"/>
            <a:r>
              <a:rPr lang="en-GB" noProof="0" dirty="0"/>
              <a:t>Add image/graph</a:t>
            </a:r>
          </a:p>
        </p:txBody>
      </p:sp>
      <p:sp>
        <p:nvSpPr>
          <p:cNvPr id="9" name="Zástupný symbol pro text 8">
            <a:extLst>
              <a:ext uri="{FF2B5EF4-FFF2-40B4-BE49-F238E27FC236}">
                <a16:creationId xmlns:a16="http://schemas.microsoft.com/office/drawing/2014/main" id="{574837A5-77F8-423B-9F8C-DB3EC5292211}"/>
              </a:ext>
            </a:extLst>
          </p:cNvPr>
          <p:cNvSpPr>
            <a:spLocks noGrp="1"/>
          </p:cNvSpPr>
          <p:nvPr>
            <p:ph type="body" sz="quarter" idx="13" hasCustomPrompt="1"/>
          </p:nvPr>
        </p:nvSpPr>
        <p:spPr>
          <a:xfrm>
            <a:off x="6735600" y="155575"/>
            <a:ext cx="2408400" cy="324000"/>
          </a:xfrm>
        </p:spPr>
        <p:txBody>
          <a:bodyPr rIns="216000">
            <a:noAutofit/>
          </a:bodyPr>
          <a:lstStyle>
            <a:lvl1pPr algn="r">
              <a:defRPr sz="1500">
                <a:solidFill>
                  <a:schemeClr val="accent2"/>
                </a:solidFill>
              </a:defRPr>
            </a:lvl1pPr>
          </a:lstStyle>
          <a:p>
            <a:pPr lvl="0"/>
            <a:r>
              <a:rPr lang="en-GB" dirty="0"/>
              <a:t>Update text</a:t>
            </a:r>
            <a:endParaRPr lang="cs-CZ" dirty="0"/>
          </a:p>
        </p:txBody>
      </p:sp>
      <p:sp>
        <p:nvSpPr>
          <p:cNvPr id="17" name="Zástupný symbol pro text 16">
            <a:extLst>
              <a:ext uri="{FF2B5EF4-FFF2-40B4-BE49-F238E27FC236}">
                <a16:creationId xmlns:a16="http://schemas.microsoft.com/office/drawing/2014/main" id="{B2A177A1-E6A2-4F52-9C0A-456B7A35C0FD}"/>
              </a:ext>
            </a:extLst>
          </p:cNvPr>
          <p:cNvSpPr>
            <a:spLocks noGrp="1"/>
          </p:cNvSpPr>
          <p:nvPr>
            <p:ph type="body" sz="quarter" idx="14" hasCustomPrompt="1"/>
          </p:nvPr>
        </p:nvSpPr>
        <p:spPr>
          <a:xfrm>
            <a:off x="0" y="4464000"/>
            <a:ext cx="4237200" cy="788400"/>
          </a:xfrm>
        </p:spPr>
        <p:txBody>
          <a:bodyPr lIns="648000" tIns="0" rIns="0" bIns="0">
            <a:noAutofit/>
          </a:bodyPr>
          <a:lstStyle>
            <a:lvl1pPr marL="0" marR="0" indent="0" algn="l" defTabSz="685800" rtl="0" eaLnBrk="1" fontAlgn="auto" latinLnBrk="0" hangingPunct="1">
              <a:lnSpc>
                <a:spcPts val="1800"/>
              </a:lnSpc>
              <a:spcBef>
                <a:spcPts val="0"/>
              </a:spcBef>
              <a:spcAft>
                <a:spcPts val="0"/>
              </a:spcAft>
              <a:buClrTx/>
              <a:buSzTx/>
              <a:buFont typeface="Arial" panose="020B0604020202020204" pitchFamily="34" charset="0"/>
              <a:buNone/>
              <a:tabLst/>
              <a:defRPr sz="1500">
                <a:solidFill>
                  <a:schemeClr val="accent2"/>
                </a:solidFill>
              </a:defRPr>
            </a:lvl1pPr>
          </a:lstStyle>
          <a:p>
            <a:pPr marL="0" marR="0" lvl="0" indent="0" algn="l" defTabSz="685800" rtl="0" eaLnBrk="1" fontAlgn="auto" latinLnBrk="0" hangingPunct="1">
              <a:lnSpc>
                <a:spcPts val="1800"/>
              </a:lnSpc>
              <a:spcBef>
                <a:spcPts val="0"/>
              </a:spcBef>
              <a:spcAft>
                <a:spcPts val="0"/>
              </a:spcAft>
              <a:buClrTx/>
              <a:buSzTx/>
              <a:buFont typeface="Arial" panose="020B0604020202020204" pitchFamily="34" charset="0"/>
              <a:buNone/>
              <a:tabLst/>
              <a:defRPr/>
            </a:pPr>
            <a:r>
              <a:rPr lang="en-GB" noProof="0" dirty="0"/>
              <a:t>Note to the graph </a:t>
            </a:r>
            <a:r>
              <a:rPr lang="en-GB" noProof="0" dirty="0">
                <a:latin typeface="Arial" panose="020B0604020202020204" pitchFamily="34" charset="0"/>
                <a:cs typeface="Arial" panose="020B0604020202020204" pitchFamily="34" charset="0"/>
              </a:rPr>
              <a:t>keep short, maximum in 3 lines, on the left, no hyphenation.  </a:t>
            </a:r>
            <a:br>
              <a:rPr lang="en-GB" noProof="0" dirty="0">
                <a:latin typeface="Arial" panose="020B0604020202020204" pitchFamily="34" charset="0"/>
                <a:cs typeface="Arial" panose="020B0604020202020204" pitchFamily="34" charset="0"/>
              </a:rPr>
            </a:br>
            <a:r>
              <a:rPr lang="en-GB" noProof="0" dirty="0">
                <a:latin typeface="Arial" panose="020B0604020202020204" pitchFamily="34" charset="0"/>
                <a:cs typeface="Arial" panose="020B0604020202020204" pitchFamily="34" charset="0"/>
              </a:rPr>
              <a:t>The shorter the better.</a:t>
            </a:r>
            <a:endParaRPr lang="en-GB" noProof="0" dirty="0"/>
          </a:p>
        </p:txBody>
      </p:sp>
      <p:sp>
        <p:nvSpPr>
          <p:cNvPr id="10" name="Zástupný symbol pro obsah 2">
            <a:extLst>
              <a:ext uri="{FF2B5EF4-FFF2-40B4-BE49-F238E27FC236}">
                <a16:creationId xmlns:a16="http://schemas.microsoft.com/office/drawing/2014/main" id="{A950B6C7-DE0B-406B-846C-F8C73E8DA782}"/>
              </a:ext>
            </a:extLst>
          </p:cNvPr>
          <p:cNvSpPr>
            <a:spLocks noGrp="1"/>
          </p:cNvSpPr>
          <p:nvPr>
            <p:ph sz="half" idx="15" hasCustomPrompt="1"/>
          </p:nvPr>
        </p:nvSpPr>
        <p:spPr>
          <a:xfrm>
            <a:off x="4975200" y="1792800"/>
            <a:ext cx="3880800" cy="4351338"/>
          </a:xfrm>
        </p:spPr>
        <p:txBody>
          <a:bodyPr lIns="0" rIns="288000">
            <a:noAutofit/>
          </a:bodyPr>
          <a:lstStyle>
            <a:lvl1pPr>
              <a:lnSpc>
                <a:spcPts val="2500"/>
              </a:lnSpc>
              <a:spcBef>
                <a:spcPts val="0"/>
              </a:spcBef>
              <a:defRPr sz="2200" b="1">
                <a:solidFill>
                  <a:schemeClr val="accent2"/>
                </a:solidFill>
              </a:defRPr>
            </a:lvl1pPr>
            <a:lvl2pPr marL="0" indent="0">
              <a:lnSpc>
                <a:spcPts val="2400"/>
              </a:lnSpc>
              <a:spcBef>
                <a:spcPts val="750"/>
              </a:spcBef>
              <a:buNone/>
              <a:defRPr sz="2000">
                <a:solidFill>
                  <a:schemeClr val="accent3"/>
                </a:solidFill>
              </a:defRPr>
            </a:lvl2pPr>
            <a:lvl3pPr marL="180000" indent="-198000">
              <a:lnSpc>
                <a:spcPts val="2100"/>
              </a:lnSpc>
              <a:spcBef>
                <a:spcPts val="750"/>
              </a:spcBef>
              <a:buClr>
                <a:srgbClr val="0C54A0"/>
              </a:buClr>
              <a:defRPr sz="1700">
                <a:solidFill>
                  <a:schemeClr val="accent3"/>
                </a:solidFill>
              </a:defRPr>
            </a:lvl3pPr>
            <a:lvl4pPr marL="363600" indent="-144000">
              <a:lnSpc>
                <a:spcPts val="1900"/>
              </a:lnSpc>
              <a:spcBef>
                <a:spcPts val="700"/>
              </a:spcBef>
              <a:buClr>
                <a:srgbClr val="0C54A0"/>
              </a:buClr>
              <a:defRPr sz="1500">
                <a:solidFill>
                  <a:schemeClr val="accent3"/>
                </a:solidFill>
              </a:defRPr>
            </a:lvl4pPr>
          </a:lstStyle>
          <a:p>
            <a:pPr lvl="0"/>
            <a:r>
              <a:rPr lang="cs-CZ" dirty="0"/>
              <a:t>Text in </a:t>
            </a:r>
            <a:r>
              <a:rPr lang="cs-CZ" dirty="0" err="1"/>
              <a:t>four</a:t>
            </a:r>
            <a:r>
              <a:rPr lang="cs-CZ" dirty="0"/>
              <a:t> </a:t>
            </a:r>
            <a:r>
              <a:rPr lang="cs-CZ" dirty="0" err="1"/>
              <a:t>levels</a:t>
            </a:r>
            <a:r>
              <a:rPr lang="cs-CZ" dirty="0"/>
              <a:t> </a:t>
            </a:r>
            <a:r>
              <a:rPr lang="cs-CZ" dirty="0" err="1"/>
              <a:t>with</a:t>
            </a:r>
            <a:r>
              <a:rPr lang="cs-CZ" dirty="0"/>
              <a:t> </a:t>
            </a:r>
            <a:r>
              <a:rPr lang="cs-CZ" dirty="0" err="1"/>
              <a:t>bullets</a:t>
            </a:r>
            <a:r>
              <a:rPr lang="cs-CZ" dirty="0"/>
              <a:t> and a </a:t>
            </a:r>
            <a:r>
              <a:rPr lang="cs-CZ" dirty="0" err="1"/>
              <a:t>headline</a:t>
            </a:r>
            <a:endParaRPr lang="cs-CZ" dirty="0"/>
          </a:p>
          <a:p>
            <a:pPr lvl="1"/>
            <a:r>
              <a:rPr lang="en-GB" dirty="0"/>
              <a:t>Second level</a:t>
            </a:r>
            <a:endParaRPr lang="cs-CZ" dirty="0"/>
          </a:p>
          <a:p>
            <a:pPr lvl="2"/>
            <a:r>
              <a:rPr lang="en-GB" dirty="0"/>
              <a:t>Third level</a:t>
            </a:r>
            <a:endParaRPr lang="cs-CZ" dirty="0"/>
          </a:p>
          <a:p>
            <a:pPr lvl="3"/>
            <a:r>
              <a:rPr lang="en-GB" dirty="0"/>
              <a:t>Fourth level</a:t>
            </a:r>
            <a:endParaRPr lang="cs-CZ" dirty="0"/>
          </a:p>
        </p:txBody>
      </p:sp>
      <p:sp>
        <p:nvSpPr>
          <p:cNvPr id="12" name="Zástupný symbol pro číslo snímku 5">
            <a:extLst>
              <a:ext uri="{FF2B5EF4-FFF2-40B4-BE49-F238E27FC236}">
                <a16:creationId xmlns:a16="http://schemas.microsoft.com/office/drawing/2014/main" id="{05CE88A3-65CA-4CE1-B30A-873AFAEB2F66}"/>
              </a:ext>
            </a:extLst>
          </p:cNvPr>
          <p:cNvSpPr txBox="1">
            <a:spLocks/>
          </p:cNvSpPr>
          <p:nvPr userDrawn="1"/>
        </p:nvSpPr>
        <p:spPr>
          <a:xfrm>
            <a:off x="180000" y="6492873"/>
            <a:ext cx="237600" cy="365126"/>
          </a:xfrm>
          <a:prstGeom prst="rect">
            <a:avLst/>
          </a:prstGeom>
        </p:spPr>
        <p:txBody>
          <a:bodyPr vert="horz" lIns="0" tIns="0" rIns="0" bIns="190800" rtlCol="0" anchor="b" anchorCtr="0"/>
          <a:lstStyle>
            <a:defPPr>
              <a:defRPr lang="cs-CZ"/>
            </a:defPPr>
            <a:lvl1pPr marL="0" algn="ctr" defTabSz="914400" rtl="0" eaLnBrk="1" latinLnBrk="0" hangingPunct="1">
              <a:defRPr sz="1000" b="1" kern="1200">
                <a:solidFill>
                  <a:schemeClr val="accent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51CC97F-B359-438B-BC50-D4E0333112DB}" type="slidenum">
              <a:rPr lang="cs-CZ" smtClean="0"/>
              <a:pPr/>
              <a:t>‹#›</a:t>
            </a:fld>
            <a:endParaRPr lang="cs-CZ" dirty="0"/>
          </a:p>
        </p:txBody>
      </p:sp>
      <p:sp>
        <p:nvSpPr>
          <p:cNvPr id="13" name="Zástupný symbol pro zápatí 4">
            <a:extLst>
              <a:ext uri="{FF2B5EF4-FFF2-40B4-BE49-F238E27FC236}">
                <a16:creationId xmlns:a16="http://schemas.microsoft.com/office/drawing/2014/main" id="{16C0665B-D2F2-491C-B4BC-9DE8D14CB0BA}"/>
              </a:ext>
            </a:extLst>
          </p:cNvPr>
          <p:cNvSpPr>
            <a:spLocks noGrp="1"/>
          </p:cNvSpPr>
          <p:nvPr>
            <p:ph type="ftr" sz="quarter" idx="11"/>
          </p:nvPr>
        </p:nvSpPr>
        <p:spPr>
          <a:xfrm>
            <a:off x="504000" y="6492875"/>
            <a:ext cx="6029864" cy="365125"/>
          </a:xfrm>
        </p:spPr>
        <p:txBody>
          <a:bodyPr lIns="0" tIns="0" bIns="190800" anchor="b" anchorCtr="0"/>
          <a:lstStyle>
            <a:lvl1pPr>
              <a:defRPr>
                <a:solidFill>
                  <a:schemeClr val="accent2"/>
                </a:solidFill>
              </a:defRPr>
            </a:lvl1pPr>
          </a:lstStyle>
          <a:p>
            <a:r>
              <a:rPr lang="fr-FR" noProof="0"/>
              <a:t>ENISA ― 3GPP/SA3 2022-11-15 EU5G ― certification scheme</a:t>
            </a:r>
            <a:endParaRPr lang="en-GB" noProof="0" dirty="0"/>
          </a:p>
        </p:txBody>
      </p:sp>
      <p:cxnSp>
        <p:nvCxnSpPr>
          <p:cNvPr id="14" name="Přímá spojnice 13">
            <a:extLst>
              <a:ext uri="{FF2B5EF4-FFF2-40B4-BE49-F238E27FC236}">
                <a16:creationId xmlns:a16="http://schemas.microsoft.com/office/drawing/2014/main" id="{C3B987BA-4871-4AFA-BD5B-60E8A286470B}"/>
              </a:ext>
            </a:extLst>
          </p:cNvPr>
          <p:cNvCxnSpPr>
            <a:cxnSpLocks/>
          </p:cNvCxnSpPr>
          <p:nvPr userDrawn="1"/>
        </p:nvCxnSpPr>
        <p:spPr>
          <a:xfrm>
            <a:off x="441305" y="6534442"/>
            <a:ext cx="0" cy="126925"/>
          </a:xfrm>
          <a:prstGeom prst="line">
            <a:avLst/>
          </a:prstGeom>
          <a:ln w="12700">
            <a:solidFill>
              <a:schemeClr val="accent3"/>
            </a:solidFill>
          </a:ln>
        </p:spPr>
        <p:style>
          <a:lnRef idx="1">
            <a:schemeClr val="dk1"/>
          </a:lnRef>
          <a:fillRef idx="0">
            <a:schemeClr val="dk1"/>
          </a:fillRef>
          <a:effectRef idx="0">
            <a:schemeClr val="dk1"/>
          </a:effectRef>
          <a:fontRef idx="minor">
            <a:schemeClr val="tx1"/>
          </a:fontRef>
        </p:style>
      </p:cxnSp>
      <p:pic>
        <p:nvPicPr>
          <p:cNvPr id="15" name="Picture 48">
            <a:extLst>
              <a:ext uri="{FF2B5EF4-FFF2-40B4-BE49-F238E27FC236}">
                <a16:creationId xmlns:a16="http://schemas.microsoft.com/office/drawing/2014/main" id="{B18561DB-C3BA-4346-90BB-9CB3C13F176D}"/>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8557200" y="6393600"/>
            <a:ext cx="424954" cy="388800"/>
          </a:xfrm>
          <a:prstGeom prst="rect">
            <a:avLst/>
          </a:prstGeom>
        </p:spPr>
      </p:pic>
    </p:spTree>
    <p:extLst>
      <p:ext uri="{BB962C8B-B14F-4D97-AF65-F5344CB8AC3E}">
        <p14:creationId xmlns:p14="http://schemas.microsoft.com/office/powerpoint/2010/main" val="7745013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Obrázek 9">
            <a:extLst>
              <a:ext uri="{FF2B5EF4-FFF2-40B4-BE49-F238E27FC236}">
                <a16:creationId xmlns:a16="http://schemas.microsoft.com/office/drawing/2014/main" id="{8A82CD6C-728D-4BA9-9FD0-6A17AB811C93}"/>
              </a:ext>
            </a:extLst>
          </p:cNvPr>
          <p:cNvPicPr>
            <a:picLocks noChangeAspect="1"/>
          </p:cNvPicPr>
          <p:nvPr userDrawn="1"/>
        </p:nvPicPr>
        <p:blipFill>
          <a:blip r:embed="rId2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Zástupný nadpis 1">
            <a:extLst>
              <a:ext uri="{FF2B5EF4-FFF2-40B4-BE49-F238E27FC236}">
                <a16:creationId xmlns:a16="http://schemas.microsoft.com/office/drawing/2014/main" id="{D6535D87-153C-4461-B5E6-81B30BB14587}"/>
              </a:ext>
            </a:extLst>
          </p:cNvPr>
          <p:cNvSpPr>
            <a:spLocks noGrp="1"/>
          </p:cNvSpPr>
          <p:nvPr>
            <p:ph type="title"/>
          </p:nvPr>
        </p:nvSpPr>
        <p:spPr>
          <a:xfrm>
            <a:off x="628650" y="365128"/>
            <a:ext cx="7886700" cy="1325563"/>
          </a:xfrm>
          <a:prstGeom prst="rect">
            <a:avLst/>
          </a:prstGeom>
        </p:spPr>
        <p:txBody>
          <a:bodyPr vert="horz" lIns="91440" tIns="45720" rIns="91440" bIns="45720" rtlCol="0" anchor="ctr">
            <a:normAutofit/>
          </a:bodyPr>
          <a:lstStyle/>
          <a:p>
            <a:r>
              <a:rPr lang="en-GB" dirty="0"/>
              <a:t>Click to edit the style</a:t>
            </a:r>
            <a:endParaRPr lang="cs-CZ" dirty="0"/>
          </a:p>
        </p:txBody>
      </p:sp>
      <p:sp>
        <p:nvSpPr>
          <p:cNvPr id="3" name="Zástupný symbol pro text 2">
            <a:extLst>
              <a:ext uri="{FF2B5EF4-FFF2-40B4-BE49-F238E27FC236}">
                <a16:creationId xmlns:a16="http://schemas.microsoft.com/office/drawing/2014/main" id="{8F4DB5F4-D9D5-43E6-9671-58E84E6DB6B5}"/>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GB" dirty="0"/>
              <a:t>Edit text </a:t>
            </a:r>
            <a:endParaRPr lang="cs-CZ" dirty="0"/>
          </a:p>
          <a:p>
            <a:pPr lvl="1"/>
            <a:r>
              <a:rPr lang="en-GB" dirty="0"/>
              <a:t>Second level</a:t>
            </a:r>
            <a:endParaRPr lang="cs-CZ" dirty="0"/>
          </a:p>
          <a:p>
            <a:pPr lvl="2"/>
            <a:r>
              <a:rPr lang="en-GB" dirty="0"/>
              <a:t>Third level</a:t>
            </a:r>
            <a:endParaRPr lang="cs-CZ" dirty="0"/>
          </a:p>
          <a:p>
            <a:pPr lvl="3"/>
            <a:r>
              <a:rPr lang="en-GB" dirty="0"/>
              <a:t>Fourth level</a:t>
            </a:r>
            <a:endParaRPr lang="cs-CZ" dirty="0"/>
          </a:p>
          <a:p>
            <a:pPr lvl="4"/>
            <a:r>
              <a:rPr lang="en-GB" dirty="0"/>
              <a:t>Fifth level</a:t>
            </a:r>
            <a:endParaRPr lang="cs-CZ" dirty="0"/>
          </a:p>
        </p:txBody>
      </p:sp>
      <p:sp>
        <p:nvSpPr>
          <p:cNvPr id="5" name="Zástupný symbol pro zápatí 4">
            <a:extLst>
              <a:ext uri="{FF2B5EF4-FFF2-40B4-BE49-F238E27FC236}">
                <a16:creationId xmlns:a16="http://schemas.microsoft.com/office/drawing/2014/main" id="{E70A42D3-30AC-4C36-9B93-6D64A8DC9E64}"/>
              </a:ext>
            </a:extLst>
          </p:cNvPr>
          <p:cNvSpPr>
            <a:spLocks noGrp="1"/>
          </p:cNvSpPr>
          <p:nvPr>
            <p:ph type="ftr" sz="quarter" idx="3"/>
          </p:nvPr>
        </p:nvSpPr>
        <p:spPr>
          <a:xfrm>
            <a:off x="0" y="6400800"/>
            <a:ext cx="6029864" cy="365125"/>
          </a:xfrm>
          <a:prstGeom prst="rect">
            <a:avLst/>
          </a:prstGeom>
        </p:spPr>
        <p:txBody>
          <a:bodyPr vert="horz" lIns="91440" tIns="45720" rIns="216000" bIns="45720" rtlCol="0" anchor="ctr" anchorCtr="0"/>
          <a:lstStyle>
            <a:lvl1pPr algn="l">
              <a:defRPr sz="1000">
                <a:solidFill>
                  <a:srgbClr val="0C54A0"/>
                </a:solidFill>
              </a:defRPr>
            </a:lvl1pPr>
          </a:lstStyle>
          <a:p>
            <a:r>
              <a:rPr lang="fr-FR"/>
              <a:t>ENISA ― 3GPP/SA3 2022-11-15 EU5G ― certification scheme</a:t>
            </a:r>
            <a:endParaRPr lang="cs-CZ" dirty="0"/>
          </a:p>
        </p:txBody>
      </p:sp>
      <p:sp>
        <p:nvSpPr>
          <p:cNvPr id="6" name="Zástupný symbol pro číslo snímku 5">
            <a:extLst>
              <a:ext uri="{FF2B5EF4-FFF2-40B4-BE49-F238E27FC236}">
                <a16:creationId xmlns:a16="http://schemas.microsoft.com/office/drawing/2014/main" id="{7A26FCAD-62DE-40CB-8139-916BEE520A0A}"/>
              </a:ext>
            </a:extLst>
          </p:cNvPr>
          <p:cNvSpPr>
            <a:spLocks noGrp="1"/>
          </p:cNvSpPr>
          <p:nvPr>
            <p:ph type="sldNum" sz="quarter" idx="4"/>
          </p:nvPr>
        </p:nvSpPr>
        <p:spPr>
          <a:xfrm>
            <a:off x="7083365" y="6400800"/>
            <a:ext cx="2057400" cy="365125"/>
          </a:xfrm>
          <a:prstGeom prst="rect">
            <a:avLst/>
          </a:prstGeom>
        </p:spPr>
        <p:txBody>
          <a:bodyPr vert="horz" lIns="91440" tIns="45720" rIns="216000" bIns="45720" rtlCol="0" anchor="ctr"/>
          <a:lstStyle>
            <a:lvl1pPr algn="r">
              <a:defRPr sz="900">
                <a:solidFill>
                  <a:srgbClr val="A0A0A0"/>
                </a:solidFill>
              </a:defRPr>
            </a:lvl1pPr>
          </a:lstStyle>
          <a:p>
            <a:fld id="{251CC97F-B359-438B-BC50-D4E0333112DB}" type="slidenum">
              <a:rPr lang="cs-CZ" smtClean="0"/>
              <a:pPr/>
              <a:t>‹#›</a:t>
            </a:fld>
            <a:endParaRPr lang="cs-CZ" dirty="0"/>
          </a:p>
        </p:txBody>
      </p:sp>
    </p:spTree>
    <p:extLst>
      <p:ext uri="{BB962C8B-B14F-4D97-AF65-F5344CB8AC3E}">
        <p14:creationId xmlns:p14="http://schemas.microsoft.com/office/powerpoint/2010/main" val="1660972262"/>
      </p:ext>
    </p:extLst>
  </p:cSld>
  <p:clrMap bg1="lt1" tx1="dk1" bg2="lt2" tx2="dk2" accent1="accent1" accent2="accent2" accent3="accent3" accent4="accent4" accent5="accent5" accent6="accent6" hlink="hlink" folHlink="folHlink"/>
  <p:sldLayoutIdLst>
    <p:sldLayoutId id="2147483661" r:id="rId1"/>
    <p:sldLayoutId id="2147483649" r:id="rId2"/>
    <p:sldLayoutId id="2147483650" r:id="rId3"/>
    <p:sldLayoutId id="2147483662" r:id="rId4"/>
    <p:sldLayoutId id="2147483663" r:id="rId5"/>
    <p:sldLayoutId id="2147483651" r:id="rId6"/>
    <p:sldLayoutId id="2147483675" r:id="rId7"/>
    <p:sldLayoutId id="2147483664" r:id="rId8"/>
    <p:sldLayoutId id="2147483652" r:id="rId9"/>
    <p:sldLayoutId id="2147483665" r:id="rId10"/>
    <p:sldLayoutId id="2147483666" r:id="rId11"/>
    <p:sldLayoutId id="2147483667" r:id="rId12"/>
    <p:sldLayoutId id="2147483668" r:id="rId13"/>
    <p:sldLayoutId id="2147483669" r:id="rId14"/>
    <p:sldLayoutId id="2147483671" r:id="rId15"/>
    <p:sldLayoutId id="2147483672" r:id="rId16"/>
    <p:sldLayoutId id="2147483673" r:id="rId17"/>
    <p:sldLayoutId id="2147483674" r:id="rId18"/>
  </p:sldLayoutIdLst>
  <p:hf sldNum="0"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0" indent="0" algn="l" defTabSz="685800" rtl="0" eaLnBrk="1" latinLnBrk="0" hangingPunct="1">
        <a:lnSpc>
          <a:spcPct val="90000"/>
        </a:lnSpc>
        <a:spcBef>
          <a:spcPts val="750"/>
        </a:spcBef>
        <a:buFont typeface="Arial" panose="020B0604020202020204" pitchFamily="34" charset="0"/>
        <a:buNone/>
        <a:defRPr sz="2100" kern="1200" baseline="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baseline="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baseline="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cs-CZ"/>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hyperlink" Target="mailto:Vassiliki.gogou@enisa.europa.eu" TargetMode="Externa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text 1">
            <a:extLst>
              <a:ext uri="{FF2B5EF4-FFF2-40B4-BE49-F238E27FC236}">
                <a16:creationId xmlns:a16="http://schemas.microsoft.com/office/drawing/2014/main" id="{81225C6D-D219-417E-9CF2-43104ADDC7F9}"/>
              </a:ext>
            </a:extLst>
          </p:cNvPr>
          <p:cNvSpPr>
            <a:spLocks noGrp="1"/>
          </p:cNvSpPr>
          <p:nvPr>
            <p:ph type="body" sz="quarter" idx="10"/>
          </p:nvPr>
        </p:nvSpPr>
        <p:spPr>
          <a:xfrm>
            <a:off x="0" y="4958497"/>
            <a:ext cx="6570663" cy="638175"/>
          </a:xfrm>
        </p:spPr>
        <p:txBody>
          <a:bodyPr/>
          <a:lstStyle/>
          <a:p>
            <a:pPr lvl="1"/>
            <a:endParaRPr lang="en-GB" noProof="0" dirty="0">
              <a:latin typeface="Arial" panose="020B0604020202020204" pitchFamily="34" charset="0"/>
              <a:cs typeface="Arial" panose="020B0604020202020204" pitchFamily="34" charset="0"/>
            </a:endParaRPr>
          </a:p>
          <a:p>
            <a:pPr lvl="1"/>
            <a:r>
              <a:rPr lang="en-GB" dirty="0">
                <a:latin typeface="Arial" panose="020B0604020202020204" pitchFamily="34" charset="0"/>
                <a:cs typeface="Arial" panose="020B0604020202020204" pitchFamily="34" charset="0"/>
              </a:rPr>
              <a:t>EU5G team- 3GPP SA3 meeting</a:t>
            </a:r>
            <a:endParaRPr lang="en-GB" noProof="0" dirty="0">
              <a:latin typeface="Arial" panose="020B0604020202020204" pitchFamily="34" charset="0"/>
              <a:cs typeface="Arial" panose="020B0604020202020204" pitchFamily="34" charset="0"/>
            </a:endParaRPr>
          </a:p>
          <a:p>
            <a:pPr lvl="1"/>
            <a:endParaRPr lang="en-GB" noProof="0" dirty="0">
              <a:latin typeface="Arial" panose="020B0604020202020204" pitchFamily="34" charset="0"/>
              <a:cs typeface="Arial" panose="020B0604020202020204" pitchFamily="34" charset="0"/>
            </a:endParaRPr>
          </a:p>
        </p:txBody>
      </p:sp>
      <p:sp>
        <p:nvSpPr>
          <p:cNvPr id="4" name="Zástupný symbol pro text 3">
            <a:extLst>
              <a:ext uri="{FF2B5EF4-FFF2-40B4-BE49-F238E27FC236}">
                <a16:creationId xmlns:a16="http://schemas.microsoft.com/office/drawing/2014/main" id="{34F96C96-DE1C-4784-A5E1-02636CCECA98}"/>
              </a:ext>
            </a:extLst>
          </p:cNvPr>
          <p:cNvSpPr>
            <a:spLocks noGrp="1"/>
          </p:cNvSpPr>
          <p:nvPr>
            <p:ph type="body" sz="quarter" idx="15"/>
          </p:nvPr>
        </p:nvSpPr>
        <p:spPr/>
        <p:txBody>
          <a:bodyPr/>
          <a:lstStyle/>
          <a:p>
            <a:r>
              <a:rPr lang="en-GB" noProof="0" dirty="0"/>
              <a:t>11</a:t>
            </a:r>
          </a:p>
        </p:txBody>
      </p:sp>
      <p:sp>
        <p:nvSpPr>
          <p:cNvPr id="5" name="Zástupný symbol pro text 4">
            <a:extLst>
              <a:ext uri="{FF2B5EF4-FFF2-40B4-BE49-F238E27FC236}">
                <a16:creationId xmlns:a16="http://schemas.microsoft.com/office/drawing/2014/main" id="{E53E611E-B299-4EE0-AA1D-1E6C221BCD8F}"/>
              </a:ext>
            </a:extLst>
          </p:cNvPr>
          <p:cNvSpPr>
            <a:spLocks noGrp="1"/>
          </p:cNvSpPr>
          <p:nvPr>
            <p:ph type="body" sz="quarter" idx="16"/>
          </p:nvPr>
        </p:nvSpPr>
        <p:spPr/>
        <p:txBody>
          <a:bodyPr/>
          <a:lstStyle/>
          <a:p>
            <a:r>
              <a:rPr lang="en-GB" noProof="0" dirty="0"/>
              <a:t>2022</a:t>
            </a:r>
          </a:p>
        </p:txBody>
      </p:sp>
      <p:sp>
        <p:nvSpPr>
          <p:cNvPr id="6" name="Zástupný symbol pro text 5">
            <a:extLst>
              <a:ext uri="{FF2B5EF4-FFF2-40B4-BE49-F238E27FC236}">
                <a16:creationId xmlns:a16="http://schemas.microsoft.com/office/drawing/2014/main" id="{39A21932-8783-4774-937D-D19966E3FCC5}"/>
              </a:ext>
            </a:extLst>
          </p:cNvPr>
          <p:cNvSpPr>
            <a:spLocks noGrp="1"/>
          </p:cNvSpPr>
          <p:nvPr>
            <p:ph type="body" sz="quarter" idx="17"/>
          </p:nvPr>
        </p:nvSpPr>
        <p:spPr>
          <a:xfrm>
            <a:off x="-1" y="1726527"/>
            <a:ext cx="6824314" cy="2803140"/>
          </a:xfrm>
        </p:spPr>
        <p:txBody>
          <a:bodyPr/>
          <a:lstStyle/>
          <a:p>
            <a:pPr>
              <a:lnSpc>
                <a:spcPct val="100000"/>
              </a:lnSpc>
              <a:spcAft>
                <a:spcPts val="1200"/>
              </a:spcAft>
            </a:pPr>
            <a:r>
              <a:rPr lang="en-GB" sz="2400" dirty="0"/>
              <a:t>The EU5G  cybersecurity certification scheme</a:t>
            </a:r>
          </a:p>
        </p:txBody>
      </p:sp>
      <p:sp>
        <p:nvSpPr>
          <p:cNvPr id="3" name="Text Placeholder 2"/>
          <p:cNvSpPr>
            <a:spLocks noGrp="1"/>
          </p:cNvSpPr>
          <p:nvPr>
            <p:ph type="body" sz="quarter" idx="14"/>
          </p:nvPr>
        </p:nvSpPr>
        <p:spPr>
          <a:xfrm>
            <a:off x="657435" y="6025503"/>
            <a:ext cx="1394103" cy="263528"/>
          </a:xfrm>
        </p:spPr>
        <p:txBody>
          <a:bodyPr/>
          <a:lstStyle/>
          <a:p>
            <a:r>
              <a:rPr lang="en-US" dirty="0"/>
              <a:t>15</a:t>
            </a:r>
          </a:p>
        </p:txBody>
      </p:sp>
    </p:spTree>
    <p:extLst>
      <p:ext uri="{BB962C8B-B14F-4D97-AF65-F5344CB8AC3E}">
        <p14:creationId xmlns:p14="http://schemas.microsoft.com/office/powerpoint/2010/main" val="3989400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5CAEECD-D5B3-FF45-95C4-A9676E971715}"/>
              </a:ext>
            </a:extLst>
          </p:cNvPr>
          <p:cNvSpPr>
            <a:spLocks noGrp="1"/>
          </p:cNvSpPr>
          <p:nvPr>
            <p:ph type="body" sz="quarter" idx="13"/>
          </p:nvPr>
        </p:nvSpPr>
        <p:spPr>
          <a:xfrm>
            <a:off x="6652726" y="155575"/>
            <a:ext cx="2491273" cy="324000"/>
          </a:xfrm>
        </p:spPr>
        <p:txBody>
          <a:bodyPr/>
          <a:lstStyle/>
          <a:p>
            <a:pPr marL="342900" lvl="1" indent="0" algn="r">
              <a:buNone/>
            </a:pPr>
            <a:r>
              <a:rPr lang="en-GB" sz="1600" dirty="0">
                <a:solidFill>
                  <a:schemeClr val="accent2"/>
                </a:solidFill>
                <a:latin typeface="Arial" panose="020B0604020202020204" pitchFamily="34" charset="0"/>
                <a:cs typeface="Arial" panose="020B0604020202020204" pitchFamily="34" charset="0"/>
              </a:rPr>
              <a:t>EU5G team </a:t>
            </a:r>
          </a:p>
          <a:p>
            <a:endParaRPr lang="en-US" dirty="0"/>
          </a:p>
        </p:txBody>
      </p:sp>
      <p:sp>
        <p:nvSpPr>
          <p:cNvPr id="3" name="Text Placeholder 2">
            <a:extLst>
              <a:ext uri="{FF2B5EF4-FFF2-40B4-BE49-F238E27FC236}">
                <a16:creationId xmlns:a16="http://schemas.microsoft.com/office/drawing/2014/main" id="{06C9DF1B-CEA5-CA47-B36D-CA2B9014E1FD}"/>
              </a:ext>
            </a:extLst>
          </p:cNvPr>
          <p:cNvSpPr>
            <a:spLocks noGrp="1"/>
          </p:cNvSpPr>
          <p:nvPr>
            <p:ph type="body" sz="quarter" idx="14"/>
          </p:nvPr>
        </p:nvSpPr>
        <p:spPr>
          <a:xfrm>
            <a:off x="0" y="1540830"/>
            <a:ext cx="9132675" cy="4379829"/>
          </a:xfrm>
        </p:spPr>
        <p:txBody>
          <a:bodyPr/>
          <a:lstStyle/>
          <a:p>
            <a:pPr marL="342900" indent="-342900">
              <a:lnSpc>
                <a:spcPct val="110000"/>
              </a:lnSpc>
              <a:spcAft>
                <a:spcPts val="600"/>
              </a:spcAft>
              <a:buFont typeface="Arial" panose="020B0604020202020204" pitchFamily="34" charset="0"/>
              <a:buChar char="•"/>
            </a:pPr>
            <a:r>
              <a:rPr lang="en-US" sz="2000" b="0" dirty="0"/>
              <a:t>This presentation provides a deep-dive in the gaps stemming from ENISA’s preliminary analysis for the EU 5G Cybersecurity scheme during 2022 (EU 5G AHWG Phase 1).</a:t>
            </a:r>
          </a:p>
          <a:p>
            <a:pPr marL="342900" indent="-342900">
              <a:lnSpc>
                <a:spcPct val="110000"/>
              </a:lnSpc>
              <a:spcAft>
                <a:spcPts val="600"/>
              </a:spcAft>
              <a:buFont typeface="Arial" panose="020B0604020202020204" pitchFamily="34" charset="0"/>
              <a:buChar char="•"/>
            </a:pPr>
            <a:r>
              <a:rPr lang="en-US" sz="2000" b="0" dirty="0"/>
              <a:t>The grouping of gaps -without being restrictive- is implemented by type in order to ease their resolution for EU 5G AHWG Phase 2 which will consist of the EU 5G Scheme drafting. </a:t>
            </a:r>
          </a:p>
          <a:p>
            <a:pPr marL="342900" indent="-342900">
              <a:lnSpc>
                <a:spcPct val="110000"/>
              </a:lnSpc>
              <a:spcAft>
                <a:spcPts val="600"/>
              </a:spcAft>
              <a:buFont typeface="Arial" panose="020B0604020202020204" pitchFamily="34" charset="0"/>
              <a:buChar char="•"/>
            </a:pPr>
            <a:r>
              <a:rPr lang="en-US" sz="2000" b="0" dirty="0"/>
              <a:t>Thus, color codes have been applied for the elements that are proposed to be “worked” upon immediately.</a:t>
            </a:r>
            <a:endParaRPr lang="en-US" sz="1600" b="0" dirty="0"/>
          </a:p>
          <a:p>
            <a:pPr marL="449263" lvl="1">
              <a:lnSpc>
                <a:spcPct val="110000"/>
              </a:lnSpc>
              <a:spcBef>
                <a:spcPts val="0"/>
              </a:spcBef>
            </a:pPr>
            <a:endParaRPr lang="en-US" sz="1200" dirty="0"/>
          </a:p>
          <a:p>
            <a:pPr marL="457200" indent="-457200">
              <a:lnSpc>
                <a:spcPct val="110000"/>
              </a:lnSpc>
              <a:spcBef>
                <a:spcPts val="600"/>
              </a:spcBef>
              <a:buFont typeface="+mj-lt"/>
              <a:buAutoNum type="arabicPeriod" startAt="3"/>
            </a:pPr>
            <a:endParaRPr lang="en-GB" sz="1600" dirty="0"/>
          </a:p>
          <a:p>
            <a:pPr marL="457200" lvl="0" indent="-457200">
              <a:lnSpc>
                <a:spcPct val="150000"/>
              </a:lnSpc>
              <a:buFont typeface="+mj-lt"/>
              <a:buAutoNum type="arabicPeriod" startAt="3"/>
            </a:pPr>
            <a:endParaRPr lang="en-US" sz="1600" dirty="0"/>
          </a:p>
          <a:p>
            <a:pPr marL="457200" indent="-457200">
              <a:lnSpc>
                <a:spcPct val="150000"/>
              </a:lnSpc>
              <a:buFont typeface="+mj-lt"/>
              <a:buAutoNum type="arabicPeriod" startAt="3"/>
            </a:pPr>
            <a:endParaRPr lang="en-US" sz="1600" dirty="0"/>
          </a:p>
          <a:p>
            <a:endParaRPr lang="en-US" sz="1600" dirty="0"/>
          </a:p>
        </p:txBody>
      </p:sp>
      <p:sp>
        <p:nvSpPr>
          <p:cNvPr id="4" name="Title 3">
            <a:extLst>
              <a:ext uri="{FF2B5EF4-FFF2-40B4-BE49-F238E27FC236}">
                <a16:creationId xmlns:a16="http://schemas.microsoft.com/office/drawing/2014/main" id="{EA219776-3D2B-4745-A102-293732266DB8}"/>
              </a:ext>
            </a:extLst>
          </p:cNvPr>
          <p:cNvSpPr>
            <a:spLocks noGrp="1"/>
          </p:cNvSpPr>
          <p:nvPr>
            <p:ph type="title"/>
          </p:nvPr>
        </p:nvSpPr>
        <p:spPr>
          <a:xfrm>
            <a:off x="0" y="574603"/>
            <a:ext cx="8640000" cy="871200"/>
          </a:xfrm>
        </p:spPr>
        <p:txBody>
          <a:bodyPr/>
          <a:lstStyle/>
          <a:p>
            <a:r>
              <a:rPr lang="en-GB" dirty="0"/>
              <a:t> GAPS </a:t>
            </a:r>
            <a:r>
              <a:rPr lang="en-GB" dirty="0" err="1"/>
              <a:t>OvervieW</a:t>
            </a:r>
            <a:endParaRPr lang="en-US" dirty="0"/>
          </a:p>
        </p:txBody>
      </p:sp>
      <p:sp>
        <p:nvSpPr>
          <p:cNvPr id="6" name="Footer Placeholder 5">
            <a:extLst>
              <a:ext uri="{FF2B5EF4-FFF2-40B4-BE49-F238E27FC236}">
                <a16:creationId xmlns:a16="http://schemas.microsoft.com/office/drawing/2014/main" id="{5E18CE43-3FFB-4244-A9B7-86B55E6F0F6C}"/>
              </a:ext>
            </a:extLst>
          </p:cNvPr>
          <p:cNvSpPr>
            <a:spLocks noGrp="1"/>
          </p:cNvSpPr>
          <p:nvPr>
            <p:ph type="ftr" sz="quarter" idx="11"/>
          </p:nvPr>
        </p:nvSpPr>
        <p:spPr/>
        <p:txBody>
          <a:bodyPr/>
          <a:lstStyle/>
          <a:p>
            <a:r>
              <a:rPr lang="en-US" noProof="0" dirty="0"/>
              <a:t>21st of November 2022 - EU 5G AHWG plenary</a:t>
            </a:r>
            <a:endParaRPr lang="en-GB" noProof="0" dirty="0"/>
          </a:p>
        </p:txBody>
      </p:sp>
      <p:graphicFrame>
        <p:nvGraphicFramePr>
          <p:cNvPr id="7" name="Table 7">
            <a:extLst>
              <a:ext uri="{FF2B5EF4-FFF2-40B4-BE49-F238E27FC236}">
                <a16:creationId xmlns:a16="http://schemas.microsoft.com/office/drawing/2014/main" id="{6675C4D4-B06C-4538-90E9-471653E4BA72}"/>
              </a:ext>
            </a:extLst>
          </p:cNvPr>
          <p:cNvGraphicFramePr>
            <a:graphicFrameLocks noGrp="1"/>
          </p:cNvGraphicFramePr>
          <p:nvPr/>
        </p:nvGraphicFramePr>
        <p:xfrm>
          <a:off x="967945" y="4633784"/>
          <a:ext cx="4777947" cy="683386"/>
        </p:xfrm>
        <a:graphic>
          <a:graphicData uri="http://schemas.openxmlformats.org/drawingml/2006/table">
            <a:tbl>
              <a:tblPr firstRow="1" bandRow="1">
                <a:tableStyleId>{5C22544A-7EE6-4342-B048-85BDC9FD1C3A}</a:tableStyleId>
              </a:tblPr>
              <a:tblGrid>
                <a:gridCol w="4777947">
                  <a:extLst>
                    <a:ext uri="{9D8B030D-6E8A-4147-A177-3AD203B41FA5}">
                      <a16:colId xmlns:a16="http://schemas.microsoft.com/office/drawing/2014/main" val="23065839"/>
                    </a:ext>
                  </a:extLst>
                </a:gridCol>
              </a:tblGrid>
              <a:tr h="312546">
                <a:tc>
                  <a:txBody>
                    <a:bodyPr/>
                    <a:lstStyle/>
                    <a:p>
                      <a:r>
                        <a:rPr lang="en-US" b="1" dirty="0">
                          <a:solidFill>
                            <a:schemeClr val="accent2"/>
                          </a:solidFill>
                        </a:rPr>
                        <a:t>Potential threads of work</a:t>
                      </a:r>
                    </a:p>
                  </a:txBody>
                  <a:tcPr>
                    <a:solidFill>
                      <a:schemeClr val="bg2">
                        <a:lumMod val="20000"/>
                        <a:lumOff val="80000"/>
                      </a:schemeClr>
                    </a:solidFill>
                  </a:tcPr>
                </a:tc>
                <a:extLst>
                  <a:ext uri="{0D108BD9-81ED-4DB2-BD59-A6C34878D82A}">
                    <a16:rowId xmlns:a16="http://schemas.microsoft.com/office/drawing/2014/main" val="1495165202"/>
                  </a:ext>
                </a:extLst>
              </a:tr>
              <a:tr h="370840">
                <a:tc>
                  <a:txBody>
                    <a:bodyPr/>
                    <a:lstStyle/>
                    <a:p>
                      <a:r>
                        <a:rPr lang="en-US" b="1" dirty="0"/>
                        <a:t> </a:t>
                      </a:r>
                      <a:r>
                        <a:rPr lang="en-US" b="1" dirty="0">
                          <a:solidFill>
                            <a:schemeClr val="accent2"/>
                          </a:solidFill>
                        </a:rPr>
                        <a:t>Immediate threads of work</a:t>
                      </a:r>
                    </a:p>
                  </a:txBody>
                  <a:tcPr/>
                </a:tc>
                <a:extLst>
                  <a:ext uri="{0D108BD9-81ED-4DB2-BD59-A6C34878D82A}">
                    <a16:rowId xmlns:a16="http://schemas.microsoft.com/office/drawing/2014/main" val="1324647209"/>
                  </a:ext>
                </a:extLst>
              </a:tr>
            </a:tbl>
          </a:graphicData>
        </a:graphic>
      </p:graphicFrame>
    </p:spTree>
    <p:extLst>
      <p:ext uri="{BB962C8B-B14F-4D97-AF65-F5344CB8AC3E}">
        <p14:creationId xmlns:p14="http://schemas.microsoft.com/office/powerpoint/2010/main" val="5346454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0A40DD3-EE42-477D-954B-FE72E28DEDCB}"/>
              </a:ext>
            </a:extLst>
          </p:cNvPr>
          <p:cNvSpPr>
            <a:spLocks noGrp="1"/>
          </p:cNvSpPr>
          <p:nvPr>
            <p:ph type="body" sz="quarter" idx="14"/>
          </p:nvPr>
        </p:nvSpPr>
        <p:spPr>
          <a:xfrm>
            <a:off x="3235" y="1400869"/>
            <a:ext cx="9140765" cy="4352400"/>
          </a:xfrm>
        </p:spPr>
        <p:txBody>
          <a:bodyPr/>
          <a:lstStyle/>
          <a:p>
            <a:pPr marL="457200" indent="-457200">
              <a:buFont typeface="+mj-lt"/>
              <a:buAutoNum type="arabicPeriod"/>
            </a:pPr>
            <a:r>
              <a:rPr lang="en-US" b="0" dirty="0"/>
              <a:t>Network Products security requirements</a:t>
            </a:r>
          </a:p>
          <a:p>
            <a:pPr marL="457200" indent="-457200">
              <a:buFont typeface="+mj-lt"/>
              <a:buAutoNum type="arabicPeriod"/>
            </a:pPr>
            <a:r>
              <a:rPr lang="en-US" b="0" dirty="0"/>
              <a:t>Network Products security evaluation methodology</a:t>
            </a:r>
          </a:p>
          <a:p>
            <a:pPr marL="457200" indent="-457200">
              <a:buFont typeface="+mj-lt"/>
              <a:buAutoNum type="arabicPeriod"/>
            </a:pPr>
            <a:r>
              <a:rPr lang="en-US" b="0" dirty="0"/>
              <a:t>Certification for NESAS</a:t>
            </a:r>
          </a:p>
          <a:p>
            <a:pPr marL="457200" indent="-457200">
              <a:buFont typeface="+mj-lt"/>
              <a:buAutoNum type="arabicPeriod"/>
            </a:pPr>
            <a:r>
              <a:rPr lang="en-US" b="0" dirty="0"/>
              <a:t>Certification for SAS-SM/SAS-UP</a:t>
            </a:r>
          </a:p>
          <a:p>
            <a:pPr marL="457200" indent="-457200">
              <a:buFont typeface="+mj-lt"/>
              <a:buAutoNum type="arabicPeriod"/>
            </a:pPr>
            <a:r>
              <a:rPr lang="en-US" b="0" dirty="0"/>
              <a:t>EUCC evaluation planning and site audits</a:t>
            </a:r>
          </a:p>
          <a:p>
            <a:pPr marL="457200" indent="-457200">
              <a:buFont typeface="+mj-lt"/>
              <a:buAutoNum type="arabicPeriod"/>
            </a:pPr>
            <a:r>
              <a:rPr lang="en-US" b="0" dirty="0"/>
              <a:t>Accreditation</a:t>
            </a:r>
          </a:p>
          <a:p>
            <a:pPr marL="457200" indent="-457200">
              <a:buFont typeface="+mj-lt"/>
              <a:buAutoNum type="arabicPeriod"/>
            </a:pPr>
            <a:r>
              <a:rPr lang="en-US" b="0" dirty="0"/>
              <a:t>Specifications and standards </a:t>
            </a:r>
          </a:p>
          <a:p>
            <a:pPr marL="457200" indent="-457200">
              <a:buFont typeface="+mj-lt"/>
              <a:buAutoNum type="arabicPeriod"/>
            </a:pPr>
            <a:r>
              <a:rPr lang="en-US" b="0" dirty="0"/>
              <a:t>Requirements for </a:t>
            </a:r>
            <a:r>
              <a:rPr lang="en-US" b="0" dirty="0" err="1"/>
              <a:t>eUICC</a:t>
            </a:r>
            <a:r>
              <a:rPr lang="en-US" b="0" dirty="0"/>
              <a:t> as a secure platform</a:t>
            </a:r>
          </a:p>
          <a:p>
            <a:pPr marL="457200" indent="-457200">
              <a:buFont typeface="+mj-lt"/>
              <a:buAutoNum type="arabicPeriod"/>
            </a:pPr>
            <a:r>
              <a:rPr lang="en-US" b="0" dirty="0"/>
              <a:t>Certification for </a:t>
            </a:r>
            <a:r>
              <a:rPr lang="en-US" b="0" dirty="0" err="1"/>
              <a:t>eUICC</a:t>
            </a:r>
            <a:endParaRPr lang="en-US" b="0" dirty="0"/>
          </a:p>
          <a:p>
            <a:pPr marL="457200" indent="-457200">
              <a:buFont typeface="+mj-lt"/>
              <a:buAutoNum type="arabicPeriod"/>
            </a:pPr>
            <a:r>
              <a:rPr lang="en-US" b="0" dirty="0"/>
              <a:t>SM-DP+ related gaps</a:t>
            </a:r>
          </a:p>
          <a:p>
            <a:pPr marL="457200" indent="-457200">
              <a:buFont typeface="+mj-lt"/>
              <a:buAutoNum type="arabicPeriod"/>
            </a:pPr>
            <a:r>
              <a:rPr lang="en-US" b="0" dirty="0"/>
              <a:t>Gaps related to platform maturity </a:t>
            </a:r>
          </a:p>
          <a:p>
            <a:endParaRPr lang="LID4096" dirty="0"/>
          </a:p>
        </p:txBody>
      </p:sp>
      <p:sp>
        <p:nvSpPr>
          <p:cNvPr id="4" name="Title 3">
            <a:extLst>
              <a:ext uri="{FF2B5EF4-FFF2-40B4-BE49-F238E27FC236}">
                <a16:creationId xmlns:a16="http://schemas.microsoft.com/office/drawing/2014/main" id="{E63A4569-F478-4AEA-A439-FE1DA320453B}"/>
              </a:ext>
            </a:extLst>
          </p:cNvPr>
          <p:cNvSpPr>
            <a:spLocks noGrp="1"/>
          </p:cNvSpPr>
          <p:nvPr>
            <p:ph type="title"/>
          </p:nvPr>
        </p:nvSpPr>
        <p:spPr>
          <a:xfrm>
            <a:off x="0" y="661056"/>
            <a:ext cx="8640000" cy="871200"/>
          </a:xfrm>
        </p:spPr>
        <p:txBody>
          <a:bodyPr/>
          <a:lstStyle/>
          <a:p>
            <a:r>
              <a:rPr lang="en-US" dirty="0"/>
              <a:t>Grouping of gaps by type</a:t>
            </a:r>
            <a:endParaRPr lang="LID4096" dirty="0"/>
          </a:p>
        </p:txBody>
      </p:sp>
      <p:sp>
        <p:nvSpPr>
          <p:cNvPr id="6" name="Text Placeholder 1">
            <a:extLst>
              <a:ext uri="{FF2B5EF4-FFF2-40B4-BE49-F238E27FC236}">
                <a16:creationId xmlns:a16="http://schemas.microsoft.com/office/drawing/2014/main" id="{238089D8-525B-4B38-82E7-874443B8AF6F}"/>
              </a:ext>
            </a:extLst>
          </p:cNvPr>
          <p:cNvSpPr>
            <a:spLocks noGrp="1"/>
          </p:cNvSpPr>
          <p:nvPr>
            <p:ph type="body" sz="quarter" idx="13"/>
          </p:nvPr>
        </p:nvSpPr>
        <p:spPr>
          <a:xfrm>
            <a:off x="6533865" y="155575"/>
            <a:ext cx="2610136" cy="323850"/>
          </a:xfrm>
        </p:spPr>
        <p:txBody>
          <a:bodyPr/>
          <a:lstStyle/>
          <a:p>
            <a:pPr marL="342900" lvl="1" indent="0" algn="r">
              <a:buNone/>
            </a:pPr>
            <a:r>
              <a:rPr lang="en-GB" sz="1600" dirty="0">
                <a:solidFill>
                  <a:schemeClr val="accent2"/>
                </a:solidFill>
                <a:latin typeface="Arial" panose="020B0604020202020204" pitchFamily="34" charset="0"/>
                <a:cs typeface="Arial" panose="020B0604020202020204" pitchFamily="34" charset="0"/>
              </a:rPr>
              <a:t>EU5G</a:t>
            </a:r>
          </a:p>
          <a:p>
            <a:endParaRPr lang="en-US" dirty="0"/>
          </a:p>
        </p:txBody>
      </p:sp>
      <p:sp>
        <p:nvSpPr>
          <p:cNvPr id="2" name="Footer Placeholder 1">
            <a:extLst>
              <a:ext uri="{FF2B5EF4-FFF2-40B4-BE49-F238E27FC236}">
                <a16:creationId xmlns:a16="http://schemas.microsoft.com/office/drawing/2014/main" id="{B543F301-7CD1-48DE-94FE-F38E4A5FDA4F}"/>
              </a:ext>
            </a:extLst>
          </p:cNvPr>
          <p:cNvSpPr>
            <a:spLocks noGrp="1"/>
          </p:cNvSpPr>
          <p:nvPr>
            <p:ph type="ftr" sz="quarter" idx="11"/>
          </p:nvPr>
        </p:nvSpPr>
        <p:spPr/>
        <p:txBody>
          <a:bodyPr/>
          <a:lstStyle/>
          <a:p>
            <a:r>
              <a:rPr lang="en-US" noProof="0"/>
              <a:t>21st of November 2022 - EU 5G AHWG plenary</a:t>
            </a:r>
            <a:endParaRPr lang="en-GB" noProof="0" dirty="0"/>
          </a:p>
        </p:txBody>
      </p:sp>
    </p:spTree>
    <p:extLst>
      <p:ext uri="{BB962C8B-B14F-4D97-AF65-F5344CB8AC3E}">
        <p14:creationId xmlns:p14="http://schemas.microsoft.com/office/powerpoint/2010/main" val="29771949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ED77A49-C7D6-476D-AF4C-8EEB416AFB30}"/>
              </a:ext>
            </a:extLst>
          </p:cNvPr>
          <p:cNvSpPr>
            <a:spLocks noGrp="1"/>
          </p:cNvSpPr>
          <p:nvPr>
            <p:ph type="body" sz="quarter" idx="13"/>
          </p:nvPr>
        </p:nvSpPr>
        <p:spPr/>
        <p:txBody>
          <a:bodyPr/>
          <a:lstStyle/>
          <a:p>
            <a:r>
              <a:rPr lang="en-GB" sz="1400" dirty="0">
                <a:latin typeface="Arial" panose="020B0604020202020204" pitchFamily="34" charset="0"/>
                <a:cs typeface="Arial" panose="020B0604020202020204" pitchFamily="34" charset="0"/>
              </a:rPr>
              <a:t>EU5G</a:t>
            </a:r>
          </a:p>
          <a:p>
            <a:endParaRPr lang="LID4096" dirty="0"/>
          </a:p>
        </p:txBody>
      </p:sp>
      <p:sp>
        <p:nvSpPr>
          <p:cNvPr id="4" name="Title 3">
            <a:extLst>
              <a:ext uri="{FF2B5EF4-FFF2-40B4-BE49-F238E27FC236}">
                <a16:creationId xmlns:a16="http://schemas.microsoft.com/office/drawing/2014/main" id="{69F3F1ED-ADE0-431E-9C1C-B4E27ABCAD10}"/>
              </a:ext>
            </a:extLst>
          </p:cNvPr>
          <p:cNvSpPr>
            <a:spLocks noGrp="1"/>
          </p:cNvSpPr>
          <p:nvPr>
            <p:ph type="title"/>
          </p:nvPr>
        </p:nvSpPr>
        <p:spPr>
          <a:xfrm>
            <a:off x="-417421" y="479575"/>
            <a:ext cx="9152528" cy="871200"/>
          </a:xfrm>
        </p:spPr>
        <p:txBody>
          <a:bodyPr/>
          <a:lstStyle/>
          <a:p>
            <a:r>
              <a:rPr lang="en-US" sz="2400" dirty="0" err="1"/>
              <a:t>NETwork</a:t>
            </a:r>
            <a:r>
              <a:rPr lang="en-US" sz="2400" dirty="0"/>
              <a:t> products security requirements</a:t>
            </a:r>
            <a:endParaRPr lang="LID4096" sz="2400" dirty="0"/>
          </a:p>
        </p:txBody>
      </p:sp>
      <p:graphicFrame>
        <p:nvGraphicFramePr>
          <p:cNvPr id="6" name="Table 5">
            <a:extLst>
              <a:ext uri="{FF2B5EF4-FFF2-40B4-BE49-F238E27FC236}">
                <a16:creationId xmlns:a16="http://schemas.microsoft.com/office/drawing/2014/main" id="{4C07F4C6-54A1-4412-BB6E-4884973C3E5F}"/>
              </a:ext>
            </a:extLst>
          </p:cNvPr>
          <p:cNvGraphicFramePr>
            <a:graphicFrameLocks noGrp="1"/>
          </p:cNvGraphicFramePr>
          <p:nvPr/>
        </p:nvGraphicFramePr>
        <p:xfrm>
          <a:off x="408893" y="1092122"/>
          <a:ext cx="8181093" cy="2336878"/>
        </p:xfrm>
        <a:graphic>
          <a:graphicData uri="http://schemas.openxmlformats.org/drawingml/2006/table">
            <a:tbl>
              <a:tblPr>
                <a:tableStyleId>{5C22544A-7EE6-4342-B048-85BDC9FD1C3A}</a:tableStyleId>
              </a:tblPr>
              <a:tblGrid>
                <a:gridCol w="588346">
                  <a:extLst>
                    <a:ext uri="{9D8B030D-6E8A-4147-A177-3AD203B41FA5}">
                      <a16:colId xmlns:a16="http://schemas.microsoft.com/office/drawing/2014/main" val="1629860936"/>
                    </a:ext>
                  </a:extLst>
                </a:gridCol>
                <a:gridCol w="894401">
                  <a:extLst>
                    <a:ext uri="{9D8B030D-6E8A-4147-A177-3AD203B41FA5}">
                      <a16:colId xmlns:a16="http://schemas.microsoft.com/office/drawing/2014/main" val="2242867420"/>
                    </a:ext>
                  </a:extLst>
                </a:gridCol>
                <a:gridCol w="432376">
                  <a:extLst>
                    <a:ext uri="{9D8B030D-6E8A-4147-A177-3AD203B41FA5}">
                      <a16:colId xmlns:a16="http://schemas.microsoft.com/office/drawing/2014/main" val="1390600849"/>
                    </a:ext>
                  </a:extLst>
                </a:gridCol>
                <a:gridCol w="1571812">
                  <a:extLst>
                    <a:ext uri="{9D8B030D-6E8A-4147-A177-3AD203B41FA5}">
                      <a16:colId xmlns:a16="http://schemas.microsoft.com/office/drawing/2014/main" val="1798984081"/>
                    </a:ext>
                  </a:extLst>
                </a:gridCol>
                <a:gridCol w="2066114">
                  <a:extLst>
                    <a:ext uri="{9D8B030D-6E8A-4147-A177-3AD203B41FA5}">
                      <a16:colId xmlns:a16="http://schemas.microsoft.com/office/drawing/2014/main" val="2556715181"/>
                    </a:ext>
                  </a:extLst>
                </a:gridCol>
                <a:gridCol w="1511466">
                  <a:extLst>
                    <a:ext uri="{9D8B030D-6E8A-4147-A177-3AD203B41FA5}">
                      <a16:colId xmlns:a16="http://schemas.microsoft.com/office/drawing/2014/main" val="4008411678"/>
                    </a:ext>
                  </a:extLst>
                </a:gridCol>
                <a:gridCol w="1116578">
                  <a:extLst>
                    <a:ext uri="{9D8B030D-6E8A-4147-A177-3AD203B41FA5}">
                      <a16:colId xmlns:a16="http://schemas.microsoft.com/office/drawing/2014/main" val="2247002300"/>
                    </a:ext>
                  </a:extLst>
                </a:gridCol>
              </a:tblGrid>
              <a:tr h="298939">
                <a:tc>
                  <a:txBody>
                    <a:bodyPr/>
                    <a:lstStyle/>
                    <a:p>
                      <a:pPr algn="l" fontAlgn="t"/>
                      <a:r>
                        <a:rPr lang="en-US" sz="700" b="0" i="0" u="none" strike="noStrike" dirty="0">
                          <a:solidFill>
                            <a:schemeClr val="bg1"/>
                          </a:solidFill>
                          <a:effectLst/>
                          <a:highlight>
                            <a:srgbClr val="004F9F"/>
                          </a:highlight>
                          <a:latin typeface="Calibri" panose="020F0502020204030204" pitchFamily="34" charset="0"/>
                        </a:rPr>
                        <a:t>Codification</a:t>
                      </a:r>
                    </a:p>
                  </a:txBody>
                  <a:tcPr marL="5007" marR="5007" marT="5007" marB="0">
                    <a:solidFill>
                      <a:schemeClr val="accent2"/>
                    </a:solidFill>
                  </a:tcPr>
                </a:tc>
                <a:tc>
                  <a:txBody>
                    <a:bodyPr/>
                    <a:lstStyle/>
                    <a:p>
                      <a:pPr algn="l" fontAlgn="t"/>
                      <a:r>
                        <a:rPr lang="en-US" sz="700" b="0" i="0" u="none" strike="noStrike" dirty="0">
                          <a:solidFill>
                            <a:schemeClr val="bg1"/>
                          </a:solidFill>
                          <a:effectLst/>
                          <a:highlight>
                            <a:srgbClr val="004F9F"/>
                          </a:highlight>
                          <a:latin typeface="Calibri" panose="020F0502020204030204" pitchFamily="34" charset="0"/>
                        </a:rPr>
                        <a:t> Gap name</a:t>
                      </a:r>
                    </a:p>
                  </a:txBody>
                  <a:tcPr marL="5007" marR="5007" marT="5007" marB="0">
                    <a:solidFill>
                      <a:schemeClr val="accent2"/>
                    </a:solidFill>
                  </a:tcPr>
                </a:tc>
                <a:tc>
                  <a:txBody>
                    <a:bodyPr/>
                    <a:lstStyle/>
                    <a:p>
                      <a:pPr algn="l" fontAlgn="t"/>
                      <a:r>
                        <a:rPr lang="en-US" sz="700" b="0" i="0" u="none" strike="noStrike" dirty="0">
                          <a:solidFill>
                            <a:schemeClr val="bg1"/>
                          </a:solidFill>
                          <a:effectLst/>
                          <a:highlight>
                            <a:srgbClr val="004F9F"/>
                          </a:highlight>
                          <a:latin typeface="Calibri" panose="020F0502020204030204" pitchFamily="34" charset="0"/>
                        </a:rPr>
                        <a:t>Applicable for</a:t>
                      </a:r>
                    </a:p>
                  </a:txBody>
                  <a:tcPr marL="5007" marR="5007" marT="5007" marB="0">
                    <a:solidFill>
                      <a:schemeClr val="accent2"/>
                    </a:solidFill>
                  </a:tcPr>
                </a:tc>
                <a:tc>
                  <a:txBody>
                    <a:bodyPr/>
                    <a:lstStyle/>
                    <a:p>
                      <a:pPr algn="l" fontAlgn="t"/>
                      <a:r>
                        <a:rPr lang="en-US" sz="700" b="0" i="0" u="none" strike="noStrike" dirty="0">
                          <a:solidFill>
                            <a:schemeClr val="bg1"/>
                          </a:solidFill>
                          <a:effectLst/>
                          <a:highlight>
                            <a:srgbClr val="004F9F"/>
                          </a:highlight>
                          <a:latin typeface="Calibri" panose="020F0502020204030204" pitchFamily="34" charset="0"/>
                        </a:rPr>
                        <a:t> Gap category</a:t>
                      </a:r>
                    </a:p>
                  </a:txBody>
                  <a:tcPr marL="5007" marR="5007" marT="5007" marB="0">
                    <a:solidFill>
                      <a:schemeClr val="accent2"/>
                    </a:solidFill>
                  </a:tcPr>
                </a:tc>
                <a:tc>
                  <a:txBody>
                    <a:bodyPr/>
                    <a:lstStyle/>
                    <a:p>
                      <a:pPr algn="l" fontAlgn="t"/>
                      <a:r>
                        <a:rPr lang="en-US" sz="700" b="0" i="0" u="none" strike="noStrike" dirty="0">
                          <a:solidFill>
                            <a:schemeClr val="bg1"/>
                          </a:solidFill>
                          <a:effectLst/>
                          <a:highlight>
                            <a:srgbClr val="004F9F"/>
                          </a:highlight>
                          <a:latin typeface="Calibri" panose="020F0502020204030204" pitchFamily="34" charset="0"/>
                        </a:rPr>
                        <a:t>Description </a:t>
                      </a:r>
                    </a:p>
                  </a:txBody>
                  <a:tcPr marL="5007" marR="5007" marT="5007" marB="0">
                    <a:solidFill>
                      <a:schemeClr val="accent2"/>
                    </a:solidFill>
                  </a:tcPr>
                </a:tc>
                <a:tc>
                  <a:txBody>
                    <a:bodyPr/>
                    <a:lstStyle/>
                    <a:p>
                      <a:pPr algn="l" fontAlgn="t"/>
                      <a:r>
                        <a:rPr lang="en-US" sz="700" b="0" i="0" u="none" strike="noStrike" dirty="0">
                          <a:solidFill>
                            <a:schemeClr val="bg1"/>
                          </a:solidFill>
                          <a:effectLst/>
                          <a:highlight>
                            <a:srgbClr val="004F9F"/>
                          </a:highlight>
                          <a:latin typeface="Calibri" panose="020F0502020204030204" pitchFamily="34" charset="0"/>
                        </a:rPr>
                        <a:t>Resolution </a:t>
                      </a:r>
                    </a:p>
                  </a:txBody>
                  <a:tcPr marL="5007" marR="5007" marT="5007" marB="0">
                    <a:solidFill>
                      <a:schemeClr val="accent2"/>
                    </a:solidFill>
                  </a:tcPr>
                </a:tc>
                <a:tc>
                  <a:txBody>
                    <a:bodyPr/>
                    <a:lstStyle/>
                    <a:p>
                      <a:pPr algn="l" fontAlgn="t"/>
                      <a:r>
                        <a:rPr lang="en-US" sz="700" b="0" i="0" u="none" strike="noStrike" dirty="0">
                          <a:solidFill>
                            <a:schemeClr val="bg1"/>
                          </a:solidFill>
                          <a:effectLst/>
                          <a:highlight>
                            <a:srgbClr val="004F9F"/>
                          </a:highlight>
                          <a:latin typeface="Calibri" panose="020F0502020204030204" pitchFamily="34" charset="0"/>
                        </a:rPr>
                        <a:t>Proposed implementation timing </a:t>
                      </a:r>
                    </a:p>
                  </a:txBody>
                  <a:tcPr marL="5007" marR="5007" marT="5007" marB="0">
                    <a:solidFill>
                      <a:schemeClr val="accent2"/>
                    </a:solidFill>
                  </a:tcPr>
                </a:tc>
                <a:extLst>
                  <a:ext uri="{0D108BD9-81ED-4DB2-BD59-A6C34878D82A}">
                    <a16:rowId xmlns:a16="http://schemas.microsoft.com/office/drawing/2014/main" val="99218827"/>
                  </a:ext>
                </a:extLst>
              </a:tr>
              <a:tr h="510339">
                <a:tc>
                  <a:txBody>
                    <a:bodyPr/>
                    <a:lstStyle/>
                    <a:p>
                      <a:pPr marL="0" algn="l" defTabSz="685800" rtl="0" eaLnBrk="1" fontAlgn="t" latinLnBrk="0" hangingPunct="1"/>
                      <a:r>
                        <a:rPr lang="en-US" sz="700" b="0" i="0" u="none" strike="noStrike" kern="1200" dirty="0">
                          <a:solidFill>
                            <a:srgbClr val="000000"/>
                          </a:solidFill>
                          <a:effectLst/>
                          <a:latin typeface="Arial" panose="020B0604020202020204" pitchFamily="34" charset="0"/>
                          <a:ea typeface="+mn-ea"/>
                          <a:cs typeface="Arial" panose="020B0604020202020204" pitchFamily="34" charset="0"/>
                        </a:rPr>
                        <a:t>C&amp;P_01</a:t>
                      </a:r>
                    </a:p>
                  </a:txBody>
                  <a:tcPr marL="7620" marR="7620" marT="7620" marB="0">
                    <a:solidFill>
                      <a:schemeClr val="bg2">
                        <a:lumMod val="20000"/>
                        <a:lumOff val="80000"/>
                      </a:schemeClr>
                    </a:solidFill>
                  </a:tcPr>
                </a:tc>
                <a:tc>
                  <a:txBody>
                    <a:bodyPr/>
                    <a:lstStyle/>
                    <a:p>
                      <a:pPr marL="0" algn="l" defTabSz="685800" rtl="0" eaLnBrk="1" fontAlgn="t" latinLnBrk="0" hangingPunct="1"/>
                      <a:r>
                        <a:rPr lang="en-US" sz="700" b="0" i="0" u="none" strike="noStrike" kern="1200" dirty="0">
                          <a:solidFill>
                            <a:srgbClr val="000000"/>
                          </a:solidFill>
                          <a:effectLst/>
                          <a:latin typeface="Arial" panose="020B0604020202020204" pitchFamily="34" charset="0"/>
                          <a:ea typeface="+mn-ea"/>
                          <a:cs typeface="Arial" panose="020B0604020202020204" pitchFamily="34" charset="0"/>
                        </a:rPr>
                        <a:t>Security level of 5G Network elements</a:t>
                      </a:r>
                    </a:p>
                  </a:txBody>
                  <a:tcPr marL="7620" marR="7620" marT="7620" marB="0">
                    <a:solidFill>
                      <a:schemeClr val="bg2">
                        <a:lumMod val="20000"/>
                        <a:lumOff val="80000"/>
                      </a:schemeClr>
                    </a:solidFill>
                  </a:tcPr>
                </a:tc>
                <a:tc>
                  <a:txBody>
                    <a:bodyPr/>
                    <a:lstStyle/>
                    <a:p>
                      <a:pPr marL="0" algn="l" defTabSz="685800" rtl="0" eaLnBrk="1" fontAlgn="t" latinLnBrk="0" hangingPunct="1"/>
                      <a:r>
                        <a:rPr lang="en-US" sz="700" b="0" i="0" u="none" strike="noStrike" kern="1200" dirty="0">
                          <a:solidFill>
                            <a:srgbClr val="000000"/>
                          </a:solidFill>
                          <a:effectLst/>
                          <a:latin typeface="Arial" panose="020B0604020202020204" pitchFamily="34" charset="0"/>
                          <a:ea typeface="+mn-ea"/>
                          <a:cs typeface="Arial" panose="020B0604020202020204" pitchFamily="34" charset="0"/>
                        </a:rPr>
                        <a:t>5GNE, 5GNF</a:t>
                      </a:r>
                    </a:p>
                  </a:txBody>
                  <a:tcPr marL="7620" marR="7620" marT="7620" marB="0">
                    <a:solidFill>
                      <a:schemeClr val="bg2">
                        <a:lumMod val="20000"/>
                        <a:lumOff val="80000"/>
                      </a:schemeClr>
                    </a:solidFill>
                  </a:tcPr>
                </a:tc>
                <a:tc>
                  <a:txBody>
                    <a:bodyPr/>
                    <a:lstStyle/>
                    <a:p>
                      <a:pPr marL="0" algn="l" defTabSz="685800" rtl="0" eaLnBrk="1" fontAlgn="t" latinLnBrk="0" hangingPunct="1"/>
                      <a:r>
                        <a:rPr lang="en-US" sz="700" b="0" i="0" u="none" strike="noStrike" kern="1200" dirty="0">
                          <a:solidFill>
                            <a:srgbClr val="000000"/>
                          </a:solidFill>
                          <a:effectLst/>
                          <a:latin typeface="Arial" panose="020B0604020202020204" pitchFamily="34" charset="0"/>
                          <a:ea typeface="+mn-ea"/>
                          <a:cs typeface="Arial" panose="020B0604020202020204" pitchFamily="34" charset="0"/>
                        </a:rPr>
                        <a:t>5G Components &amp; processes</a:t>
                      </a:r>
                      <a:br>
                        <a:rPr lang="en-US" sz="700" b="0" i="0" u="none" strike="noStrike" kern="1200" dirty="0">
                          <a:solidFill>
                            <a:srgbClr val="000000"/>
                          </a:solidFill>
                          <a:effectLst/>
                          <a:latin typeface="Arial" panose="020B0604020202020204" pitchFamily="34" charset="0"/>
                          <a:ea typeface="+mn-ea"/>
                          <a:cs typeface="Arial" panose="020B0604020202020204" pitchFamily="34" charset="0"/>
                        </a:rPr>
                      </a:br>
                      <a:br>
                        <a:rPr lang="en-US" sz="700" b="0" i="0" u="none" strike="noStrike" kern="1200" dirty="0">
                          <a:solidFill>
                            <a:srgbClr val="000000"/>
                          </a:solidFill>
                          <a:effectLst/>
                          <a:latin typeface="Arial" panose="020B0604020202020204" pitchFamily="34" charset="0"/>
                          <a:ea typeface="+mn-ea"/>
                          <a:cs typeface="Arial" panose="020B0604020202020204" pitchFamily="34" charset="0"/>
                        </a:rPr>
                      </a:br>
                      <a:r>
                        <a:rPr lang="en-US" sz="700" b="0" i="0" u="none" strike="noStrike" kern="1200" dirty="0">
                          <a:solidFill>
                            <a:srgbClr val="000000"/>
                          </a:solidFill>
                          <a:effectLst/>
                          <a:latin typeface="Arial" panose="020B0604020202020204" pitchFamily="34" charset="0"/>
                          <a:ea typeface="+mn-ea"/>
                          <a:cs typeface="Arial" panose="020B0604020202020204" pitchFamily="34" charset="0"/>
                        </a:rPr>
                        <a:t>Specifications &amp; standards</a:t>
                      </a:r>
                    </a:p>
                  </a:txBody>
                  <a:tcPr marL="7620" marR="7620" marT="7620" marB="0">
                    <a:solidFill>
                      <a:schemeClr val="bg2">
                        <a:lumMod val="20000"/>
                        <a:lumOff val="80000"/>
                      </a:schemeClr>
                    </a:solidFill>
                  </a:tcPr>
                </a:tc>
                <a:tc>
                  <a:txBody>
                    <a:bodyPr/>
                    <a:lstStyle/>
                    <a:p>
                      <a:pPr marL="0" algn="l" defTabSz="685800" rtl="0" eaLnBrk="1" fontAlgn="t" latinLnBrk="0" hangingPunct="1"/>
                      <a:r>
                        <a:rPr lang="en-US" sz="700" b="0" i="0" u="none" strike="noStrike" kern="1200" dirty="0">
                          <a:solidFill>
                            <a:srgbClr val="000000"/>
                          </a:solidFill>
                          <a:effectLst/>
                          <a:latin typeface="Arial" panose="020B0604020202020204" pitchFamily="34" charset="0"/>
                          <a:ea typeface="+mn-ea"/>
                          <a:cs typeface="Arial" panose="020B0604020202020204" pitchFamily="34" charset="0"/>
                        </a:rPr>
                        <a:t>The security and assurance requirement assessment showed that resistance against APL4 or even APL5 attack potential is required for some network functions, for instance for the Unified data management (UDM) network function. </a:t>
                      </a:r>
                      <a:br>
                        <a:rPr lang="en-US" sz="700" b="0" i="0" u="none" strike="noStrike" kern="1200" dirty="0">
                          <a:solidFill>
                            <a:srgbClr val="000000"/>
                          </a:solidFill>
                          <a:effectLst/>
                          <a:latin typeface="Arial" panose="020B0604020202020204" pitchFamily="34" charset="0"/>
                          <a:ea typeface="+mn-ea"/>
                          <a:cs typeface="Arial" panose="020B0604020202020204" pitchFamily="34" charset="0"/>
                        </a:rPr>
                      </a:br>
                      <a:r>
                        <a:rPr lang="en-US" sz="700" b="0" i="0" u="none" strike="noStrike" kern="1200" dirty="0">
                          <a:solidFill>
                            <a:srgbClr val="000000"/>
                          </a:solidFill>
                          <a:effectLst/>
                          <a:latin typeface="Arial" panose="020B0604020202020204" pitchFamily="34" charset="0"/>
                          <a:ea typeface="+mn-ea"/>
                          <a:cs typeface="Arial" panose="020B0604020202020204" pitchFamily="34" charset="0"/>
                        </a:rPr>
                        <a:t>However, 3GPP's system and product security specifications define a baseline security level for 5G network elements and functions, and there are no dedicated security levels or dedicated controls in relation to attacker profiles and capacities. Threats, vulnerabilities and attack scenarios which have potentially been used as basis for the security specifications are unknown.</a:t>
                      </a:r>
                    </a:p>
                  </a:txBody>
                  <a:tcPr marL="7620" marR="7620" marT="7620" marB="0">
                    <a:solidFill>
                      <a:schemeClr val="bg2">
                        <a:lumMod val="20000"/>
                        <a:lumOff val="80000"/>
                      </a:schemeClr>
                    </a:solidFill>
                  </a:tcPr>
                </a:tc>
                <a:tc>
                  <a:txBody>
                    <a:bodyPr/>
                    <a:lstStyle/>
                    <a:p>
                      <a:pPr marL="0" algn="l" defTabSz="685800" rtl="0" eaLnBrk="1" fontAlgn="t" latinLnBrk="0" hangingPunct="1"/>
                      <a:r>
                        <a:rPr lang="en-US" sz="700" b="0" i="0" u="none" strike="noStrike" kern="1200" dirty="0">
                          <a:solidFill>
                            <a:srgbClr val="000000"/>
                          </a:solidFill>
                          <a:effectLst/>
                          <a:latin typeface="Arial" panose="020B0604020202020204" pitchFamily="34" charset="0"/>
                          <a:ea typeface="+mn-ea"/>
                          <a:cs typeface="Arial" panose="020B0604020202020204" pitchFamily="34" charset="0"/>
                        </a:rPr>
                        <a:t>It should be analyzed whether an increase of the security level for all components would make sense or if alternatively dedicated architecture measures that focus on security-critical functions should be defined.</a:t>
                      </a:r>
                    </a:p>
                  </a:txBody>
                  <a:tcPr marL="7620" marR="7620" marT="7620" marB="0">
                    <a:solidFill>
                      <a:schemeClr val="bg2">
                        <a:lumMod val="20000"/>
                        <a:lumOff val="80000"/>
                      </a:schemeClr>
                    </a:solidFill>
                  </a:tcPr>
                </a:tc>
                <a:tc>
                  <a:txBody>
                    <a:bodyPr/>
                    <a:lstStyle/>
                    <a:p>
                      <a:pPr marL="0" algn="l" defTabSz="685800" rtl="0" eaLnBrk="1" fontAlgn="t" latinLnBrk="0" hangingPunct="1"/>
                      <a:r>
                        <a:rPr lang="en-US" sz="700" b="0" i="0" u="none" strike="noStrike" kern="1200" dirty="0">
                          <a:solidFill>
                            <a:srgbClr val="000000"/>
                          </a:solidFill>
                          <a:effectLst/>
                          <a:latin typeface="Arial" panose="020B0604020202020204" pitchFamily="34" charset="0"/>
                          <a:ea typeface="+mn-ea"/>
                          <a:cs typeface="Arial" panose="020B0604020202020204" pitchFamily="34" charset="0"/>
                        </a:rPr>
                        <a:t>Future version of the scheme</a:t>
                      </a:r>
                    </a:p>
                  </a:txBody>
                  <a:tcPr marL="7620" marR="7620" marT="7620" marB="0">
                    <a:solidFill>
                      <a:schemeClr val="bg2">
                        <a:lumMod val="20000"/>
                        <a:lumOff val="80000"/>
                      </a:schemeClr>
                    </a:solidFill>
                  </a:tcPr>
                </a:tc>
                <a:extLst>
                  <a:ext uri="{0D108BD9-81ED-4DB2-BD59-A6C34878D82A}">
                    <a16:rowId xmlns:a16="http://schemas.microsoft.com/office/drawing/2014/main" val="1151018129"/>
                  </a:ext>
                </a:extLst>
              </a:tr>
              <a:tr h="510339">
                <a:tc>
                  <a:txBody>
                    <a:bodyPr/>
                    <a:lstStyle/>
                    <a:p>
                      <a:pPr marL="0" algn="l" defTabSz="685800" rtl="0" eaLnBrk="1" fontAlgn="t" latinLnBrk="0" hangingPunct="1"/>
                      <a:r>
                        <a:rPr lang="en-US" sz="700" b="0" i="0" u="none" strike="noStrike" kern="1200" dirty="0">
                          <a:solidFill>
                            <a:srgbClr val="000000"/>
                          </a:solidFill>
                          <a:effectLst/>
                          <a:latin typeface="Arial" panose="020B0604020202020204" pitchFamily="34" charset="0"/>
                          <a:ea typeface="+mn-ea"/>
                          <a:cs typeface="Arial" panose="020B0604020202020204" pitchFamily="34" charset="0"/>
                        </a:rPr>
                        <a:t>S&amp;S_02</a:t>
                      </a:r>
                    </a:p>
                  </a:txBody>
                  <a:tcPr marL="3399" marR="3399" marT="3399" marB="0">
                    <a:solidFill>
                      <a:schemeClr val="bg2">
                        <a:lumMod val="20000"/>
                        <a:lumOff val="80000"/>
                      </a:schemeClr>
                    </a:solidFill>
                  </a:tcPr>
                </a:tc>
                <a:tc>
                  <a:txBody>
                    <a:bodyPr/>
                    <a:lstStyle/>
                    <a:p>
                      <a:pPr marL="0" algn="l" defTabSz="685800" rtl="0" eaLnBrk="1" fontAlgn="t" latinLnBrk="0" hangingPunct="1"/>
                      <a:r>
                        <a:rPr lang="en-US" sz="700" b="0" i="0" u="none" strike="noStrike" kern="1200" dirty="0">
                          <a:solidFill>
                            <a:srgbClr val="000000"/>
                          </a:solidFill>
                          <a:effectLst/>
                          <a:latin typeface="Arial" panose="020B0604020202020204" pitchFamily="34" charset="0"/>
                          <a:ea typeface="+mn-ea"/>
                          <a:cs typeface="Arial" panose="020B0604020202020204" pitchFamily="34" charset="0"/>
                        </a:rPr>
                        <a:t>Open standardized interfaces to 3rd party platforms for critical MNO functions </a:t>
                      </a:r>
                    </a:p>
                  </a:txBody>
                  <a:tcPr marL="3399" marR="3399" marT="3399" marB="0">
                    <a:solidFill>
                      <a:schemeClr val="bg2">
                        <a:lumMod val="20000"/>
                        <a:lumOff val="80000"/>
                      </a:schemeClr>
                    </a:solidFill>
                  </a:tcPr>
                </a:tc>
                <a:tc>
                  <a:txBody>
                    <a:bodyPr/>
                    <a:lstStyle/>
                    <a:p>
                      <a:pPr marL="0" algn="l" defTabSz="685800" rtl="0" eaLnBrk="1" fontAlgn="t" latinLnBrk="0" hangingPunct="1"/>
                      <a:r>
                        <a:rPr lang="en-US" sz="700" b="0" i="0" u="none" strike="noStrike" kern="1200" dirty="0">
                          <a:solidFill>
                            <a:srgbClr val="000000"/>
                          </a:solidFill>
                          <a:effectLst/>
                          <a:latin typeface="Arial" panose="020B0604020202020204" pitchFamily="34" charset="0"/>
                          <a:ea typeface="+mn-ea"/>
                          <a:cs typeface="Arial" panose="020B0604020202020204" pitchFamily="34" charset="0"/>
                        </a:rPr>
                        <a:t>3rd-party platforms, MNO HSM</a:t>
                      </a:r>
                    </a:p>
                  </a:txBody>
                  <a:tcPr marL="3399" marR="3399" marT="3399" marB="0">
                    <a:solidFill>
                      <a:schemeClr val="bg2">
                        <a:lumMod val="20000"/>
                        <a:lumOff val="80000"/>
                      </a:schemeClr>
                    </a:solidFill>
                  </a:tcPr>
                </a:tc>
                <a:tc>
                  <a:txBody>
                    <a:bodyPr/>
                    <a:lstStyle/>
                    <a:p>
                      <a:pPr marL="0" algn="l" defTabSz="685800" rtl="0" eaLnBrk="1" fontAlgn="t" latinLnBrk="0" hangingPunct="1"/>
                      <a:r>
                        <a:rPr lang="en-US" sz="700" b="0" i="0" u="none" strike="noStrike" kern="1200" dirty="0">
                          <a:solidFill>
                            <a:srgbClr val="000000"/>
                          </a:solidFill>
                          <a:effectLst/>
                          <a:latin typeface="Arial" panose="020B0604020202020204" pitchFamily="34" charset="0"/>
                          <a:ea typeface="+mn-ea"/>
                          <a:cs typeface="Arial" panose="020B0604020202020204" pitchFamily="34" charset="0"/>
                        </a:rPr>
                        <a:t>Specifications &amp; standards</a:t>
                      </a:r>
                      <a:endParaRPr lang="LID4096" sz="7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3399" marR="3399" marT="3399" marB="0">
                    <a:solidFill>
                      <a:schemeClr val="bg2">
                        <a:lumMod val="20000"/>
                        <a:lumOff val="80000"/>
                      </a:schemeClr>
                    </a:solidFill>
                  </a:tcPr>
                </a:tc>
                <a:tc>
                  <a:txBody>
                    <a:bodyPr/>
                    <a:lstStyle/>
                    <a:p>
                      <a:pPr marL="0" algn="l" defTabSz="685800" rtl="0" eaLnBrk="1" fontAlgn="t" latinLnBrk="0" hangingPunct="1"/>
                      <a:r>
                        <a:rPr lang="en-US" sz="700" b="0" i="0" u="none" strike="noStrike" kern="1200" dirty="0">
                          <a:solidFill>
                            <a:srgbClr val="000000"/>
                          </a:solidFill>
                          <a:effectLst/>
                          <a:latin typeface="Arial" panose="020B0604020202020204" pitchFamily="34" charset="0"/>
                          <a:ea typeface="+mn-ea"/>
                          <a:cs typeface="Arial" panose="020B0604020202020204" pitchFamily="34" charset="0"/>
                        </a:rPr>
                        <a:t>In case of a 3rd party environment there should be interfaces that allow the MNO to keep critical credentials or functions under its full control (e.g. by connecting MNO-owned HSM).This is currently not the case.</a:t>
                      </a:r>
                    </a:p>
                  </a:txBody>
                  <a:tcPr marL="3399" marR="3399" marT="3399" marB="0">
                    <a:solidFill>
                      <a:schemeClr val="bg2">
                        <a:lumMod val="20000"/>
                        <a:lumOff val="80000"/>
                      </a:schemeClr>
                    </a:solidFill>
                  </a:tcPr>
                </a:tc>
                <a:tc>
                  <a:txBody>
                    <a:bodyPr/>
                    <a:lstStyle/>
                    <a:p>
                      <a:pPr marL="0" algn="l" defTabSz="685800" rtl="0" eaLnBrk="1" fontAlgn="t" latinLnBrk="0" hangingPunct="1"/>
                      <a:r>
                        <a:rPr lang="en-US" sz="700" b="0" i="0" u="none" strike="noStrike" kern="1200" dirty="0">
                          <a:solidFill>
                            <a:srgbClr val="000000"/>
                          </a:solidFill>
                          <a:effectLst/>
                          <a:latin typeface="Arial" panose="020B0604020202020204" pitchFamily="34" charset="0"/>
                          <a:ea typeface="+mn-ea"/>
                          <a:cs typeface="Arial" panose="020B0604020202020204" pitchFamily="34" charset="0"/>
                        </a:rPr>
                        <a:t>Discuss with 3GPP the possibility of interfaces that allow the MNO to keep critical credentials or functions under its full control (e.g. by connecting MNO-owned HSM)</a:t>
                      </a:r>
                      <a:br>
                        <a:rPr lang="en-US" sz="700" b="0" i="0" u="none" strike="noStrike" kern="1200" dirty="0">
                          <a:solidFill>
                            <a:srgbClr val="000000"/>
                          </a:solidFill>
                          <a:effectLst/>
                          <a:latin typeface="Arial" panose="020B0604020202020204" pitchFamily="34" charset="0"/>
                          <a:ea typeface="+mn-ea"/>
                          <a:cs typeface="Arial" panose="020B0604020202020204" pitchFamily="34" charset="0"/>
                        </a:rPr>
                      </a:br>
                      <a:endParaRPr lang="en-US" sz="7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3399" marR="3399" marT="3399" marB="0">
                    <a:solidFill>
                      <a:schemeClr val="bg2">
                        <a:lumMod val="20000"/>
                        <a:lumOff val="80000"/>
                      </a:schemeClr>
                    </a:solidFill>
                  </a:tcPr>
                </a:tc>
                <a:tc>
                  <a:txBody>
                    <a:bodyPr/>
                    <a:lstStyle/>
                    <a:p>
                      <a:pPr marL="0" marR="0" lvl="0" indent="0" algn="l" defTabSz="685800" rtl="0" eaLnBrk="1" fontAlgn="t" latinLnBrk="0" hangingPunct="1">
                        <a:lnSpc>
                          <a:spcPct val="100000"/>
                        </a:lnSpc>
                        <a:spcBef>
                          <a:spcPts val="0"/>
                        </a:spcBef>
                        <a:spcAft>
                          <a:spcPts val="0"/>
                        </a:spcAft>
                        <a:buClrTx/>
                        <a:buSzTx/>
                        <a:buFontTx/>
                        <a:buNone/>
                        <a:tabLst/>
                        <a:defRPr/>
                      </a:pPr>
                      <a:r>
                        <a:rPr lang="en-US" sz="700" b="0" i="0" u="none" strike="noStrike" kern="1200" dirty="0">
                          <a:solidFill>
                            <a:srgbClr val="000000"/>
                          </a:solidFill>
                          <a:effectLst/>
                          <a:latin typeface="Arial" panose="020B0604020202020204" pitchFamily="34" charset="0"/>
                          <a:ea typeface="+mn-ea"/>
                          <a:cs typeface="Arial" panose="020B0604020202020204" pitchFamily="34" charset="0"/>
                        </a:rPr>
                        <a:t>Future version of the scheme</a:t>
                      </a:r>
                    </a:p>
                    <a:p>
                      <a:pPr marL="0" algn="l" defTabSz="685800" rtl="0" eaLnBrk="1" fontAlgn="t" latinLnBrk="0" hangingPunct="1"/>
                      <a:endParaRPr lang="en-US" sz="7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3399" marR="3399" marT="3399" marB="0">
                    <a:solidFill>
                      <a:schemeClr val="bg2">
                        <a:lumMod val="20000"/>
                        <a:lumOff val="80000"/>
                      </a:schemeClr>
                    </a:solidFill>
                  </a:tcPr>
                </a:tc>
                <a:extLst>
                  <a:ext uri="{0D108BD9-81ED-4DB2-BD59-A6C34878D82A}">
                    <a16:rowId xmlns:a16="http://schemas.microsoft.com/office/drawing/2014/main" val="1889882499"/>
                  </a:ext>
                </a:extLst>
              </a:tr>
            </a:tbl>
          </a:graphicData>
        </a:graphic>
      </p:graphicFrame>
      <p:sp>
        <p:nvSpPr>
          <p:cNvPr id="7" name="Rectangle 6">
            <a:extLst>
              <a:ext uri="{FF2B5EF4-FFF2-40B4-BE49-F238E27FC236}">
                <a16:creationId xmlns:a16="http://schemas.microsoft.com/office/drawing/2014/main" id="{9F51E59C-D5BA-4284-839F-B0D5D1DBC4D1}"/>
              </a:ext>
            </a:extLst>
          </p:cNvPr>
          <p:cNvSpPr/>
          <p:nvPr/>
        </p:nvSpPr>
        <p:spPr>
          <a:xfrm>
            <a:off x="310776" y="3429000"/>
            <a:ext cx="8181094" cy="2800767"/>
          </a:xfrm>
          <a:prstGeom prst="rect">
            <a:avLst/>
          </a:prstGeom>
        </p:spPr>
        <p:txBody>
          <a:bodyPr wrap="square">
            <a:spAutoFit/>
          </a:bodyPr>
          <a:lstStyle/>
          <a:p>
            <a:r>
              <a:rPr lang="en-US" sz="1200" b="1" dirty="0">
                <a:solidFill>
                  <a:schemeClr val="accent2"/>
                </a:solidFill>
              </a:rPr>
              <a:t>Findings </a:t>
            </a:r>
          </a:p>
          <a:p>
            <a:r>
              <a:rPr lang="en-US" sz="1200" b="1" dirty="0">
                <a:solidFill>
                  <a:schemeClr val="accent2"/>
                </a:solidFill>
              </a:rPr>
              <a:t>C&amp;P_01: </a:t>
            </a:r>
            <a:r>
              <a:rPr lang="en-US" sz="1200" dirty="0">
                <a:solidFill>
                  <a:schemeClr val="accent2"/>
                </a:solidFill>
              </a:rPr>
              <a:t>Some functions of the network products would need a higher security level as compared to what is currently provided. The presentation of threats and vulnerabilities used as a basis for the security baseline specifications should be enhanced. </a:t>
            </a:r>
          </a:p>
          <a:p>
            <a:r>
              <a:rPr lang="en-US" sz="1200" b="1" dirty="0">
                <a:solidFill>
                  <a:schemeClr val="accent2"/>
                </a:solidFill>
              </a:rPr>
              <a:t>S&amp;S_02:</a:t>
            </a:r>
            <a:r>
              <a:rPr lang="en-US" sz="1200" dirty="0">
                <a:solidFill>
                  <a:schemeClr val="accent2"/>
                </a:solidFill>
              </a:rPr>
              <a:t> Some open standardized interfaces to 3rd party platforms for critical MNO functions are missing. </a:t>
            </a:r>
          </a:p>
          <a:p>
            <a:endParaRPr lang="en-US" sz="800" dirty="0">
              <a:solidFill>
                <a:schemeClr val="accent2"/>
              </a:solidFill>
              <a:latin typeface="Calibri" panose="020F0502020204030204" pitchFamily="34" charset="0"/>
            </a:endParaRPr>
          </a:p>
          <a:p>
            <a:r>
              <a:rPr lang="en-US" sz="1200" b="1" dirty="0">
                <a:solidFill>
                  <a:schemeClr val="accent2"/>
                </a:solidFill>
              </a:rPr>
              <a:t>Proposed resolutions </a:t>
            </a:r>
          </a:p>
          <a:p>
            <a:r>
              <a:rPr lang="en-US" sz="1200" b="1" dirty="0">
                <a:solidFill>
                  <a:schemeClr val="accent2"/>
                </a:solidFill>
              </a:rPr>
              <a:t>C&amp;P_01: </a:t>
            </a:r>
            <a:r>
              <a:rPr lang="en-US" sz="1200" dirty="0">
                <a:solidFill>
                  <a:schemeClr val="accent2"/>
                </a:solidFill>
              </a:rPr>
              <a:t>Discuss with 3GPP and analyze and quantify whether an increase of the security level for all components would make sense or if alternatively dedicated architecture measures that focus on security-critical functions should be defined.</a:t>
            </a:r>
          </a:p>
          <a:p>
            <a:r>
              <a:rPr lang="en-US" sz="1200" b="1" dirty="0">
                <a:solidFill>
                  <a:schemeClr val="accent2"/>
                </a:solidFill>
              </a:rPr>
              <a:t>S&amp;S_02: </a:t>
            </a:r>
            <a:r>
              <a:rPr lang="en-US" sz="1200" dirty="0">
                <a:solidFill>
                  <a:schemeClr val="accent2"/>
                </a:solidFill>
              </a:rPr>
              <a:t>Discuss with 3GPP the possibility of interfaces that allow the MNO to keep critical credentials or functions under its full control (e.g. by connecting MNO-owned HSM).</a:t>
            </a:r>
          </a:p>
          <a:p>
            <a:endParaRPr lang="en-US" sz="1200" dirty="0">
              <a:solidFill>
                <a:schemeClr val="accent2"/>
              </a:solidFill>
            </a:endParaRPr>
          </a:p>
          <a:p>
            <a:r>
              <a:rPr lang="en-US" sz="1200" u="sng" dirty="0">
                <a:solidFill>
                  <a:schemeClr val="accent2"/>
                </a:solidFill>
              </a:rPr>
              <a:t>These resolutions are foreseen for a future version of the scheme</a:t>
            </a:r>
          </a:p>
          <a:p>
            <a:endParaRPr lang="en-US" sz="1200" dirty="0"/>
          </a:p>
        </p:txBody>
      </p:sp>
    </p:spTree>
    <p:extLst>
      <p:ext uri="{BB962C8B-B14F-4D97-AF65-F5344CB8AC3E}">
        <p14:creationId xmlns:p14="http://schemas.microsoft.com/office/powerpoint/2010/main" val="17618177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4840F09-C922-4187-8A3B-03310DD96CB4}"/>
              </a:ext>
            </a:extLst>
          </p:cNvPr>
          <p:cNvSpPr>
            <a:spLocks noGrp="1"/>
          </p:cNvSpPr>
          <p:nvPr>
            <p:ph type="body" sz="quarter" idx="13"/>
          </p:nvPr>
        </p:nvSpPr>
        <p:spPr/>
        <p:txBody>
          <a:bodyPr/>
          <a:lstStyle/>
          <a:p>
            <a:r>
              <a:rPr lang="en-GB" sz="1400" dirty="0">
                <a:latin typeface="Arial" panose="020B0604020202020204" pitchFamily="34" charset="0"/>
                <a:cs typeface="Arial" panose="020B0604020202020204" pitchFamily="34" charset="0"/>
              </a:rPr>
              <a:t>EU5G</a:t>
            </a:r>
          </a:p>
          <a:p>
            <a:endParaRPr lang="LID4096" dirty="0"/>
          </a:p>
        </p:txBody>
      </p:sp>
      <p:sp>
        <p:nvSpPr>
          <p:cNvPr id="4" name="Title 3">
            <a:extLst>
              <a:ext uri="{FF2B5EF4-FFF2-40B4-BE49-F238E27FC236}">
                <a16:creationId xmlns:a16="http://schemas.microsoft.com/office/drawing/2014/main" id="{D33CD6AD-AC98-4D94-B834-F4D998F2D9EE}"/>
              </a:ext>
            </a:extLst>
          </p:cNvPr>
          <p:cNvSpPr>
            <a:spLocks noGrp="1"/>
          </p:cNvSpPr>
          <p:nvPr>
            <p:ph type="title"/>
          </p:nvPr>
        </p:nvSpPr>
        <p:spPr>
          <a:xfrm>
            <a:off x="0" y="237753"/>
            <a:ext cx="8640000" cy="871200"/>
          </a:xfrm>
        </p:spPr>
        <p:txBody>
          <a:bodyPr/>
          <a:lstStyle/>
          <a:p>
            <a:r>
              <a:rPr lang="en-US" sz="2800" dirty="0"/>
              <a:t>Network Products security evaluation methodology</a:t>
            </a:r>
            <a:br>
              <a:rPr lang="en-US" sz="2800" dirty="0"/>
            </a:br>
            <a:endParaRPr lang="LID4096" sz="2800" dirty="0"/>
          </a:p>
        </p:txBody>
      </p:sp>
      <p:graphicFrame>
        <p:nvGraphicFramePr>
          <p:cNvPr id="3" name="Table 2">
            <a:extLst>
              <a:ext uri="{FF2B5EF4-FFF2-40B4-BE49-F238E27FC236}">
                <a16:creationId xmlns:a16="http://schemas.microsoft.com/office/drawing/2014/main" id="{0A2DA041-371C-43D6-8131-0D7978518024}"/>
              </a:ext>
            </a:extLst>
          </p:cNvPr>
          <p:cNvGraphicFramePr>
            <a:graphicFrameLocks noGrp="1"/>
          </p:cNvGraphicFramePr>
          <p:nvPr/>
        </p:nvGraphicFramePr>
        <p:xfrm>
          <a:off x="553013" y="1191131"/>
          <a:ext cx="7816469" cy="2666181"/>
        </p:xfrm>
        <a:graphic>
          <a:graphicData uri="http://schemas.openxmlformats.org/drawingml/2006/table">
            <a:tbl>
              <a:tblPr>
                <a:tableStyleId>{5C22544A-7EE6-4342-B048-85BDC9FD1C3A}</a:tableStyleId>
              </a:tblPr>
              <a:tblGrid>
                <a:gridCol w="488614">
                  <a:extLst>
                    <a:ext uri="{9D8B030D-6E8A-4147-A177-3AD203B41FA5}">
                      <a16:colId xmlns:a16="http://schemas.microsoft.com/office/drawing/2014/main" val="770724037"/>
                    </a:ext>
                  </a:extLst>
                </a:gridCol>
                <a:gridCol w="488614">
                  <a:extLst>
                    <a:ext uri="{9D8B030D-6E8A-4147-A177-3AD203B41FA5}">
                      <a16:colId xmlns:a16="http://schemas.microsoft.com/office/drawing/2014/main" val="422940387"/>
                    </a:ext>
                  </a:extLst>
                </a:gridCol>
                <a:gridCol w="615774">
                  <a:extLst>
                    <a:ext uri="{9D8B030D-6E8A-4147-A177-3AD203B41FA5}">
                      <a16:colId xmlns:a16="http://schemas.microsoft.com/office/drawing/2014/main" val="1204558269"/>
                    </a:ext>
                  </a:extLst>
                </a:gridCol>
                <a:gridCol w="595456">
                  <a:extLst>
                    <a:ext uri="{9D8B030D-6E8A-4147-A177-3AD203B41FA5}">
                      <a16:colId xmlns:a16="http://schemas.microsoft.com/office/drawing/2014/main" val="705550499"/>
                    </a:ext>
                  </a:extLst>
                </a:gridCol>
                <a:gridCol w="1863199">
                  <a:extLst>
                    <a:ext uri="{9D8B030D-6E8A-4147-A177-3AD203B41FA5}">
                      <a16:colId xmlns:a16="http://schemas.microsoft.com/office/drawing/2014/main" val="1884393640"/>
                    </a:ext>
                  </a:extLst>
                </a:gridCol>
                <a:gridCol w="2272073">
                  <a:extLst>
                    <a:ext uri="{9D8B030D-6E8A-4147-A177-3AD203B41FA5}">
                      <a16:colId xmlns:a16="http://schemas.microsoft.com/office/drawing/2014/main" val="2668814514"/>
                    </a:ext>
                  </a:extLst>
                </a:gridCol>
                <a:gridCol w="1492739">
                  <a:extLst>
                    <a:ext uri="{9D8B030D-6E8A-4147-A177-3AD203B41FA5}">
                      <a16:colId xmlns:a16="http://schemas.microsoft.com/office/drawing/2014/main" val="4179498161"/>
                    </a:ext>
                  </a:extLst>
                </a:gridCol>
              </a:tblGrid>
              <a:tr h="180670">
                <a:tc>
                  <a:txBody>
                    <a:bodyPr/>
                    <a:lstStyle/>
                    <a:p>
                      <a:pPr algn="l" fontAlgn="t"/>
                      <a:r>
                        <a:rPr lang="en-US" sz="500" b="0" i="0" u="none" strike="noStrike" dirty="0">
                          <a:solidFill>
                            <a:schemeClr val="bg1"/>
                          </a:solidFill>
                          <a:effectLst/>
                          <a:highlight>
                            <a:srgbClr val="004F9F"/>
                          </a:highlight>
                          <a:latin typeface="Calibri" panose="020F0502020204030204" pitchFamily="34" charset="0"/>
                        </a:rPr>
                        <a:t>Codification</a:t>
                      </a:r>
                    </a:p>
                  </a:txBody>
                  <a:tcPr marL="5007" marR="5007" marT="5007" marB="0">
                    <a:solidFill>
                      <a:schemeClr val="accent2"/>
                    </a:solidFill>
                  </a:tcPr>
                </a:tc>
                <a:tc>
                  <a:txBody>
                    <a:bodyPr/>
                    <a:lstStyle/>
                    <a:p>
                      <a:pPr algn="l" fontAlgn="t"/>
                      <a:endParaRPr lang="en-US" sz="500" b="0" i="0" u="none" strike="noStrike" dirty="0">
                        <a:solidFill>
                          <a:schemeClr val="bg1"/>
                        </a:solidFill>
                        <a:effectLst/>
                        <a:highlight>
                          <a:srgbClr val="004F9F"/>
                        </a:highlight>
                        <a:latin typeface="Calibri" panose="020F0502020204030204" pitchFamily="34" charset="0"/>
                      </a:endParaRPr>
                    </a:p>
                  </a:txBody>
                  <a:tcPr marL="5007" marR="5007" marT="5007" marB="0">
                    <a:solidFill>
                      <a:schemeClr val="accent2"/>
                    </a:solidFill>
                  </a:tcPr>
                </a:tc>
                <a:tc>
                  <a:txBody>
                    <a:bodyPr/>
                    <a:lstStyle/>
                    <a:p>
                      <a:pPr algn="l" fontAlgn="t"/>
                      <a:r>
                        <a:rPr lang="en-US" sz="500" b="0" i="0" u="none" strike="noStrike" dirty="0">
                          <a:solidFill>
                            <a:schemeClr val="bg1"/>
                          </a:solidFill>
                          <a:effectLst/>
                          <a:highlight>
                            <a:srgbClr val="004F9F"/>
                          </a:highlight>
                          <a:latin typeface="Calibri" panose="020F0502020204030204" pitchFamily="34" charset="0"/>
                        </a:rPr>
                        <a:t> Gap name</a:t>
                      </a:r>
                    </a:p>
                  </a:txBody>
                  <a:tcPr marL="5007" marR="5007" marT="5007" marB="0">
                    <a:solidFill>
                      <a:schemeClr val="accent2"/>
                    </a:solidFill>
                  </a:tcPr>
                </a:tc>
                <a:tc>
                  <a:txBody>
                    <a:bodyPr/>
                    <a:lstStyle/>
                    <a:p>
                      <a:pPr algn="l" fontAlgn="t"/>
                      <a:r>
                        <a:rPr lang="en-US" sz="500" b="0" i="0" u="none" strike="noStrike" dirty="0">
                          <a:solidFill>
                            <a:schemeClr val="bg1"/>
                          </a:solidFill>
                          <a:effectLst/>
                          <a:highlight>
                            <a:srgbClr val="004F9F"/>
                          </a:highlight>
                          <a:latin typeface="Calibri" panose="020F0502020204030204" pitchFamily="34" charset="0"/>
                        </a:rPr>
                        <a:t>Applicable for</a:t>
                      </a:r>
                    </a:p>
                  </a:txBody>
                  <a:tcPr marL="5007" marR="5007" marT="5007" marB="0">
                    <a:solidFill>
                      <a:schemeClr val="accent2"/>
                    </a:solidFill>
                  </a:tcPr>
                </a:tc>
                <a:tc>
                  <a:txBody>
                    <a:bodyPr/>
                    <a:lstStyle/>
                    <a:p>
                      <a:pPr algn="l" fontAlgn="t"/>
                      <a:r>
                        <a:rPr lang="en-US" sz="500" b="0" i="0" u="none" strike="noStrike" dirty="0">
                          <a:solidFill>
                            <a:schemeClr val="bg1"/>
                          </a:solidFill>
                          <a:effectLst/>
                          <a:highlight>
                            <a:srgbClr val="004F9F"/>
                          </a:highlight>
                          <a:latin typeface="Calibri" panose="020F0502020204030204" pitchFamily="34" charset="0"/>
                        </a:rPr>
                        <a:t>Description </a:t>
                      </a:r>
                    </a:p>
                  </a:txBody>
                  <a:tcPr marL="5007" marR="5007" marT="5007" marB="0">
                    <a:solidFill>
                      <a:schemeClr val="accent2"/>
                    </a:solidFill>
                  </a:tcPr>
                </a:tc>
                <a:tc>
                  <a:txBody>
                    <a:bodyPr/>
                    <a:lstStyle/>
                    <a:p>
                      <a:pPr algn="l" fontAlgn="t"/>
                      <a:r>
                        <a:rPr lang="en-US" sz="500" b="0" i="0" u="none" strike="noStrike" dirty="0">
                          <a:solidFill>
                            <a:schemeClr val="bg1"/>
                          </a:solidFill>
                          <a:effectLst/>
                          <a:highlight>
                            <a:srgbClr val="004F9F"/>
                          </a:highlight>
                          <a:latin typeface="Calibri" panose="020F0502020204030204" pitchFamily="34" charset="0"/>
                        </a:rPr>
                        <a:t>Resolution </a:t>
                      </a:r>
                    </a:p>
                  </a:txBody>
                  <a:tcPr marL="5007" marR="5007" marT="5007" marB="0">
                    <a:solidFill>
                      <a:schemeClr val="accent2"/>
                    </a:solidFill>
                  </a:tcPr>
                </a:tc>
                <a:tc>
                  <a:txBody>
                    <a:bodyPr/>
                    <a:lstStyle/>
                    <a:p>
                      <a:pPr algn="l" fontAlgn="t"/>
                      <a:r>
                        <a:rPr lang="en-US" sz="500" b="0" i="0" u="none" strike="noStrike" dirty="0">
                          <a:solidFill>
                            <a:schemeClr val="bg1"/>
                          </a:solidFill>
                          <a:effectLst/>
                          <a:highlight>
                            <a:srgbClr val="004F9F"/>
                          </a:highlight>
                          <a:latin typeface="Calibri" panose="020F0502020204030204" pitchFamily="34" charset="0"/>
                        </a:rPr>
                        <a:t>Proposed implementation timing </a:t>
                      </a:r>
                    </a:p>
                  </a:txBody>
                  <a:tcPr marL="5007" marR="5007" marT="5007" marB="0">
                    <a:solidFill>
                      <a:schemeClr val="accent2"/>
                    </a:solidFill>
                  </a:tcPr>
                </a:tc>
                <a:extLst>
                  <a:ext uri="{0D108BD9-81ED-4DB2-BD59-A6C34878D82A}">
                    <a16:rowId xmlns:a16="http://schemas.microsoft.com/office/drawing/2014/main" val="688430311"/>
                  </a:ext>
                </a:extLst>
              </a:tr>
              <a:tr h="573018">
                <a:tc>
                  <a:txBody>
                    <a:bodyPr/>
                    <a:lstStyle/>
                    <a:p>
                      <a:pPr marL="0" algn="l" defTabSz="685800" rtl="0" eaLnBrk="1" fontAlgn="t" latinLnBrk="0" hangingPunct="1"/>
                      <a:r>
                        <a:rPr lang="en-US" sz="500" u="none" strike="noStrike" kern="1200" dirty="0">
                          <a:solidFill>
                            <a:schemeClr val="dk1"/>
                          </a:solidFill>
                          <a:effectLst/>
                          <a:latin typeface="+mn-lt"/>
                          <a:ea typeface="+mn-ea"/>
                          <a:cs typeface="+mn-cs"/>
                        </a:rPr>
                        <a:t>C&amp;P_01</a:t>
                      </a:r>
                    </a:p>
                  </a:txBody>
                  <a:tcPr marL="7620" marR="7620" marT="7620" marB="0">
                    <a:solidFill>
                      <a:schemeClr val="bg2">
                        <a:lumMod val="20000"/>
                        <a:lumOff val="80000"/>
                      </a:schemeClr>
                    </a:solidFill>
                  </a:tcPr>
                </a:tc>
                <a:tc>
                  <a:txBody>
                    <a:bodyPr/>
                    <a:lstStyle/>
                    <a:p>
                      <a:pPr marL="0" algn="l" defTabSz="685800" rtl="0" eaLnBrk="1" fontAlgn="t" latinLnBrk="0" hangingPunct="1"/>
                      <a:r>
                        <a:rPr lang="en-US" sz="500" u="none" strike="noStrike" kern="1200" dirty="0">
                          <a:solidFill>
                            <a:schemeClr val="dk1"/>
                          </a:solidFill>
                          <a:effectLst/>
                          <a:latin typeface="+mn-lt"/>
                          <a:ea typeface="+mn-ea"/>
                          <a:cs typeface="+mn-cs"/>
                        </a:rPr>
                        <a:t>Security level of 5G Network elements</a:t>
                      </a:r>
                    </a:p>
                  </a:txBody>
                  <a:tcPr marL="7620" marR="7620" marT="7620" marB="0">
                    <a:solidFill>
                      <a:schemeClr val="bg2">
                        <a:lumMod val="20000"/>
                        <a:lumOff val="80000"/>
                      </a:schemeClr>
                    </a:solidFill>
                  </a:tcPr>
                </a:tc>
                <a:tc>
                  <a:txBody>
                    <a:bodyPr/>
                    <a:lstStyle/>
                    <a:p>
                      <a:pPr marL="0" algn="l" defTabSz="685800" rtl="0" eaLnBrk="1" fontAlgn="t" latinLnBrk="0" hangingPunct="1"/>
                      <a:r>
                        <a:rPr lang="en-US" sz="500" u="none" strike="noStrike" kern="1200" dirty="0">
                          <a:solidFill>
                            <a:schemeClr val="dk1"/>
                          </a:solidFill>
                          <a:effectLst/>
                          <a:latin typeface="+mn-lt"/>
                          <a:ea typeface="+mn-ea"/>
                          <a:cs typeface="+mn-cs"/>
                        </a:rPr>
                        <a:t>5GNE, 5GNF</a:t>
                      </a:r>
                    </a:p>
                  </a:txBody>
                  <a:tcPr marL="7620" marR="7620" marT="7620" marB="0">
                    <a:solidFill>
                      <a:schemeClr val="bg2">
                        <a:lumMod val="20000"/>
                        <a:lumOff val="80000"/>
                      </a:schemeClr>
                    </a:solidFill>
                  </a:tcPr>
                </a:tc>
                <a:tc>
                  <a:txBody>
                    <a:bodyPr/>
                    <a:lstStyle/>
                    <a:p>
                      <a:pPr marL="0" algn="l" defTabSz="685800" rtl="0" eaLnBrk="1" fontAlgn="t" latinLnBrk="0" hangingPunct="1"/>
                      <a:r>
                        <a:rPr lang="en-US" sz="500" u="none" strike="noStrike" kern="1200" dirty="0">
                          <a:solidFill>
                            <a:schemeClr val="dk1"/>
                          </a:solidFill>
                          <a:effectLst/>
                          <a:latin typeface="+mn-lt"/>
                          <a:ea typeface="+mn-ea"/>
                          <a:cs typeface="+mn-cs"/>
                        </a:rPr>
                        <a:t>5G Components &amp; processes</a:t>
                      </a:r>
                      <a:br>
                        <a:rPr lang="en-US" sz="500" u="none" strike="noStrike" kern="1200" dirty="0">
                          <a:solidFill>
                            <a:schemeClr val="dk1"/>
                          </a:solidFill>
                          <a:effectLst/>
                          <a:latin typeface="+mn-lt"/>
                          <a:ea typeface="+mn-ea"/>
                          <a:cs typeface="+mn-cs"/>
                        </a:rPr>
                      </a:br>
                      <a:br>
                        <a:rPr lang="en-US" sz="500" u="none" strike="noStrike" kern="1200" dirty="0">
                          <a:solidFill>
                            <a:schemeClr val="dk1"/>
                          </a:solidFill>
                          <a:effectLst/>
                          <a:latin typeface="+mn-lt"/>
                          <a:ea typeface="+mn-ea"/>
                          <a:cs typeface="+mn-cs"/>
                        </a:rPr>
                      </a:br>
                      <a:r>
                        <a:rPr lang="en-US" sz="500" u="none" strike="noStrike" kern="1200" dirty="0">
                          <a:solidFill>
                            <a:schemeClr val="dk1"/>
                          </a:solidFill>
                          <a:effectLst/>
                          <a:latin typeface="+mn-lt"/>
                          <a:ea typeface="+mn-ea"/>
                          <a:cs typeface="+mn-cs"/>
                        </a:rPr>
                        <a:t>Specifications &amp; standards</a:t>
                      </a:r>
                    </a:p>
                  </a:txBody>
                  <a:tcPr marL="7620" marR="7620" marT="7620" marB="0">
                    <a:solidFill>
                      <a:schemeClr val="bg2">
                        <a:lumMod val="20000"/>
                        <a:lumOff val="80000"/>
                      </a:schemeClr>
                    </a:solidFill>
                  </a:tcPr>
                </a:tc>
                <a:tc>
                  <a:txBody>
                    <a:bodyPr/>
                    <a:lstStyle/>
                    <a:p>
                      <a:pPr marL="0" algn="l" defTabSz="685800" rtl="0" eaLnBrk="1" fontAlgn="t" latinLnBrk="0" hangingPunct="1"/>
                      <a:r>
                        <a:rPr lang="en-US" sz="500" u="none" strike="noStrike" kern="1200" dirty="0">
                          <a:solidFill>
                            <a:schemeClr val="dk1"/>
                          </a:solidFill>
                          <a:effectLst/>
                          <a:latin typeface="+mn-lt"/>
                          <a:ea typeface="+mn-ea"/>
                          <a:cs typeface="+mn-cs"/>
                        </a:rPr>
                        <a:t>The security and assurance requirement assessment showed that resistance against APL4 or even APL5 attack potential is required for some network functions, for instance for the Unified data management (UDM) network function. </a:t>
                      </a:r>
                      <a:br>
                        <a:rPr lang="en-US" sz="500" u="none" strike="noStrike" kern="1200" dirty="0">
                          <a:solidFill>
                            <a:schemeClr val="dk1"/>
                          </a:solidFill>
                          <a:effectLst/>
                          <a:latin typeface="+mn-lt"/>
                          <a:ea typeface="+mn-ea"/>
                          <a:cs typeface="+mn-cs"/>
                        </a:rPr>
                      </a:br>
                      <a:r>
                        <a:rPr lang="en-US" sz="500" u="none" strike="noStrike" kern="1200" dirty="0">
                          <a:solidFill>
                            <a:schemeClr val="dk1"/>
                          </a:solidFill>
                          <a:effectLst/>
                          <a:latin typeface="+mn-lt"/>
                          <a:ea typeface="+mn-ea"/>
                          <a:cs typeface="+mn-cs"/>
                        </a:rPr>
                        <a:t>However, 3GPP's system and product security specifications define a baseline security level for 5G network elements and functions, and there are no dedicated security levels or dedicated controls in relation to attacker profiles and capacities. Threats, vulnerabilities and attack scenarios which have potentially been used as basis for the security specifications are unknown.</a:t>
                      </a:r>
                    </a:p>
                  </a:txBody>
                  <a:tcPr marL="7620" marR="7620" marT="7620" marB="0">
                    <a:solidFill>
                      <a:schemeClr val="bg2">
                        <a:lumMod val="20000"/>
                        <a:lumOff val="80000"/>
                      </a:schemeClr>
                    </a:solidFill>
                  </a:tcPr>
                </a:tc>
                <a:tc>
                  <a:txBody>
                    <a:bodyPr/>
                    <a:lstStyle/>
                    <a:p>
                      <a:pPr marL="0" algn="l" defTabSz="685800" rtl="0" eaLnBrk="1" fontAlgn="t" latinLnBrk="0" hangingPunct="1"/>
                      <a:r>
                        <a:rPr lang="en-US" sz="500" u="none" strike="noStrike" kern="1200" dirty="0">
                          <a:solidFill>
                            <a:schemeClr val="dk1"/>
                          </a:solidFill>
                          <a:effectLst/>
                          <a:latin typeface="+mn-lt"/>
                          <a:ea typeface="+mn-ea"/>
                          <a:cs typeface="+mn-cs"/>
                        </a:rPr>
                        <a:t>It should be analyzed whether an increase of the security level for all components would make sense or if alternatively dedicated architecture measures that focus on security-critical functions should be defined.</a:t>
                      </a:r>
                    </a:p>
                  </a:txBody>
                  <a:tcPr marL="7620" marR="7620" marT="7620" marB="0">
                    <a:solidFill>
                      <a:schemeClr val="bg2">
                        <a:lumMod val="20000"/>
                        <a:lumOff val="80000"/>
                      </a:schemeClr>
                    </a:solidFill>
                  </a:tcPr>
                </a:tc>
                <a:tc>
                  <a:txBody>
                    <a:bodyPr/>
                    <a:lstStyle/>
                    <a:p>
                      <a:pPr marL="0" algn="l" defTabSz="685800" rtl="0" eaLnBrk="1" fontAlgn="t" latinLnBrk="0" hangingPunct="1"/>
                      <a:r>
                        <a:rPr lang="en-US" sz="500" u="none" strike="noStrike" kern="1200" dirty="0">
                          <a:solidFill>
                            <a:schemeClr val="dk1"/>
                          </a:solidFill>
                          <a:effectLst/>
                          <a:latin typeface="+mn-lt"/>
                          <a:ea typeface="+mn-ea"/>
                          <a:cs typeface="+mn-cs"/>
                        </a:rPr>
                        <a:t>Future version of the scheme</a:t>
                      </a:r>
                    </a:p>
                  </a:txBody>
                  <a:tcPr marL="7620" marR="7620" marT="7620" marB="0">
                    <a:solidFill>
                      <a:schemeClr val="bg2">
                        <a:lumMod val="20000"/>
                        <a:lumOff val="80000"/>
                      </a:schemeClr>
                    </a:solidFill>
                  </a:tcPr>
                </a:tc>
                <a:extLst>
                  <a:ext uri="{0D108BD9-81ED-4DB2-BD59-A6C34878D82A}">
                    <a16:rowId xmlns:a16="http://schemas.microsoft.com/office/drawing/2014/main" val="2192036790"/>
                  </a:ext>
                </a:extLst>
              </a:tr>
              <a:tr h="573018">
                <a:tc>
                  <a:txBody>
                    <a:bodyPr/>
                    <a:lstStyle/>
                    <a:p>
                      <a:pPr marL="0" algn="l" defTabSz="685800" rtl="0" eaLnBrk="1" fontAlgn="t" latinLnBrk="0" hangingPunct="1"/>
                      <a:r>
                        <a:rPr lang="en-US" sz="500" u="none" strike="noStrike" kern="1200" dirty="0">
                          <a:solidFill>
                            <a:schemeClr val="dk1"/>
                          </a:solidFill>
                          <a:effectLst/>
                          <a:latin typeface="+mn-lt"/>
                          <a:ea typeface="+mn-ea"/>
                          <a:cs typeface="+mn-cs"/>
                        </a:rPr>
                        <a:t>CSC_03</a:t>
                      </a:r>
                    </a:p>
                  </a:txBody>
                  <a:tcPr marL="2702" marR="2702" marT="2702" marB="0">
                    <a:solidFill>
                      <a:schemeClr val="bg2">
                        <a:lumMod val="20000"/>
                        <a:lumOff val="80000"/>
                      </a:schemeClr>
                    </a:solidFill>
                  </a:tcPr>
                </a:tc>
                <a:tc>
                  <a:txBody>
                    <a:bodyPr/>
                    <a:lstStyle/>
                    <a:p>
                      <a:pPr marL="0" algn="l" defTabSz="685800" rtl="0" eaLnBrk="1" fontAlgn="t" latinLnBrk="0" hangingPunct="1"/>
                      <a:endParaRPr lang="en-US" sz="500" u="none" strike="noStrike" kern="1200" dirty="0">
                        <a:solidFill>
                          <a:schemeClr val="dk1"/>
                        </a:solidFill>
                        <a:effectLst/>
                        <a:latin typeface="+mn-lt"/>
                        <a:ea typeface="+mn-ea"/>
                        <a:cs typeface="+mn-cs"/>
                      </a:endParaRPr>
                    </a:p>
                  </a:txBody>
                  <a:tcPr marL="2702" marR="2702" marT="2702" marB="0">
                    <a:solidFill>
                      <a:schemeClr val="bg2">
                        <a:lumMod val="20000"/>
                        <a:lumOff val="80000"/>
                      </a:schemeClr>
                    </a:solidFill>
                  </a:tcPr>
                </a:tc>
                <a:tc>
                  <a:txBody>
                    <a:bodyPr/>
                    <a:lstStyle/>
                    <a:p>
                      <a:pPr marL="0" algn="l" defTabSz="685800" rtl="0" eaLnBrk="1" fontAlgn="t" latinLnBrk="0" hangingPunct="1"/>
                      <a:r>
                        <a:rPr lang="en-US" sz="500" u="none" strike="noStrike" kern="1200" dirty="0">
                          <a:solidFill>
                            <a:schemeClr val="dk1"/>
                          </a:solidFill>
                          <a:effectLst/>
                          <a:latin typeface="+mn-lt"/>
                          <a:ea typeface="+mn-ea"/>
                          <a:cs typeface="+mn-cs"/>
                        </a:rPr>
                        <a:t>NESAS current assurance level versus risk-based assessment findings</a:t>
                      </a:r>
                    </a:p>
                  </a:txBody>
                  <a:tcPr marL="2702" marR="2702" marT="2702" marB="0">
                    <a:solidFill>
                      <a:schemeClr val="bg2">
                        <a:lumMod val="20000"/>
                        <a:lumOff val="80000"/>
                      </a:schemeClr>
                    </a:solidFill>
                  </a:tcPr>
                </a:tc>
                <a:tc>
                  <a:txBody>
                    <a:bodyPr/>
                    <a:lstStyle/>
                    <a:p>
                      <a:pPr marL="0" algn="l" defTabSz="685800" rtl="0" eaLnBrk="1" fontAlgn="t" latinLnBrk="0" hangingPunct="1"/>
                      <a:r>
                        <a:rPr lang="en-US" sz="500" u="none" strike="noStrike" kern="1200" dirty="0">
                          <a:solidFill>
                            <a:schemeClr val="dk1"/>
                          </a:solidFill>
                          <a:effectLst/>
                          <a:latin typeface="+mn-lt"/>
                          <a:ea typeface="+mn-ea"/>
                          <a:cs typeface="+mn-cs"/>
                        </a:rPr>
                        <a:t>NESAS</a:t>
                      </a:r>
                    </a:p>
                  </a:txBody>
                  <a:tcPr marL="2702" marR="2702" marT="2702" marB="0">
                    <a:solidFill>
                      <a:schemeClr val="bg2">
                        <a:lumMod val="20000"/>
                        <a:lumOff val="80000"/>
                      </a:schemeClr>
                    </a:solidFill>
                  </a:tcPr>
                </a:tc>
                <a:tc>
                  <a:txBody>
                    <a:bodyPr/>
                    <a:lstStyle/>
                    <a:p>
                      <a:pPr marL="0" algn="l" defTabSz="685800" rtl="0" eaLnBrk="1" fontAlgn="t" latinLnBrk="0" hangingPunct="1"/>
                      <a:r>
                        <a:rPr lang="en-US" sz="500" u="none" strike="noStrike" kern="1200" dirty="0">
                          <a:solidFill>
                            <a:schemeClr val="dk1"/>
                          </a:solidFill>
                          <a:effectLst/>
                          <a:latin typeface="+mn-lt"/>
                          <a:ea typeface="+mn-ea"/>
                          <a:cs typeface="+mn-cs"/>
                        </a:rPr>
                        <a:t>The security and assurance requirement assessment showed that resistance against APL4 or even APL5 attack potential is required for some network functions. </a:t>
                      </a:r>
                      <a:br>
                        <a:rPr lang="en-US" sz="500" u="none" strike="noStrike" kern="1200" dirty="0">
                          <a:solidFill>
                            <a:schemeClr val="dk1"/>
                          </a:solidFill>
                          <a:effectLst/>
                          <a:latin typeface="+mn-lt"/>
                          <a:ea typeface="+mn-ea"/>
                          <a:cs typeface="+mn-cs"/>
                        </a:rPr>
                      </a:br>
                      <a:r>
                        <a:rPr lang="en-US" sz="500" u="none" strike="noStrike" kern="1200" dirty="0">
                          <a:solidFill>
                            <a:schemeClr val="dk1"/>
                          </a:solidFill>
                          <a:effectLst/>
                          <a:latin typeface="+mn-lt"/>
                          <a:ea typeface="+mn-ea"/>
                          <a:cs typeface="+mn-cs"/>
                        </a:rPr>
                        <a:t>The ALC assessment confirmed WS1's analysis that NESAS has the capacity to verify assurance up to CAR2 / CSA "substantial", even if not yet fully the case.</a:t>
                      </a:r>
                      <a:br>
                        <a:rPr lang="en-US" sz="500" u="none" strike="noStrike" kern="1200" dirty="0">
                          <a:solidFill>
                            <a:schemeClr val="dk1"/>
                          </a:solidFill>
                          <a:effectLst/>
                          <a:latin typeface="+mn-lt"/>
                          <a:ea typeface="+mn-ea"/>
                          <a:cs typeface="+mn-cs"/>
                        </a:rPr>
                      </a:br>
                      <a:r>
                        <a:rPr lang="en-US" sz="500" u="none" strike="noStrike" kern="1200" dirty="0">
                          <a:solidFill>
                            <a:schemeClr val="dk1"/>
                          </a:solidFill>
                          <a:effectLst/>
                          <a:latin typeface="+mn-lt"/>
                          <a:ea typeface="+mn-ea"/>
                          <a:cs typeface="+mn-cs"/>
                        </a:rPr>
                        <a:t>There is a major gap between the assurance level required and the capacities of NESAS. </a:t>
                      </a:r>
                    </a:p>
                  </a:txBody>
                  <a:tcPr marL="2702" marR="2702" marT="2702" marB="0">
                    <a:solidFill>
                      <a:schemeClr val="bg2">
                        <a:lumMod val="20000"/>
                        <a:lumOff val="80000"/>
                      </a:schemeClr>
                    </a:solidFill>
                  </a:tcPr>
                </a:tc>
                <a:tc>
                  <a:txBody>
                    <a:bodyPr/>
                    <a:lstStyle/>
                    <a:p>
                      <a:pPr marL="0" algn="l" defTabSz="685800" rtl="0" eaLnBrk="1" fontAlgn="t" latinLnBrk="0" hangingPunct="1"/>
                      <a:r>
                        <a:rPr lang="en-US" sz="500" u="none" strike="noStrike" kern="1200" dirty="0">
                          <a:solidFill>
                            <a:schemeClr val="dk1"/>
                          </a:solidFill>
                          <a:effectLst/>
                          <a:latin typeface="+mn-lt"/>
                          <a:ea typeface="+mn-ea"/>
                          <a:cs typeface="+mn-cs"/>
                        </a:rPr>
                        <a:t>Discussions on a resolution approach should be conducted in phase 2. Implementation is probably only realistic for a future version of the scheme.</a:t>
                      </a:r>
                      <a:br>
                        <a:rPr lang="en-US" sz="500" u="none" strike="noStrike" kern="1200" dirty="0">
                          <a:solidFill>
                            <a:schemeClr val="dk1"/>
                          </a:solidFill>
                          <a:effectLst/>
                          <a:latin typeface="+mn-lt"/>
                          <a:ea typeface="+mn-ea"/>
                          <a:cs typeface="+mn-cs"/>
                        </a:rPr>
                      </a:br>
                      <a:endParaRPr lang="en-US" sz="500" u="none" strike="noStrike" kern="1200" dirty="0">
                        <a:solidFill>
                          <a:schemeClr val="dk1"/>
                        </a:solidFill>
                        <a:effectLst/>
                        <a:latin typeface="+mn-lt"/>
                        <a:ea typeface="+mn-ea"/>
                        <a:cs typeface="+mn-cs"/>
                      </a:endParaRPr>
                    </a:p>
                  </a:txBody>
                  <a:tcPr marL="2702" marR="2702" marT="2702" marB="0">
                    <a:solidFill>
                      <a:schemeClr val="bg2">
                        <a:lumMod val="20000"/>
                        <a:lumOff val="80000"/>
                      </a:schemeClr>
                    </a:solidFill>
                  </a:tcPr>
                </a:tc>
                <a:tc>
                  <a:txBody>
                    <a:bodyPr/>
                    <a:lstStyle/>
                    <a:p>
                      <a:pPr marL="0" algn="l" defTabSz="685800" rtl="0" eaLnBrk="1" fontAlgn="t" latinLnBrk="0" hangingPunct="1"/>
                      <a:r>
                        <a:rPr lang="en-US" sz="500" u="none" strike="noStrike" kern="1200" dirty="0">
                          <a:solidFill>
                            <a:schemeClr val="dk1"/>
                          </a:solidFill>
                          <a:effectLst/>
                          <a:latin typeface="+mn-lt"/>
                          <a:ea typeface="+mn-ea"/>
                          <a:cs typeface="+mn-cs"/>
                        </a:rPr>
                        <a:t>Future version of the scheme </a:t>
                      </a:r>
                      <a:endParaRPr lang="LID4096" sz="500" u="none" strike="noStrike" kern="1200" dirty="0">
                        <a:solidFill>
                          <a:schemeClr val="dk1"/>
                        </a:solidFill>
                        <a:effectLst/>
                        <a:latin typeface="+mn-lt"/>
                        <a:ea typeface="+mn-ea"/>
                        <a:cs typeface="+mn-cs"/>
                      </a:endParaRPr>
                    </a:p>
                  </a:txBody>
                  <a:tcPr marL="2702" marR="2702" marT="2702" marB="0">
                    <a:solidFill>
                      <a:schemeClr val="bg2">
                        <a:lumMod val="20000"/>
                        <a:lumOff val="80000"/>
                      </a:schemeClr>
                    </a:solidFill>
                  </a:tcPr>
                </a:tc>
                <a:extLst>
                  <a:ext uri="{0D108BD9-81ED-4DB2-BD59-A6C34878D82A}">
                    <a16:rowId xmlns:a16="http://schemas.microsoft.com/office/drawing/2014/main" val="940174603"/>
                  </a:ext>
                </a:extLst>
              </a:tr>
              <a:tr h="573018">
                <a:tc>
                  <a:txBody>
                    <a:bodyPr/>
                    <a:lstStyle/>
                    <a:p>
                      <a:pPr algn="l" fontAlgn="t"/>
                      <a:r>
                        <a:rPr lang="en-US" sz="500" u="none" strike="noStrike" dirty="0">
                          <a:effectLst/>
                        </a:rPr>
                        <a:t>CSC_06</a:t>
                      </a:r>
                      <a:endParaRPr lang="en-US" sz="500" b="0" i="0" u="none" strike="noStrike" dirty="0">
                        <a:solidFill>
                          <a:srgbClr val="000000"/>
                        </a:solidFill>
                        <a:effectLst/>
                        <a:latin typeface="Calibri" panose="020F0502020204030204" pitchFamily="34" charset="0"/>
                      </a:endParaRPr>
                    </a:p>
                  </a:txBody>
                  <a:tcPr marL="2702" marR="2702" marT="2702" marB="0">
                    <a:solidFill>
                      <a:schemeClr val="accent1">
                        <a:lumMod val="20000"/>
                        <a:lumOff val="80000"/>
                      </a:schemeClr>
                    </a:solidFill>
                  </a:tcPr>
                </a:tc>
                <a:tc>
                  <a:txBody>
                    <a:bodyPr/>
                    <a:lstStyle/>
                    <a:p>
                      <a:pPr algn="l" fontAlgn="t"/>
                      <a:endParaRPr lang="en-US" sz="500" b="0" i="0" u="none" strike="noStrike" dirty="0">
                        <a:solidFill>
                          <a:srgbClr val="000000"/>
                        </a:solidFill>
                        <a:effectLst/>
                        <a:latin typeface="Calibri" panose="020F0502020204030204" pitchFamily="34" charset="0"/>
                      </a:endParaRPr>
                    </a:p>
                  </a:txBody>
                  <a:tcPr marL="2702" marR="2702" marT="2702" marB="0">
                    <a:solidFill>
                      <a:schemeClr val="accent1">
                        <a:lumMod val="20000"/>
                        <a:lumOff val="80000"/>
                      </a:schemeClr>
                    </a:solidFill>
                  </a:tcPr>
                </a:tc>
                <a:tc>
                  <a:txBody>
                    <a:bodyPr/>
                    <a:lstStyle/>
                    <a:p>
                      <a:pPr algn="l" fontAlgn="t"/>
                      <a:r>
                        <a:rPr lang="en-US" sz="500" u="none" strike="noStrike" dirty="0">
                          <a:effectLst/>
                        </a:rPr>
                        <a:t> Lack of an harmonized evaluation methodology that allows for comparable results in the evaluation of NESAS products</a:t>
                      </a:r>
                      <a:endParaRPr lang="en-US" sz="500" b="0" i="0" u="none" strike="noStrike" dirty="0">
                        <a:solidFill>
                          <a:srgbClr val="000000"/>
                        </a:solidFill>
                        <a:effectLst/>
                        <a:latin typeface="Calibri" panose="020F0502020204030204" pitchFamily="34" charset="0"/>
                      </a:endParaRPr>
                    </a:p>
                  </a:txBody>
                  <a:tcPr marL="2702" marR="2702" marT="2702" marB="0">
                    <a:solidFill>
                      <a:schemeClr val="accent1">
                        <a:lumMod val="20000"/>
                        <a:lumOff val="80000"/>
                      </a:schemeClr>
                    </a:solidFill>
                  </a:tcPr>
                </a:tc>
                <a:tc>
                  <a:txBody>
                    <a:bodyPr/>
                    <a:lstStyle/>
                    <a:p>
                      <a:pPr marL="0" marR="0" lvl="0" indent="0" algn="l" defTabSz="685800" rtl="0" eaLnBrk="1" fontAlgn="t" latinLnBrk="0" hangingPunct="1">
                        <a:lnSpc>
                          <a:spcPct val="100000"/>
                        </a:lnSpc>
                        <a:spcBef>
                          <a:spcPts val="0"/>
                        </a:spcBef>
                        <a:spcAft>
                          <a:spcPts val="0"/>
                        </a:spcAft>
                        <a:buClrTx/>
                        <a:buSzTx/>
                        <a:buFontTx/>
                        <a:buNone/>
                        <a:tabLst/>
                        <a:defRPr/>
                      </a:pPr>
                      <a:r>
                        <a:rPr lang="en-US" sz="500" b="0" i="0" u="none" strike="noStrike" dirty="0">
                          <a:solidFill>
                            <a:srgbClr val="000000"/>
                          </a:solidFill>
                          <a:effectLst/>
                          <a:latin typeface="Calibri" panose="020F0502020204030204" pitchFamily="34" charset="0"/>
                        </a:rPr>
                        <a:t>NESAS</a:t>
                      </a:r>
                    </a:p>
                    <a:p>
                      <a:pPr algn="l" fontAlgn="t"/>
                      <a:endParaRPr lang="en-US" sz="500" b="0" i="0" u="none" strike="noStrike" dirty="0">
                        <a:solidFill>
                          <a:srgbClr val="000000"/>
                        </a:solidFill>
                        <a:effectLst/>
                        <a:latin typeface="Calibri" panose="020F0502020204030204" pitchFamily="34" charset="0"/>
                      </a:endParaRPr>
                    </a:p>
                  </a:txBody>
                  <a:tcPr marL="2702" marR="2702" marT="2702" marB="0">
                    <a:solidFill>
                      <a:schemeClr val="accent1">
                        <a:lumMod val="20000"/>
                        <a:lumOff val="80000"/>
                      </a:schemeClr>
                    </a:solidFill>
                  </a:tcPr>
                </a:tc>
                <a:tc>
                  <a:txBody>
                    <a:bodyPr/>
                    <a:lstStyle/>
                    <a:p>
                      <a:pPr algn="l" fontAlgn="t"/>
                      <a:r>
                        <a:rPr lang="en-US" sz="500" u="none" strike="noStrike" dirty="0">
                          <a:effectLst/>
                        </a:rPr>
                        <a:t>The SECAM methodology ETSI TR 133 916 is a recommendation and is not referenced by 3GPP TS 33.117 and SCAS specifications. 3GPP TS 33.117 mandatory requirements for evaluation are high -level and may lead to local and not harmonized interpretations of auditors/evaluation facilities used during the product evaluation process defined in [FS.15] and [FS.47]. </a:t>
                      </a:r>
                      <a:br>
                        <a:rPr lang="en-US" sz="500" u="none" strike="noStrike" dirty="0">
                          <a:effectLst/>
                        </a:rPr>
                      </a:br>
                      <a:endParaRPr lang="en-US" sz="500" b="0" i="0" u="none" strike="noStrike" dirty="0">
                        <a:solidFill>
                          <a:srgbClr val="000000"/>
                        </a:solidFill>
                        <a:effectLst/>
                        <a:latin typeface="Calibri" panose="020F0502020204030204" pitchFamily="34" charset="0"/>
                      </a:endParaRPr>
                    </a:p>
                  </a:txBody>
                  <a:tcPr marL="2702" marR="2702" marT="2702" marB="0">
                    <a:solidFill>
                      <a:schemeClr val="accent1">
                        <a:lumMod val="20000"/>
                        <a:lumOff val="80000"/>
                      </a:schemeClr>
                    </a:solidFill>
                  </a:tcPr>
                </a:tc>
                <a:tc>
                  <a:txBody>
                    <a:bodyPr/>
                    <a:lstStyle/>
                    <a:p>
                      <a:pPr algn="l" fontAlgn="t"/>
                      <a:r>
                        <a:rPr lang="en-US" sz="500" u="none" strike="noStrike" dirty="0">
                          <a:effectLst/>
                        </a:rPr>
                        <a:t>Some parts of SECAM (ETSI TR 33.916) methodology defined for auditing and evaluation as well as the relevant references in the GSMA documentation could be consolidated in the GSMA NESAS/EU5G scheme. Discuss the consolidated methodology with 3GPP and GSMA and analyze the possibility of having standard associated with the methodology with all concerned bodies.</a:t>
                      </a:r>
                      <a:endParaRPr lang="en-US" sz="500" b="0" i="0" u="none" strike="noStrike" dirty="0">
                        <a:solidFill>
                          <a:srgbClr val="000000"/>
                        </a:solidFill>
                        <a:effectLst/>
                        <a:latin typeface="Calibri" panose="020F0502020204030204" pitchFamily="34" charset="0"/>
                      </a:endParaRPr>
                    </a:p>
                  </a:txBody>
                  <a:tcPr marL="2702" marR="2702" marT="2702" marB="0">
                    <a:solidFill>
                      <a:schemeClr val="accent1">
                        <a:lumMod val="20000"/>
                        <a:lumOff val="80000"/>
                      </a:schemeClr>
                    </a:solidFill>
                  </a:tcPr>
                </a:tc>
                <a:tc>
                  <a:txBody>
                    <a:bodyPr/>
                    <a:lstStyle/>
                    <a:p>
                      <a:r>
                        <a:rPr lang="en-US" sz="500" u="none" strike="noStrike" kern="1200" dirty="0">
                          <a:solidFill>
                            <a:schemeClr val="dk1"/>
                          </a:solidFill>
                          <a:effectLst/>
                          <a:latin typeface="+mn-lt"/>
                          <a:ea typeface="+mn-ea"/>
                          <a:cs typeface="+mn-cs"/>
                        </a:rPr>
                        <a:t>Scheme version 1</a:t>
                      </a:r>
                      <a:endParaRPr lang="LID4096" sz="500" u="none" strike="noStrike" kern="1200" dirty="0">
                        <a:solidFill>
                          <a:schemeClr val="dk1"/>
                        </a:solidFill>
                        <a:effectLst/>
                        <a:latin typeface="+mn-lt"/>
                        <a:ea typeface="+mn-ea"/>
                        <a:cs typeface="+mn-cs"/>
                      </a:endParaRPr>
                    </a:p>
                  </a:txBody>
                  <a:tcPr marL="2702" marR="2702" marT="2702" marB="0">
                    <a:solidFill>
                      <a:schemeClr val="accent1">
                        <a:lumMod val="20000"/>
                        <a:lumOff val="80000"/>
                      </a:schemeClr>
                    </a:solidFill>
                  </a:tcPr>
                </a:tc>
                <a:extLst>
                  <a:ext uri="{0D108BD9-81ED-4DB2-BD59-A6C34878D82A}">
                    <a16:rowId xmlns:a16="http://schemas.microsoft.com/office/drawing/2014/main" val="2085888898"/>
                  </a:ext>
                </a:extLst>
              </a:tr>
              <a:tr h="491287">
                <a:tc>
                  <a:txBody>
                    <a:bodyPr/>
                    <a:lstStyle/>
                    <a:p>
                      <a:pPr algn="l" fontAlgn="t"/>
                      <a:r>
                        <a:rPr lang="en-US" sz="500" u="none" strike="noStrike">
                          <a:effectLst/>
                        </a:rPr>
                        <a:t>CSC_07</a:t>
                      </a:r>
                      <a:endParaRPr lang="en-US" sz="500" b="0" i="0" u="none" strike="noStrike">
                        <a:solidFill>
                          <a:srgbClr val="000000"/>
                        </a:solidFill>
                        <a:effectLst/>
                        <a:latin typeface="Calibri" panose="020F0502020204030204" pitchFamily="34" charset="0"/>
                      </a:endParaRPr>
                    </a:p>
                  </a:txBody>
                  <a:tcPr marL="2702" marR="2702" marT="2702" marB="0">
                    <a:solidFill>
                      <a:schemeClr val="accent1">
                        <a:lumMod val="20000"/>
                        <a:lumOff val="80000"/>
                      </a:schemeClr>
                    </a:solidFill>
                  </a:tcPr>
                </a:tc>
                <a:tc>
                  <a:txBody>
                    <a:bodyPr/>
                    <a:lstStyle/>
                    <a:p>
                      <a:pPr algn="l" fontAlgn="t"/>
                      <a:endParaRPr lang="en-US" sz="500" b="0" i="0" u="none" strike="noStrike">
                        <a:solidFill>
                          <a:srgbClr val="000000"/>
                        </a:solidFill>
                        <a:effectLst/>
                        <a:latin typeface="Calibri" panose="020F0502020204030204" pitchFamily="34" charset="0"/>
                      </a:endParaRPr>
                    </a:p>
                  </a:txBody>
                  <a:tcPr marL="2702" marR="2702" marT="2702" marB="0">
                    <a:solidFill>
                      <a:schemeClr val="accent1">
                        <a:lumMod val="20000"/>
                        <a:lumOff val="80000"/>
                      </a:schemeClr>
                    </a:solidFill>
                  </a:tcPr>
                </a:tc>
                <a:tc>
                  <a:txBody>
                    <a:bodyPr/>
                    <a:lstStyle/>
                    <a:p>
                      <a:pPr algn="l" fontAlgn="t"/>
                      <a:r>
                        <a:rPr lang="en-US" sz="500" u="none" strike="noStrike" dirty="0">
                          <a:effectLst/>
                        </a:rPr>
                        <a:t>Assurance level mapping to the substantial assurance level</a:t>
                      </a:r>
                      <a:endParaRPr lang="en-US" sz="500" b="0" i="0" u="none" strike="noStrike" dirty="0">
                        <a:solidFill>
                          <a:srgbClr val="000000"/>
                        </a:solidFill>
                        <a:effectLst/>
                        <a:latin typeface="Calibri" panose="020F0502020204030204" pitchFamily="34" charset="0"/>
                      </a:endParaRPr>
                    </a:p>
                  </a:txBody>
                  <a:tcPr marL="2702" marR="2702" marT="2702" marB="0">
                    <a:solidFill>
                      <a:schemeClr val="accent1">
                        <a:lumMod val="20000"/>
                        <a:lumOff val="80000"/>
                      </a:schemeClr>
                    </a:solidFill>
                  </a:tcPr>
                </a:tc>
                <a:tc>
                  <a:txBody>
                    <a:bodyPr/>
                    <a:lstStyle/>
                    <a:p>
                      <a:pPr marL="0" marR="0" lvl="0" indent="0" algn="l" defTabSz="685800" rtl="0" eaLnBrk="1" fontAlgn="t" latinLnBrk="0" hangingPunct="1">
                        <a:lnSpc>
                          <a:spcPct val="100000"/>
                        </a:lnSpc>
                        <a:spcBef>
                          <a:spcPts val="0"/>
                        </a:spcBef>
                        <a:spcAft>
                          <a:spcPts val="0"/>
                        </a:spcAft>
                        <a:buClrTx/>
                        <a:buSzTx/>
                        <a:buFontTx/>
                        <a:buNone/>
                        <a:tabLst/>
                        <a:defRPr/>
                      </a:pPr>
                      <a:r>
                        <a:rPr lang="en-US" sz="500" b="0" i="0" u="none" strike="noStrike" dirty="0">
                          <a:solidFill>
                            <a:srgbClr val="000000"/>
                          </a:solidFill>
                          <a:effectLst/>
                          <a:latin typeface="Calibri" panose="020F0502020204030204" pitchFamily="34" charset="0"/>
                        </a:rPr>
                        <a:t>NESAS</a:t>
                      </a:r>
                    </a:p>
                    <a:p>
                      <a:pPr algn="l" fontAlgn="t"/>
                      <a:endParaRPr lang="en-US" sz="500" b="0" i="0" u="none" strike="noStrike" dirty="0">
                        <a:solidFill>
                          <a:srgbClr val="000000"/>
                        </a:solidFill>
                        <a:effectLst/>
                        <a:latin typeface="Calibri" panose="020F0502020204030204" pitchFamily="34" charset="0"/>
                      </a:endParaRPr>
                    </a:p>
                  </a:txBody>
                  <a:tcPr marL="2702" marR="2702" marT="2702" marB="0">
                    <a:solidFill>
                      <a:schemeClr val="accent1">
                        <a:lumMod val="20000"/>
                        <a:lumOff val="80000"/>
                      </a:schemeClr>
                    </a:solidFill>
                  </a:tcPr>
                </a:tc>
                <a:tc>
                  <a:txBody>
                    <a:bodyPr/>
                    <a:lstStyle/>
                    <a:p>
                      <a:pPr algn="l" fontAlgn="t"/>
                      <a:r>
                        <a:rPr lang="en-US" sz="500" u="none" strike="noStrike" dirty="0">
                          <a:effectLst/>
                        </a:rPr>
                        <a:t>The NESAS evaluation methodology does not fully map to the substantial level as defined by the CSA. In particular, there is no reference of cyberattacks to be carried out by actors with limited skills and resources equivalent to the reference in [FS.13] section 1.1. (Security and evaluation requirements are not defined in relation to the attacker profile and capacity).</a:t>
                      </a:r>
                      <a:endParaRPr lang="en-US" sz="500" b="0" i="0" u="none" strike="noStrike" dirty="0">
                        <a:solidFill>
                          <a:srgbClr val="000000"/>
                        </a:solidFill>
                        <a:effectLst/>
                        <a:latin typeface="Calibri" panose="020F0502020204030204" pitchFamily="34" charset="0"/>
                      </a:endParaRPr>
                    </a:p>
                  </a:txBody>
                  <a:tcPr marL="2702" marR="2702" marT="2702" marB="0">
                    <a:solidFill>
                      <a:schemeClr val="accent1">
                        <a:lumMod val="20000"/>
                        <a:lumOff val="80000"/>
                      </a:schemeClr>
                    </a:solidFill>
                  </a:tcPr>
                </a:tc>
                <a:tc>
                  <a:txBody>
                    <a:bodyPr/>
                    <a:lstStyle/>
                    <a:p>
                      <a:pPr algn="l" fontAlgn="t"/>
                      <a:r>
                        <a:rPr lang="en-US" sz="500" u="none" strike="noStrike" dirty="0">
                          <a:effectLst/>
                        </a:rPr>
                        <a:t>Expand validation and review of evaluation and testing reports for all products as to fully map to the substantial level of the CSA.</a:t>
                      </a:r>
                      <a:endParaRPr lang="en-US" sz="500" b="0" i="0" u="none" strike="noStrike" dirty="0">
                        <a:solidFill>
                          <a:srgbClr val="000000"/>
                        </a:solidFill>
                        <a:effectLst/>
                        <a:latin typeface="Calibri" panose="020F0502020204030204" pitchFamily="34" charset="0"/>
                      </a:endParaRPr>
                    </a:p>
                  </a:txBody>
                  <a:tcPr marL="2702" marR="2702" marT="2702" marB="0">
                    <a:solidFill>
                      <a:schemeClr val="accent1">
                        <a:lumMod val="20000"/>
                        <a:lumOff val="80000"/>
                      </a:schemeClr>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500" u="none" strike="noStrike" kern="1200" dirty="0">
                          <a:solidFill>
                            <a:schemeClr val="dk1"/>
                          </a:solidFill>
                          <a:effectLst/>
                          <a:latin typeface="+mn-lt"/>
                          <a:ea typeface="+mn-ea"/>
                          <a:cs typeface="+mn-cs"/>
                        </a:rPr>
                        <a:t>Scheme version 1</a:t>
                      </a:r>
                      <a:endParaRPr lang="LID4096" sz="500" u="none" strike="noStrike" kern="1200" dirty="0">
                        <a:solidFill>
                          <a:schemeClr val="dk1"/>
                        </a:solidFill>
                        <a:effectLst/>
                        <a:latin typeface="+mn-lt"/>
                        <a:ea typeface="+mn-ea"/>
                        <a:cs typeface="+mn-cs"/>
                      </a:endParaRPr>
                    </a:p>
                    <a:p>
                      <a:endParaRPr lang="LID4096" sz="500" u="none" strike="noStrike" kern="1200" dirty="0">
                        <a:solidFill>
                          <a:schemeClr val="dk1"/>
                        </a:solidFill>
                        <a:effectLst/>
                        <a:latin typeface="+mn-lt"/>
                        <a:ea typeface="+mn-ea"/>
                        <a:cs typeface="+mn-cs"/>
                      </a:endParaRPr>
                    </a:p>
                  </a:txBody>
                  <a:tcPr marL="2702" marR="2702" marT="2702" marB="0">
                    <a:solidFill>
                      <a:schemeClr val="accent1">
                        <a:lumMod val="20000"/>
                        <a:lumOff val="80000"/>
                      </a:schemeClr>
                    </a:solidFill>
                  </a:tcPr>
                </a:tc>
                <a:extLst>
                  <a:ext uri="{0D108BD9-81ED-4DB2-BD59-A6C34878D82A}">
                    <a16:rowId xmlns:a16="http://schemas.microsoft.com/office/drawing/2014/main" val="90267823"/>
                  </a:ext>
                </a:extLst>
              </a:tr>
            </a:tbl>
          </a:graphicData>
        </a:graphic>
      </p:graphicFrame>
      <p:sp>
        <p:nvSpPr>
          <p:cNvPr id="6" name="Rectangle 5">
            <a:extLst>
              <a:ext uri="{FF2B5EF4-FFF2-40B4-BE49-F238E27FC236}">
                <a16:creationId xmlns:a16="http://schemas.microsoft.com/office/drawing/2014/main" id="{DB6107AC-956E-4535-8CAA-88BF6C0749A5}"/>
              </a:ext>
            </a:extLst>
          </p:cNvPr>
          <p:cNvSpPr/>
          <p:nvPr/>
        </p:nvSpPr>
        <p:spPr>
          <a:xfrm>
            <a:off x="504000" y="3840027"/>
            <a:ext cx="8086987" cy="2292935"/>
          </a:xfrm>
          <a:prstGeom prst="rect">
            <a:avLst/>
          </a:prstGeom>
        </p:spPr>
        <p:txBody>
          <a:bodyPr wrap="square">
            <a:spAutoFit/>
          </a:bodyPr>
          <a:lstStyle/>
          <a:p>
            <a:r>
              <a:rPr lang="en-US" sz="1100" b="1" dirty="0">
                <a:solidFill>
                  <a:schemeClr val="accent2"/>
                </a:solidFill>
              </a:rPr>
              <a:t>Findings </a:t>
            </a:r>
          </a:p>
          <a:p>
            <a:r>
              <a:rPr lang="en-US" sz="1100" b="1" dirty="0">
                <a:solidFill>
                  <a:schemeClr val="accent2"/>
                </a:solidFill>
              </a:rPr>
              <a:t>C&amp;P_01: </a:t>
            </a:r>
            <a:r>
              <a:rPr lang="en-US" sz="1100" dirty="0">
                <a:solidFill>
                  <a:schemeClr val="accent2"/>
                </a:solidFill>
              </a:rPr>
              <a:t>Some functions of the network products would need a higher security level as compared to what is currently provided. The presentation of threats and vulnerabilities used as a basis for the security baseline specifications should be enhanced. </a:t>
            </a:r>
          </a:p>
          <a:p>
            <a:r>
              <a:rPr lang="en-US" sz="1100" b="1" dirty="0">
                <a:solidFill>
                  <a:schemeClr val="accent2"/>
                </a:solidFill>
              </a:rPr>
              <a:t>CSC_03: </a:t>
            </a:r>
            <a:r>
              <a:rPr lang="en-US" sz="1100" dirty="0">
                <a:solidFill>
                  <a:schemeClr val="accent2"/>
                </a:solidFill>
              </a:rPr>
              <a:t>Some functions of the network products would deserve a higher assurance as compared to what is provided currently</a:t>
            </a:r>
          </a:p>
          <a:p>
            <a:r>
              <a:rPr lang="en-US" sz="1100" b="1" dirty="0">
                <a:solidFill>
                  <a:schemeClr val="accent2"/>
                </a:solidFill>
              </a:rPr>
              <a:t>CSC_06:  </a:t>
            </a:r>
            <a:r>
              <a:rPr lang="en-US" sz="1100" dirty="0">
                <a:solidFill>
                  <a:schemeClr val="accent2"/>
                </a:solidFill>
              </a:rPr>
              <a:t>Lack of a standardized and harmonized evaluation methodology that allows for comparable results in the evaluation of NESAS products</a:t>
            </a:r>
          </a:p>
          <a:p>
            <a:r>
              <a:rPr lang="en-US" sz="1100" b="1" dirty="0">
                <a:solidFill>
                  <a:schemeClr val="accent2"/>
                </a:solidFill>
              </a:rPr>
              <a:t>CSC_07: </a:t>
            </a:r>
            <a:r>
              <a:rPr lang="en-US" sz="1100" dirty="0">
                <a:solidFill>
                  <a:schemeClr val="accent2"/>
                </a:solidFill>
              </a:rPr>
              <a:t>Assurance level does not fully map to the substantial assurance level.</a:t>
            </a:r>
          </a:p>
          <a:p>
            <a:endParaRPr lang="en-US" sz="1100" b="1" dirty="0">
              <a:solidFill>
                <a:schemeClr val="accent2"/>
              </a:solidFill>
            </a:endParaRPr>
          </a:p>
          <a:p>
            <a:r>
              <a:rPr lang="en-US" sz="1100" b="1" dirty="0">
                <a:solidFill>
                  <a:schemeClr val="accent2"/>
                </a:solidFill>
              </a:rPr>
              <a:t>Proposed resolutions </a:t>
            </a:r>
          </a:p>
          <a:p>
            <a:r>
              <a:rPr lang="en-US" sz="1100" b="1" dirty="0">
                <a:solidFill>
                  <a:schemeClr val="accent2"/>
                </a:solidFill>
              </a:rPr>
              <a:t>C&amp;P_01 and CSC_03: </a:t>
            </a:r>
            <a:r>
              <a:rPr lang="en-US" sz="1100" dirty="0">
                <a:solidFill>
                  <a:schemeClr val="accent2"/>
                </a:solidFill>
              </a:rPr>
              <a:t>Future scheme version subject to revalidation by ECCG (impact on both evaluation methodology and requirements with long duration and effort with regards to national obligations to certify now). </a:t>
            </a:r>
          </a:p>
          <a:p>
            <a:r>
              <a:rPr lang="en-US" sz="1100" b="1" dirty="0">
                <a:solidFill>
                  <a:schemeClr val="accent2"/>
                </a:solidFill>
              </a:rPr>
              <a:t>CSC_06 and CSC_07:</a:t>
            </a:r>
            <a:r>
              <a:rPr lang="en-US" sz="1100" dirty="0">
                <a:solidFill>
                  <a:schemeClr val="accent2"/>
                </a:solidFill>
              </a:rPr>
              <a:t> (Re-)structure an harmonized evaluation methodology fully aligned with the substantial level and decide to which ESO to pass it.</a:t>
            </a:r>
          </a:p>
        </p:txBody>
      </p:sp>
      <p:sp>
        <p:nvSpPr>
          <p:cNvPr id="5" name="Footer Placeholder 4">
            <a:extLst>
              <a:ext uri="{FF2B5EF4-FFF2-40B4-BE49-F238E27FC236}">
                <a16:creationId xmlns:a16="http://schemas.microsoft.com/office/drawing/2014/main" id="{64B93B96-76AB-4790-AD10-849C87D3E199}"/>
              </a:ext>
            </a:extLst>
          </p:cNvPr>
          <p:cNvSpPr>
            <a:spLocks noGrp="1"/>
          </p:cNvSpPr>
          <p:nvPr>
            <p:ph type="ftr" sz="quarter" idx="11"/>
          </p:nvPr>
        </p:nvSpPr>
        <p:spPr/>
        <p:txBody>
          <a:bodyPr/>
          <a:lstStyle/>
          <a:p>
            <a:r>
              <a:rPr lang="en-US" noProof="0"/>
              <a:t>21st of November 2022 - EU 5G AHWG plenary</a:t>
            </a:r>
            <a:endParaRPr lang="en-GB" noProof="0" dirty="0"/>
          </a:p>
        </p:txBody>
      </p:sp>
    </p:spTree>
    <p:extLst>
      <p:ext uri="{BB962C8B-B14F-4D97-AF65-F5344CB8AC3E}">
        <p14:creationId xmlns:p14="http://schemas.microsoft.com/office/powerpoint/2010/main" val="41936777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4840F09-C922-4187-8A3B-03310DD96CB4}"/>
              </a:ext>
            </a:extLst>
          </p:cNvPr>
          <p:cNvSpPr>
            <a:spLocks noGrp="1"/>
          </p:cNvSpPr>
          <p:nvPr>
            <p:ph type="body" sz="quarter" idx="13"/>
          </p:nvPr>
        </p:nvSpPr>
        <p:spPr/>
        <p:txBody>
          <a:bodyPr/>
          <a:lstStyle/>
          <a:p>
            <a:r>
              <a:rPr lang="en-GB" sz="1400" dirty="0">
                <a:latin typeface="Arial" panose="020B0604020202020204" pitchFamily="34" charset="0"/>
                <a:cs typeface="Arial" panose="020B0604020202020204" pitchFamily="34" charset="0"/>
              </a:rPr>
              <a:t>EU5G</a:t>
            </a:r>
          </a:p>
          <a:p>
            <a:endParaRPr lang="LID4096" dirty="0"/>
          </a:p>
        </p:txBody>
      </p:sp>
      <p:sp>
        <p:nvSpPr>
          <p:cNvPr id="4" name="Title 3">
            <a:extLst>
              <a:ext uri="{FF2B5EF4-FFF2-40B4-BE49-F238E27FC236}">
                <a16:creationId xmlns:a16="http://schemas.microsoft.com/office/drawing/2014/main" id="{D33CD6AD-AC98-4D94-B834-F4D998F2D9EE}"/>
              </a:ext>
            </a:extLst>
          </p:cNvPr>
          <p:cNvSpPr>
            <a:spLocks noGrp="1"/>
          </p:cNvSpPr>
          <p:nvPr>
            <p:ph type="title"/>
          </p:nvPr>
        </p:nvSpPr>
        <p:spPr>
          <a:xfrm>
            <a:off x="0" y="465621"/>
            <a:ext cx="8640000" cy="871200"/>
          </a:xfrm>
        </p:spPr>
        <p:txBody>
          <a:bodyPr/>
          <a:lstStyle/>
          <a:p>
            <a:r>
              <a:rPr lang="en-US" dirty="0"/>
              <a:t>CERTIFICATION FOR </a:t>
            </a:r>
            <a:r>
              <a:rPr lang="en-US" dirty="0" err="1"/>
              <a:t>nesas</a:t>
            </a:r>
            <a:br>
              <a:rPr lang="en-US" dirty="0"/>
            </a:br>
            <a:endParaRPr lang="LID4096" dirty="0"/>
          </a:p>
        </p:txBody>
      </p:sp>
      <p:sp>
        <p:nvSpPr>
          <p:cNvPr id="11" name="TextBox 10">
            <a:extLst>
              <a:ext uri="{FF2B5EF4-FFF2-40B4-BE49-F238E27FC236}">
                <a16:creationId xmlns:a16="http://schemas.microsoft.com/office/drawing/2014/main" id="{CC935829-9088-4E7A-9599-5CF89030C768}"/>
              </a:ext>
            </a:extLst>
          </p:cNvPr>
          <p:cNvSpPr txBox="1"/>
          <p:nvPr/>
        </p:nvSpPr>
        <p:spPr>
          <a:xfrm>
            <a:off x="433621" y="2549770"/>
            <a:ext cx="8629094" cy="1569660"/>
          </a:xfrm>
          <a:prstGeom prst="rect">
            <a:avLst/>
          </a:prstGeom>
          <a:noFill/>
        </p:spPr>
        <p:txBody>
          <a:bodyPr wrap="square" rtlCol="0">
            <a:spAutoFit/>
          </a:bodyPr>
          <a:lstStyle/>
          <a:p>
            <a:r>
              <a:rPr lang="en-US" sz="1600" b="1" dirty="0">
                <a:solidFill>
                  <a:schemeClr val="accent2"/>
                </a:solidFill>
              </a:rPr>
              <a:t>Findings </a:t>
            </a:r>
          </a:p>
          <a:p>
            <a:r>
              <a:rPr lang="en-US" sz="1600" b="1" dirty="0">
                <a:solidFill>
                  <a:schemeClr val="accent2"/>
                </a:solidFill>
              </a:rPr>
              <a:t>CSC_04: </a:t>
            </a:r>
            <a:r>
              <a:rPr lang="en-US" sz="1600" dirty="0">
                <a:solidFill>
                  <a:schemeClr val="accent2"/>
                </a:solidFill>
              </a:rPr>
              <a:t>Auditing and testing evaluation activities in NESAS do not conclude with certification.</a:t>
            </a:r>
          </a:p>
          <a:p>
            <a:endParaRPr lang="en-US" sz="1600" b="1" dirty="0">
              <a:solidFill>
                <a:schemeClr val="accent2"/>
              </a:solidFill>
            </a:endParaRPr>
          </a:p>
          <a:p>
            <a:r>
              <a:rPr lang="en-US" sz="1600" b="1" dirty="0">
                <a:solidFill>
                  <a:schemeClr val="accent2"/>
                </a:solidFill>
              </a:rPr>
              <a:t>Proposed resolutions </a:t>
            </a:r>
          </a:p>
          <a:p>
            <a:r>
              <a:rPr lang="en-US" sz="1600" b="1" dirty="0">
                <a:solidFill>
                  <a:schemeClr val="accent2"/>
                </a:solidFill>
              </a:rPr>
              <a:t>CSC_04: </a:t>
            </a:r>
            <a:r>
              <a:rPr lang="en-US" sz="1600" dirty="0">
                <a:solidFill>
                  <a:schemeClr val="accent2"/>
                </a:solidFill>
              </a:rPr>
              <a:t>Develop certification requirements for NESAS.</a:t>
            </a:r>
          </a:p>
        </p:txBody>
      </p:sp>
      <p:graphicFrame>
        <p:nvGraphicFramePr>
          <p:cNvPr id="6" name="Table 5">
            <a:extLst>
              <a:ext uri="{FF2B5EF4-FFF2-40B4-BE49-F238E27FC236}">
                <a16:creationId xmlns:a16="http://schemas.microsoft.com/office/drawing/2014/main" id="{D183514A-3003-40B0-9750-B1BA2EE4F124}"/>
              </a:ext>
            </a:extLst>
          </p:cNvPr>
          <p:cNvGraphicFramePr>
            <a:graphicFrameLocks noGrp="1"/>
          </p:cNvGraphicFramePr>
          <p:nvPr/>
        </p:nvGraphicFramePr>
        <p:xfrm>
          <a:off x="504000" y="1081591"/>
          <a:ext cx="7938520" cy="1291018"/>
        </p:xfrm>
        <a:graphic>
          <a:graphicData uri="http://schemas.openxmlformats.org/drawingml/2006/table">
            <a:tbl>
              <a:tblPr>
                <a:tableStyleId>{5C22544A-7EE6-4342-B048-85BDC9FD1C3A}</a:tableStyleId>
              </a:tblPr>
              <a:tblGrid>
                <a:gridCol w="531762">
                  <a:extLst>
                    <a:ext uri="{9D8B030D-6E8A-4147-A177-3AD203B41FA5}">
                      <a16:colId xmlns:a16="http://schemas.microsoft.com/office/drawing/2014/main" val="2519679764"/>
                    </a:ext>
                  </a:extLst>
                </a:gridCol>
                <a:gridCol w="716954">
                  <a:extLst>
                    <a:ext uri="{9D8B030D-6E8A-4147-A177-3AD203B41FA5}">
                      <a16:colId xmlns:a16="http://schemas.microsoft.com/office/drawing/2014/main" val="3604957168"/>
                    </a:ext>
                  </a:extLst>
                </a:gridCol>
                <a:gridCol w="757283">
                  <a:extLst>
                    <a:ext uri="{9D8B030D-6E8A-4147-A177-3AD203B41FA5}">
                      <a16:colId xmlns:a16="http://schemas.microsoft.com/office/drawing/2014/main" val="4028922679"/>
                    </a:ext>
                  </a:extLst>
                </a:gridCol>
                <a:gridCol w="920381">
                  <a:extLst>
                    <a:ext uri="{9D8B030D-6E8A-4147-A177-3AD203B41FA5}">
                      <a16:colId xmlns:a16="http://schemas.microsoft.com/office/drawing/2014/main" val="463665864"/>
                    </a:ext>
                  </a:extLst>
                </a:gridCol>
                <a:gridCol w="2349463">
                  <a:extLst>
                    <a:ext uri="{9D8B030D-6E8A-4147-A177-3AD203B41FA5}">
                      <a16:colId xmlns:a16="http://schemas.microsoft.com/office/drawing/2014/main" val="3235432699"/>
                    </a:ext>
                  </a:extLst>
                </a:gridCol>
                <a:gridCol w="1531385">
                  <a:extLst>
                    <a:ext uri="{9D8B030D-6E8A-4147-A177-3AD203B41FA5}">
                      <a16:colId xmlns:a16="http://schemas.microsoft.com/office/drawing/2014/main" val="1236561217"/>
                    </a:ext>
                  </a:extLst>
                </a:gridCol>
                <a:gridCol w="1131292">
                  <a:extLst>
                    <a:ext uri="{9D8B030D-6E8A-4147-A177-3AD203B41FA5}">
                      <a16:colId xmlns:a16="http://schemas.microsoft.com/office/drawing/2014/main" val="1587556150"/>
                    </a:ext>
                  </a:extLst>
                </a:gridCol>
              </a:tblGrid>
              <a:tr h="303862">
                <a:tc>
                  <a:txBody>
                    <a:bodyPr/>
                    <a:lstStyle/>
                    <a:p>
                      <a:pPr algn="l" fontAlgn="t"/>
                      <a:r>
                        <a:rPr lang="en-US" sz="700" b="0" i="0" u="none" strike="noStrike" dirty="0">
                          <a:solidFill>
                            <a:schemeClr val="bg1"/>
                          </a:solidFill>
                          <a:effectLst/>
                          <a:highlight>
                            <a:srgbClr val="004F9F"/>
                          </a:highlight>
                          <a:latin typeface="Calibri" panose="020F0502020204030204" pitchFamily="34" charset="0"/>
                        </a:rPr>
                        <a:t>Codification</a:t>
                      </a:r>
                    </a:p>
                  </a:txBody>
                  <a:tcPr marL="5007" marR="5007" marT="5007" marB="0">
                    <a:solidFill>
                      <a:schemeClr val="accent2"/>
                    </a:solidFill>
                  </a:tcPr>
                </a:tc>
                <a:tc>
                  <a:txBody>
                    <a:bodyPr/>
                    <a:lstStyle/>
                    <a:p>
                      <a:pPr algn="l" fontAlgn="t"/>
                      <a:r>
                        <a:rPr lang="en-US" sz="700" b="0" i="0" u="none" strike="noStrike" dirty="0">
                          <a:solidFill>
                            <a:schemeClr val="bg1"/>
                          </a:solidFill>
                          <a:effectLst/>
                          <a:highlight>
                            <a:srgbClr val="004F9F"/>
                          </a:highlight>
                          <a:latin typeface="Calibri" panose="020F0502020204030204" pitchFamily="34" charset="0"/>
                        </a:rPr>
                        <a:t> Gap name</a:t>
                      </a:r>
                    </a:p>
                  </a:txBody>
                  <a:tcPr marL="5007" marR="5007" marT="5007" marB="0">
                    <a:solidFill>
                      <a:schemeClr val="accent2"/>
                    </a:solidFill>
                  </a:tcPr>
                </a:tc>
                <a:tc>
                  <a:txBody>
                    <a:bodyPr/>
                    <a:lstStyle/>
                    <a:p>
                      <a:pPr algn="l" fontAlgn="t"/>
                      <a:r>
                        <a:rPr lang="en-US" sz="700" b="0" i="0" u="none" strike="noStrike" dirty="0">
                          <a:solidFill>
                            <a:schemeClr val="bg1"/>
                          </a:solidFill>
                          <a:effectLst/>
                          <a:highlight>
                            <a:srgbClr val="004F9F"/>
                          </a:highlight>
                          <a:latin typeface="Calibri" panose="020F0502020204030204" pitchFamily="34" charset="0"/>
                        </a:rPr>
                        <a:t>Applicable for</a:t>
                      </a:r>
                    </a:p>
                  </a:txBody>
                  <a:tcPr marL="5007" marR="5007" marT="5007" marB="0">
                    <a:solidFill>
                      <a:schemeClr val="accent2"/>
                    </a:solidFill>
                  </a:tcPr>
                </a:tc>
                <a:tc>
                  <a:txBody>
                    <a:bodyPr/>
                    <a:lstStyle/>
                    <a:p>
                      <a:pPr algn="l" fontAlgn="t"/>
                      <a:r>
                        <a:rPr lang="en-US" sz="700" b="0" i="0" u="none" strike="noStrike" dirty="0">
                          <a:solidFill>
                            <a:schemeClr val="bg1"/>
                          </a:solidFill>
                          <a:effectLst/>
                          <a:highlight>
                            <a:srgbClr val="004F9F"/>
                          </a:highlight>
                          <a:latin typeface="Calibri" panose="020F0502020204030204" pitchFamily="34" charset="0"/>
                        </a:rPr>
                        <a:t> Gap category</a:t>
                      </a:r>
                    </a:p>
                  </a:txBody>
                  <a:tcPr marL="5007" marR="5007" marT="5007" marB="0">
                    <a:solidFill>
                      <a:schemeClr val="accent2"/>
                    </a:solidFill>
                  </a:tcPr>
                </a:tc>
                <a:tc>
                  <a:txBody>
                    <a:bodyPr/>
                    <a:lstStyle/>
                    <a:p>
                      <a:pPr algn="l" fontAlgn="t"/>
                      <a:r>
                        <a:rPr lang="en-US" sz="700" b="0" i="0" u="none" strike="noStrike" dirty="0">
                          <a:solidFill>
                            <a:schemeClr val="bg1"/>
                          </a:solidFill>
                          <a:effectLst/>
                          <a:highlight>
                            <a:srgbClr val="004F9F"/>
                          </a:highlight>
                          <a:latin typeface="Calibri" panose="020F0502020204030204" pitchFamily="34" charset="0"/>
                        </a:rPr>
                        <a:t>Description </a:t>
                      </a:r>
                    </a:p>
                  </a:txBody>
                  <a:tcPr marL="5007" marR="5007" marT="5007" marB="0">
                    <a:solidFill>
                      <a:schemeClr val="accent2"/>
                    </a:solidFill>
                  </a:tcPr>
                </a:tc>
                <a:tc>
                  <a:txBody>
                    <a:bodyPr/>
                    <a:lstStyle/>
                    <a:p>
                      <a:pPr algn="l" fontAlgn="t"/>
                      <a:r>
                        <a:rPr lang="en-US" sz="700" b="0" i="0" u="none" strike="noStrike" dirty="0">
                          <a:solidFill>
                            <a:schemeClr val="bg1"/>
                          </a:solidFill>
                          <a:effectLst/>
                          <a:highlight>
                            <a:srgbClr val="004F9F"/>
                          </a:highlight>
                          <a:latin typeface="Calibri" panose="020F0502020204030204" pitchFamily="34" charset="0"/>
                        </a:rPr>
                        <a:t>Resolution </a:t>
                      </a:r>
                    </a:p>
                  </a:txBody>
                  <a:tcPr marL="5007" marR="5007" marT="5007" marB="0">
                    <a:solidFill>
                      <a:schemeClr val="accent2"/>
                    </a:solidFill>
                  </a:tcPr>
                </a:tc>
                <a:tc>
                  <a:txBody>
                    <a:bodyPr/>
                    <a:lstStyle/>
                    <a:p>
                      <a:pPr algn="l" fontAlgn="t"/>
                      <a:r>
                        <a:rPr lang="en-US" sz="700" b="0" i="0" u="none" strike="noStrike" dirty="0">
                          <a:solidFill>
                            <a:schemeClr val="bg1"/>
                          </a:solidFill>
                          <a:effectLst/>
                          <a:highlight>
                            <a:srgbClr val="004F9F"/>
                          </a:highlight>
                          <a:latin typeface="Calibri" panose="020F0502020204030204" pitchFamily="34" charset="0"/>
                        </a:rPr>
                        <a:t>Proposed implementation timing </a:t>
                      </a:r>
                    </a:p>
                  </a:txBody>
                  <a:tcPr marL="5007" marR="5007" marT="5007" marB="0">
                    <a:solidFill>
                      <a:schemeClr val="accent2"/>
                    </a:solidFill>
                  </a:tcPr>
                </a:tc>
                <a:extLst>
                  <a:ext uri="{0D108BD9-81ED-4DB2-BD59-A6C34878D82A}">
                    <a16:rowId xmlns:a16="http://schemas.microsoft.com/office/drawing/2014/main" val="2814854940"/>
                  </a:ext>
                </a:extLst>
              </a:tr>
              <a:tr h="987156">
                <a:tc>
                  <a:txBody>
                    <a:bodyPr/>
                    <a:lstStyle/>
                    <a:p>
                      <a:pPr marL="0" algn="l" defTabSz="685800" rtl="0" eaLnBrk="1" fontAlgn="t" latinLnBrk="0" hangingPunct="1"/>
                      <a:r>
                        <a:rPr lang="en-US" sz="600" b="0" i="0" u="none" strike="noStrike" kern="1200" dirty="0">
                          <a:solidFill>
                            <a:srgbClr val="000000"/>
                          </a:solidFill>
                          <a:effectLst/>
                          <a:latin typeface="Calibri" panose="020F0502020204030204" pitchFamily="34" charset="0"/>
                          <a:ea typeface="+mn-ea"/>
                          <a:cs typeface="+mn-cs"/>
                        </a:rPr>
                        <a:t>CSC_04</a:t>
                      </a:r>
                    </a:p>
                  </a:txBody>
                  <a:tcPr marL="3399" marR="3399" marT="3399" marB="0"/>
                </a:tc>
                <a:tc>
                  <a:txBody>
                    <a:bodyPr/>
                    <a:lstStyle/>
                    <a:p>
                      <a:pPr marL="0" algn="l" defTabSz="685800" rtl="0" eaLnBrk="1" fontAlgn="t" latinLnBrk="0" hangingPunct="1"/>
                      <a:r>
                        <a:rPr lang="en-US" sz="600" b="0" i="0" u="none" strike="noStrike" kern="1200" dirty="0">
                          <a:solidFill>
                            <a:srgbClr val="000000"/>
                          </a:solidFill>
                          <a:effectLst/>
                          <a:latin typeface="Calibri" panose="020F0502020204030204" pitchFamily="34" charset="0"/>
                          <a:ea typeface="+mn-ea"/>
                          <a:cs typeface="+mn-cs"/>
                        </a:rPr>
                        <a:t>NESAS auditing and testing/evaluation activities do not lead to certification of assessed products</a:t>
                      </a:r>
                    </a:p>
                  </a:txBody>
                  <a:tcPr marL="3399" marR="3399" marT="3399" marB="0"/>
                </a:tc>
                <a:tc>
                  <a:txBody>
                    <a:bodyPr/>
                    <a:lstStyle/>
                    <a:p>
                      <a:pPr marL="0" algn="l" defTabSz="685800" rtl="0" eaLnBrk="1" fontAlgn="t" latinLnBrk="0" hangingPunct="1"/>
                      <a:r>
                        <a:rPr lang="en-US" sz="600" b="0" i="0" u="none" strike="noStrike" kern="1200" dirty="0">
                          <a:solidFill>
                            <a:srgbClr val="000000"/>
                          </a:solidFill>
                          <a:effectLst/>
                          <a:latin typeface="Calibri" panose="020F0502020204030204" pitchFamily="34" charset="0"/>
                          <a:ea typeface="+mn-ea"/>
                          <a:cs typeface="+mn-cs"/>
                        </a:rPr>
                        <a:t>NESAS</a:t>
                      </a:r>
                    </a:p>
                  </a:txBody>
                  <a:tcPr marL="3399" marR="3399" marT="3399" marB="0"/>
                </a:tc>
                <a:tc>
                  <a:txBody>
                    <a:bodyPr/>
                    <a:lstStyle/>
                    <a:p>
                      <a:pPr marL="0" algn="l" defTabSz="685800" rtl="0" eaLnBrk="1" fontAlgn="t" latinLnBrk="0" hangingPunct="1"/>
                      <a:r>
                        <a:rPr lang="en-US" sz="600" b="0" i="0" u="none" strike="noStrike" kern="1200" dirty="0">
                          <a:solidFill>
                            <a:srgbClr val="000000"/>
                          </a:solidFill>
                          <a:effectLst/>
                          <a:latin typeface="Calibri" panose="020F0502020204030204" pitchFamily="34" charset="0"/>
                          <a:ea typeface="+mn-ea"/>
                          <a:cs typeface="+mn-cs"/>
                        </a:rPr>
                        <a:t>Certification</a:t>
                      </a:r>
                      <a:endParaRPr lang="LID4096" sz="600" b="0" i="0" u="none" strike="noStrike" kern="1200" dirty="0">
                        <a:solidFill>
                          <a:srgbClr val="000000"/>
                        </a:solidFill>
                        <a:effectLst/>
                        <a:latin typeface="Calibri" panose="020F0502020204030204" pitchFamily="34" charset="0"/>
                        <a:ea typeface="+mn-ea"/>
                        <a:cs typeface="+mn-cs"/>
                      </a:endParaRPr>
                    </a:p>
                  </a:txBody>
                  <a:tcPr marL="3399" marR="3399" marT="3399" marB="0"/>
                </a:tc>
                <a:tc>
                  <a:txBody>
                    <a:bodyPr/>
                    <a:lstStyle/>
                    <a:p>
                      <a:pPr marL="0" algn="l" defTabSz="685800" rtl="0" eaLnBrk="1" fontAlgn="t" latinLnBrk="0" hangingPunct="1"/>
                      <a:r>
                        <a:rPr lang="en-US" sz="600" b="0" i="0" u="none" strike="noStrike" kern="1200" dirty="0">
                          <a:solidFill>
                            <a:srgbClr val="000000"/>
                          </a:solidFill>
                          <a:effectLst/>
                          <a:latin typeface="Calibri" panose="020F0502020204030204" pitchFamily="34" charset="0"/>
                          <a:ea typeface="+mn-ea"/>
                          <a:cs typeface="+mn-cs"/>
                        </a:rPr>
                        <a:t>NESAS auditing and testing/evaluation activities are not concluded by the certification of assessed products, and therefore lack of the following necessary elements of a certification scheme as defined by the CSA:</a:t>
                      </a:r>
                      <a:br>
                        <a:rPr lang="en-US" sz="600" b="0" i="0" u="none" strike="noStrike" kern="1200" dirty="0">
                          <a:solidFill>
                            <a:srgbClr val="000000"/>
                          </a:solidFill>
                          <a:effectLst/>
                          <a:latin typeface="Calibri" panose="020F0502020204030204" pitchFamily="34" charset="0"/>
                          <a:ea typeface="+mn-ea"/>
                          <a:cs typeface="+mn-cs"/>
                        </a:rPr>
                      </a:br>
                      <a:r>
                        <a:rPr lang="en-US" sz="600" b="0" i="0" u="none" strike="noStrike" kern="1200" dirty="0">
                          <a:solidFill>
                            <a:srgbClr val="000000"/>
                          </a:solidFill>
                          <a:effectLst/>
                          <a:latin typeface="Calibri" panose="020F0502020204030204" pitchFamily="34" charset="0"/>
                          <a:ea typeface="+mn-ea"/>
                          <a:cs typeface="+mn-cs"/>
                        </a:rPr>
                        <a:t>- No certificate issuer</a:t>
                      </a:r>
                      <a:br>
                        <a:rPr lang="en-US" sz="600" b="0" i="0" u="none" strike="noStrike" kern="1200" dirty="0">
                          <a:solidFill>
                            <a:srgbClr val="000000"/>
                          </a:solidFill>
                          <a:effectLst/>
                          <a:latin typeface="Calibri" panose="020F0502020204030204" pitchFamily="34" charset="0"/>
                          <a:ea typeface="+mn-ea"/>
                          <a:cs typeface="+mn-cs"/>
                        </a:rPr>
                      </a:br>
                      <a:r>
                        <a:rPr lang="en-US" sz="600" b="0" i="0" u="none" strike="noStrike" kern="1200" dirty="0">
                          <a:solidFill>
                            <a:srgbClr val="000000"/>
                          </a:solidFill>
                          <a:effectLst/>
                          <a:latin typeface="Calibri" panose="020F0502020204030204" pitchFamily="34" charset="0"/>
                          <a:ea typeface="+mn-ea"/>
                          <a:cs typeface="+mn-cs"/>
                        </a:rPr>
                        <a:t>- No certificate description</a:t>
                      </a:r>
                      <a:br>
                        <a:rPr lang="en-US" sz="600" b="0" i="0" u="none" strike="noStrike" kern="1200" dirty="0">
                          <a:solidFill>
                            <a:srgbClr val="000000"/>
                          </a:solidFill>
                          <a:effectLst/>
                          <a:latin typeface="Calibri" panose="020F0502020204030204" pitchFamily="34" charset="0"/>
                          <a:ea typeface="+mn-ea"/>
                          <a:cs typeface="+mn-cs"/>
                        </a:rPr>
                      </a:br>
                      <a:r>
                        <a:rPr lang="en-US" sz="600" b="0" i="0" u="none" strike="noStrike" kern="1200" dirty="0">
                          <a:solidFill>
                            <a:srgbClr val="000000"/>
                          </a:solidFill>
                          <a:effectLst/>
                          <a:latin typeface="Calibri" panose="020F0502020204030204" pitchFamily="34" charset="0"/>
                          <a:ea typeface="+mn-ea"/>
                          <a:cs typeface="+mn-cs"/>
                        </a:rPr>
                        <a:t>- No disclosure policy for certificates issued /withdrawn/etc. </a:t>
                      </a:r>
                      <a:br>
                        <a:rPr lang="en-US" sz="600" b="0" i="0" u="none" strike="noStrike" kern="1200" dirty="0">
                          <a:solidFill>
                            <a:srgbClr val="000000"/>
                          </a:solidFill>
                          <a:effectLst/>
                          <a:latin typeface="Calibri" panose="020F0502020204030204" pitchFamily="34" charset="0"/>
                          <a:ea typeface="+mn-ea"/>
                          <a:cs typeface="+mn-cs"/>
                        </a:rPr>
                      </a:br>
                      <a:r>
                        <a:rPr lang="en-US" sz="600" b="0" i="0" u="none" strike="noStrike" kern="1200" dirty="0">
                          <a:solidFill>
                            <a:srgbClr val="000000"/>
                          </a:solidFill>
                          <a:effectLst/>
                          <a:latin typeface="Calibri" panose="020F0502020204030204" pitchFamily="34" charset="0"/>
                          <a:ea typeface="+mn-ea"/>
                          <a:cs typeface="+mn-cs"/>
                        </a:rPr>
                        <a:t>- Evaluation reports are directly forwarded to the vendor.</a:t>
                      </a:r>
                      <a:br>
                        <a:rPr lang="en-US" sz="600" b="0" i="0" u="none" strike="noStrike" kern="1200" dirty="0">
                          <a:solidFill>
                            <a:srgbClr val="000000"/>
                          </a:solidFill>
                          <a:effectLst/>
                          <a:latin typeface="Calibri" panose="020F0502020204030204" pitchFamily="34" charset="0"/>
                          <a:ea typeface="+mn-ea"/>
                          <a:cs typeface="+mn-cs"/>
                        </a:rPr>
                      </a:br>
                      <a:r>
                        <a:rPr lang="en-US" sz="600" b="0" i="0" u="none" strike="noStrike" kern="1200" dirty="0">
                          <a:solidFill>
                            <a:srgbClr val="000000"/>
                          </a:solidFill>
                          <a:effectLst/>
                          <a:latin typeface="Calibri" panose="020F0502020204030204" pitchFamily="34" charset="0"/>
                          <a:ea typeface="+mn-ea"/>
                          <a:cs typeface="+mn-cs"/>
                        </a:rPr>
                        <a:t>- No control over the versions</a:t>
                      </a:r>
                    </a:p>
                  </a:txBody>
                  <a:tcPr marL="3399" marR="3399" marT="3399" marB="0"/>
                </a:tc>
                <a:tc>
                  <a:txBody>
                    <a:bodyPr/>
                    <a:lstStyle/>
                    <a:p>
                      <a:pPr marL="0" algn="l" defTabSz="685800" rtl="0" eaLnBrk="1" fontAlgn="t" latinLnBrk="0" hangingPunct="1"/>
                      <a:r>
                        <a:rPr lang="en-US" sz="600" b="0" i="0" u="none" strike="noStrike" kern="1200" dirty="0">
                          <a:solidFill>
                            <a:srgbClr val="000000"/>
                          </a:solidFill>
                          <a:effectLst/>
                          <a:latin typeface="Calibri" panose="020F0502020204030204" pitchFamily="34" charset="0"/>
                          <a:ea typeface="+mn-ea"/>
                          <a:cs typeface="+mn-cs"/>
                        </a:rPr>
                        <a:t>Create certification requirements re-using EUCC and EUCS experience</a:t>
                      </a:r>
                    </a:p>
                  </a:txBody>
                  <a:tcPr marL="3399" marR="3399" marT="3399" marB="0"/>
                </a:tc>
                <a:tc>
                  <a:txBody>
                    <a:bodyPr/>
                    <a:lstStyle/>
                    <a:p>
                      <a:pPr marL="0" algn="l" defTabSz="685800" rtl="0" eaLnBrk="1" fontAlgn="t" latinLnBrk="0" hangingPunct="1"/>
                      <a:r>
                        <a:rPr lang="en-US" sz="600" b="0" i="0" u="none" strike="noStrike" kern="1200" dirty="0">
                          <a:solidFill>
                            <a:srgbClr val="000000"/>
                          </a:solidFill>
                          <a:effectLst/>
                          <a:latin typeface="Calibri" panose="020F0502020204030204" pitchFamily="34" charset="0"/>
                          <a:ea typeface="+mn-ea"/>
                          <a:cs typeface="+mn-cs"/>
                        </a:rPr>
                        <a:t>Scheme version 1</a:t>
                      </a:r>
                    </a:p>
                  </a:txBody>
                  <a:tcPr marL="3399" marR="3399" marT="3399" marB="0"/>
                </a:tc>
                <a:extLst>
                  <a:ext uri="{0D108BD9-81ED-4DB2-BD59-A6C34878D82A}">
                    <a16:rowId xmlns:a16="http://schemas.microsoft.com/office/drawing/2014/main" val="3796453300"/>
                  </a:ext>
                </a:extLst>
              </a:tr>
            </a:tbl>
          </a:graphicData>
        </a:graphic>
      </p:graphicFrame>
      <p:sp>
        <p:nvSpPr>
          <p:cNvPr id="3" name="Footer Placeholder 2">
            <a:extLst>
              <a:ext uri="{FF2B5EF4-FFF2-40B4-BE49-F238E27FC236}">
                <a16:creationId xmlns:a16="http://schemas.microsoft.com/office/drawing/2014/main" id="{9EBF84FE-502F-4AA7-9F74-07231A466F61}"/>
              </a:ext>
            </a:extLst>
          </p:cNvPr>
          <p:cNvSpPr>
            <a:spLocks noGrp="1"/>
          </p:cNvSpPr>
          <p:nvPr>
            <p:ph type="ftr" sz="quarter" idx="11"/>
          </p:nvPr>
        </p:nvSpPr>
        <p:spPr/>
        <p:txBody>
          <a:bodyPr/>
          <a:lstStyle/>
          <a:p>
            <a:r>
              <a:rPr lang="en-US" noProof="0"/>
              <a:t>21st of November 2022 - EU 5G AHWG plenary</a:t>
            </a:r>
            <a:endParaRPr lang="en-GB" noProof="0" dirty="0"/>
          </a:p>
        </p:txBody>
      </p:sp>
    </p:spTree>
    <p:extLst>
      <p:ext uri="{BB962C8B-B14F-4D97-AF65-F5344CB8AC3E}">
        <p14:creationId xmlns:p14="http://schemas.microsoft.com/office/powerpoint/2010/main" val="28401467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4840F09-C922-4187-8A3B-03310DD96CB4}"/>
              </a:ext>
            </a:extLst>
          </p:cNvPr>
          <p:cNvSpPr>
            <a:spLocks noGrp="1"/>
          </p:cNvSpPr>
          <p:nvPr>
            <p:ph type="body" sz="quarter" idx="13"/>
          </p:nvPr>
        </p:nvSpPr>
        <p:spPr/>
        <p:txBody>
          <a:bodyPr/>
          <a:lstStyle/>
          <a:p>
            <a:r>
              <a:rPr lang="en-GB" sz="1400" dirty="0">
                <a:latin typeface="Arial" panose="020B0604020202020204" pitchFamily="34" charset="0"/>
                <a:cs typeface="Arial" panose="020B0604020202020204" pitchFamily="34" charset="0"/>
              </a:rPr>
              <a:t>EU5G</a:t>
            </a:r>
          </a:p>
          <a:p>
            <a:endParaRPr lang="LID4096" dirty="0"/>
          </a:p>
        </p:txBody>
      </p:sp>
      <p:sp>
        <p:nvSpPr>
          <p:cNvPr id="4" name="Title 3">
            <a:extLst>
              <a:ext uri="{FF2B5EF4-FFF2-40B4-BE49-F238E27FC236}">
                <a16:creationId xmlns:a16="http://schemas.microsoft.com/office/drawing/2014/main" id="{D33CD6AD-AC98-4D94-B834-F4D998F2D9EE}"/>
              </a:ext>
            </a:extLst>
          </p:cNvPr>
          <p:cNvSpPr>
            <a:spLocks noGrp="1"/>
          </p:cNvSpPr>
          <p:nvPr>
            <p:ph type="title"/>
          </p:nvPr>
        </p:nvSpPr>
        <p:spPr>
          <a:xfrm>
            <a:off x="0" y="465621"/>
            <a:ext cx="8640000" cy="871200"/>
          </a:xfrm>
        </p:spPr>
        <p:txBody>
          <a:bodyPr/>
          <a:lstStyle/>
          <a:p>
            <a:r>
              <a:rPr lang="en-US" sz="2800" dirty="0"/>
              <a:t>CERTIFICATION FOR </a:t>
            </a:r>
            <a:r>
              <a:rPr lang="en-US" sz="2800" dirty="0" err="1"/>
              <a:t>sas</a:t>
            </a:r>
            <a:r>
              <a:rPr lang="en-US" sz="2800" dirty="0"/>
              <a:t>-up/</a:t>
            </a:r>
            <a:r>
              <a:rPr lang="en-US" sz="2800" dirty="0" err="1"/>
              <a:t>sas-sm</a:t>
            </a:r>
            <a:endParaRPr lang="LID4096" sz="2800" dirty="0"/>
          </a:p>
        </p:txBody>
      </p:sp>
      <p:sp>
        <p:nvSpPr>
          <p:cNvPr id="11" name="TextBox 10">
            <a:extLst>
              <a:ext uri="{FF2B5EF4-FFF2-40B4-BE49-F238E27FC236}">
                <a16:creationId xmlns:a16="http://schemas.microsoft.com/office/drawing/2014/main" id="{CC935829-9088-4E7A-9599-5CF89030C768}"/>
              </a:ext>
            </a:extLst>
          </p:cNvPr>
          <p:cNvSpPr txBox="1"/>
          <p:nvPr/>
        </p:nvSpPr>
        <p:spPr>
          <a:xfrm>
            <a:off x="320983" y="3270331"/>
            <a:ext cx="8629094" cy="2062103"/>
          </a:xfrm>
          <a:prstGeom prst="rect">
            <a:avLst/>
          </a:prstGeom>
          <a:noFill/>
        </p:spPr>
        <p:txBody>
          <a:bodyPr wrap="square" rtlCol="0">
            <a:spAutoFit/>
          </a:bodyPr>
          <a:lstStyle/>
          <a:p>
            <a:r>
              <a:rPr lang="en-US" sz="1600" b="1" dirty="0">
                <a:solidFill>
                  <a:schemeClr val="accent2"/>
                </a:solidFill>
              </a:rPr>
              <a:t>Findings </a:t>
            </a:r>
          </a:p>
          <a:p>
            <a:r>
              <a:rPr lang="en-US" sz="1600" b="1" dirty="0">
                <a:solidFill>
                  <a:schemeClr val="accent2"/>
                </a:solidFill>
              </a:rPr>
              <a:t>CSC_09:</a:t>
            </a:r>
            <a:r>
              <a:rPr lang="en-US" sz="1600" dirty="0">
                <a:solidFill>
                  <a:schemeClr val="accent2"/>
                </a:solidFill>
              </a:rPr>
              <a:t>Auditing and testing evaluation activities in SAS-UP do not conclude with certification.</a:t>
            </a:r>
          </a:p>
          <a:p>
            <a:r>
              <a:rPr lang="en-US" sz="1600" b="1" dirty="0">
                <a:solidFill>
                  <a:schemeClr val="accent2"/>
                </a:solidFill>
              </a:rPr>
              <a:t>CSC_10: </a:t>
            </a:r>
            <a:r>
              <a:rPr lang="en-US" sz="1600" dirty="0">
                <a:solidFill>
                  <a:schemeClr val="accent2"/>
                </a:solidFill>
              </a:rPr>
              <a:t>Auditing and testing evaluation activities in SAS-SM do not conclude with certification.</a:t>
            </a:r>
          </a:p>
          <a:p>
            <a:endParaRPr lang="en-US" sz="1600" dirty="0">
              <a:solidFill>
                <a:schemeClr val="accent2"/>
              </a:solidFill>
            </a:endParaRPr>
          </a:p>
          <a:p>
            <a:r>
              <a:rPr lang="en-US" sz="1600" b="1" dirty="0">
                <a:solidFill>
                  <a:schemeClr val="accent2"/>
                </a:solidFill>
              </a:rPr>
              <a:t>Proposed resolutions </a:t>
            </a:r>
          </a:p>
          <a:p>
            <a:r>
              <a:rPr lang="en-US" sz="1600" b="1" dirty="0">
                <a:solidFill>
                  <a:schemeClr val="accent2"/>
                </a:solidFill>
              </a:rPr>
              <a:t>CSC_09/CSC_10: </a:t>
            </a:r>
            <a:r>
              <a:rPr lang="en-US" sz="1600" dirty="0">
                <a:solidFill>
                  <a:schemeClr val="accent2"/>
                </a:solidFill>
              </a:rPr>
              <a:t>Develop certification requirements for SAS-UP/SAS-SM.</a:t>
            </a:r>
          </a:p>
        </p:txBody>
      </p:sp>
      <p:graphicFrame>
        <p:nvGraphicFramePr>
          <p:cNvPr id="6" name="Table 5">
            <a:extLst>
              <a:ext uri="{FF2B5EF4-FFF2-40B4-BE49-F238E27FC236}">
                <a16:creationId xmlns:a16="http://schemas.microsoft.com/office/drawing/2014/main" id="{D183514A-3003-40B0-9750-B1BA2EE4F124}"/>
              </a:ext>
            </a:extLst>
          </p:cNvPr>
          <p:cNvGraphicFramePr>
            <a:graphicFrameLocks noGrp="1"/>
          </p:cNvGraphicFramePr>
          <p:nvPr/>
        </p:nvGraphicFramePr>
        <p:xfrm>
          <a:off x="410630" y="1508166"/>
          <a:ext cx="7938520" cy="1590820"/>
        </p:xfrm>
        <a:graphic>
          <a:graphicData uri="http://schemas.openxmlformats.org/drawingml/2006/table">
            <a:tbl>
              <a:tblPr>
                <a:tableStyleId>{5C22544A-7EE6-4342-B048-85BDC9FD1C3A}</a:tableStyleId>
              </a:tblPr>
              <a:tblGrid>
                <a:gridCol w="531762">
                  <a:extLst>
                    <a:ext uri="{9D8B030D-6E8A-4147-A177-3AD203B41FA5}">
                      <a16:colId xmlns:a16="http://schemas.microsoft.com/office/drawing/2014/main" val="2519679764"/>
                    </a:ext>
                  </a:extLst>
                </a:gridCol>
                <a:gridCol w="716954">
                  <a:extLst>
                    <a:ext uri="{9D8B030D-6E8A-4147-A177-3AD203B41FA5}">
                      <a16:colId xmlns:a16="http://schemas.microsoft.com/office/drawing/2014/main" val="3604957168"/>
                    </a:ext>
                  </a:extLst>
                </a:gridCol>
                <a:gridCol w="757283">
                  <a:extLst>
                    <a:ext uri="{9D8B030D-6E8A-4147-A177-3AD203B41FA5}">
                      <a16:colId xmlns:a16="http://schemas.microsoft.com/office/drawing/2014/main" val="4028922679"/>
                    </a:ext>
                  </a:extLst>
                </a:gridCol>
                <a:gridCol w="920381">
                  <a:extLst>
                    <a:ext uri="{9D8B030D-6E8A-4147-A177-3AD203B41FA5}">
                      <a16:colId xmlns:a16="http://schemas.microsoft.com/office/drawing/2014/main" val="463665864"/>
                    </a:ext>
                  </a:extLst>
                </a:gridCol>
                <a:gridCol w="2349463">
                  <a:extLst>
                    <a:ext uri="{9D8B030D-6E8A-4147-A177-3AD203B41FA5}">
                      <a16:colId xmlns:a16="http://schemas.microsoft.com/office/drawing/2014/main" val="3235432699"/>
                    </a:ext>
                  </a:extLst>
                </a:gridCol>
                <a:gridCol w="1531385">
                  <a:extLst>
                    <a:ext uri="{9D8B030D-6E8A-4147-A177-3AD203B41FA5}">
                      <a16:colId xmlns:a16="http://schemas.microsoft.com/office/drawing/2014/main" val="1236561217"/>
                    </a:ext>
                  </a:extLst>
                </a:gridCol>
                <a:gridCol w="1131292">
                  <a:extLst>
                    <a:ext uri="{9D8B030D-6E8A-4147-A177-3AD203B41FA5}">
                      <a16:colId xmlns:a16="http://schemas.microsoft.com/office/drawing/2014/main" val="1587556150"/>
                    </a:ext>
                  </a:extLst>
                </a:gridCol>
              </a:tblGrid>
              <a:tr h="303862">
                <a:tc>
                  <a:txBody>
                    <a:bodyPr/>
                    <a:lstStyle/>
                    <a:p>
                      <a:pPr algn="l" fontAlgn="t"/>
                      <a:r>
                        <a:rPr lang="en-US" sz="700" b="0" i="0" u="none" strike="noStrike" dirty="0">
                          <a:solidFill>
                            <a:schemeClr val="bg1"/>
                          </a:solidFill>
                          <a:effectLst/>
                          <a:highlight>
                            <a:srgbClr val="004F9F"/>
                          </a:highlight>
                          <a:latin typeface="Calibri" panose="020F0502020204030204" pitchFamily="34" charset="0"/>
                        </a:rPr>
                        <a:t>Codification</a:t>
                      </a:r>
                    </a:p>
                  </a:txBody>
                  <a:tcPr marL="5007" marR="5007" marT="5007" marB="0">
                    <a:solidFill>
                      <a:schemeClr val="accent2"/>
                    </a:solidFill>
                  </a:tcPr>
                </a:tc>
                <a:tc>
                  <a:txBody>
                    <a:bodyPr/>
                    <a:lstStyle/>
                    <a:p>
                      <a:pPr algn="l" fontAlgn="t"/>
                      <a:r>
                        <a:rPr lang="en-US" sz="700" b="0" i="0" u="none" strike="noStrike" dirty="0">
                          <a:solidFill>
                            <a:schemeClr val="bg1"/>
                          </a:solidFill>
                          <a:effectLst/>
                          <a:highlight>
                            <a:srgbClr val="004F9F"/>
                          </a:highlight>
                          <a:latin typeface="Calibri" panose="020F0502020204030204" pitchFamily="34" charset="0"/>
                        </a:rPr>
                        <a:t> Gap name</a:t>
                      </a:r>
                    </a:p>
                  </a:txBody>
                  <a:tcPr marL="5007" marR="5007" marT="5007" marB="0">
                    <a:solidFill>
                      <a:schemeClr val="accent2"/>
                    </a:solidFill>
                  </a:tcPr>
                </a:tc>
                <a:tc>
                  <a:txBody>
                    <a:bodyPr/>
                    <a:lstStyle/>
                    <a:p>
                      <a:pPr algn="l" fontAlgn="t"/>
                      <a:r>
                        <a:rPr lang="en-US" sz="700" b="0" i="0" u="none" strike="noStrike" dirty="0">
                          <a:solidFill>
                            <a:schemeClr val="bg1"/>
                          </a:solidFill>
                          <a:effectLst/>
                          <a:highlight>
                            <a:srgbClr val="004F9F"/>
                          </a:highlight>
                          <a:latin typeface="Calibri" panose="020F0502020204030204" pitchFamily="34" charset="0"/>
                        </a:rPr>
                        <a:t>Applicable for</a:t>
                      </a:r>
                    </a:p>
                  </a:txBody>
                  <a:tcPr marL="5007" marR="5007" marT="5007" marB="0">
                    <a:solidFill>
                      <a:schemeClr val="accent2"/>
                    </a:solidFill>
                  </a:tcPr>
                </a:tc>
                <a:tc>
                  <a:txBody>
                    <a:bodyPr/>
                    <a:lstStyle/>
                    <a:p>
                      <a:pPr algn="l" fontAlgn="t"/>
                      <a:r>
                        <a:rPr lang="en-US" sz="700" b="0" i="0" u="none" strike="noStrike" dirty="0">
                          <a:solidFill>
                            <a:schemeClr val="bg1"/>
                          </a:solidFill>
                          <a:effectLst/>
                          <a:highlight>
                            <a:srgbClr val="004F9F"/>
                          </a:highlight>
                          <a:latin typeface="Calibri" panose="020F0502020204030204" pitchFamily="34" charset="0"/>
                        </a:rPr>
                        <a:t> Gap category</a:t>
                      </a:r>
                    </a:p>
                  </a:txBody>
                  <a:tcPr marL="5007" marR="5007" marT="5007" marB="0">
                    <a:solidFill>
                      <a:schemeClr val="accent2"/>
                    </a:solidFill>
                  </a:tcPr>
                </a:tc>
                <a:tc>
                  <a:txBody>
                    <a:bodyPr/>
                    <a:lstStyle/>
                    <a:p>
                      <a:pPr algn="l" fontAlgn="t"/>
                      <a:r>
                        <a:rPr lang="en-US" sz="700" b="0" i="0" u="none" strike="noStrike" dirty="0">
                          <a:solidFill>
                            <a:schemeClr val="bg1"/>
                          </a:solidFill>
                          <a:effectLst/>
                          <a:highlight>
                            <a:srgbClr val="004F9F"/>
                          </a:highlight>
                          <a:latin typeface="Calibri" panose="020F0502020204030204" pitchFamily="34" charset="0"/>
                        </a:rPr>
                        <a:t>Description </a:t>
                      </a:r>
                    </a:p>
                  </a:txBody>
                  <a:tcPr marL="5007" marR="5007" marT="5007" marB="0">
                    <a:solidFill>
                      <a:schemeClr val="accent2"/>
                    </a:solidFill>
                  </a:tcPr>
                </a:tc>
                <a:tc>
                  <a:txBody>
                    <a:bodyPr/>
                    <a:lstStyle/>
                    <a:p>
                      <a:pPr algn="l" fontAlgn="t"/>
                      <a:r>
                        <a:rPr lang="en-US" sz="700" b="0" i="0" u="none" strike="noStrike" dirty="0">
                          <a:solidFill>
                            <a:schemeClr val="bg1"/>
                          </a:solidFill>
                          <a:effectLst/>
                          <a:highlight>
                            <a:srgbClr val="004F9F"/>
                          </a:highlight>
                          <a:latin typeface="Calibri" panose="020F0502020204030204" pitchFamily="34" charset="0"/>
                        </a:rPr>
                        <a:t>Resolution </a:t>
                      </a:r>
                    </a:p>
                  </a:txBody>
                  <a:tcPr marL="5007" marR="5007" marT="5007" marB="0">
                    <a:solidFill>
                      <a:schemeClr val="accent2"/>
                    </a:solidFill>
                  </a:tcPr>
                </a:tc>
                <a:tc>
                  <a:txBody>
                    <a:bodyPr/>
                    <a:lstStyle/>
                    <a:p>
                      <a:pPr algn="l" fontAlgn="t"/>
                      <a:r>
                        <a:rPr lang="en-US" sz="700" b="0" i="0" u="none" strike="noStrike" dirty="0">
                          <a:solidFill>
                            <a:schemeClr val="bg1"/>
                          </a:solidFill>
                          <a:effectLst/>
                          <a:highlight>
                            <a:srgbClr val="004F9F"/>
                          </a:highlight>
                          <a:latin typeface="Calibri" panose="020F0502020204030204" pitchFamily="34" charset="0"/>
                        </a:rPr>
                        <a:t>Proposed implementation timing </a:t>
                      </a:r>
                    </a:p>
                  </a:txBody>
                  <a:tcPr marL="5007" marR="5007" marT="5007" marB="0">
                    <a:solidFill>
                      <a:schemeClr val="accent2"/>
                    </a:solidFill>
                  </a:tcPr>
                </a:tc>
                <a:extLst>
                  <a:ext uri="{0D108BD9-81ED-4DB2-BD59-A6C34878D82A}">
                    <a16:rowId xmlns:a16="http://schemas.microsoft.com/office/drawing/2014/main" val="2814854940"/>
                  </a:ext>
                </a:extLst>
              </a:tr>
              <a:tr h="641602">
                <a:tc>
                  <a:txBody>
                    <a:bodyPr/>
                    <a:lstStyle/>
                    <a:p>
                      <a:pPr algn="l" fontAlgn="t"/>
                      <a:r>
                        <a:rPr lang="en-US" sz="700" u="none" strike="noStrike" dirty="0">
                          <a:effectLst/>
                        </a:rPr>
                        <a:t>CSC_09</a:t>
                      </a:r>
                      <a:endParaRPr lang="en-US" sz="700" b="0" i="0" u="none" strike="noStrike" dirty="0">
                        <a:solidFill>
                          <a:srgbClr val="000000"/>
                        </a:solidFill>
                        <a:effectLst/>
                        <a:latin typeface="Calibri" panose="020F0502020204030204" pitchFamily="34" charset="0"/>
                      </a:endParaRPr>
                    </a:p>
                  </a:txBody>
                  <a:tcPr marL="3399" marR="3399" marT="3399" marB="0"/>
                </a:tc>
                <a:tc>
                  <a:txBody>
                    <a:bodyPr/>
                    <a:lstStyle/>
                    <a:p>
                      <a:pPr algn="l" fontAlgn="t"/>
                      <a:r>
                        <a:rPr lang="en-US" sz="700" u="none" strike="noStrike" dirty="0">
                          <a:effectLst/>
                        </a:rPr>
                        <a:t>SAS-UP auditing and testing/evaluation activities do not lead to certification</a:t>
                      </a:r>
                      <a:endParaRPr lang="en-US" sz="700" b="0" i="0" u="none" strike="noStrike" dirty="0">
                        <a:solidFill>
                          <a:srgbClr val="000000"/>
                        </a:solidFill>
                        <a:effectLst/>
                        <a:latin typeface="Calibri" panose="020F0502020204030204" pitchFamily="34" charset="0"/>
                      </a:endParaRPr>
                    </a:p>
                  </a:txBody>
                  <a:tcPr marL="3399" marR="3399" marT="3399" marB="0"/>
                </a:tc>
                <a:tc>
                  <a:txBody>
                    <a:bodyPr/>
                    <a:lstStyle/>
                    <a:p>
                      <a:pPr algn="l" fontAlgn="t"/>
                      <a:r>
                        <a:rPr lang="en-US" sz="700" u="none" strike="noStrike" dirty="0">
                          <a:effectLst/>
                        </a:rPr>
                        <a:t>SAS-UP</a:t>
                      </a:r>
                      <a:endParaRPr lang="en-US" sz="700" b="0" i="0" u="none" strike="noStrike" dirty="0">
                        <a:solidFill>
                          <a:srgbClr val="000000"/>
                        </a:solidFill>
                        <a:effectLst/>
                        <a:latin typeface="Calibri" panose="020F0502020204030204" pitchFamily="34" charset="0"/>
                      </a:endParaRPr>
                    </a:p>
                  </a:txBody>
                  <a:tcPr marL="3399" marR="3399" marT="3399" marB="0"/>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700" u="none" strike="noStrike" kern="1200" dirty="0">
                          <a:solidFill>
                            <a:schemeClr val="dk1"/>
                          </a:solidFill>
                          <a:effectLst/>
                          <a:latin typeface="+mn-lt"/>
                          <a:ea typeface="+mn-ea"/>
                          <a:cs typeface="+mn-cs"/>
                        </a:rPr>
                        <a:t>Certification</a:t>
                      </a:r>
                      <a:endParaRPr lang="LID4096" sz="700" u="none" strike="noStrike" kern="1200" dirty="0">
                        <a:solidFill>
                          <a:schemeClr val="dk1"/>
                        </a:solidFill>
                        <a:effectLst/>
                        <a:latin typeface="+mn-lt"/>
                        <a:ea typeface="+mn-ea"/>
                        <a:cs typeface="+mn-cs"/>
                      </a:endParaRPr>
                    </a:p>
                    <a:p>
                      <a:endParaRPr lang="LID4096" sz="700" u="none" strike="noStrike" kern="1200" dirty="0">
                        <a:solidFill>
                          <a:schemeClr val="dk1"/>
                        </a:solidFill>
                        <a:effectLst/>
                        <a:latin typeface="+mn-lt"/>
                        <a:ea typeface="+mn-ea"/>
                        <a:cs typeface="+mn-cs"/>
                      </a:endParaRPr>
                    </a:p>
                  </a:txBody>
                  <a:tcPr marL="3399" marR="3399" marT="3399" marB="0"/>
                </a:tc>
                <a:tc>
                  <a:txBody>
                    <a:bodyPr/>
                    <a:lstStyle/>
                    <a:p>
                      <a:pPr algn="l" fontAlgn="t"/>
                      <a:r>
                        <a:rPr lang="en-US" sz="700" u="none" strike="noStrike">
                          <a:effectLst/>
                        </a:rPr>
                        <a:t>The outcome of SAS-UP activities currently defined do not lead to certificates in line with CSA requirements and need to be revisited, in particular in relation with  the establishment and disclosure policy for certificates issued /withdrawn/etc. </a:t>
                      </a:r>
                      <a:br>
                        <a:rPr lang="en-US" sz="700" u="none" strike="noStrike">
                          <a:effectLst/>
                        </a:rPr>
                      </a:br>
                      <a:endParaRPr lang="en-US" sz="700" b="0" i="0" u="none" strike="noStrike">
                        <a:solidFill>
                          <a:srgbClr val="000000"/>
                        </a:solidFill>
                        <a:effectLst/>
                        <a:latin typeface="Calibri" panose="020F0502020204030204" pitchFamily="34" charset="0"/>
                      </a:endParaRPr>
                    </a:p>
                  </a:txBody>
                  <a:tcPr marL="3399" marR="3399" marT="3399" marB="0"/>
                </a:tc>
                <a:tc>
                  <a:txBody>
                    <a:bodyPr/>
                    <a:lstStyle/>
                    <a:p>
                      <a:pPr algn="l" fontAlgn="t"/>
                      <a:r>
                        <a:rPr lang="en-US" sz="700" u="none" strike="noStrike" dirty="0">
                          <a:effectLst/>
                        </a:rPr>
                        <a:t>Develop certification requirements as close as possible to GSMA requirements. A particular attention shall be given to allow such requirements are independent of the </a:t>
                      </a:r>
                      <a:r>
                        <a:rPr lang="en-US" sz="700" u="none" strike="noStrike" dirty="0" err="1">
                          <a:effectLst/>
                        </a:rPr>
                        <a:t>eUICC</a:t>
                      </a:r>
                      <a:r>
                        <a:rPr lang="en-US" sz="700" u="none" strike="noStrike" dirty="0">
                          <a:effectLst/>
                        </a:rPr>
                        <a:t> form factor</a:t>
                      </a:r>
                      <a:endParaRPr lang="en-US" sz="700" b="0" i="0" u="none" strike="noStrike" dirty="0">
                        <a:solidFill>
                          <a:srgbClr val="000000"/>
                        </a:solidFill>
                        <a:effectLst/>
                        <a:latin typeface="Calibri" panose="020F0502020204030204" pitchFamily="34" charset="0"/>
                      </a:endParaRPr>
                    </a:p>
                  </a:txBody>
                  <a:tcPr marL="3399" marR="3399" marT="3399" marB="0"/>
                </a:tc>
                <a:tc>
                  <a:txBody>
                    <a:bodyPr/>
                    <a:lstStyle/>
                    <a:p>
                      <a:pPr algn="l" fontAlgn="t"/>
                      <a:r>
                        <a:rPr lang="en-US" sz="700" u="none" strike="noStrike" dirty="0">
                          <a:effectLst/>
                        </a:rPr>
                        <a:t>Scheme version 1</a:t>
                      </a:r>
                      <a:endParaRPr lang="en-US" sz="700" b="0" i="0" u="none" strike="noStrike" dirty="0">
                        <a:solidFill>
                          <a:srgbClr val="000000"/>
                        </a:solidFill>
                        <a:effectLst/>
                        <a:latin typeface="Calibri" panose="020F0502020204030204" pitchFamily="34" charset="0"/>
                      </a:endParaRPr>
                    </a:p>
                  </a:txBody>
                  <a:tcPr marL="3399" marR="3399" marT="3399" marB="0"/>
                </a:tc>
                <a:extLst>
                  <a:ext uri="{0D108BD9-81ED-4DB2-BD59-A6C34878D82A}">
                    <a16:rowId xmlns:a16="http://schemas.microsoft.com/office/drawing/2014/main" val="465777559"/>
                  </a:ext>
                </a:extLst>
              </a:tr>
              <a:tr h="546698">
                <a:tc>
                  <a:txBody>
                    <a:bodyPr/>
                    <a:lstStyle/>
                    <a:p>
                      <a:pPr algn="l" fontAlgn="t"/>
                      <a:r>
                        <a:rPr lang="en-US" sz="700" u="none" strike="noStrike" dirty="0">
                          <a:effectLst/>
                        </a:rPr>
                        <a:t>CSC_10</a:t>
                      </a:r>
                      <a:endParaRPr lang="en-US" sz="700" b="0" i="0" u="none" strike="noStrike" dirty="0">
                        <a:solidFill>
                          <a:srgbClr val="000000"/>
                        </a:solidFill>
                        <a:effectLst/>
                        <a:latin typeface="Calibri" panose="020F0502020204030204" pitchFamily="34" charset="0"/>
                      </a:endParaRPr>
                    </a:p>
                  </a:txBody>
                  <a:tcPr marL="3399" marR="3399" marT="3399" marB="0"/>
                </a:tc>
                <a:tc>
                  <a:txBody>
                    <a:bodyPr/>
                    <a:lstStyle/>
                    <a:p>
                      <a:pPr algn="l" fontAlgn="t"/>
                      <a:r>
                        <a:rPr lang="en-US" sz="700" u="none" strike="noStrike" dirty="0">
                          <a:effectLst/>
                        </a:rPr>
                        <a:t>SAS-SM auditing and testing/evaluation activities do not lead to certification</a:t>
                      </a:r>
                      <a:endParaRPr lang="en-US" sz="700" b="0" i="0" u="none" strike="noStrike" dirty="0">
                        <a:solidFill>
                          <a:srgbClr val="000000"/>
                        </a:solidFill>
                        <a:effectLst/>
                        <a:latin typeface="Calibri" panose="020F0502020204030204" pitchFamily="34" charset="0"/>
                      </a:endParaRPr>
                    </a:p>
                  </a:txBody>
                  <a:tcPr marL="3399" marR="3399" marT="3399" marB="0"/>
                </a:tc>
                <a:tc>
                  <a:txBody>
                    <a:bodyPr/>
                    <a:lstStyle/>
                    <a:p>
                      <a:pPr algn="l" fontAlgn="t"/>
                      <a:r>
                        <a:rPr lang="en-US" sz="700" u="none" strike="noStrike" dirty="0">
                          <a:effectLst/>
                        </a:rPr>
                        <a:t>SAS-SM</a:t>
                      </a:r>
                      <a:endParaRPr lang="en-US" sz="700" b="0" i="0" u="none" strike="noStrike" dirty="0">
                        <a:solidFill>
                          <a:srgbClr val="000000"/>
                        </a:solidFill>
                        <a:effectLst/>
                        <a:latin typeface="Calibri" panose="020F0502020204030204" pitchFamily="34" charset="0"/>
                      </a:endParaRPr>
                    </a:p>
                  </a:txBody>
                  <a:tcPr marL="3399" marR="3399" marT="3399" marB="0"/>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700" u="none" strike="noStrike" kern="1200" dirty="0">
                          <a:solidFill>
                            <a:schemeClr val="dk1"/>
                          </a:solidFill>
                          <a:effectLst/>
                          <a:latin typeface="+mn-lt"/>
                          <a:ea typeface="+mn-ea"/>
                          <a:cs typeface="+mn-cs"/>
                        </a:rPr>
                        <a:t>Certification</a:t>
                      </a:r>
                      <a:endParaRPr lang="LID4096" sz="700" u="none" strike="noStrike" kern="1200" dirty="0">
                        <a:solidFill>
                          <a:schemeClr val="dk1"/>
                        </a:solidFill>
                        <a:effectLst/>
                        <a:latin typeface="+mn-lt"/>
                        <a:ea typeface="+mn-ea"/>
                        <a:cs typeface="+mn-cs"/>
                      </a:endParaRPr>
                    </a:p>
                    <a:p>
                      <a:endParaRPr lang="LID4096" sz="700" u="none" strike="noStrike" kern="1200" dirty="0">
                        <a:solidFill>
                          <a:schemeClr val="dk1"/>
                        </a:solidFill>
                        <a:effectLst/>
                        <a:latin typeface="+mn-lt"/>
                        <a:ea typeface="+mn-ea"/>
                        <a:cs typeface="+mn-cs"/>
                      </a:endParaRPr>
                    </a:p>
                  </a:txBody>
                  <a:tcPr marL="3399" marR="3399" marT="3399" marB="0"/>
                </a:tc>
                <a:tc>
                  <a:txBody>
                    <a:bodyPr/>
                    <a:lstStyle/>
                    <a:p>
                      <a:pPr algn="l" fontAlgn="t"/>
                      <a:r>
                        <a:rPr lang="en-US" sz="700" u="none" strike="noStrike" dirty="0">
                          <a:effectLst/>
                        </a:rPr>
                        <a:t>The outcome of SAS-SM activities currently defined do not lead to certificates in line with CSA requirements and need to be revisited, in particular in relation with  the establishment and disclosure policy for certificates issued /withdrawn/etc. </a:t>
                      </a:r>
                      <a:endParaRPr lang="en-US" sz="700" b="0" i="0" u="none" strike="noStrike" dirty="0">
                        <a:solidFill>
                          <a:srgbClr val="000000"/>
                        </a:solidFill>
                        <a:effectLst/>
                        <a:latin typeface="Calibri" panose="020F0502020204030204" pitchFamily="34" charset="0"/>
                      </a:endParaRPr>
                    </a:p>
                  </a:txBody>
                  <a:tcPr marL="3399" marR="3399" marT="3399" marB="0"/>
                </a:tc>
                <a:tc>
                  <a:txBody>
                    <a:bodyPr/>
                    <a:lstStyle/>
                    <a:p>
                      <a:pPr algn="l" fontAlgn="t"/>
                      <a:r>
                        <a:rPr lang="en-US" sz="700" u="none" strike="noStrike" dirty="0">
                          <a:effectLst/>
                        </a:rPr>
                        <a:t>Develop certification requirements as close as possible to GSMA requirements</a:t>
                      </a:r>
                      <a:endParaRPr lang="en-US" sz="700" b="0" i="0" u="none" strike="noStrike" dirty="0">
                        <a:solidFill>
                          <a:srgbClr val="000000"/>
                        </a:solidFill>
                        <a:effectLst/>
                        <a:latin typeface="Calibri" panose="020F0502020204030204" pitchFamily="34" charset="0"/>
                      </a:endParaRPr>
                    </a:p>
                  </a:txBody>
                  <a:tcPr marL="3399" marR="3399" marT="3399" marB="0"/>
                </a:tc>
                <a:tc>
                  <a:txBody>
                    <a:bodyPr/>
                    <a:lstStyle/>
                    <a:p>
                      <a:pPr algn="l" fontAlgn="t"/>
                      <a:r>
                        <a:rPr lang="en-US" sz="700" u="none" strike="noStrike" dirty="0">
                          <a:effectLst/>
                        </a:rPr>
                        <a:t>Scheme version 1</a:t>
                      </a:r>
                      <a:endParaRPr lang="en-US" sz="700" b="0" i="0" u="none" strike="noStrike" dirty="0">
                        <a:solidFill>
                          <a:srgbClr val="000000"/>
                        </a:solidFill>
                        <a:effectLst/>
                        <a:latin typeface="Calibri" panose="020F0502020204030204" pitchFamily="34" charset="0"/>
                      </a:endParaRPr>
                    </a:p>
                  </a:txBody>
                  <a:tcPr marL="3399" marR="3399" marT="3399" marB="0"/>
                </a:tc>
                <a:extLst>
                  <a:ext uri="{0D108BD9-81ED-4DB2-BD59-A6C34878D82A}">
                    <a16:rowId xmlns:a16="http://schemas.microsoft.com/office/drawing/2014/main" val="1663811207"/>
                  </a:ext>
                </a:extLst>
              </a:tr>
            </a:tbl>
          </a:graphicData>
        </a:graphic>
      </p:graphicFrame>
      <p:sp>
        <p:nvSpPr>
          <p:cNvPr id="3" name="Footer Placeholder 2">
            <a:extLst>
              <a:ext uri="{FF2B5EF4-FFF2-40B4-BE49-F238E27FC236}">
                <a16:creationId xmlns:a16="http://schemas.microsoft.com/office/drawing/2014/main" id="{E7D5FAAA-89D5-42F3-9782-94F52CE9415E}"/>
              </a:ext>
            </a:extLst>
          </p:cNvPr>
          <p:cNvSpPr>
            <a:spLocks noGrp="1"/>
          </p:cNvSpPr>
          <p:nvPr>
            <p:ph type="ftr" sz="quarter" idx="11"/>
          </p:nvPr>
        </p:nvSpPr>
        <p:spPr/>
        <p:txBody>
          <a:bodyPr/>
          <a:lstStyle/>
          <a:p>
            <a:r>
              <a:rPr lang="en-US" noProof="0"/>
              <a:t>21st of November 2022 - EU 5G AHWG plenary</a:t>
            </a:r>
            <a:endParaRPr lang="en-GB" noProof="0" dirty="0"/>
          </a:p>
        </p:txBody>
      </p:sp>
    </p:spTree>
    <p:extLst>
      <p:ext uri="{BB962C8B-B14F-4D97-AF65-F5344CB8AC3E}">
        <p14:creationId xmlns:p14="http://schemas.microsoft.com/office/powerpoint/2010/main" val="14351296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690F965-3972-4D62-A0DE-75BD19454B0E}"/>
              </a:ext>
            </a:extLst>
          </p:cNvPr>
          <p:cNvSpPr>
            <a:spLocks noGrp="1"/>
          </p:cNvSpPr>
          <p:nvPr>
            <p:ph type="title"/>
          </p:nvPr>
        </p:nvSpPr>
        <p:spPr>
          <a:xfrm>
            <a:off x="-149290" y="569188"/>
            <a:ext cx="9442580" cy="530450"/>
          </a:xfrm>
        </p:spPr>
        <p:txBody>
          <a:bodyPr/>
          <a:lstStyle/>
          <a:p>
            <a:r>
              <a:rPr lang="en-US" sz="2400" dirty="0" err="1"/>
              <a:t>eUCC</a:t>
            </a:r>
            <a:r>
              <a:rPr lang="en-US" sz="2400" dirty="0"/>
              <a:t> evaluation planning and site audits</a:t>
            </a:r>
            <a:endParaRPr lang="LID4096" sz="2400" strike="sngStrike" dirty="0">
              <a:highlight>
                <a:srgbClr val="FFFF00"/>
              </a:highlight>
            </a:endParaRPr>
          </a:p>
        </p:txBody>
      </p:sp>
      <p:graphicFrame>
        <p:nvGraphicFramePr>
          <p:cNvPr id="6" name="Table 5">
            <a:extLst>
              <a:ext uri="{FF2B5EF4-FFF2-40B4-BE49-F238E27FC236}">
                <a16:creationId xmlns:a16="http://schemas.microsoft.com/office/drawing/2014/main" id="{79C22BE1-4930-4548-A951-39359D53A606}"/>
              </a:ext>
            </a:extLst>
          </p:cNvPr>
          <p:cNvGraphicFramePr>
            <a:graphicFrameLocks noGrp="1"/>
          </p:cNvGraphicFramePr>
          <p:nvPr/>
        </p:nvGraphicFramePr>
        <p:xfrm>
          <a:off x="504000" y="1324947"/>
          <a:ext cx="7632440" cy="2299097"/>
        </p:xfrm>
        <a:graphic>
          <a:graphicData uri="http://schemas.openxmlformats.org/drawingml/2006/table">
            <a:tbl>
              <a:tblPr>
                <a:tableStyleId>{5C22544A-7EE6-4342-B048-85BDC9FD1C3A}</a:tableStyleId>
              </a:tblPr>
              <a:tblGrid>
                <a:gridCol w="533398">
                  <a:extLst>
                    <a:ext uri="{9D8B030D-6E8A-4147-A177-3AD203B41FA5}">
                      <a16:colId xmlns:a16="http://schemas.microsoft.com/office/drawing/2014/main" val="2142327584"/>
                    </a:ext>
                  </a:extLst>
                </a:gridCol>
                <a:gridCol w="1318948">
                  <a:extLst>
                    <a:ext uri="{9D8B030D-6E8A-4147-A177-3AD203B41FA5}">
                      <a16:colId xmlns:a16="http://schemas.microsoft.com/office/drawing/2014/main" val="808400763"/>
                    </a:ext>
                  </a:extLst>
                </a:gridCol>
                <a:gridCol w="766153">
                  <a:extLst>
                    <a:ext uri="{9D8B030D-6E8A-4147-A177-3AD203B41FA5}">
                      <a16:colId xmlns:a16="http://schemas.microsoft.com/office/drawing/2014/main" val="2423496285"/>
                    </a:ext>
                  </a:extLst>
                </a:gridCol>
                <a:gridCol w="1151067">
                  <a:extLst>
                    <a:ext uri="{9D8B030D-6E8A-4147-A177-3AD203B41FA5}">
                      <a16:colId xmlns:a16="http://schemas.microsoft.com/office/drawing/2014/main" val="4221044194"/>
                    </a:ext>
                  </a:extLst>
                </a:gridCol>
                <a:gridCol w="1427584">
                  <a:extLst>
                    <a:ext uri="{9D8B030D-6E8A-4147-A177-3AD203B41FA5}">
                      <a16:colId xmlns:a16="http://schemas.microsoft.com/office/drawing/2014/main" val="86508944"/>
                    </a:ext>
                  </a:extLst>
                </a:gridCol>
                <a:gridCol w="1259632">
                  <a:extLst>
                    <a:ext uri="{9D8B030D-6E8A-4147-A177-3AD203B41FA5}">
                      <a16:colId xmlns:a16="http://schemas.microsoft.com/office/drawing/2014/main" val="3973788298"/>
                    </a:ext>
                  </a:extLst>
                </a:gridCol>
                <a:gridCol w="1175658">
                  <a:extLst>
                    <a:ext uri="{9D8B030D-6E8A-4147-A177-3AD203B41FA5}">
                      <a16:colId xmlns:a16="http://schemas.microsoft.com/office/drawing/2014/main" val="2628399871"/>
                    </a:ext>
                  </a:extLst>
                </a:gridCol>
              </a:tblGrid>
              <a:tr h="289249">
                <a:tc>
                  <a:txBody>
                    <a:bodyPr/>
                    <a:lstStyle/>
                    <a:p>
                      <a:pPr algn="l" fontAlgn="t"/>
                      <a:r>
                        <a:rPr lang="en-US" sz="700" b="0" i="0" u="none" strike="noStrike" dirty="0">
                          <a:solidFill>
                            <a:schemeClr val="bg1"/>
                          </a:solidFill>
                          <a:effectLst/>
                          <a:latin typeface="Calibri" panose="020F0502020204030204" pitchFamily="34" charset="0"/>
                        </a:rPr>
                        <a:t>Codification</a:t>
                      </a:r>
                    </a:p>
                  </a:txBody>
                  <a:tcPr marL="5007" marR="5007" marT="5007"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l" fontAlgn="t"/>
                      <a:r>
                        <a:rPr lang="en-US" sz="700" b="0" i="0" u="none" strike="noStrike" dirty="0">
                          <a:solidFill>
                            <a:schemeClr val="bg1"/>
                          </a:solidFill>
                          <a:effectLst/>
                          <a:latin typeface="Calibri" panose="020F0502020204030204" pitchFamily="34" charset="0"/>
                        </a:rPr>
                        <a:t> Gap name</a:t>
                      </a:r>
                    </a:p>
                  </a:txBody>
                  <a:tcPr marL="5007" marR="5007" marT="5007"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l" fontAlgn="t"/>
                      <a:r>
                        <a:rPr lang="en-US" sz="700" b="0" i="0" u="none" strike="noStrike" dirty="0">
                          <a:solidFill>
                            <a:schemeClr val="bg1"/>
                          </a:solidFill>
                          <a:effectLst/>
                          <a:latin typeface="Calibri" panose="020F0502020204030204" pitchFamily="34" charset="0"/>
                        </a:rPr>
                        <a:t>Applicable for</a:t>
                      </a:r>
                    </a:p>
                  </a:txBody>
                  <a:tcPr marL="5007" marR="5007" marT="5007"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l" fontAlgn="t"/>
                      <a:r>
                        <a:rPr lang="en-US" sz="700" b="0" i="0" u="none" strike="noStrike" dirty="0">
                          <a:solidFill>
                            <a:schemeClr val="bg1"/>
                          </a:solidFill>
                          <a:effectLst/>
                          <a:latin typeface="Calibri" panose="020F0502020204030204" pitchFamily="34" charset="0"/>
                        </a:rPr>
                        <a:t> Gap category</a:t>
                      </a:r>
                    </a:p>
                  </a:txBody>
                  <a:tcPr marL="5007" marR="5007" marT="5007"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l" fontAlgn="t"/>
                      <a:r>
                        <a:rPr lang="en-US" sz="700" b="0" i="0" u="none" strike="noStrike" dirty="0">
                          <a:solidFill>
                            <a:schemeClr val="bg1"/>
                          </a:solidFill>
                          <a:effectLst/>
                          <a:latin typeface="Calibri" panose="020F0502020204030204" pitchFamily="34" charset="0"/>
                        </a:rPr>
                        <a:t>Description </a:t>
                      </a:r>
                    </a:p>
                  </a:txBody>
                  <a:tcPr marL="5007" marR="5007" marT="5007"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l" fontAlgn="t"/>
                      <a:r>
                        <a:rPr lang="en-US" sz="700" b="0" i="0" u="none" strike="noStrike" dirty="0">
                          <a:solidFill>
                            <a:schemeClr val="bg1"/>
                          </a:solidFill>
                          <a:effectLst/>
                          <a:latin typeface="Calibri" panose="020F0502020204030204" pitchFamily="34" charset="0"/>
                        </a:rPr>
                        <a:t>Resolution </a:t>
                      </a:r>
                    </a:p>
                  </a:txBody>
                  <a:tcPr marL="5007" marR="5007" marT="5007"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l" fontAlgn="t"/>
                      <a:r>
                        <a:rPr lang="en-US" sz="700" b="0" i="0" u="none" strike="noStrike" dirty="0">
                          <a:solidFill>
                            <a:schemeClr val="bg1"/>
                          </a:solidFill>
                          <a:effectLst/>
                          <a:latin typeface="Calibri" panose="020F0502020204030204" pitchFamily="34" charset="0"/>
                        </a:rPr>
                        <a:t>Proposed implementation timing </a:t>
                      </a:r>
                    </a:p>
                  </a:txBody>
                  <a:tcPr marL="5007" marR="5007" marT="5007"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3891191737"/>
                  </a:ext>
                </a:extLst>
              </a:tr>
              <a:tr h="1106642">
                <a:tc>
                  <a:txBody>
                    <a:bodyPr/>
                    <a:lstStyle/>
                    <a:p>
                      <a:pPr algn="l" fontAlgn="t"/>
                      <a:r>
                        <a:rPr lang="en-US" sz="700" u="none" strike="noStrike" dirty="0">
                          <a:effectLst/>
                        </a:rPr>
                        <a:t>CSC_01</a:t>
                      </a:r>
                      <a:endParaRPr lang="en-US" sz="700" b="0" i="0" u="none" strike="noStrike" dirty="0">
                        <a:solidFill>
                          <a:srgbClr val="000000"/>
                        </a:solidFill>
                        <a:effectLst/>
                        <a:latin typeface="Calibri" panose="020F0502020204030204" pitchFamily="34" charset="0"/>
                      </a:endParaRPr>
                    </a:p>
                  </a:txBody>
                  <a:tcPr marL="5007" marR="5007" marT="5007" marB="0">
                    <a:lnT w="12700" cap="flat" cmpd="sng" algn="ctr">
                      <a:noFill/>
                      <a:prstDash val="solid"/>
                      <a:round/>
                      <a:headEnd type="none" w="med" len="med"/>
                      <a:tailEnd type="none" w="med" len="med"/>
                    </a:lnT>
                  </a:tcPr>
                </a:tc>
                <a:tc>
                  <a:txBody>
                    <a:bodyPr/>
                    <a:lstStyle/>
                    <a:p>
                      <a:pPr algn="l" fontAlgn="t"/>
                      <a:r>
                        <a:rPr lang="en-US" sz="700" u="none" strike="noStrike" dirty="0">
                          <a:effectLst/>
                        </a:rPr>
                        <a:t>Adaptation of both evaluation and certification time demand to mobile market requirements</a:t>
                      </a:r>
                      <a:endParaRPr lang="en-US" sz="700" b="0" i="0" u="none" strike="noStrike" dirty="0">
                        <a:solidFill>
                          <a:srgbClr val="000000"/>
                        </a:solidFill>
                        <a:effectLst/>
                        <a:latin typeface="Calibri" panose="020F0502020204030204" pitchFamily="34" charset="0"/>
                      </a:endParaRPr>
                    </a:p>
                  </a:txBody>
                  <a:tcPr marL="5007" marR="5007" marT="5007" marB="0">
                    <a:lnT w="12700" cap="flat" cmpd="sng" algn="ctr">
                      <a:noFill/>
                      <a:prstDash val="solid"/>
                      <a:round/>
                      <a:headEnd type="none" w="med" len="med"/>
                      <a:tailEnd type="none" w="med" len="med"/>
                    </a:lnT>
                  </a:tcPr>
                </a:tc>
                <a:tc>
                  <a:txBody>
                    <a:bodyPr/>
                    <a:lstStyle/>
                    <a:p>
                      <a:pPr algn="l" fontAlgn="t"/>
                      <a:r>
                        <a:rPr lang="en-US" sz="700" u="none" strike="noStrike" dirty="0">
                          <a:effectLst/>
                        </a:rPr>
                        <a:t>EUCC - evaluation planning</a:t>
                      </a:r>
                      <a:endParaRPr lang="en-US" sz="700" b="0" i="0" u="none" strike="noStrike" dirty="0">
                        <a:solidFill>
                          <a:srgbClr val="000000"/>
                        </a:solidFill>
                        <a:effectLst/>
                        <a:latin typeface="Calibri" panose="020F0502020204030204" pitchFamily="34" charset="0"/>
                      </a:endParaRPr>
                    </a:p>
                  </a:txBody>
                  <a:tcPr marL="5007" marR="5007" marT="5007" marB="0">
                    <a:lnT w="12700" cap="flat" cmpd="sng" algn="ctr">
                      <a:noFill/>
                      <a:prstDash val="solid"/>
                      <a:round/>
                      <a:headEnd type="none" w="med" len="med"/>
                      <a:tailEnd type="none" w="med" len="med"/>
                    </a:lnT>
                  </a:tcPr>
                </a:tc>
                <a:tc>
                  <a:txBody>
                    <a:bodyPr/>
                    <a:lstStyle/>
                    <a:p>
                      <a:pPr algn="l" fontAlgn="t"/>
                      <a:r>
                        <a:rPr lang="en-US" sz="700" u="none" strike="noStrike" dirty="0">
                          <a:effectLst/>
                        </a:rPr>
                        <a:t>Cybersecurity certification</a:t>
                      </a:r>
                      <a:endParaRPr lang="en-US" sz="700" b="0" i="0" u="none" strike="noStrike" dirty="0">
                        <a:solidFill>
                          <a:srgbClr val="000000"/>
                        </a:solidFill>
                        <a:effectLst/>
                        <a:latin typeface="Calibri" panose="020F0502020204030204" pitchFamily="34" charset="0"/>
                      </a:endParaRPr>
                    </a:p>
                  </a:txBody>
                  <a:tcPr marL="5007" marR="5007" marT="5007" marB="0">
                    <a:lnT w="12700" cap="flat" cmpd="sng" algn="ctr">
                      <a:noFill/>
                      <a:prstDash val="solid"/>
                      <a:round/>
                      <a:headEnd type="none" w="med" len="med"/>
                      <a:tailEnd type="none" w="med" len="med"/>
                    </a:lnT>
                  </a:tcPr>
                </a:tc>
                <a:tc>
                  <a:txBody>
                    <a:bodyPr/>
                    <a:lstStyle/>
                    <a:p>
                      <a:pPr algn="l" fontAlgn="t"/>
                      <a:r>
                        <a:rPr lang="en-US" sz="700" u="none" strike="noStrike">
                          <a:effectLst/>
                        </a:rPr>
                        <a:t>The time-to-market requirements of the mobile market cannot be achieved without the optimisation of both the EUCC evaluation and certification processes.</a:t>
                      </a:r>
                      <a:endParaRPr lang="en-US" sz="700" b="0" i="0" u="none" strike="noStrike">
                        <a:solidFill>
                          <a:srgbClr val="000000"/>
                        </a:solidFill>
                        <a:effectLst/>
                        <a:latin typeface="Calibri" panose="020F0502020204030204" pitchFamily="34" charset="0"/>
                      </a:endParaRPr>
                    </a:p>
                  </a:txBody>
                  <a:tcPr marL="5007" marR="5007" marT="5007" marB="0">
                    <a:lnT w="12700" cap="flat" cmpd="sng" algn="ctr">
                      <a:noFill/>
                      <a:prstDash val="solid"/>
                      <a:round/>
                      <a:headEnd type="none" w="med" len="med"/>
                      <a:tailEnd type="none" w="med" len="med"/>
                    </a:lnT>
                  </a:tcPr>
                </a:tc>
                <a:tc>
                  <a:txBody>
                    <a:bodyPr/>
                    <a:lstStyle/>
                    <a:p>
                      <a:pPr algn="l" fontAlgn="t"/>
                      <a:r>
                        <a:rPr lang="en-US" sz="700" u="none" strike="noStrike" dirty="0">
                          <a:effectLst/>
                        </a:rPr>
                        <a:t>Consider inputs from BSI and GSMA so as to have a guide for optimized </a:t>
                      </a:r>
                      <a:r>
                        <a:rPr lang="en-US" sz="700" u="none" strike="noStrike" dirty="0" err="1">
                          <a:effectLst/>
                        </a:rPr>
                        <a:t>eUICC</a:t>
                      </a:r>
                      <a:r>
                        <a:rPr lang="en-US" sz="700" u="none" strike="noStrike" dirty="0">
                          <a:effectLst/>
                        </a:rPr>
                        <a:t> evaluations under EUCC. Analyze the possibility of commitments of CBs for certification timeframes.</a:t>
                      </a:r>
                      <a:endParaRPr lang="en-US" sz="700" b="0" i="0" u="none" strike="noStrike" dirty="0">
                        <a:solidFill>
                          <a:srgbClr val="000000"/>
                        </a:solidFill>
                        <a:effectLst/>
                        <a:latin typeface="Calibri" panose="020F0502020204030204" pitchFamily="34" charset="0"/>
                      </a:endParaRPr>
                    </a:p>
                  </a:txBody>
                  <a:tcPr marL="5007" marR="5007" marT="5007" marB="0">
                    <a:lnT w="12700" cap="flat" cmpd="sng" algn="ctr">
                      <a:noFill/>
                      <a:prstDash val="solid"/>
                      <a:round/>
                      <a:headEnd type="none" w="med" len="med"/>
                      <a:tailEnd type="none" w="med" len="med"/>
                    </a:lnT>
                  </a:tcPr>
                </a:tc>
                <a:tc>
                  <a:txBody>
                    <a:bodyPr/>
                    <a:lstStyle/>
                    <a:p>
                      <a:pPr algn="l" fontAlgn="t"/>
                      <a:r>
                        <a:rPr lang="en-US" sz="700" u="none" strike="noStrike" dirty="0">
                          <a:effectLst/>
                        </a:rPr>
                        <a:t>Scheme version 1 </a:t>
                      </a:r>
                      <a:endParaRPr lang="en-US" sz="700" b="0" i="0" u="none" strike="noStrike" dirty="0">
                        <a:solidFill>
                          <a:srgbClr val="000000"/>
                        </a:solidFill>
                        <a:effectLst/>
                        <a:latin typeface="Calibri" panose="020F0502020204030204" pitchFamily="34" charset="0"/>
                      </a:endParaRPr>
                    </a:p>
                  </a:txBody>
                  <a:tcPr marL="5007" marR="5007" marT="5007" marB="0">
                    <a:lnT w="12700" cap="flat" cmpd="sng" algn="ctr">
                      <a:noFill/>
                      <a:prstDash val="solid"/>
                      <a:round/>
                      <a:headEnd type="none" w="med" len="med"/>
                      <a:tailEnd type="none" w="med" len="med"/>
                    </a:lnT>
                  </a:tcPr>
                </a:tc>
                <a:extLst>
                  <a:ext uri="{0D108BD9-81ED-4DB2-BD59-A6C34878D82A}">
                    <a16:rowId xmlns:a16="http://schemas.microsoft.com/office/drawing/2014/main" val="3375221018"/>
                  </a:ext>
                </a:extLst>
              </a:tr>
              <a:tr h="903206">
                <a:tc>
                  <a:txBody>
                    <a:bodyPr/>
                    <a:lstStyle/>
                    <a:p>
                      <a:pPr algn="l" fontAlgn="t"/>
                      <a:r>
                        <a:rPr lang="en-US" sz="700" u="none" strike="noStrike">
                          <a:effectLst/>
                        </a:rPr>
                        <a:t>CSC_02</a:t>
                      </a:r>
                      <a:endParaRPr lang="en-US" sz="700" b="0" i="0" u="none" strike="noStrike">
                        <a:solidFill>
                          <a:srgbClr val="000000"/>
                        </a:solidFill>
                        <a:effectLst/>
                        <a:latin typeface="Calibri" panose="020F0502020204030204" pitchFamily="34" charset="0"/>
                      </a:endParaRPr>
                    </a:p>
                  </a:txBody>
                  <a:tcPr marL="5007" marR="5007" marT="5007" marB="0"/>
                </a:tc>
                <a:tc>
                  <a:txBody>
                    <a:bodyPr/>
                    <a:lstStyle/>
                    <a:p>
                      <a:pPr algn="l" fontAlgn="t"/>
                      <a:r>
                        <a:rPr lang="en-US" sz="700" u="none" strike="noStrike" dirty="0">
                          <a:effectLst/>
                        </a:rPr>
                        <a:t>Flexibility concerning the use of audited production capacities </a:t>
                      </a:r>
                      <a:endParaRPr lang="en-US" sz="700" b="0" i="0" u="none" strike="noStrike" dirty="0">
                        <a:solidFill>
                          <a:srgbClr val="000000"/>
                        </a:solidFill>
                        <a:effectLst/>
                        <a:latin typeface="Calibri" panose="020F0502020204030204" pitchFamily="34" charset="0"/>
                      </a:endParaRPr>
                    </a:p>
                  </a:txBody>
                  <a:tcPr marL="5007" marR="5007" marT="5007" marB="0"/>
                </a:tc>
                <a:tc>
                  <a:txBody>
                    <a:bodyPr/>
                    <a:lstStyle/>
                    <a:p>
                      <a:pPr algn="l" fontAlgn="t"/>
                      <a:r>
                        <a:rPr lang="en-US" sz="700" u="none" strike="noStrike" dirty="0">
                          <a:effectLst/>
                        </a:rPr>
                        <a:t>EUCC - site audits</a:t>
                      </a:r>
                      <a:endParaRPr lang="en-US" sz="700" b="0" i="0" u="none" strike="noStrike" dirty="0">
                        <a:solidFill>
                          <a:srgbClr val="000000"/>
                        </a:solidFill>
                        <a:effectLst/>
                        <a:latin typeface="Calibri" panose="020F0502020204030204" pitchFamily="34" charset="0"/>
                      </a:endParaRPr>
                    </a:p>
                  </a:txBody>
                  <a:tcPr marL="5007" marR="5007" marT="5007" marB="0"/>
                </a:tc>
                <a:tc>
                  <a:txBody>
                    <a:bodyPr/>
                    <a:lstStyle/>
                    <a:p>
                      <a:pPr algn="l" fontAlgn="t"/>
                      <a:r>
                        <a:rPr lang="en-US" sz="700" u="none" strike="noStrike" dirty="0">
                          <a:effectLst/>
                        </a:rPr>
                        <a:t>Cybersecurity certification</a:t>
                      </a:r>
                      <a:endParaRPr lang="en-US" sz="700" b="0" i="0" u="none" strike="noStrike" dirty="0">
                        <a:solidFill>
                          <a:srgbClr val="000000"/>
                        </a:solidFill>
                        <a:effectLst/>
                        <a:latin typeface="Calibri" panose="020F0502020204030204" pitchFamily="34" charset="0"/>
                      </a:endParaRPr>
                    </a:p>
                  </a:txBody>
                  <a:tcPr marL="5007" marR="5007" marT="5007" marB="0"/>
                </a:tc>
                <a:tc>
                  <a:txBody>
                    <a:bodyPr/>
                    <a:lstStyle/>
                    <a:p>
                      <a:pPr algn="l" fontAlgn="t"/>
                      <a:r>
                        <a:rPr lang="en-US" sz="700" u="none" strike="noStrike" dirty="0" err="1">
                          <a:effectLst/>
                        </a:rPr>
                        <a:t>eUICC</a:t>
                      </a:r>
                      <a:r>
                        <a:rPr lang="en-US" sz="700" u="none" strike="noStrike" dirty="0">
                          <a:effectLst/>
                        </a:rPr>
                        <a:t> suppliers need flexibility concerning the use of production capacities to meet customer-short-term demand. In particular, EUCC site audits should be adapted concerning evaluation time and scope (e.g. by supporting product families).</a:t>
                      </a:r>
                      <a:endParaRPr lang="en-US" sz="700" b="0" i="0" u="none" strike="noStrike" dirty="0">
                        <a:solidFill>
                          <a:srgbClr val="000000"/>
                        </a:solidFill>
                        <a:effectLst/>
                        <a:latin typeface="Calibri" panose="020F0502020204030204" pitchFamily="34" charset="0"/>
                      </a:endParaRPr>
                    </a:p>
                  </a:txBody>
                  <a:tcPr marL="5007" marR="5007" marT="5007" marB="0"/>
                </a:tc>
                <a:tc>
                  <a:txBody>
                    <a:bodyPr/>
                    <a:lstStyle/>
                    <a:p>
                      <a:pPr algn="l" fontAlgn="t"/>
                      <a:r>
                        <a:rPr lang="en-US" sz="700" u="none" strike="noStrike" dirty="0">
                          <a:effectLst/>
                        </a:rPr>
                        <a:t>Establish guidance for </a:t>
                      </a:r>
                      <a:r>
                        <a:rPr lang="en-US" sz="700" u="none" strike="noStrike" dirty="0" err="1">
                          <a:effectLst/>
                        </a:rPr>
                        <a:t>eUICC</a:t>
                      </a:r>
                      <a:r>
                        <a:rPr lang="en-US" sz="700" u="none" strike="noStrike" dirty="0">
                          <a:effectLst/>
                        </a:rPr>
                        <a:t> site audits under EUCC.</a:t>
                      </a:r>
                      <a:endParaRPr lang="en-US" sz="700" b="0" i="0" u="none" strike="noStrike" dirty="0">
                        <a:solidFill>
                          <a:srgbClr val="000000"/>
                        </a:solidFill>
                        <a:effectLst/>
                        <a:latin typeface="Calibri" panose="020F0502020204030204" pitchFamily="34" charset="0"/>
                      </a:endParaRPr>
                    </a:p>
                  </a:txBody>
                  <a:tcPr marL="5007" marR="5007" marT="5007" marB="0"/>
                </a:tc>
                <a:tc>
                  <a:txBody>
                    <a:bodyPr/>
                    <a:lstStyle/>
                    <a:p>
                      <a:pPr algn="l" fontAlgn="t"/>
                      <a:r>
                        <a:rPr lang="en-US" sz="700" u="none" strike="noStrike" dirty="0">
                          <a:effectLst/>
                        </a:rPr>
                        <a:t>Scheme version 1 </a:t>
                      </a:r>
                      <a:endParaRPr lang="en-US" sz="700" b="0" i="0" u="none" strike="noStrike" dirty="0">
                        <a:solidFill>
                          <a:srgbClr val="000000"/>
                        </a:solidFill>
                        <a:effectLst/>
                        <a:latin typeface="Calibri" panose="020F0502020204030204" pitchFamily="34" charset="0"/>
                      </a:endParaRPr>
                    </a:p>
                  </a:txBody>
                  <a:tcPr marL="5007" marR="5007" marT="5007" marB="0"/>
                </a:tc>
                <a:extLst>
                  <a:ext uri="{0D108BD9-81ED-4DB2-BD59-A6C34878D82A}">
                    <a16:rowId xmlns:a16="http://schemas.microsoft.com/office/drawing/2014/main" val="867360807"/>
                  </a:ext>
                </a:extLst>
              </a:tr>
            </a:tbl>
          </a:graphicData>
        </a:graphic>
      </p:graphicFrame>
      <p:sp>
        <p:nvSpPr>
          <p:cNvPr id="7" name="Rectangle 6">
            <a:extLst>
              <a:ext uri="{FF2B5EF4-FFF2-40B4-BE49-F238E27FC236}">
                <a16:creationId xmlns:a16="http://schemas.microsoft.com/office/drawing/2014/main" id="{02EDE2D8-F10B-45CF-8A4A-559D2E79A078}"/>
              </a:ext>
            </a:extLst>
          </p:cNvPr>
          <p:cNvSpPr/>
          <p:nvPr/>
        </p:nvSpPr>
        <p:spPr>
          <a:xfrm>
            <a:off x="504000" y="3758646"/>
            <a:ext cx="8092118" cy="2462213"/>
          </a:xfrm>
          <a:prstGeom prst="rect">
            <a:avLst/>
          </a:prstGeom>
        </p:spPr>
        <p:txBody>
          <a:bodyPr wrap="square">
            <a:spAutoFit/>
          </a:bodyPr>
          <a:lstStyle/>
          <a:p>
            <a:pPr lvl="0"/>
            <a:r>
              <a:rPr lang="en-US" sz="1400" b="1" dirty="0">
                <a:solidFill>
                  <a:schemeClr val="accent2"/>
                </a:solidFill>
              </a:rPr>
              <a:t>Findings </a:t>
            </a:r>
          </a:p>
          <a:p>
            <a:pPr lvl="0"/>
            <a:r>
              <a:rPr lang="en-US" sz="1400" b="1" dirty="0">
                <a:solidFill>
                  <a:schemeClr val="accent2"/>
                </a:solidFill>
              </a:rPr>
              <a:t>CSC_01: </a:t>
            </a:r>
            <a:r>
              <a:rPr lang="en-US" sz="1400" dirty="0">
                <a:solidFill>
                  <a:schemeClr val="accent2"/>
                </a:solidFill>
              </a:rPr>
              <a:t>EUCC certification of </a:t>
            </a:r>
            <a:r>
              <a:rPr lang="en-US" sz="1400" dirty="0" err="1">
                <a:solidFill>
                  <a:schemeClr val="accent2"/>
                </a:solidFill>
              </a:rPr>
              <a:t>eUICC</a:t>
            </a:r>
            <a:r>
              <a:rPr lang="en-US" sz="1400" dirty="0">
                <a:solidFill>
                  <a:schemeClr val="accent2"/>
                </a:solidFill>
              </a:rPr>
              <a:t> is welcome under following conditions: </a:t>
            </a:r>
          </a:p>
          <a:p>
            <a:pPr marL="285750" lvl="0" indent="-285750">
              <a:buFont typeface="Arial" panose="020B0604020202020204" pitchFamily="34" charset="0"/>
              <a:buChar char="•"/>
            </a:pPr>
            <a:r>
              <a:rPr lang="en-US" sz="1400" dirty="0">
                <a:solidFill>
                  <a:schemeClr val="accent2"/>
                </a:solidFill>
              </a:rPr>
              <a:t>Optimize evaluation process (re-use evidence from other types of evaluation than CC)</a:t>
            </a:r>
          </a:p>
          <a:p>
            <a:pPr marL="285750" lvl="0" indent="-285750">
              <a:buFont typeface="Arial" panose="020B0604020202020204" pitchFamily="34" charset="0"/>
              <a:buChar char="•"/>
            </a:pPr>
            <a:r>
              <a:rPr lang="en-US" sz="1400" dirty="0">
                <a:solidFill>
                  <a:schemeClr val="accent2"/>
                </a:solidFill>
              </a:rPr>
              <a:t>Commitments by CBs to certify within specified timeframes.</a:t>
            </a:r>
          </a:p>
          <a:p>
            <a:pPr lvl="0"/>
            <a:r>
              <a:rPr lang="en-US" sz="1400" b="1" dirty="0">
                <a:solidFill>
                  <a:schemeClr val="accent2"/>
                </a:solidFill>
              </a:rPr>
              <a:t>CSC_02: </a:t>
            </a:r>
            <a:r>
              <a:rPr lang="en-US" sz="1400" dirty="0">
                <a:solidFill>
                  <a:schemeClr val="accent2"/>
                </a:solidFill>
              </a:rPr>
              <a:t>EUCC site audits should be adapted to meet evaluation time and scope for audited products.</a:t>
            </a:r>
          </a:p>
          <a:p>
            <a:pPr lvl="0"/>
            <a:endParaRPr lang="en-US" sz="1400" b="1" dirty="0">
              <a:solidFill>
                <a:schemeClr val="accent2"/>
              </a:solidFill>
            </a:endParaRPr>
          </a:p>
          <a:p>
            <a:pPr lvl="0"/>
            <a:r>
              <a:rPr lang="en-US" sz="1400" b="1" dirty="0">
                <a:solidFill>
                  <a:schemeClr val="accent2"/>
                </a:solidFill>
              </a:rPr>
              <a:t>Proposed resolutions </a:t>
            </a:r>
          </a:p>
          <a:p>
            <a:pPr lvl="0"/>
            <a:r>
              <a:rPr lang="en-US" sz="1400" b="1" dirty="0">
                <a:solidFill>
                  <a:schemeClr val="accent2"/>
                </a:solidFill>
              </a:rPr>
              <a:t>CSC_01: </a:t>
            </a:r>
            <a:r>
              <a:rPr lang="en-US" sz="1400" dirty="0">
                <a:solidFill>
                  <a:schemeClr val="accent2"/>
                </a:solidFill>
              </a:rPr>
              <a:t>Apply conditions and provide guidance to optimize </a:t>
            </a:r>
            <a:r>
              <a:rPr lang="en-US" sz="1400" dirty="0" err="1">
                <a:solidFill>
                  <a:schemeClr val="accent2"/>
                </a:solidFill>
              </a:rPr>
              <a:t>eUICC</a:t>
            </a:r>
            <a:r>
              <a:rPr lang="en-US" sz="1400" dirty="0">
                <a:solidFill>
                  <a:schemeClr val="accent2"/>
                </a:solidFill>
              </a:rPr>
              <a:t> evaluations under EUCC. Develop legal commitments for certification. </a:t>
            </a:r>
          </a:p>
          <a:p>
            <a:pPr lvl="0"/>
            <a:r>
              <a:rPr lang="en-US" sz="1400" b="1" dirty="0">
                <a:solidFill>
                  <a:schemeClr val="accent2"/>
                </a:solidFill>
              </a:rPr>
              <a:t>CSC_02: </a:t>
            </a:r>
            <a:r>
              <a:rPr lang="en-US" sz="1400" dirty="0">
                <a:solidFill>
                  <a:schemeClr val="accent2"/>
                </a:solidFill>
              </a:rPr>
              <a:t>Provide guidance for </a:t>
            </a:r>
            <a:r>
              <a:rPr lang="en-US" sz="1400" dirty="0" err="1">
                <a:solidFill>
                  <a:schemeClr val="accent2"/>
                </a:solidFill>
              </a:rPr>
              <a:t>eUICC</a:t>
            </a:r>
            <a:r>
              <a:rPr lang="en-US" sz="1400" dirty="0">
                <a:solidFill>
                  <a:schemeClr val="accent2"/>
                </a:solidFill>
              </a:rPr>
              <a:t> site audits under EUCC.</a:t>
            </a:r>
          </a:p>
        </p:txBody>
      </p:sp>
      <p:sp>
        <p:nvSpPr>
          <p:cNvPr id="8" name="Text Placeholder 1">
            <a:extLst>
              <a:ext uri="{FF2B5EF4-FFF2-40B4-BE49-F238E27FC236}">
                <a16:creationId xmlns:a16="http://schemas.microsoft.com/office/drawing/2014/main" id="{6EDF6FEC-57BC-4CB8-846D-6DBED8BB5734}"/>
              </a:ext>
            </a:extLst>
          </p:cNvPr>
          <p:cNvSpPr>
            <a:spLocks noGrp="1"/>
          </p:cNvSpPr>
          <p:nvPr>
            <p:ph type="body" sz="quarter" idx="13"/>
          </p:nvPr>
        </p:nvSpPr>
        <p:spPr>
          <a:xfrm>
            <a:off x="7165787" y="155575"/>
            <a:ext cx="1978213" cy="323850"/>
          </a:xfrm>
        </p:spPr>
        <p:txBody>
          <a:bodyPr/>
          <a:lstStyle/>
          <a:p>
            <a:pPr marL="342900" lvl="1" indent="0" algn="r">
              <a:buNone/>
            </a:pPr>
            <a:r>
              <a:rPr lang="en-GB" sz="1600" dirty="0">
                <a:solidFill>
                  <a:schemeClr val="accent2"/>
                </a:solidFill>
                <a:latin typeface="Arial" panose="020B0604020202020204" pitchFamily="34" charset="0"/>
                <a:cs typeface="Arial" panose="020B0604020202020204" pitchFamily="34" charset="0"/>
              </a:rPr>
              <a:t>EU5G</a:t>
            </a:r>
          </a:p>
          <a:p>
            <a:endParaRPr lang="en-US" sz="1400" dirty="0"/>
          </a:p>
        </p:txBody>
      </p:sp>
      <p:sp>
        <p:nvSpPr>
          <p:cNvPr id="2" name="Footer Placeholder 1">
            <a:extLst>
              <a:ext uri="{FF2B5EF4-FFF2-40B4-BE49-F238E27FC236}">
                <a16:creationId xmlns:a16="http://schemas.microsoft.com/office/drawing/2014/main" id="{A233767A-7B51-4262-8D5D-EE4BDDE76B8E}"/>
              </a:ext>
            </a:extLst>
          </p:cNvPr>
          <p:cNvSpPr>
            <a:spLocks noGrp="1"/>
          </p:cNvSpPr>
          <p:nvPr>
            <p:ph type="ftr" sz="quarter" idx="11"/>
          </p:nvPr>
        </p:nvSpPr>
        <p:spPr/>
        <p:txBody>
          <a:bodyPr/>
          <a:lstStyle/>
          <a:p>
            <a:r>
              <a:rPr lang="en-US" noProof="0"/>
              <a:t>21st of November 2022 - EU 5G AHWG plenary</a:t>
            </a:r>
            <a:endParaRPr lang="en-GB" noProof="0" dirty="0"/>
          </a:p>
        </p:txBody>
      </p:sp>
    </p:spTree>
    <p:extLst>
      <p:ext uri="{BB962C8B-B14F-4D97-AF65-F5344CB8AC3E}">
        <p14:creationId xmlns:p14="http://schemas.microsoft.com/office/powerpoint/2010/main" val="4164459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4840F09-C922-4187-8A3B-03310DD96CB4}"/>
              </a:ext>
            </a:extLst>
          </p:cNvPr>
          <p:cNvSpPr>
            <a:spLocks noGrp="1"/>
          </p:cNvSpPr>
          <p:nvPr>
            <p:ph type="body" sz="quarter" idx="13"/>
          </p:nvPr>
        </p:nvSpPr>
        <p:spPr/>
        <p:txBody>
          <a:bodyPr/>
          <a:lstStyle/>
          <a:p>
            <a:r>
              <a:rPr lang="en-GB" sz="1600" dirty="0">
                <a:latin typeface="Arial" panose="020B0604020202020204" pitchFamily="34" charset="0"/>
                <a:cs typeface="Arial" panose="020B0604020202020204" pitchFamily="34" charset="0"/>
              </a:rPr>
              <a:t>EU5G</a:t>
            </a:r>
          </a:p>
          <a:p>
            <a:endParaRPr lang="LID4096" dirty="0"/>
          </a:p>
        </p:txBody>
      </p:sp>
      <p:sp>
        <p:nvSpPr>
          <p:cNvPr id="4" name="Title 3">
            <a:extLst>
              <a:ext uri="{FF2B5EF4-FFF2-40B4-BE49-F238E27FC236}">
                <a16:creationId xmlns:a16="http://schemas.microsoft.com/office/drawing/2014/main" id="{D33CD6AD-AC98-4D94-B834-F4D998F2D9EE}"/>
              </a:ext>
            </a:extLst>
          </p:cNvPr>
          <p:cNvSpPr>
            <a:spLocks noGrp="1"/>
          </p:cNvSpPr>
          <p:nvPr>
            <p:ph type="title"/>
          </p:nvPr>
        </p:nvSpPr>
        <p:spPr>
          <a:xfrm>
            <a:off x="0" y="528602"/>
            <a:ext cx="8640000" cy="871200"/>
          </a:xfrm>
        </p:spPr>
        <p:txBody>
          <a:bodyPr/>
          <a:lstStyle/>
          <a:p>
            <a:r>
              <a:rPr lang="en-US" sz="2800" dirty="0"/>
              <a:t>Accreditation requirements </a:t>
            </a:r>
            <a:br>
              <a:rPr lang="en-US" dirty="0"/>
            </a:br>
            <a:endParaRPr lang="LID4096" dirty="0"/>
          </a:p>
        </p:txBody>
      </p:sp>
      <p:sp>
        <p:nvSpPr>
          <p:cNvPr id="11" name="TextBox 10">
            <a:extLst>
              <a:ext uri="{FF2B5EF4-FFF2-40B4-BE49-F238E27FC236}">
                <a16:creationId xmlns:a16="http://schemas.microsoft.com/office/drawing/2014/main" id="{CC935829-9088-4E7A-9599-5CF89030C768}"/>
              </a:ext>
            </a:extLst>
          </p:cNvPr>
          <p:cNvSpPr txBox="1"/>
          <p:nvPr/>
        </p:nvSpPr>
        <p:spPr>
          <a:xfrm>
            <a:off x="309562" y="3741954"/>
            <a:ext cx="8629094" cy="2246769"/>
          </a:xfrm>
          <a:prstGeom prst="rect">
            <a:avLst/>
          </a:prstGeom>
          <a:noFill/>
        </p:spPr>
        <p:txBody>
          <a:bodyPr wrap="square" rtlCol="0">
            <a:spAutoFit/>
          </a:bodyPr>
          <a:lstStyle/>
          <a:p>
            <a:r>
              <a:rPr lang="en-US" sz="1400" b="1" dirty="0">
                <a:solidFill>
                  <a:schemeClr val="accent2"/>
                </a:solidFill>
              </a:rPr>
              <a:t>Findings </a:t>
            </a:r>
          </a:p>
          <a:p>
            <a:r>
              <a:rPr lang="en-US" sz="1400" b="1" dirty="0">
                <a:solidFill>
                  <a:schemeClr val="accent2"/>
                </a:solidFill>
              </a:rPr>
              <a:t>CSC_05: </a:t>
            </a:r>
            <a:r>
              <a:rPr lang="en-US" sz="1400" dirty="0">
                <a:solidFill>
                  <a:schemeClr val="accent2"/>
                </a:solidFill>
              </a:rPr>
              <a:t>Accreditation standards are not fully in line with the scope of activities for NESAS.</a:t>
            </a:r>
          </a:p>
          <a:p>
            <a:r>
              <a:rPr lang="en-US" sz="1400" b="1" dirty="0">
                <a:solidFill>
                  <a:schemeClr val="accent2"/>
                </a:solidFill>
              </a:rPr>
              <a:t>CSC_11:  </a:t>
            </a:r>
            <a:r>
              <a:rPr lang="en-US" sz="1400" dirty="0">
                <a:solidFill>
                  <a:schemeClr val="accent2"/>
                </a:solidFill>
              </a:rPr>
              <a:t>Accreditation standards are not fully in line with the scope of activities for SAS-SM/SAS-UP.</a:t>
            </a:r>
          </a:p>
          <a:p>
            <a:endParaRPr lang="en-US" sz="1400" b="1" dirty="0">
              <a:solidFill>
                <a:schemeClr val="accent2"/>
              </a:solidFill>
            </a:endParaRPr>
          </a:p>
          <a:p>
            <a:r>
              <a:rPr lang="en-US" sz="1400" b="1" dirty="0">
                <a:solidFill>
                  <a:schemeClr val="accent2"/>
                </a:solidFill>
              </a:rPr>
              <a:t>Proposed resolutions </a:t>
            </a:r>
          </a:p>
          <a:p>
            <a:r>
              <a:rPr lang="en-US" sz="1400" b="1" dirty="0">
                <a:solidFill>
                  <a:schemeClr val="accent2"/>
                </a:solidFill>
              </a:rPr>
              <a:t>CSC_05: </a:t>
            </a:r>
            <a:r>
              <a:rPr lang="en-US" sz="1400" dirty="0">
                <a:solidFill>
                  <a:schemeClr val="accent2"/>
                </a:solidFill>
              </a:rPr>
              <a:t>Select appropriate standards for accreditation in the scope of activities for NESAS and develop guidance.</a:t>
            </a:r>
          </a:p>
          <a:p>
            <a:r>
              <a:rPr lang="en-US" sz="1400" b="1" dirty="0">
                <a:solidFill>
                  <a:schemeClr val="accent2"/>
                </a:solidFill>
              </a:rPr>
              <a:t>CSC_11:  </a:t>
            </a:r>
            <a:r>
              <a:rPr lang="en-US" sz="1400" dirty="0">
                <a:solidFill>
                  <a:schemeClr val="accent2"/>
                </a:solidFill>
              </a:rPr>
              <a:t>Select appropriate standards for accreditation in the scope of activities for SAS-SM/SAS-UP and develop guidance.</a:t>
            </a:r>
          </a:p>
          <a:p>
            <a:endParaRPr lang="en-US" sz="1400" dirty="0"/>
          </a:p>
        </p:txBody>
      </p:sp>
      <p:graphicFrame>
        <p:nvGraphicFramePr>
          <p:cNvPr id="8" name="Table 7">
            <a:extLst>
              <a:ext uri="{FF2B5EF4-FFF2-40B4-BE49-F238E27FC236}">
                <a16:creationId xmlns:a16="http://schemas.microsoft.com/office/drawing/2014/main" id="{7B893423-EB29-432C-A01A-617A56B51E7F}"/>
              </a:ext>
            </a:extLst>
          </p:cNvPr>
          <p:cNvGraphicFramePr>
            <a:graphicFrameLocks noGrp="1"/>
          </p:cNvGraphicFramePr>
          <p:nvPr/>
        </p:nvGraphicFramePr>
        <p:xfrm>
          <a:off x="504000" y="1108953"/>
          <a:ext cx="7836812" cy="2148374"/>
        </p:xfrm>
        <a:graphic>
          <a:graphicData uri="http://schemas.openxmlformats.org/drawingml/2006/table">
            <a:tbl>
              <a:tblPr/>
              <a:tblGrid>
                <a:gridCol w="547682">
                  <a:extLst>
                    <a:ext uri="{9D8B030D-6E8A-4147-A177-3AD203B41FA5}">
                      <a16:colId xmlns:a16="http://schemas.microsoft.com/office/drawing/2014/main" val="1979675276"/>
                    </a:ext>
                  </a:extLst>
                </a:gridCol>
                <a:gridCol w="1354265">
                  <a:extLst>
                    <a:ext uri="{9D8B030D-6E8A-4147-A177-3AD203B41FA5}">
                      <a16:colId xmlns:a16="http://schemas.microsoft.com/office/drawing/2014/main" val="2286930002"/>
                    </a:ext>
                  </a:extLst>
                </a:gridCol>
                <a:gridCol w="786669">
                  <a:extLst>
                    <a:ext uri="{9D8B030D-6E8A-4147-A177-3AD203B41FA5}">
                      <a16:colId xmlns:a16="http://schemas.microsoft.com/office/drawing/2014/main" val="1929898630"/>
                    </a:ext>
                  </a:extLst>
                </a:gridCol>
                <a:gridCol w="1453842">
                  <a:extLst>
                    <a:ext uri="{9D8B030D-6E8A-4147-A177-3AD203B41FA5}">
                      <a16:colId xmlns:a16="http://schemas.microsoft.com/office/drawing/2014/main" val="4212830213"/>
                    </a:ext>
                  </a:extLst>
                </a:gridCol>
                <a:gridCol w="1035614">
                  <a:extLst>
                    <a:ext uri="{9D8B030D-6E8A-4147-A177-3AD203B41FA5}">
                      <a16:colId xmlns:a16="http://schemas.microsoft.com/office/drawing/2014/main" val="602095040"/>
                    </a:ext>
                  </a:extLst>
                </a:gridCol>
                <a:gridCol w="936035">
                  <a:extLst>
                    <a:ext uri="{9D8B030D-6E8A-4147-A177-3AD203B41FA5}">
                      <a16:colId xmlns:a16="http://schemas.microsoft.com/office/drawing/2014/main" val="784984427"/>
                    </a:ext>
                  </a:extLst>
                </a:gridCol>
                <a:gridCol w="1722705">
                  <a:extLst>
                    <a:ext uri="{9D8B030D-6E8A-4147-A177-3AD203B41FA5}">
                      <a16:colId xmlns:a16="http://schemas.microsoft.com/office/drawing/2014/main" val="1368672226"/>
                    </a:ext>
                  </a:extLst>
                </a:gridCol>
              </a:tblGrid>
              <a:tr h="338740">
                <a:tc>
                  <a:txBody>
                    <a:bodyPr/>
                    <a:lstStyle/>
                    <a:p>
                      <a:pPr algn="l" fontAlgn="t"/>
                      <a:r>
                        <a:rPr lang="en-US" sz="700" b="0" i="0" u="none" strike="noStrike" dirty="0">
                          <a:solidFill>
                            <a:schemeClr val="bg1"/>
                          </a:solidFill>
                          <a:effectLst/>
                          <a:highlight>
                            <a:srgbClr val="004F9F"/>
                          </a:highlight>
                          <a:latin typeface="Calibri" panose="020F0502020204030204" pitchFamily="34" charset="0"/>
                        </a:rPr>
                        <a:t>Codification</a:t>
                      </a:r>
                    </a:p>
                  </a:txBody>
                  <a:tcPr marL="5007" marR="5007" marT="5007" marB="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l" fontAlgn="t"/>
                      <a:r>
                        <a:rPr lang="en-US" sz="700" b="0" i="0" u="none" strike="noStrike" dirty="0">
                          <a:solidFill>
                            <a:schemeClr val="bg1"/>
                          </a:solidFill>
                          <a:effectLst/>
                          <a:highlight>
                            <a:srgbClr val="004F9F"/>
                          </a:highlight>
                          <a:latin typeface="Calibri" panose="020F0502020204030204" pitchFamily="34" charset="0"/>
                        </a:rPr>
                        <a:t> Gap name</a:t>
                      </a:r>
                    </a:p>
                  </a:txBody>
                  <a:tcPr marL="5007" marR="5007" marT="5007" marB="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l" fontAlgn="t"/>
                      <a:r>
                        <a:rPr lang="en-US" sz="700" b="0" i="0" u="none" strike="noStrike" dirty="0">
                          <a:solidFill>
                            <a:schemeClr val="bg1"/>
                          </a:solidFill>
                          <a:effectLst/>
                          <a:highlight>
                            <a:srgbClr val="004F9F"/>
                          </a:highlight>
                          <a:latin typeface="Calibri" panose="020F0502020204030204" pitchFamily="34" charset="0"/>
                        </a:rPr>
                        <a:t>Applicable for</a:t>
                      </a:r>
                    </a:p>
                  </a:txBody>
                  <a:tcPr marL="5007" marR="5007" marT="5007" marB="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r>
                        <a:rPr lang="en-US" sz="700" b="0" i="0" u="none" strike="noStrike" kern="1200" dirty="0">
                          <a:solidFill>
                            <a:schemeClr val="bg1"/>
                          </a:solidFill>
                          <a:effectLst/>
                          <a:highlight>
                            <a:srgbClr val="004F9F"/>
                          </a:highlight>
                          <a:latin typeface="Calibri" panose="020F0502020204030204" pitchFamily="34" charset="0"/>
                          <a:ea typeface="+mn-ea"/>
                          <a:cs typeface="+mn-cs"/>
                        </a:rPr>
                        <a:t>Gap category</a:t>
                      </a:r>
                      <a:endParaRPr lang="LID4096" sz="700" b="0" i="0" u="none" strike="noStrike" kern="1200" dirty="0">
                        <a:solidFill>
                          <a:schemeClr val="bg1"/>
                        </a:solidFill>
                        <a:effectLst/>
                        <a:highlight>
                          <a:srgbClr val="004F9F"/>
                        </a:highlight>
                        <a:latin typeface="Calibri" panose="020F0502020204030204" pitchFamily="34" charset="0"/>
                        <a:ea typeface="+mn-ea"/>
                        <a:cs typeface="+mn-cs"/>
                      </a:endParaRPr>
                    </a:p>
                  </a:txBody>
                  <a:tcPr marL="5007" marR="5007" marT="5007" marB="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l" fontAlgn="t"/>
                      <a:r>
                        <a:rPr lang="en-US" sz="700" b="0" i="0" u="none" strike="noStrike" kern="1200" dirty="0">
                          <a:solidFill>
                            <a:schemeClr val="bg1"/>
                          </a:solidFill>
                          <a:effectLst/>
                          <a:highlight>
                            <a:srgbClr val="004F9F"/>
                          </a:highlight>
                          <a:latin typeface="Calibri" panose="020F0502020204030204" pitchFamily="34" charset="0"/>
                          <a:ea typeface="+mn-ea"/>
                          <a:cs typeface="+mn-cs"/>
                        </a:rPr>
                        <a:t>Description </a:t>
                      </a:r>
                    </a:p>
                  </a:txBody>
                  <a:tcPr marL="5007" marR="5007" marT="5007" marB="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l" fontAlgn="t"/>
                      <a:r>
                        <a:rPr lang="en-US" sz="700" b="0" i="0" u="none" strike="noStrike" dirty="0">
                          <a:solidFill>
                            <a:schemeClr val="bg1"/>
                          </a:solidFill>
                          <a:effectLst/>
                          <a:highlight>
                            <a:srgbClr val="004F9F"/>
                          </a:highlight>
                          <a:latin typeface="Calibri" panose="020F0502020204030204" pitchFamily="34" charset="0"/>
                        </a:rPr>
                        <a:t>Resolution </a:t>
                      </a:r>
                    </a:p>
                  </a:txBody>
                  <a:tcPr marL="5007" marR="5007" marT="5007" marB="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l" fontAlgn="t"/>
                      <a:r>
                        <a:rPr lang="en-US" sz="700" b="0" i="0" u="none" strike="noStrike" dirty="0">
                          <a:solidFill>
                            <a:schemeClr val="bg1"/>
                          </a:solidFill>
                          <a:effectLst/>
                          <a:highlight>
                            <a:srgbClr val="004F9F"/>
                          </a:highlight>
                          <a:latin typeface="Calibri" panose="020F0502020204030204" pitchFamily="34" charset="0"/>
                        </a:rPr>
                        <a:t>Proposed implementation timing </a:t>
                      </a:r>
                    </a:p>
                  </a:txBody>
                  <a:tcPr marL="5007" marR="5007" marT="5007" marB="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2339009517"/>
                  </a:ext>
                </a:extLst>
              </a:tr>
              <a:tr h="1251764">
                <a:tc>
                  <a:txBody>
                    <a:bodyPr/>
                    <a:lstStyle/>
                    <a:p>
                      <a:pPr marL="0" algn="l" defTabSz="685800" rtl="0" eaLnBrk="1" fontAlgn="t" latinLnBrk="0" hangingPunct="1"/>
                      <a:r>
                        <a:rPr lang="en-US" sz="700" u="none" strike="noStrike" kern="1200" dirty="0">
                          <a:solidFill>
                            <a:schemeClr val="dk1"/>
                          </a:solidFill>
                          <a:effectLst/>
                          <a:latin typeface="+mn-lt"/>
                          <a:ea typeface="+mn-ea"/>
                          <a:cs typeface="+mn-cs"/>
                        </a:rPr>
                        <a:t>CSC_05</a:t>
                      </a:r>
                    </a:p>
                  </a:txBody>
                  <a:tcPr marL="2421" marR="2421" marT="2421" marB="0">
                    <a:lnL w="635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algn="l" defTabSz="685800" rtl="0" eaLnBrk="1" fontAlgn="t" latinLnBrk="0" hangingPunct="1"/>
                      <a:r>
                        <a:rPr lang="en-US" sz="700" u="none" strike="noStrike" kern="1200" dirty="0">
                          <a:solidFill>
                            <a:schemeClr val="dk1"/>
                          </a:solidFill>
                          <a:effectLst/>
                          <a:latin typeface="+mn-lt"/>
                          <a:ea typeface="+mn-ea"/>
                          <a:cs typeface="+mn-cs"/>
                        </a:rPr>
                        <a:t>Accreditation standards for auditors/testing facilities are not in line with the scope of activities </a:t>
                      </a:r>
                    </a:p>
                  </a:txBody>
                  <a:tcPr marL="2421" marR="2421" marT="2421"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algn="l" defTabSz="685800" rtl="0" eaLnBrk="1" fontAlgn="t" latinLnBrk="0" hangingPunct="1"/>
                      <a:r>
                        <a:rPr lang="en-US" sz="700" u="none" strike="noStrike" kern="1200" dirty="0">
                          <a:solidFill>
                            <a:schemeClr val="dk1"/>
                          </a:solidFill>
                          <a:effectLst/>
                          <a:latin typeface="+mn-lt"/>
                          <a:ea typeface="+mn-ea"/>
                          <a:cs typeface="+mn-cs"/>
                        </a:rPr>
                        <a:t>NESAS</a:t>
                      </a:r>
                    </a:p>
                  </a:txBody>
                  <a:tcPr marL="2421" marR="2421" marT="2421" marB="0">
                    <a:lnL w="1270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algn="l" defTabSz="685800" rtl="0" eaLnBrk="1" fontAlgn="t" latinLnBrk="0" hangingPunct="1"/>
                      <a:r>
                        <a:rPr lang="en-US" sz="700" u="none" strike="noStrike" kern="1200" dirty="0">
                          <a:solidFill>
                            <a:schemeClr val="dk1"/>
                          </a:solidFill>
                          <a:effectLst/>
                          <a:latin typeface="+mn-lt"/>
                          <a:ea typeface="+mn-ea"/>
                          <a:cs typeface="+mn-cs"/>
                        </a:rPr>
                        <a:t>Specifications &amp; standards /Cybersecurity certification</a:t>
                      </a:r>
                    </a:p>
                  </a:txBody>
                  <a:tcPr marL="2421" marR="2421" marT="2421" marB="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algn="l" defTabSz="685800" rtl="0" eaLnBrk="1" fontAlgn="t" latinLnBrk="0" hangingPunct="1"/>
                      <a:r>
                        <a:rPr lang="en-US" sz="700" u="none" strike="noStrike" kern="1200" dirty="0">
                          <a:solidFill>
                            <a:schemeClr val="dk1"/>
                          </a:solidFill>
                          <a:effectLst/>
                          <a:latin typeface="+mn-lt"/>
                          <a:ea typeface="+mn-ea"/>
                          <a:cs typeface="+mn-cs"/>
                        </a:rPr>
                        <a:t>ISO/IEC 17025 may not be the proper choice on NESAS evaluation: it is a candidate standard for SCAS testing, however, it is less suitable for NESAS audits</a:t>
                      </a:r>
                    </a:p>
                  </a:txBody>
                  <a:tcPr marL="2421" marR="2421" marT="2421" marB="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algn="l" defTabSz="685800" rtl="0" eaLnBrk="1" fontAlgn="t" latinLnBrk="0" hangingPunct="1"/>
                      <a:r>
                        <a:rPr lang="en-US" sz="700" u="none" strike="noStrike" kern="1200" dirty="0">
                          <a:solidFill>
                            <a:schemeClr val="dk1"/>
                          </a:solidFill>
                          <a:effectLst/>
                          <a:latin typeface="+mn-lt"/>
                          <a:ea typeface="+mn-ea"/>
                          <a:cs typeface="+mn-cs"/>
                        </a:rPr>
                        <a:t>Selection with EA of relevant standards and development of related guidance (considering  ISO/IEC 17025 has been selected for EUCC)</a:t>
                      </a:r>
                    </a:p>
                  </a:txBody>
                  <a:tcPr marL="2421" marR="2421" marT="2421" marB="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algn="l" defTabSz="685800" rtl="0" eaLnBrk="1" fontAlgn="t" latinLnBrk="0" hangingPunct="1"/>
                      <a:r>
                        <a:rPr lang="en-US" sz="700" u="none" strike="noStrike" kern="1200" dirty="0">
                          <a:solidFill>
                            <a:schemeClr val="dk1"/>
                          </a:solidFill>
                          <a:effectLst/>
                          <a:latin typeface="+mn-lt"/>
                          <a:ea typeface="+mn-ea"/>
                          <a:cs typeface="+mn-cs"/>
                        </a:rPr>
                        <a:t>Scheme version 1</a:t>
                      </a:r>
                    </a:p>
                  </a:txBody>
                  <a:tcPr marL="2421" marR="2421" marT="2421" marB="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val="565816411"/>
                  </a:ext>
                </a:extLst>
              </a:tr>
              <a:tr h="557870">
                <a:tc>
                  <a:txBody>
                    <a:bodyPr/>
                    <a:lstStyle/>
                    <a:p>
                      <a:pPr marL="0" algn="l" defTabSz="685800" rtl="0" eaLnBrk="1" fontAlgn="t" latinLnBrk="0" hangingPunct="1"/>
                      <a:r>
                        <a:rPr lang="en-US" sz="700" u="none" strike="noStrike" kern="1200" dirty="0">
                          <a:solidFill>
                            <a:schemeClr val="dk1"/>
                          </a:solidFill>
                          <a:effectLst/>
                          <a:latin typeface="+mn-lt"/>
                          <a:ea typeface="+mn-ea"/>
                          <a:cs typeface="+mn-cs"/>
                        </a:rPr>
                        <a:t>CSC_11</a:t>
                      </a:r>
                    </a:p>
                  </a:txBody>
                  <a:tcPr marL="2421" marR="2421" marT="2421" marB="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algn="l" defTabSz="685800" rtl="0" eaLnBrk="1" fontAlgn="t" latinLnBrk="0" hangingPunct="1"/>
                      <a:r>
                        <a:rPr lang="en-US" sz="700" u="none" strike="noStrike" kern="1200">
                          <a:solidFill>
                            <a:schemeClr val="dk1"/>
                          </a:solidFill>
                          <a:effectLst/>
                          <a:latin typeface="+mn-lt"/>
                          <a:ea typeface="+mn-ea"/>
                          <a:cs typeface="+mn-cs"/>
                        </a:rPr>
                        <a:t>Accreditation standards for auditors/testing facilities are not in line with the scope of activities </a:t>
                      </a:r>
                    </a:p>
                  </a:txBody>
                  <a:tcPr marL="2421" marR="2421" marT="2421" marB="0">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algn="l" defTabSz="685800" rtl="0" eaLnBrk="1" fontAlgn="t" latinLnBrk="0" hangingPunct="1"/>
                      <a:r>
                        <a:rPr lang="en-US" sz="700" u="none" strike="noStrike" kern="1200" dirty="0">
                          <a:solidFill>
                            <a:schemeClr val="dk1"/>
                          </a:solidFill>
                          <a:effectLst/>
                          <a:latin typeface="+mn-lt"/>
                          <a:ea typeface="+mn-ea"/>
                          <a:cs typeface="+mn-cs"/>
                        </a:rPr>
                        <a:t>SAS-SM/SAS-UP</a:t>
                      </a:r>
                    </a:p>
                  </a:txBody>
                  <a:tcPr marL="2421" marR="2421" marT="2421" marB="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algn="l" defTabSz="685800" rtl="0" eaLnBrk="1" fontAlgn="t" latinLnBrk="0" hangingPunct="1"/>
                      <a:r>
                        <a:rPr lang="en-US" sz="700" u="none" strike="noStrike" kern="1200" dirty="0">
                          <a:solidFill>
                            <a:schemeClr val="dk1"/>
                          </a:solidFill>
                          <a:effectLst/>
                          <a:latin typeface="+mn-lt"/>
                          <a:ea typeface="+mn-ea"/>
                          <a:cs typeface="+mn-cs"/>
                        </a:rPr>
                        <a:t>Specifications &amp; standards /Cybersecurity certification</a:t>
                      </a:r>
                    </a:p>
                  </a:txBody>
                  <a:tcPr marL="2421" marR="2421" marT="2421" marB="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algn="l" defTabSz="685800" rtl="0" eaLnBrk="1" fontAlgn="t" latinLnBrk="0" hangingPunct="1"/>
                      <a:r>
                        <a:rPr lang="en-US" sz="700" u="none" strike="noStrike" kern="1200" dirty="0">
                          <a:solidFill>
                            <a:schemeClr val="dk1"/>
                          </a:solidFill>
                          <a:effectLst/>
                          <a:latin typeface="+mn-lt"/>
                          <a:ea typeface="+mn-ea"/>
                          <a:cs typeface="+mn-cs"/>
                        </a:rPr>
                        <a:t>There is no evidence of a standard selected for these activities</a:t>
                      </a:r>
                    </a:p>
                  </a:txBody>
                  <a:tcPr marL="2421" marR="2421" marT="2421" marB="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algn="l" defTabSz="685800" rtl="0" eaLnBrk="1" fontAlgn="t" latinLnBrk="0" hangingPunct="1"/>
                      <a:r>
                        <a:rPr lang="en-US" sz="700" u="none" strike="noStrike" kern="1200" dirty="0">
                          <a:solidFill>
                            <a:schemeClr val="dk1"/>
                          </a:solidFill>
                          <a:effectLst/>
                          <a:latin typeface="+mn-lt"/>
                          <a:ea typeface="+mn-ea"/>
                          <a:cs typeface="+mn-cs"/>
                        </a:rPr>
                        <a:t>Selection with EA of relevant standards and development of related guidance </a:t>
                      </a:r>
                    </a:p>
                  </a:txBody>
                  <a:tcPr marL="2421" marR="2421" marT="2421" marB="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algn="l" defTabSz="685800" rtl="0" eaLnBrk="1" fontAlgn="t" latinLnBrk="0" hangingPunct="1"/>
                      <a:r>
                        <a:rPr lang="en-US" sz="700" u="none" strike="noStrike" kern="1200" dirty="0">
                          <a:solidFill>
                            <a:schemeClr val="dk1"/>
                          </a:solidFill>
                          <a:effectLst/>
                          <a:latin typeface="+mn-lt"/>
                          <a:ea typeface="+mn-ea"/>
                          <a:cs typeface="+mn-cs"/>
                        </a:rPr>
                        <a:t>Scheme version 1</a:t>
                      </a:r>
                    </a:p>
                  </a:txBody>
                  <a:tcPr marL="2421" marR="2421" marT="2421" marB="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val="3888810266"/>
                  </a:ext>
                </a:extLst>
              </a:tr>
            </a:tbl>
          </a:graphicData>
        </a:graphic>
      </p:graphicFrame>
      <p:sp>
        <p:nvSpPr>
          <p:cNvPr id="3" name="Footer Placeholder 2">
            <a:extLst>
              <a:ext uri="{FF2B5EF4-FFF2-40B4-BE49-F238E27FC236}">
                <a16:creationId xmlns:a16="http://schemas.microsoft.com/office/drawing/2014/main" id="{47434D12-99C9-45EA-840C-A80A125901DD}"/>
              </a:ext>
            </a:extLst>
          </p:cNvPr>
          <p:cNvSpPr>
            <a:spLocks noGrp="1"/>
          </p:cNvSpPr>
          <p:nvPr>
            <p:ph type="ftr" sz="quarter" idx="11"/>
          </p:nvPr>
        </p:nvSpPr>
        <p:spPr/>
        <p:txBody>
          <a:bodyPr/>
          <a:lstStyle/>
          <a:p>
            <a:r>
              <a:rPr lang="en-US" noProof="0"/>
              <a:t>21st of November 2022 - EU 5G AHWG plenary</a:t>
            </a:r>
            <a:endParaRPr lang="en-GB" noProof="0" dirty="0"/>
          </a:p>
        </p:txBody>
      </p:sp>
    </p:spTree>
    <p:extLst>
      <p:ext uri="{BB962C8B-B14F-4D97-AF65-F5344CB8AC3E}">
        <p14:creationId xmlns:p14="http://schemas.microsoft.com/office/powerpoint/2010/main" val="30473143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690F965-3972-4D62-A0DE-75BD19454B0E}"/>
              </a:ext>
            </a:extLst>
          </p:cNvPr>
          <p:cNvSpPr>
            <a:spLocks noGrp="1"/>
          </p:cNvSpPr>
          <p:nvPr>
            <p:ph type="title"/>
          </p:nvPr>
        </p:nvSpPr>
        <p:spPr>
          <a:xfrm>
            <a:off x="0" y="479574"/>
            <a:ext cx="9442580" cy="764197"/>
          </a:xfrm>
        </p:spPr>
        <p:txBody>
          <a:bodyPr/>
          <a:lstStyle/>
          <a:p>
            <a:r>
              <a:rPr lang="en-US" dirty="0"/>
              <a:t>Specifications and standards</a:t>
            </a:r>
            <a:endParaRPr lang="LID4096" dirty="0"/>
          </a:p>
        </p:txBody>
      </p:sp>
      <p:sp>
        <p:nvSpPr>
          <p:cNvPr id="7" name="Rectangle 6">
            <a:extLst>
              <a:ext uri="{FF2B5EF4-FFF2-40B4-BE49-F238E27FC236}">
                <a16:creationId xmlns:a16="http://schemas.microsoft.com/office/drawing/2014/main" id="{02EDE2D8-F10B-45CF-8A4A-559D2E79A078}"/>
              </a:ext>
            </a:extLst>
          </p:cNvPr>
          <p:cNvSpPr/>
          <p:nvPr/>
        </p:nvSpPr>
        <p:spPr>
          <a:xfrm>
            <a:off x="263227" y="3803402"/>
            <a:ext cx="8092118" cy="3108543"/>
          </a:xfrm>
          <a:prstGeom prst="rect">
            <a:avLst/>
          </a:prstGeom>
        </p:spPr>
        <p:txBody>
          <a:bodyPr wrap="square">
            <a:spAutoFit/>
          </a:bodyPr>
          <a:lstStyle/>
          <a:p>
            <a:pPr lvl="0"/>
            <a:r>
              <a:rPr lang="en-US" sz="1400" b="1" dirty="0">
                <a:solidFill>
                  <a:schemeClr val="accent2"/>
                </a:solidFill>
              </a:rPr>
              <a:t>Findings </a:t>
            </a:r>
          </a:p>
          <a:p>
            <a:r>
              <a:rPr lang="en-US" sz="1400" b="1" dirty="0">
                <a:solidFill>
                  <a:schemeClr val="accent2"/>
                </a:solidFill>
              </a:rPr>
              <a:t>S&amp;S_02:</a:t>
            </a:r>
            <a:r>
              <a:rPr lang="en-US" sz="1400" dirty="0">
                <a:solidFill>
                  <a:schemeClr val="accent2"/>
                </a:solidFill>
              </a:rPr>
              <a:t>Some open standardized interfaces to 3rd party platforms for critical MNO functions are missing. </a:t>
            </a:r>
          </a:p>
          <a:p>
            <a:r>
              <a:rPr lang="en-US" sz="1400" b="1" dirty="0">
                <a:solidFill>
                  <a:schemeClr val="accent2"/>
                </a:solidFill>
              </a:rPr>
              <a:t>S&amp;S_03: </a:t>
            </a:r>
            <a:r>
              <a:rPr lang="en-US" sz="1400" dirty="0">
                <a:solidFill>
                  <a:schemeClr val="accent2"/>
                </a:solidFill>
              </a:rPr>
              <a:t>Lack of security of SM-DP+ credentials in a 3rd party environment.</a:t>
            </a:r>
          </a:p>
          <a:p>
            <a:r>
              <a:rPr lang="en-US" sz="1400" b="1" dirty="0">
                <a:solidFill>
                  <a:schemeClr val="accent2"/>
                </a:solidFill>
              </a:rPr>
              <a:t>S&amp;S_04:</a:t>
            </a:r>
            <a:r>
              <a:rPr lang="en-US" sz="1400" dirty="0">
                <a:solidFill>
                  <a:schemeClr val="accent2"/>
                </a:solidFill>
              </a:rPr>
              <a:t> Lack of open standardized interfaces between the SM-DP+ system and 3rd party platforms.</a:t>
            </a:r>
          </a:p>
          <a:p>
            <a:pPr lvl="0"/>
            <a:endParaRPr lang="en-US" sz="1400" dirty="0">
              <a:solidFill>
                <a:schemeClr val="accent2"/>
              </a:solidFill>
            </a:endParaRPr>
          </a:p>
          <a:p>
            <a:pPr lvl="0"/>
            <a:r>
              <a:rPr lang="en-US" sz="1400" b="1" dirty="0">
                <a:solidFill>
                  <a:schemeClr val="accent2"/>
                </a:solidFill>
              </a:rPr>
              <a:t>Proposed resolutions </a:t>
            </a:r>
          </a:p>
          <a:p>
            <a:r>
              <a:rPr lang="en-US" sz="1400" b="1" dirty="0">
                <a:solidFill>
                  <a:schemeClr val="accent2"/>
                </a:solidFill>
              </a:rPr>
              <a:t>S&amp;S_02: </a:t>
            </a:r>
            <a:r>
              <a:rPr lang="en-US" sz="1400" dirty="0">
                <a:solidFill>
                  <a:schemeClr val="accent2"/>
                </a:solidFill>
              </a:rPr>
              <a:t>Discuss with 3GPP the possibility of interfaces that allow the MNO to keep critical credentials or functions under its full control (e.g. by connecting MNO-owned HSM).</a:t>
            </a:r>
          </a:p>
          <a:p>
            <a:r>
              <a:rPr lang="en-US" sz="1400" b="1" dirty="0">
                <a:solidFill>
                  <a:schemeClr val="accent2"/>
                </a:solidFill>
              </a:rPr>
              <a:t>S&amp;S_03 and S&amp;S_04</a:t>
            </a:r>
            <a:r>
              <a:rPr lang="en-US" sz="1400" dirty="0">
                <a:solidFill>
                  <a:schemeClr val="accent2"/>
                </a:solidFill>
              </a:rPr>
              <a:t>: </a:t>
            </a:r>
            <a:r>
              <a:rPr lang="en-US" sz="1400" dirty="0">
                <a:solidFill>
                  <a:srgbClr val="004F9F"/>
                </a:solidFill>
              </a:rPr>
              <a:t>Related to the outcome </a:t>
            </a:r>
            <a:r>
              <a:rPr lang="en-US" sz="1400" dirty="0">
                <a:solidFill>
                  <a:schemeClr val="accent2"/>
                </a:solidFill>
              </a:rPr>
              <a:t>of S&amp;S_02 (S&amp;S_02 is about discussing the possibility of interfaces allowing the MNOs to keep critical credentials under their full control).</a:t>
            </a:r>
          </a:p>
          <a:p>
            <a:endParaRPr lang="en-US" sz="1400" dirty="0">
              <a:solidFill>
                <a:srgbClr val="1D1D1B"/>
              </a:solidFill>
            </a:endParaRPr>
          </a:p>
          <a:p>
            <a:pPr lvl="0"/>
            <a:endParaRPr lang="en-US" sz="1400" dirty="0">
              <a:solidFill>
                <a:srgbClr val="1D1D1B"/>
              </a:solidFill>
            </a:endParaRPr>
          </a:p>
        </p:txBody>
      </p:sp>
      <p:graphicFrame>
        <p:nvGraphicFramePr>
          <p:cNvPr id="3" name="Table 2">
            <a:extLst>
              <a:ext uri="{FF2B5EF4-FFF2-40B4-BE49-F238E27FC236}">
                <a16:creationId xmlns:a16="http://schemas.microsoft.com/office/drawing/2014/main" id="{3B01A9E8-045E-4A84-8B21-E542FD7A337B}"/>
              </a:ext>
            </a:extLst>
          </p:cNvPr>
          <p:cNvGraphicFramePr>
            <a:graphicFrameLocks noGrp="1"/>
          </p:cNvGraphicFramePr>
          <p:nvPr/>
        </p:nvGraphicFramePr>
        <p:xfrm>
          <a:off x="363895" y="1147306"/>
          <a:ext cx="8109876" cy="2656096"/>
        </p:xfrm>
        <a:graphic>
          <a:graphicData uri="http://schemas.openxmlformats.org/drawingml/2006/table">
            <a:tbl>
              <a:tblPr>
                <a:tableStyleId>{5C22544A-7EE6-4342-B048-85BDC9FD1C3A}</a:tableStyleId>
              </a:tblPr>
              <a:tblGrid>
                <a:gridCol w="465627">
                  <a:extLst>
                    <a:ext uri="{9D8B030D-6E8A-4147-A177-3AD203B41FA5}">
                      <a16:colId xmlns:a16="http://schemas.microsoft.com/office/drawing/2014/main" val="1629860936"/>
                    </a:ext>
                  </a:extLst>
                </a:gridCol>
                <a:gridCol w="1026368">
                  <a:extLst>
                    <a:ext uri="{9D8B030D-6E8A-4147-A177-3AD203B41FA5}">
                      <a16:colId xmlns:a16="http://schemas.microsoft.com/office/drawing/2014/main" val="2242867420"/>
                    </a:ext>
                  </a:extLst>
                </a:gridCol>
                <a:gridCol w="792633">
                  <a:extLst>
                    <a:ext uri="{9D8B030D-6E8A-4147-A177-3AD203B41FA5}">
                      <a16:colId xmlns:a16="http://schemas.microsoft.com/office/drawing/2014/main" val="1390600849"/>
                    </a:ext>
                  </a:extLst>
                </a:gridCol>
                <a:gridCol w="1633326">
                  <a:extLst>
                    <a:ext uri="{9D8B030D-6E8A-4147-A177-3AD203B41FA5}">
                      <a16:colId xmlns:a16="http://schemas.microsoft.com/office/drawing/2014/main" val="1798984081"/>
                    </a:ext>
                  </a:extLst>
                </a:gridCol>
                <a:gridCol w="1595448">
                  <a:extLst>
                    <a:ext uri="{9D8B030D-6E8A-4147-A177-3AD203B41FA5}">
                      <a16:colId xmlns:a16="http://schemas.microsoft.com/office/drawing/2014/main" val="2556715181"/>
                    </a:ext>
                  </a:extLst>
                </a:gridCol>
                <a:gridCol w="1493309">
                  <a:extLst>
                    <a:ext uri="{9D8B030D-6E8A-4147-A177-3AD203B41FA5}">
                      <a16:colId xmlns:a16="http://schemas.microsoft.com/office/drawing/2014/main" val="4008411678"/>
                    </a:ext>
                  </a:extLst>
                </a:gridCol>
                <a:gridCol w="1103165">
                  <a:extLst>
                    <a:ext uri="{9D8B030D-6E8A-4147-A177-3AD203B41FA5}">
                      <a16:colId xmlns:a16="http://schemas.microsoft.com/office/drawing/2014/main" val="2247002300"/>
                    </a:ext>
                  </a:extLst>
                </a:gridCol>
              </a:tblGrid>
              <a:tr h="298939">
                <a:tc>
                  <a:txBody>
                    <a:bodyPr/>
                    <a:lstStyle/>
                    <a:p>
                      <a:pPr algn="l" fontAlgn="t"/>
                      <a:r>
                        <a:rPr lang="en-US" sz="700" b="0" i="0" u="none" strike="noStrike" dirty="0">
                          <a:solidFill>
                            <a:schemeClr val="bg1"/>
                          </a:solidFill>
                          <a:effectLst/>
                          <a:highlight>
                            <a:srgbClr val="004F9F"/>
                          </a:highlight>
                          <a:latin typeface="Calibri" panose="020F0502020204030204" pitchFamily="34" charset="0"/>
                        </a:rPr>
                        <a:t>Codification</a:t>
                      </a:r>
                    </a:p>
                  </a:txBody>
                  <a:tcPr marL="5007" marR="5007" marT="5007" marB="0">
                    <a:solidFill>
                      <a:schemeClr val="accent2"/>
                    </a:solidFill>
                  </a:tcPr>
                </a:tc>
                <a:tc>
                  <a:txBody>
                    <a:bodyPr/>
                    <a:lstStyle/>
                    <a:p>
                      <a:pPr algn="l" fontAlgn="t"/>
                      <a:r>
                        <a:rPr lang="en-US" sz="700" b="0" i="0" u="none" strike="noStrike" dirty="0">
                          <a:solidFill>
                            <a:schemeClr val="bg1"/>
                          </a:solidFill>
                          <a:effectLst/>
                          <a:highlight>
                            <a:srgbClr val="004F9F"/>
                          </a:highlight>
                          <a:latin typeface="Calibri" panose="020F0502020204030204" pitchFamily="34" charset="0"/>
                        </a:rPr>
                        <a:t> Gap name</a:t>
                      </a:r>
                    </a:p>
                  </a:txBody>
                  <a:tcPr marL="5007" marR="5007" marT="5007" marB="0">
                    <a:solidFill>
                      <a:schemeClr val="accent2"/>
                    </a:solidFill>
                  </a:tcPr>
                </a:tc>
                <a:tc>
                  <a:txBody>
                    <a:bodyPr/>
                    <a:lstStyle/>
                    <a:p>
                      <a:pPr algn="l" fontAlgn="t"/>
                      <a:r>
                        <a:rPr lang="en-US" sz="700" b="0" i="0" u="none" strike="noStrike" dirty="0">
                          <a:solidFill>
                            <a:schemeClr val="bg1"/>
                          </a:solidFill>
                          <a:effectLst/>
                          <a:highlight>
                            <a:srgbClr val="004F9F"/>
                          </a:highlight>
                          <a:latin typeface="Calibri" panose="020F0502020204030204" pitchFamily="34" charset="0"/>
                        </a:rPr>
                        <a:t>Applicable for</a:t>
                      </a:r>
                    </a:p>
                  </a:txBody>
                  <a:tcPr marL="5007" marR="5007" marT="5007" marB="0">
                    <a:solidFill>
                      <a:schemeClr val="accent2"/>
                    </a:solidFill>
                  </a:tcPr>
                </a:tc>
                <a:tc>
                  <a:txBody>
                    <a:bodyPr/>
                    <a:lstStyle/>
                    <a:p>
                      <a:pPr algn="l" fontAlgn="t"/>
                      <a:r>
                        <a:rPr lang="en-US" sz="700" b="0" i="0" u="none" strike="noStrike" dirty="0">
                          <a:solidFill>
                            <a:schemeClr val="bg1"/>
                          </a:solidFill>
                          <a:effectLst/>
                          <a:highlight>
                            <a:srgbClr val="004F9F"/>
                          </a:highlight>
                          <a:latin typeface="Calibri" panose="020F0502020204030204" pitchFamily="34" charset="0"/>
                        </a:rPr>
                        <a:t> Gap category</a:t>
                      </a:r>
                    </a:p>
                  </a:txBody>
                  <a:tcPr marL="5007" marR="5007" marT="5007" marB="0">
                    <a:solidFill>
                      <a:schemeClr val="accent2"/>
                    </a:solidFill>
                  </a:tcPr>
                </a:tc>
                <a:tc>
                  <a:txBody>
                    <a:bodyPr/>
                    <a:lstStyle/>
                    <a:p>
                      <a:pPr algn="l" fontAlgn="t"/>
                      <a:r>
                        <a:rPr lang="en-US" sz="700" b="0" i="0" u="none" strike="noStrike" dirty="0">
                          <a:solidFill>
                            <a:schemeClr val="bg1"/>
                          </a:solidFill>
                          <a:effectLst/>
                          <a:highlight>
                            <a:srgbClr val="004F9F"/>
                          </a:highlight>
                          <a:latin typeface="Calibri" panose="020F0502020204030204" pitchFamily="34" charset="0"/>
                        </a:rPr>
                        <a:t>Description </a:t>
                      </a:r>
                    </a:p>
                  </a:txBody>
                  <a:tcPr marL="5007" marR="5007" marT="5007" marB="0">
                    <a:solidFill>
                      <a:schemeClr val="accent2"/>
                    </a:solidFill>
                  </a:tcPr>
                </a:tc>
                <a:tc>
                  <a:txBody>
                    <a:bodyPr/>
                    <a:lstStyle/>
                    <a:p>
                      <a:pPr algn="l" fontAlgn="t"/>
                      <a:r>
                        <a:rPr lang="en-US" sz="700" b="0" i="0" u="none" strike="noStrike" dirty="0">
                          <a:solidFill>
                            <a:schemeClr val="bg1"/>
                          </a:solidFill>
                          <a:effectLst/>
                          <a:highlight>
                            <a:srgbClr val="004F9F"/>
                          </a:highlight>
                          <a:latin typeface="Calibri" panose="020F0502020204030204" pitchFamily="34" charset="0"/>
                        </a:rPr>
                        <a:t>Resolution </a:t>
                      </a:r>
                    </a:p>
                  </a:txBody>
                  <a:tcPr marL="5007" marR="5007" marT="5007" marB="0">
                    <a:solidFill>
                      <a:schemeClr val="accent2"/>
                    </a:solidFill>
                  </a:tcPr>
                </a:tc>
                <a:tc>
                  <a:txBody>
                    <a:bodyPr/>
                    <a:lstStyle/>
                    <a:p>
                      <a:pPr algn="l" fontAlgn="t"/>
                      <a:r>
                        <a:rPr lang="en-US" sz="700" b="0" i="0" u="none" strike="noStrike" dirty="0">
                          <a:solidFill>
                            <a:schemeClr val="bg1"/>
                          </a:solidFill>
                          <a:effectLst/>
                          <a:highlight>
                            <a:srgbClr val="004F9F"/>
                          </a:highlight>
                          <a:latin typeface="Calibri" panose="020F0502020204030204" pitchFamily="34" charset="0"/>
                        </a:rPr>
                        <a:t>Proposed implementation timing </a:t>
                      </a:r>
                    </a:p>
                  </a:txBody>
                  <a:tcPr marL="5007" marR="5007" marT="5007" marB="0">
                    <a:solidFill>
                      <a:schemeClr val="accent2"/>
                    </a:solidFill>
                  </a:tcPr>
                </a:tc>
                <a:extLst>
                  <a:ext uri="{0D108BD9-81ED-4DB2-BD59-A6C34878D82A}">
                    <a16:rowId xmlns:a16="http://schemas.microsoft.com/office/drawing/2014/main" val="99218827"/>
                  </a:ext>
                </a:extLst>
              </a:tr>
              <a:tr h="510339">
                <a:tc>
                  <a:txBody>
                    <a:bodyPr/>
                    <a:lstStyle/>
                    <a:p>
                      <a:pPr algn="l" fontAlgn="t"/>
                      <a:r>
                        <a:rPr lang="en-US" sz="700" u="none" strike="noStrike" dirty="0">
                          <a:effectLst/>
                        </a:rPr>
                        <a:t>S&amp;S_02</a:t>
                      </a:r>
                      <a:endParaRPr lang="en-US" sz="700" b="0" i="0" u="none" strike="noStrike" dirty="0">
                        <a:solidFill>
                          <a:srgbClr val="000000"/>
                        </a:solidFill>
                        <a:effectLst/>
                        <a:latin typeface="Calibri" panose="020F0502020204030204" pitchFamily="34" charset="0"/>
                      </a:endParaRPr>
                    </a:p>
                  </a:txBody>
                  <a:tcPr marL="3399" marR="3399" marT="3399" marB="0">
                    <a:solidFill>
                      <a:schemeClr val="bg2">
                        <a:lumMod val="20000"/>
                        <a:lumOff val="80000"/>
                      </a:schemeClr>
                    </a:solidFill>
                  </a:tcPr>
                </a:tc>
                <a:tc>
                  <a:txBody>
                    <a:bodyPr/>
                    <a:lstStyle/>
                    <a:p>
                      <a:pPr algn="l" fontAlgn="t"/>
                      <a:r>
                        <a:rPr lang="en-US" sz="700" u="none" strike="noStrike" dirty="0">
                          <a:effectLst/>
                        </a:rPr>
                        <a:t>Open standardized interfaces to 3rd party platforms for critical MNO functions </a:t>
                      </a:r>
                      <a:endParaRPr lang="en-US" sz="700" b="0" i="0" u="none" strike="noStrike" dirty="0">
                        <a:solidFill>
                          <a:srgbClr val="000000"/>
                        </a:solidFill>
                        <a:effectLst/>
                        <a:latin typeface="Calibri" panose="020F0502020204030204" pitchFamily="34" charset="0"/>
                      </a:endParaRPr>
                    </a:p>
                  </a:txBody>
                  <a:tcPr marL="3399" marR="3399" marT="3399" marB="0">
                    <a:solidFill>
                      <a:schemeClr val="bg2">
                        <a:lumMod val="20000"/>
                        <a:lumOff val="80000"/>
                      </a:schemeClr>
                    </a:solidFill>
                  </a:tcPr>
                </a:tc>
                <a:tc>
                  <a:txBody>
                    <a:bodyPr/>
                    <a:lstStyle/>
                    <a:p>
                      <a:pPr algn="l" fontAlgn="t"/>
                      <a:r>
                        <a:rPr lang="en-US" sz="700" u="none" strike="noStrike" dirty="0">
                          <a:effectLst/>
                        </a:rPr>
                        <a:t>3rd-party platforms, MNO HSM</a:t>
                      </a:r>
                      <a:endParaRPr lang="en-US" sz="700" b="0" i="0" u="none" strike="noStrike" dirty="0">
                        <a:solidFill>
                          <a:srgbClr val="000000"/>
                        </a:solidFill>
                        <a:effectLst/>
                        <a:latin typeface="Calibri" panose="020F0502020204030204" pitchFamily="34" charset="0"/>
                      </a:endParaRPr>
                    </a:p>
                  </a:txBody>
                  <a:tcPr marL="3399" marR="3399" marT="3399" marB="0">
                    <a:solidFill>
                      <a:schemeClr val="bg2">
                        <a:lumMod val="20000"/>
                        <a:lumOff val="80000"/>
                      </a:schemeClr>
                    </a:solidFill>
                  </a:tcPr>
                </a:tc>
                <a:tc>
                  <a:txBody>
                    <a:bodyPr/>
                    <a:lstStyle/>
                    <a:p>
                      <a:pPr marL="0" algn="l" defTabSz="685800" rtl="0" eaLnBrk="1" latinLnBrk="0" hangingPunct="1"/>
                      <a:r>
                        <a:rPr lang="en-US" sz="700" u="none" strike="noStrike" kern="1200" dirty="0">
                          <a:solidFill>
                            <a:schemeClr val="dk1"/>
                          </a:solidFill>
                          <a:effectLst/>
                          <a:latin typeface="+mn-lt"/>
                          <a:ea typeface="+mn-ea"/>
                          <a:cs typeface="+mn-cs"/>
                        </a:rPr>
                        <a:t>Specifications &amp; standards</a:t>
                      </a:r>
                      <a:endParaRPr lang="LID4096" sz="700" u="none" strike="noStrike" kern="1200" dirty="0">
                        <a:solidFill>
                          <a:schemeClr val="dk1"/>
                        </a:solidFill>
                        <a:effectLst/>
                        <a:latin typeface="+mn-lt"/>
                        <a:ea typeface="+mn-ea"/>
                        <a:cs typeface="+mn-cs"/>
                      </a:endParaRPr>
                    </a:p>
                  </a:txBody>
                  <a:tcPr marL="3399" marR="3399" marT="3399" marB="0">
                    <a:solidFill>
                      <a:schemeClr val="bg2">
                        <a:lumMod val="20000"/>
                        <a:lumOff val="80000"/>
                      </a:schemeClr>
                    </a:solidFill>
                  </a:tcPr>
                </a:tc>
                <a:tc>
                  <a:txBody>
                    <a:bodyPr/>
                    <a:lstStyle/>
                    <a:p>
                      <a:pPr algn="l" fontAlgn="t"/>
                      <a:r>
                        <a:rPr lang="en-US" sz="700" u="none" strike="noStrike" dirty="0">
                          <a:effectLst/>
                        </a:rPr>
                        <a:t>In case of a 3rd party environment there should be interfaces that allow the MNO to keep critical credentials or functions under its full control (e.g. by connecting MNO-owned HSM).This is currently not the case.</a:t>
                      </a:r>
                      <a:endParaRPr lang="en-US" sz="700" b="0" i="0" u="none" strike="noStrike" dirty="0">
                        <a:solidFill>
                          <a:srgbClr val="000000"/>
                        </a:solidFill>
                        <a:effectLst/>
                        <a:latin typeface="Calibri" panose="020F0502020204030204" pitchFamily="34" charset="0"/>
                      </a:endParaRPr>
                    </a:p>
                  </a:txBody>
                  <a:tcPr marL="3399" marR="3399" marT="3399" marB="0">
                    <a:solidFill>
                      <a:schemeClr val="bg2">
                        <a:lumMod val="20000"/>
                        <a:lumOff val="80000"/>
                      </a:schemeClr>
                    </a:solidFill>
                  </a:tcPr>
                </a:tc>
                <a:tc>
                  <a:txBody>
                    <a:bodyPr/>
                    <a:lstStyle/>
                    <a:p>
                      <a:pPr algn="l" fontAlgn="t"/>
                      <a:r>
                        <a:rPr lang="en-US" sz="700" u="none" strike="noStrike" dirty="0">
                          <a:effectLst/>
                        </a:rPr>
                        <a:t>Discuss with 3GPP the possibility of interfaces that allow the MNO to keep critical credentials or functions under its full control (e.g. by connecting MNO-owned HSM)</a:t>
                      </a:r>
                      <a:br>
                        <a:rPr lang="en-US" sz="700" u="none" strike="noStrike" dirty="0">
                          <a:effectLst/>
                        </a:rPr>
                      </a:br>
                      <a:endParaRPr lang="en-US" sz="700" b="0" i="0" u="none" strike="noStrike" dirty="0">
                        <a:solidFill>
                          <a:srgbClr val="000000"/>
                        </a:solidFill>
                        <a:effectLst/>
                        <a:latin typeface="Calibri" panose="020F0502020204030204" pitchFamily="34" charset="0"/>
                      </a:endParaRPr>
                    </a:p>
                  </a:txBody>
                  <a:tcPr marL="3399" marR="3399" marT="3399" marB="0">
                    <a:solidFill>
                      <a:schemeClr val="bg2">
                        <a:lumMod val="20000"/>
                        <a:lumOff val="80000"/>
                      </a:schemeClr>
                    </a:solidFill>
                  </a:tcPr>
                </a:tc>
                <a:tc>
                  <a:txBody>
                    <a:bodyPr/>
                    <a:lstStyle/>
                    <a:p>
                      <a:pPr algn="l" fontAlgn="t"/>
                      <a:r>
                        <a:rPr lang="en-US" sz="700" u="none" strike="noStrike" dirty="0">
                          <a:effectLst/>
                        </a:rPr>
                        <a:t>Future version of the scheme</a:t>
                      </a:r>
                      <a:endParaRPr lang="en-US" sz="700" b="0" i="0" u="none" strike="noStrike" dirty="0">
                        <a:solidFill>
                          <a:srgbClr val="000000"/>
                        </a:solidFill>
                        <a:effectLst/>
                        <a:latin typeface="Calibri" panose="020F0502020204030204" pitchFamily="34" charset="0"/>
                      </a:endParaRPr>
                    </a:p>
                  </a:txBody>
                  <a:tcPr marL="3399" marR="3399" marT="3399" marB="0">
                    <a:solidFill>
                      <a:schemeClr val="bg2">
                        <a:lumMod val="20000"/>
                        <a:lumOff val="80000"/>
                      </a:schemeClr>
                    </a:solidFill>
                  </a:tcPr>
                </a:tc>
                <a:extLst>
                  <a:ext uri="{0D108BD9-81ED-4DB2-BD59-A6C34878D82A}">
                    <a16:rowId xmlns:a16="http://schemas.microsoft.com/office/drawing/2014/main" val="1151018129"/>
                  </a:ext>
                </a:extLst>
              </a:tr>
              <a:tr h="700753">
                <a:tc>
                  <a:txBody>
                    <a:bodyPr/>
                    <a:lstStyle/>
                    <a:p>
                      <a:pPr algn="l" fontAlgn="t"/>
                      <a:r>
                        <a:rPr lang="en-US" sz="700" u="none" strike="noStrike" dirty="0">
                          <a:effectLst/>
                        </a:rPr>
                        <a:t>S&amp;S_03</a:t>
                      </a:r>
                      <a:endParaRPr lang="en-US" sz="700" b="0" i="0" u="none" strike="noStrike" dirty="0">
                        <a:solidFill>
                          <a:srgbClr val="000000"/>
                        </a:solidFill>
                        <a:effectLst/>
                        <a:latin typeface="Calibri" panose="020F0502020204030204" pitchFamily="34" charset="0"/>
                      </a:endParaRPr>
                    </a:p>
                  </a:txBody>
                  <a:tcPr marL="3399" marR="3399" marT="3399" marB="0">
                    <a:solidFill>
                      <a:schemeClr val="bg2">
                        <a:lumMod val="20000"/>
                        <a:lumOff val="80000"/>
                      </a:schemeClr>
                    </a:solidFill>
                  </a:tcPr>
                </a:tc>
                <a:tc>
                  <a:txBody>
                    <a:bodyPr/>
                    <a:lstStyle/>
                    <a:p>
                      <a:pPr algn="l" fontAlgn="t"/>
                      <a:r>
                        <a:rPr lang="en-US" sz="700" u="none" strike="noStrike" dirty="0">
                          <a:effectLst/>
                        </a:rPr>
                        <a:t>Security of SM-DP+ credentials in a 3rd party environment</a:t>
                      </a:r>
                      <a:endParaRPr lang="en-US" sz="700" b="0" i="0" u="none" strike="noStrike" dirty="0">
                        <a:solidFill>
                          <a:srgbClr val="000000"/>
                        </a:solidFill>
                        <a:effectLst/>
                        <a:latin typeface="Calibri" panose="020F0502020204030204" pitchFamily="34" charset="0"/>
                      </a:endParaRPr>
                    </a:p>
                  </a:txBody>
                  <a:tcPr marL="3399" marR="3399" marT="3399" marB="0">
                    <a:solidFill>
                      <a:schemeClr val="bg2">
                        <a:lumMod val="20000"/>
                        <a:lumOff val="80000"/>
                      </a:schemeClr>
                    </a:solidFill>
                  </a:tcPr>
                </a:tc>
                <a:tc>
                  <a:txBody>
                    <a:bodyPr/>
                    <a:lstStyle/>
                    <a:p>
                      <a:pPr algn="l" fontAlgn="t"/>
                      <a:r>
                        <a:rPr lang="en-US" sz="700" u="none" strike="noStrike">
                          <a:effectLst/>
                        </a:rPr>
                        <a:t>3rd-party platforms, SM-DP+ system</a:t>
                      </a:r>
                      <a:br>
                        <a:rPr lang="en-US" sz="700" u="none" strike="noStrike">
                          <a:effectLst/>
                        </a:rPr>
                      </a:br>
                      <a:br>
                        <a:rPr lang="en-US" sz="700" u="none" strike="noStrike">
                          <a:effectLst/>
                        </a:rPr>
                      </a:br>
                      <a:r>
                        <a:rPr lang="en-US" sz="700" u="none" strike="noStrike">
                          <a:effectLst/>
                        </a:rPr>
                        <a:t>--&gt; SAS-SM</a:t>
                      </a:r>
                      <a:endParaRPr lang="en-US" sz="700" b="0" i="0" u="none" strike="noStrike">
                        <a:solidFill>
                          <a:srgbClr val="000000"/>
                        </a:solidFill>
                        <a:effectLst/>
                        <a:latin typeface="Calibri" panose="020F0502020204030204" pitchFamily="34" charset="0"/>
                      </a:endParaRPr>
                    </a:p>
                  </a:txBody>
                  <a:tcPr marL="3399" marR="3399" marT="3399" marB="0">
                    <a:solidFill>
                      <a:schemeClr val="bg2">
                        <a:lumMod val="20000"/>
                        <a:lumOff val="80000"/>
                      </a:schemeClr>
                    </a:solidFill>
                  </a:tcPr>
                </a:tc>
                <a:tc>
                  <a:txBody>
                    <a:bodyPr/>
                    <a:lstStyle/>
                    <a:p>
                      <a:r>
                        <a:rPr lang="en-US" sz="700" u="none" strike="noStrike" kern="1200" dirty="0">
                          <a:solidFill>
                            <a:schemeClr val="dk1"/>
                          </a:solidFill>
                          <a:effectLst/>
                          <a:latin typeface="+mn-lt"/>
                          <a:ea typeface="+mn-ea"/>
                          <a:cs typeface="+mn-cs"/>
                        </a:rPr>
                        <a:t>Specifications &amp; standards</a:t>
                      </a:r>
                      <a:endParaRPr lang="LID4096" sz="700" u="none" strike="noStrike" kern="1200" dirty="0">
                        <a:solidFill>
                          <a:schemeClr val="dk1"/>
                        </a:solidFill>
                        <a:effectLst/>
                        <a:latin typeface="+mn-lt"/>
                        <a:ea typeface="+mn-ea"/>
                        <a:cs typeface="+mn-cs"/>
                      </a:endParaRPr>
                    </a:p>
                  </a:txBody>
                  <a:tcPr marL="3399" marR="3399" marT="3399" marB="0">
                    <a:solidFill>
                      <a:schemeClr val="bg2">
                        <a:lumMod val="20000"/>
                        <a:lumOff val="80000"/>
                      </a:schemeClr>
                    </a:solidFill>
                  </a:tcPr>
                </a:tc>
                <a:tc>
                  <a:txBody>
                    <a:bodyPr/>
                    <a:lstStyle/>
                    <a:p>
                      <a:pPr algn="l" fontAlgn="t"/>
                      <a:r>
                        <a:rPr lang="en-US" sz="700" u="none" strike="noStrike" dirty="0">
                          <a:effectLst/>
                        </a:rPr>
                        <a:t>The context assessment shows that SM-DP+ information assets require protection against APL4 or even APL5 and CAR5 assurance level of the relevant supporting assets. This is not guaranteed in the current documentation supporting 3rd party  environment.</a:t>
                      </a:r>
                      <a:endParaRPr lang="en-US" sz="700" b="0" i="0" u="none" strike="noStrike" dirty="0">
                        <a:solidFill>
                          <a:srgbClr val="000000"/>
                        </a:solidFill>
                        <a:effectLst/>
                        <a:latin typeface="Calibri" panose="020F0502020204030204" pitchFamily="34" charset="0"/>
                      </a:endParaRPr>
                    </a:p>
                  </a:txBody>
                  <a:tcPr marL="3399" marR="3399" marT="3399" marB="0">
                    <a:solidFill>
                      <a:schemeClr val="bg2">
                        <a:lumMod val="20000"/>
                        <a:lumOff val="80000"/>
                      </a:schemeClr>
                    </a:solidFill>
                  </a:tcPr>
                </a:tc>
                <a:tc>
                  <a:txBody>
                    <a:bodyPr/>
                    <a:lstStyle/>
                    <a:p>
                      <a:pPr algn="l" fontAlgn="t"/>
                      <a:r>
                        <a:rPr lang="en-US" sz="700" u="none" strike="noStrike" dirty="0">
                          <a:effectLst/>
                        </a:rPr>
                        <a:t>Remove 3rd party platforms from the scheme version 1</a:t>
                      </a:r>
                      <a:endParaRPr lang="en-US" sz="700" b="0" i="0" u="none" strike="noStrike" dirty="0">
                        <a:solidFill>
                          <a:srgbClr val="000000"/>
                        </a:solidFill>
                        <a:effectLst/>
                        <a:latin typeface="Calibri" panose="020F0502020204030204" pitchFamily="34" charset="0"/>
                      </a:endParaRPr>
                    </a:p>
                  </a:txBody>
                  <a:tcPr marL="3399" marR="3399" marT="3399" marB="0">
                    <a:solidFill>
                      <a:schemeClr val="bg2">
                        <a:lumMod val="20000"/>
                        <a:lumOff val="80000"/>
                      </a:schemeClr>
                    </a:solidFill>
                  </a:tcPr>
                </a:tc>
                <a:tc>
                  <a:txBody>
                    <a:bodyPr/>
                    <a:lstStyle/>
                    <a:p>
                      <a:pPr algn="l" fontAlgn="t"/>
                      <a:r>
                        <a:rPr lang="en-US" sz="700" u="none" strike="noStrike" dirty="0">
                          <a:effectLst/>
                        </a:rPr>
                        <a:t>Consider 3rd party platforms in a future version of the scheme</a:t>
                      </a:r>
                      <a:endParaRPr lang="en-US" sz="700" b="0" i="0" u="none" strike="noStrike" dirty="0">
                        <a:solidFill>
                          <a:srgbClr val="000000"/>
                        </a:solidFill>
                        <a:effectLst/>
                        <a:latin typeface="Calibri" panose="020F0502020204030204" pitchFamily="34" charset="0"/>
                      </a:endParaRPr>
                    </a:p>
                  </a:txBody>
                  <a:tcPr marL="3399" marR="3399" marT="3399" marB="0">
                    <a:solidFill>
                      <a:schemeClr val="bg2">
                        <a:lumMod val="20000"/>
                        <a:lumOff val="80000"/>
                      </a:schemeClr>
                    </a:solidFill>
                  </a:tcPr>
                </a:tc>
                <a:extLst>
                  <a:ext uri="{0D108BD9-81ED-4DB2-BD59-A6C34878D82A}">
                    <a16:rowId xmlns:a16="http://schemas.microsoft.com/office/drawing/2014/main" val="1306035891"/>
                  </a:ext>
                </a:extLst>
              </a:tr>
              <a:tr h="560263">
                <a:tc>
                  <a:txBody>
                    <a:bodyPr/>
                    <a:lstStyle/>
                    <a:p>
                      <a:pPr algn="l" fontAlgn="t"/>
                      <a:r>
                        <a:rPr lang="en-US" sz="700" u="none" strike="noStrike" dirty="0">
                          <a:effectLst/>
                        </a:rPr>
                        <a:t>S&amp;S_04</a:t>
                      </a:r>
                      <a:endParaRPr lang="en-US" sz="700" b="0" i="0" u="none" strike="noStrike" dirty="0">
                        <a:solidFill>
                          <a:srgbClr val="000000"/>
                        </a:solidFill>
                        <a:effectLst/>
                        <a:latin typeface="Calibri" panose="020F0502020204030204" pitchFamily="34" charset="0"/>
                      </a:endParaRPr>
                    </a:p>
                  </a:txBody>
                  <a:tcPr marL="3399" marR="3399" marT="3399" marB="0">
                    <a:solidFill>
                      <a:schemeClr val="bg2">
                        <a:lumMod val="20000"/>
                        <a:lumOff val="80000"/>
                      </a:schemeClr>
                    </a:solidFill>
                  </a:tcPr>
                </a:tc>
                <a:tc>
                  <a:txBody>
                    <a:bodyPr/>
                    <a:lstStyle/>
                    <a:p>
                      <a:pPr algn="l" fontAlgn="t"/>
                      <a:r>
                        <a:rPr lang="en-US" sz="700" u="none" strike="noStrike" dirty="0">
                          <a:effectLst/>
                        </a:rPr>
                        <a:t>Open standardized interfaces between the SM-DP+ system and 3rd party platforms</a:t>
                      </a:r>
                      <a:endParaRPr lang="en-US" sz="700" b="0" i="0" u="none" strike="noStrike" dirty="0">
                        <a:solidFill>
                          <a:srgbClr val="000000"/>
                        </a:solidFill>
                        <a:effectLst/>
                        <a:latin typeface="Calibri" panose="020F0502020204030204" pitchFamily="34" charset="0"/>
                      </a:endParaRPr>
                    </a:p>
                  </a:txBody>
                  <a:tcPr marL="3399" marR="3399" marT="3399" marB="0">
                    <a:solidFill>
                      <a:schemeClr val="bg2">
                        <a:lumMod val="20000"/>
                        <a:lumOff val="80000"/>
                      </a:schemeClr>
                    </a:solidFill>
                  </a:tcPr>
                </a:tc>
                <a:tc>
                  <a:txBody>
                    <a:bodyPr/>
                    <a:lstStyle/>
                    <a:p>
                      <a:pPr algn="l" fontAlgn="t"/>
                      <a:r>
                        <a:rPr lang="en-US" sz="700" u="none" strike="noStrike" dirty="0">
                          <a:effectLst/>
                        </a:rPr>
                        <a:t>3rd-party platforms, SM-DP+ system</a:t>
                      </a:r>
                      <a:br>
                        <a:rPr lang="en-US" sz="700" u="none" strike="noStrike" dirty="0">
                          <a:effectLst/>
                        </a:rPr>
                      </a:br>
                      <a:br>
                        <a:rPr lang="en-US" sz="700" u="none" strike="noStrike" dirty="0">
                          <a:effectLst/>
                        </a:rPr>
                      </a:br>
                      <a:r>
                        <a:rPr lang="en-US" sz="700" u="none" strike="noStrike" dirty="0">
                          <a:effectLst/>
                        </a:rPr>
                        <a:t>--&gt; SAS-SM</a:t>
                      </a:r>
                      <a:endParaRPr lang="en-US" sz="700" b="0" i="0" u="none" strike="noStrike" dirty="0">
                        <a:solidFill>
                          <a:srgbClr val="000000"/>
                        </a:solidFill>
                        <a:effectLst/>
                        <a:latin typeface="Calibri" panose="020F0502020204030204" pitchFamily="34" charset="0"/>
                      </a:endParaRPr>
                    </a:p>
                  </a:txBody>
                  <a:tcPr marL="3399" marR="3399" marT="3399" marB="0">
                    <a:solidFill>
                      <a:schemeClr val="bg2">
                        <a:lumMod val="20000"/>
                        <a:lumOff val="80000"/>
                      </a:schemeClr>
                    </a:solidFill>
                  </a:tcPr>
                </a:tc>
                <a:tc>
                  <a:txBody>
                    <a:bodyPr/>
                    <a:lstStyle/>
                    <a:p>
                      <a:r>
                        <a:rPr lang="en-US" sz="700" u="none" strike="noStrike" kern="1200" dirty="0">
                          <a:solidFill>
                            <a:schemeClr val="dk1"/>
                          </a:solidFill>
                          <a:effectLst/>
                          <a:latin typeface="+mn-lt"/>
                          <a:ea typeface="+mn-ea"/>
                          <a:cs typeface="+mn-cs"/>
                        </a:rPr>
                        <a:t>Specifications &amp; standards</a:t>
                      </a:r>
                      <a:endParaRPr lang="LID4096" sz="700" u="none" strike="noStrike" kern="1200" dirty="0">
                        <a:solidFill>
                          <a:schemeClr val="dk1"/>
                        </a:solidFill>
                        <a:effectLst/>
                        <a:latin typeface="+mn-lt"/>
                        <a:ea typeface="+mn-ea"/>
                        <a:cs typeface="+mn-cs"/>
                      </a:endParaRPr>
                    </a:p>
                  </a:txBody>
                  <a:tcPr marL="3399" marR="3399" marT="3399" marB="0">
                    <a:solidFill>
                      <a:schemeClr val="bg2">
                        <a:lumMod val="20000"/>
                        <a:lumOff val="80000"/>
                      </a:schemeClr>
                    </a:solidFill>
                  </a:tcPr>
                </a:tc>
                <a:tc>
                  <a:txBody>
                    <a:bodyPr/>
                    <a:lstStyle/>
                    <a:p>
                      <a:pPr algn="l" fontAlgn="t"/>
                      <a:r>
                        <a:rPr lang="en-US" sz="700" u="none" strike="noStrike" dirty="0">
                          <a:effectLst/>
                        </a:rPr>
                        <a:t>In case of a 3rd party environment there should be interfaces that allow the SM-DP+ or MNO to keep critical credentials or functions under full control (cf. "Open standardized interfaces to 3rd party- operated platforms for critical MNO functions"). This is currently not the case.</a:t>
                      </a:r>
                      <a:endParaRPr lang="en-US" sz="700" b="0" i="0" u="none" strike="noStrike" dirty="0">
                        <a:solidFill>
                          <a:srgbClr val="000000"/>
                        </a:solidFill>
                        <a:effectLst/>
                        <a:latin typeface="Calibri" panose="020F0502020204030204" pitchFamily="34" charset="0"/>
                      </a:endParaRPr>
                    </a:p>
                  </a:txBody>
                  <a:tcPr marL="3399" marR="3399" marT="3399" marB="0">
                    <a:solidFill>
                      <a:schemeClr val="bg2">
                        <a:lumMod val="20000"/>
                        <a:lumOff val="80000"/>
                      </a:schemeClr>
                    </a:solidFill>
                  </a:tcPr>
                </a:tc>
                <a:tc>
                  <a:txBody>
                    <a:bodyPr/>
                    <a:lstStyle/>
                    <a:p>
                      <a:pPr algn="l" fontAlgn="t"/>
                      <a:r>
                        <a:rPr lang="en-US" sz="700" u="none" strike="noStrike" dirty="0">
                          <a:effectLst/>
                        </a:rPr>
                        <a:t>Remove 3rd party platforms from the scheme version 1</a:t>
                      </a:r>
                      <a:endParaRPr lang="en-US" sz="700" b="0" i="0" u="none" strike="noStrike" dirty="0">
                        <a:solidFill>
                          <a:srgbClr val="000000"/>
                        </a:solidFill>
                        <a:effectLst/>
                        <a:latin typeface="Calibri" panose="020F0502020204030204" pitchFamily="34" charset="0"/>
                      </a:endParaRPr>
                    </a:p>
                  </a:txBody>
                  <a:tcPr marL="3399" marR="3399" marT="3399" marB="0">
                    <a:solidFill>
                      <a:schemeClr val="bg2">
                        <a:lumMod val="20000"/>
                        <a:lumOff val="80000"/>
                      </a:schemeClr>
                    </a:solidFill>
                  </a:tcPr>
                </a:tc>
                <a:tc>
                  <a:txBody>
                    <a:bodyPr/>
                    <a:lstStyle/>
                    <a:p>
                      <a:pPr algn="l" fontAlgn="t"/>
                      <a:r>
                        <a:rPr lang="en-US" sz="700" u="none" strike="noStrike" dirty="0">
                          <a:effectLst/>
                        </a:rPr>
                        <a:t>Consider 3rd party platforms in a future version of the scheme</a:t>
                      </a:r>
                      <a:endParaRPr lang="en-US" sz="700" b="0" i="0" u="none" strike="noStrike" dirty="0">
                        <a:solidFill>
                          <a:srgbClr val="000000"/>
                        </a:solidFill>
                        <a:effectLst/>
                        <a:latin typeface="Calibri" panose="020F0502020204030204" pitchFamily="34" charset="0"/>
                      </a:endParaRPr>
                    </a:p>
                  </a:txBody>
                  <a:tcPr marL="3399" marR="3399" marT="3399" marB="0">
                    <a:solidFill>
                      <a:schemeClr val="bg2">
                        <a:lumMod val="20000"/>
                        <a:lumOff val="80000"/>
                      </a:schemeClr>
                    </a:solidFill>
                  </a:tcPr>
                </a:tc>
                <a:extLst>
                  <a:ext uri="{0D108BD9-81ED-4DB2-BD59-A6C34878D82A}">
                    <a16:rowId xmlns:a16="http://schemas.microsoft.com/office/drawing/2014/main" val="1355683334"/>
                  </a:ext>
                </a:extLst>
              </a:tr>
            </a:tbl>
          </a:graphicData>
        </a:graphic>
      </p:graphicFrame>
      <p:sp>
        <p:nvSpPr>
          <p:cNvPr id="10" name="Text Placeholder 1">
            <a:extLst>
              <a:ext uri="{FF2B5EF4-FFF2-40B4-BE49-F238E27FC236}">
                <a16:creationId xmlns:a16="http://schemas.microsoft.com/office/drawing/2014/main" id="{14840F09-C922-4187-8A3B-03310DD96CB4}"/>
              </a:ext>
            </a:extLst>
          </p:cNvPr>
          <p:cNvSpPr>
            <a:spLocks noGrp="1"/>
          </p:cNvSpPr>
          <p:nvPr>
            <p:ph type="body" sz="quarter" idx="13"/>
          </p:nvPr>
        </p:nvSpPr>
        <p:spPr>
          <a:xfrm>
            <a:off x="6735600" y="317574"/>
            <a:ext cx="2408400" cy="324000"/>
          </a:xfrm>
        </p:spPr>
        <p:txBody>
          <a:bodyPr/>
          <a:lstStyle/>
          <a:p>
            <a:r>
              <a:rPr lang="en-GB" sz="1400" dirty="0">
                <a:latin typeface="Arial" panose="020B0604020202020204" pitchFamily="34" charset="0"/>
                <a:cs typeface="Arial" panose="020B0604020202020204" pitchFamily="34" charset="0"/>
              </a:rPr>
              <a:t>EU5G</a:t>
            </a:r>
          </a:p>
          <a:p>
            <a:endParaRPr lang="LID4096" dirty="0"/>
          </a:p>
        </p:txBody>
      </p:sp>
      <p:sp>
        <p:nvSpPr>
          <p:cNvPr id="2" name="Footer Placeholder 1">
            <a:extLst>
              <a:ext uri="{FF2B5EF4-FFF2-40B4-BE49-F238E27FC236}">
                <a16:creationId xmlns:a16="http://schemas.microsoft.com/office/drawing/2014/main" id="{CCD4DEEE-AC45-4B87-B33A-580DAD5C256B}"/>
              </a:ext>
            </a:extLst>
          </p:cNvPr>
          <p:cNvSpPr>
            <a:spLocks noGrp="1"/>
          </p:cNvSpPr>
          <p:nvPr>
            <p:ph type="ftr" sz="quarter" idx="11"/>
          </p:nvPr>
        </p:nvSpPr>
        <p:spPr>
          <a:xfrm>
            <a:off x="504000" y="6543675"/>
            <a:ext cx="6029864" cy="365125"/>
          </a:xfrm>
        </p:spPr>
        <p:txBody>
          <a:bodyPr/>
          <a:lstStyle/>
          <a:p>
            <a:r>
              <a:rPr lang="en-US" noProof="0"/>
              <a:t>21st of November 2022 - EU 5G AHWG plenary</a:t>
            </a:r>
            <a:endParaRPr lang="en-GB" noProof="0" dirty="0"/>
          </a:p>
        </p:txBody>
      </p:sp>
    </p:spTree>
    <p:extLst>
      <p:ext uri="{BB962C8B-B14F-4D97-AF65-F5344CB8AC3E}">
        <p14:creationId xmlns:p14="http://schemas.microsoft.com/office/powerpoint/2010/main" val="23405559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4840F09-C922-4187-8A3B-03310DD96CB4}"/>
              </a:ext>
            </a:extLst>
          </p:cNvPr>
          <p:cNvSpPr>
            <a:spLocks noGrp="1"/>
          </p:cNvSpPr>
          <p:nvPr>
            <p:ph type="body" sz="quarter" idx="13"/>
          </p:nvPr>
        </p:nvSpPr>
        <p:spPr/>
        <p:txBody>
          <a:bodyPr/>
          <a:lstStyle/>
          <a:p>
            <a:r>
              <a:rPr lang="en-GB" sz="1600" dirty="0">
                <a:latin typeface="Arial" panose="020B0604020202020204" pitchFamily="34" charset="0"/>
                <a:cs typeface="Arial" panose="020B0604020202020204" pitchFamily="34" charset="0"/>
              </a:rPr>
              <a:t>EU5G</a:t>
            </a:r>
          </a:p>
          <a:p>
            <a:endParaRPr lang="LID4096" dirty="0"/>
          </a:p>
        </p:txBody>
      </p:sp>
      <p:sp>
        <p:nvSpPr>
          <p:cNvPr id="4" name="Title 3">
            <a:extLst>
              <a:ext uri="{FF2B5EF4-FFF2-40B4-BE49-F238E27FC236}">
                <a16:creationId xmlns:a16="http://schemas.microsoft.com/office/drawing/2014/main" id="{D33CD6AD-AC98-4D94-B834-F4D998F2D9EE}"/>
              </a:ext>
            </a:extLst>
          </p:cNvPr>
          <p:cNvSpPr>
            <a:spLocks noGrp="1"/>
          </p:cNvSpPr>
          <p:nvPr>
            <p:ph type="title"/>
          </p:nvPr>
        </p:nvSpPr>
        <p:spPr>
          <a:xfrm>
            <a:off x="220540" y="514136"/>
            <a:ext cx="8640000" cy="871200"/>
          </a:xfrm>
        </p:spPr>
        <p:txBody>
          <a:bodyPr/>
          <a:lstStyle/>
          <a:p>
            <a:r>
              <a:rPr lang="en-US" dirty="0" err="1"/>
              <a:t>eUICC</a:t>
            </a:r>
            <a:r>
              <a:rPr lang="en-US" dirty="0"/>
              <a:t> as a secure platform</a:t>
            </a:r>
            <a:endParaRPr lang="LID4096" dirty="0"/>
          </a:p>
        </p:txBody>
      </p:sp>
      <p:graphicFrame>
        <p:nvGraphicFramePr>
          <p:cNvPr id="6" name="Table 5">
            <a:extLst>
              <a:ext uri="{FF2B5EF4-FFF2-40B4-BE49-F238E27FC236}">
                <a16:creationId xmlns:a16="http://schemas.microsoft.com/office/drawing/2014/main" id="{4942BF6A-FB3D-460B-AD00-073CF35B9E5A}"/>
              </a:ext>
            </a:extLst>
          </p:cNvPr>
          <p:cNvGraphicFramePr>
            <a:graphicFrameLocks noGrp="1"/>
          </p:cNvGraphicFramePr>
          <p:nvPr/>
        </p:nvGraphicFramePr>
        <p:xfrm>
          <a:off x="675313" y="1273538"/>
          <a:ext cx="7935850" cy="2718604"/>
        </p:xfrm>
        <a:graphic>
          <a:graphicData uri="http://schemas.openxmlformats.org/drawingml/2006/table">
            <a:tbl>
              <a:tblPr>
                <a:tableStyleId>{5C22544A-7EE6-4342-B048-85BDC9FD1C3A}</a:tableStyleId>
              </a:tblPr>
              <a:tblGrid>
                <a:gridCol w="668460">
                  <a:extLst>
                    <a:ext uri="{9D8B030D-6E8A-4147-A177-3AD203B41FA5}">
                      <a16:colId xmlns:a16="http://schemas.microsoft.com/office/drawing/2014/main" val="802536065"/>
                    </a:ext>
                  </a:extLst>
                </a:gridCol>
                <a:gridCol w="985647">
                  <a:extLst>
                    <a:ext uri="{9D8B030D-6E8A-4147-A177-3AD203B41FA5}">
                      <a16:colId xmlns:a16="http://schemas.microsoft.com/office/drawing/2014/main" val="2662883692"/>
                    </a:ext>
                  </a:extLst>
                </a:gridCol>
                <a:gridCol w="783389">
                  <a:extLst>
                    <a:ext uri="{9D8B030D-6E8A-4147-A177-3AD203B41FA5}">
                      <a16:colId xmlns:a16="http://schemas.microsoft.com/office/drawing/2014/main" val="39618670"/>
                    </a:ext>
                  </a:extLst>
                </a:gridCol>
                <a:gridCol w="938306">
                  <a:extLst>
                    <a:ext uri="{9D8B030D-6E8A-4147-A177-3AD203B41FA5}">
                      <a16:colId xmlns:a16="http://schemas.microsoft.com/office/drawing/2014/main" val="1354593883"/>
                    </a:ext>
                  </a:extLst>
                </a:gridCol>
                <a:gridCol w="2075669">
                  <a:extLst>
                    <a:ext uri="{9D8B030D-6E8A-4147-A177-3AD203B41FA5}">
                      <a16:colId xmlns:a16="http://schemas.microsoft.com/office/drawing/2014/main" val="67691034"/>
                    </a:ext>
                  </a:extLst>
                </a:gridCol>
                <a:gridCol w="1428840">
                  <a:extLst>
                    <a:ext uri="{9D8B030D-6E8A-4147-A177-3AD203B41FA5}">
                      <a16:colId xmlns:a16="http://schemas.microsoft.com/office/drawing/2014/main" val="2656521579"/>
                    </a:ext>
                  </a:extLst>
                </a:gridCol>
                <a:gridCol w="1055539">
                  <a:extLst>
                    <a:ext uri="{9D8B030D-6E8A-4147-A177-3AD203B41FA5}">
                      <a16:colId xmlns:a16="http://schemas.microsoft.com/office/drawing/2014/main" val="2217314698"/>
                    </a:ext>
                  </a:extLst>
                </a:gridCol>
              </a:tblGrid>
              <a:tr h="185270">
                <a:tc>
                  <a:txBody>
                    <a:bodyPr/>
                    <a:lstStyle/>
                    <a:p>
                      <a:pPr algn="l" fontAlgn="t"/>
                      <a:r>
                        <a:rPr lang="en-US" sz="700" b="0" i="0" u="none" strike="noStrike" dirty="0">
                          <a:solidFill>
                            <a:schemeClr val="bg1"/>
                          </a:solidFill>
                          <a:effectLst/>
                          <a:highlight>
                            <a:srgbClr val="004F9F"/>
                          </a:highlight>
                          <a:latin typeface="Calibri" panose="020F0502020204030204" pitchFamily="34" charset="0"/>
                        </a:rPr>
                        <a:t>Codification</a:t>
                      </a:r>
                    </a:p>
                  </a:txBody>
                  <a:tcPr marL="5007" marR="5007" marT="5007" marB="0">
                    <a:solidFill>
                      <a:schemeClr val="accent2"/>
                    </a:solidFill>
                  </a:tcPr>
                </a:tc>
                <a:tc>
                  <a:txBody>
                    <a:bodyPr/>
                    <a:lstStyle/>
                    <a:p>
                      <a:pPr algn="l" fontAlgn="t"/>
                      <a:r>
                        <a:rPr lang="en-US" sz="700" b="0" i="0" u="none" strike="noStrike" dirty="0">
                          <a:solidFill>
                            <a:schemeClr val="bg1"/>
                          </a:solidFill>
                          <a:effectLst/>
                          <a:highlight>
                            <a:srgbClr val="004F9F"/>
                          </a:highlight>
                          <a:latin typeface="Calibri" panose="020F0502020204030204" pitchFamily="34" charset="0"/>
                        </a:rPr>
                        <a:t> Gap name</a:t>
                      </a:r>
                    </a:p>
                  </a:txBody>
                  <a:tcPr marL="5007" marR="5007" marT="5007" marB="0">
                    <a:solidFill>
                      <a:schemeClr val="accent2"/>
                    </a:solidFill>
                  </a:tcPr>
                </a:tc>
                <a:tc>
                  <a:txBody>
                    <a:bodyPr/>
                    <a:lstStyle/>
                    <a:p>
                      <a:pPr algn="l" fontAlgn="t"/>
                      <a:r>
                        <a:rPr lang="en-US" sz="700" b="0" i="0" u="none" strike="noStrike" dirty="0">
                          <a:solidFill>
                            <a:schemeClr val="bg1"/>
                          </a:solidFill>
                          <a:effectLst/>
                          <a:highlight>
                            <a:srgbClr val="004F9F"/>
                          </a:highlight>
                          <a:latin typeface="Calibri" panose="020F0502020204030204" pitchFamily="34" charset="0"/>
                        </a:rPr>
                        <a:t>Applicable for</a:t>
                      </a:r>
                    </a:p>
                  </a:txBody>
                  <a:tcPr marL="5007" marR="5007" marT="5007" marB="0">
                    <a:solidFill>
                      <a:schemeClr val="accent2"/>
                    </a:solidFill>
                  </a:tcPr>
                </a:tc>
                <a:tc>
                  <a:txBody>
                    <a:bodyPr/>
                    <a:lstStyle/>
                    <a:p>
                      <a:r>
                        <a:rPr lang="en-US" sz="700" b="0" i="0" u="none" strike="noStrike" kern="1200" dirty="0">
                          <a:solidFill>
                            <a:schemeClr val="bg1"/>
                          </a:solidFill>
                          <a:effectLst/>
                          <a:highlight>
                            <a:srgbClr val="004F9F"/>
                          </a:highlight>
                          <a:latin typeface="Calibri" panose="020F0502020204030204" pitchFamily="34" charset="0"/>
                          <a:ea typeface="+mn-ea"/>
                          <a:cs typeface="+mn-cs"/>
                        </a:rPr>
                        <a:t>Gap category</a:t>
                      </a:r>
                      <a:endParaRPr lang="LID4096" sz="700" b="0" i="0" u="none" strike="noStrike" kern="1200" dirty="0">
                        <a:solidFill>
                          <a:schemeClr val="bg1"/>
                        </a:solidFill>
                        <a:effectLst/>
                        <a:highlight>
                          <a:srgbClr val="004F9F"/>
                        </a:highlight>
                        <a:latin typeface="Calibri" panose="020F0502020204030204" pitchFamily="34" charset="0"/>
                        <a:ea typeface="+mn-ea"/>
                        <a:cs typeface="+mn-cs"/>
                      </a:endParaRPr>
                    </a:p>
                  </a:txBody>
                  <a:tcPr marL="5007" marR="5007" marT="5007" marB="0">
                    <a:solidFill>
                      <a:schemeClr val="accent2"/>
                    </a:solidFill>
                  </a:tcPr>
                </a:tc>
                <a:tc>
                  <a:txBody>
                    <a:bodyPr/>
                    <a:lstStyle/>
                    <a:p>
                      <a:pPr algn="l" fontAlgn="t"/>
                      <a:r>
                        <a:rPr lang="en-US" sz="700" b="0" i="0" u="none" strike="noStrike" kern="1200" dirty="0">
                          <a:solidFill>
                            <a:schemeClr val="bg1"/>
                          </a:solidFill>
                          <a:effectLst/>
                          <a:highlight>
                            <a:srgbClr val="004F9F"/>
                          </a:highlight>
                          <a:latin typeface="Calibri" panose="020F0502020204030204" pitchFamily="34" charset="0"/>
                          <a:ea typeface="+mn-ea"/>
                          <a:cs typeface="+mn-cs"/>
                        </a:rPr>
                        <a:t>Description </a:t>
                      </a:r>
                    </a:p>
                  </a:txBody>
                  <a:tcPr marL="5007" marR="5007" marT="5007" marB="0">
                    <a:solidFill>
                      <a:schemeClr val="accent2"/>
                    </a:solidFill>
                  </a:tcPr>
                </a:tc>
                <a:tc>
                  <a:txBody>
                    <a:bodyPr/>
                    <a:lstStyle/>
                    <a:p>
                      <a:pPr algn="l" fontAlgn="t"/>
                      <a:r>
                        <a:rPr lang="en-US" sz="700" b="0" i="0" u="none" strike="noStrike" dirty="0">
                          <a:solidFill>
                            <a:schemeClr val="bg1"/>
                          </a:solidFill>
                          <a:effectLst/>
                          <a:highlight>
                            <a:srgbClr val="004F9F"/>
                          </a:highlight>
                          <a:latin typeface="Calibri" panose="020F0502020204030204" pitchFamily="34" charset="0"/>
                        </a:rPr>
                        <a:t>Resolution </a:t>
                      </a:r>
                    </a:p>
                  </a:txBody>
                  <a:tcPr marL="5007" marR="5007" marT="5007" marB="0">
                    <a:solidFill>
                      <a:schemeClr val="accent2"/>
                    </a:solidFill>
                  </a:tcPr>
                </a:tc>
                <a:tc>
                  <a:txBody>
                    <a:bodyPr/>
                    <a:lstStyle/>
                    <a:p>
                      <a:pPr algn="l" fontAlgn="t"/>
                      <a:r>
                        <a:rPr lang="en-US" sz="700" b="0" i="0" u="none" strike="noStrike" dirty="0">
                          <a:solidFill>
                            <a:schemeClr val="bg1"/>
                          </a:solidFill>
                          <a:effectLst/>
                          <a:highlight>
                            <a:srgbClr val="004F9F"/>
                          </a:highlight>
                          <a:latin typeface="Calibri" panose="020F0502020204030204" pitchFamily="34" charset="0"/>
                        </a:rPr>
                        <a:t>Proposed implementation timing </a:t>
                      </a:r>
                    </a:p>
                  </a:txBody>
                  <a:tcPr marL="5007" marR="5007" marT="5007" marB="0">
                    <a:solidFill>
                      <a:schemeClr val="accent2"/>
                    </a:solidFill>
                  </a:tcPr>
                </a:tc>
                <a:extLst>
                  <a:ext uri="{0D108BD9-81ED-4DB2-BD59-A6C34878D82A}">
                    <a16:rowId xmlns:a16="http://schemas.microsoft.com/office/drawing/2014/main" val="2034120655"/>
                  </a:ext>
                </a:extLst>
              </a:tr>
              <a:tr h="477497">
                <a:tc>
                  <a:txBody>
                    <a:bodyPr/>
                    <a:lstStyle/>
                    <a:p>
                      <a:pPr algn="l" fontAlgn="t"/>
                      <a:r>
                        <a:rPr lang="en-US" sz="500" u="none" strike="noStrike">
                          <a:effectLst/>
                        </a:rPr>
                        <a:t>C&amp;P_02</a:t>
                      </a:r>
                      <a:endParaRPr lang="en-US" sz="500" b="0" i="0" u="none" strike="noStrike">
                        <a:solidFill>
                          <a:srgbClr val="000000"/>
                        </a:solidFill>
                        <a:effectLst/>
                        <a:latin typeface="Calibri" panose="020F0502020204030204" pitchFamily="34" charset="0"/>
                      </a:endParaRPr>
                    </a:p>
                  </a:txBody>
                  <a:tcPr marL="3399" marR="3399" marT="3399" marB="0"/>
                </a:tc>
                <a:tc>
                  <a:txBody>
                    <a:bodyPr/>
                    <a:lstStyle/>
                    <a:p>
                      <a:pPr algn="l" fontAlgn="t"/>
                      <a:r>
                        <a:rPr lang="en-US" sz="500" u="none" strike="noStrike" dirty="0" err="1">
                          <a:effectLst/>
                        </a:rPr>
                        <a:t>eUICC</a:t>
                      </a:r>
                      <a:r>
                        <a:rPr lang="en-US" sz="500" u="none" strike="noStrike" dirty="0">
                          <a:effectLst/>
                        </a:rPr>
                        <a:t> as a platform for secure applications</a:t>
                      </a:r>
                      <a:endParaRPr lang="en-US" sz="500" b="0" i="0" u="none" strike="noStrike" dirty="0">
                        <a:solidFill>
                          <a:srgbClr val="000000"/>
                        </a:solidFill>
                        <a:effectLst/>
                        <a:latin typeface="Calibri" panose="020F0502020204030204" pitchFamily="34" charset="0"/>
                      </a:endParaRPr>
                    </a:p>
                  </a:txBody>
                  <a:tcPr marL="3399" marR="3399" marT="3399" marB="0"/>
                </a:tc>
                <a:tc>
                  <a:txBody>
                    <a:bodyPr/>
                    <a:lstStyle/>
                    <a:p>
                      <a:pPr algn="l" fontAlgn="t"/>
                      <a:r>
                        <a:rPr lang="en-US" sz="500" u="none" strike="noStrike">
                          <a:effectLst/>
                        </a:rPr>
                        <a:t>eUICC</a:t>
                      </a:r>
                      <a:br>
                        <a:rPr lang="en-US" sz="500" u="none" strike="noStrike">
                          <a:effectLst/>
                        </a:rPr>
                      </a:br>
                      <a:br>
                        <a:rPr lang="en-US" sz="500" u="none" strike="noStrike">
                          <a:effectLst/>
                        </a:rPr>
                      </a:br>
                      <a:r>
                        <a:rPr lang="en-US" sz="500" u="none" strike="noStrike">
                          <a:effectLst/>
                        </a:rPr>
                        <a:t>--&gt; eUICC PP</a:t>
                      </a:r>
                      <a:endParaRPr lang="en-US" sz="500" b="0" i="0" u="none" strike="noStrike">
                        <a:solidFill>
                          <a:srgbClr val="000000"/>
                        </a:solidFill>
                        <a:effectLst/>
                        <a:latin typeface="Calibri" panose="020F0502020204030204" pitchFamily="34" charset="0"/>
                      </a:endParaRPr>
                    </a:p>
                  </a:txBody>
                  <a:tcPr marL="3399" marR="3399" marT="3399" marB="0"/>
                </a:tc>
                <a:tc>
                  <a:txBody>
                    <a:bodyPr/>
                    <a:lstStyle/>
                    <a:p>
                      <a:pPr algn="l" fontAlgn="t"/>
                      <a:r>
                        <a:rPr lang="en-US" sz="500" u="none" strike="noStrike">
                          <a:effectLst/>
                        </a:rPr>
                        <a:t>5G Components &amp; processes</a:t>
                      </a:r>
                      <a:br>
                        <a:rPr lang="en-US" sz="500" u="none" strike="noStrike">
                          <a:effectLst/>
                        </a:rPr>
                      </a:br>
                      <a:br>
                        <a:rPr lang="en-US" sz="500" u="none" strike="noStrike">
                          <a:effectLst/>
                        </a:rPr>
                      </a:br>
                      <a:r>
                        <a:rPr lang="en-US" sz="500" u="none" strike="noStrike">
                          <a:effectLst/>
                        </a:rPr>
                        <a:t>Specifications &amp; standards</a:t>
                      </a:r>
                      <a:br>
                        <a:rPr lang="en-US" sz="500" u="none" strike="noStrike">
                          <a:effectLst/>
                        </a:rPr>
                      </a:br>
                      <a:br>
                        <a:rPr lang="en-US" sz="500" u="none" strike="noStrike">
                          <a:effectLst/>
                        </a:rPr>
                      </a:br>
                      <a:r>
                        <a:rPr lang="en-US" sz="500" u="none" strike="noStrike">
                          <a:effectLst/>
                        </a:rPr>
                        <a:t>Cybersecurity certification  </a:t>
                      </a:r>
                      <a:endParaRPr lang="en-US" sz="500" b="0" i="0" u="none" strike="noStrike">
                        <a:solidFill>
                          <a:srgbClr val="000000"/>
                        </a:solidFill>
                        <a:effectLst/>
                        <a:latin typeface="Calibri" panose="020F0502020204030204" pitchFamily="34" charset="0"/>
                      </a:endParaRPr>
                    </a:p>
                  </a:txBody>
                  <a:tcPr marL="3399" marR="3399" marT="3399" marB="0"/>
                </a:tc>
                <a:tc>
                  <a:txBody>
                    <a:bodyPr/>
                    <a:lstStyle/>
                    <a:p>
                      <a:pPr algn="l" fontAlgn="t"/>
                      <a:r>
                        <a:rPr lang="en-US" sz="500" u="none" strike="noStrike" dirty="0">
                          <a:effectLst/>
                        </a:rPr>
                        <a:t>The </a:t>
                      </a:r>
                      <a:r>
                        <a:rPr lang="en-US" sz="500" u="none" strike="noStrike" dirty="0" err="1">
                          <a:effectLst/>
                        </a:rPr>
                        <a:t>eUICC</a:t>
                      </a:r>
                      <a:r>
                        <a:rPr lang="en-US" sz="500" u="none" strike="noStrike" dirty="0">
                          <a:effectLst/>
                        </a:rPr>
                        <a:t> specification should provide the option to host 3rd party application applets and to serve as platform for certification of these applets at AVA_VAN.5/  ALC_DVS.2. The EUDI wallet should serve as lead application for identifying the required additional functions and the required security and assurance levels of the </a:t>
                      </a:r>
                      <a:r>
                        <a:rPr lang="en-US" sz="500" u="none" strike="noStrike" dirty="0" err="1">
                          <a:effectLst/>
                        </a:rPr>
                        <a:t>eUICC</a:t>
                      </a:r>
                      <a:r>
                        <a:rPr lang="en-US" sz="500" u="none" strike="noStrike" dirty="0">
                          <a:effectLst/>
                        </a:rPr>
                        <a:t>.</a:t>
                      </a:r>
                      <a:endParaRPr lang="en-US" sz="500" b="0" i="0" u="none" strike="noStrike" dirty="0">
                        <a:solidFill>
                          <a:srgbClr val="000000"/>
                        </a:solidFill>
                        <a:effectLst/>
                        <a:latin typeface="Calibri" panose="020F0502020204030204" pitchFamily="34" charset="0"/>
                      </a:endParaRPr>
                    </a:p>
                  </a:txBody>
                  <a:tcPr marL="3399" marR="3399" marT="3399" marB="0"/>
                </a:tc>
                <a:tc>
                  <a:txBody>
                    <a:bodyPr/>
                    <a:lstStyle/>
                    <a:p>
                      <a:pPr algn="l" fontAlgn="t"/>
                      <a:r>
                        <a:rPr lang="en-US" sz="500" u="none" strike="noStrike">
                          <a:effectLst/>
                        </a:rPr>
                        <a:t>GSMA's SAM specification could potentially serve as basis for these eUICC enhancements</a:t>
                      </a:r>
                      <a:endParaRPr lang="en-US" sz="500" b="0" i="0" u="none" strike="noStrike">
                        <a:solidFill>
                          <a:srgbClr val="000000"/>
                        </a:solidFill>
                        <a:effectLst/>
                        <a:latin typeface="Calibri" panose="020F0502020204030204" pitchFamily="34" charset="0"/>
                      </a:endParaRPr>
                    </a:p>
                  </a:txBody>
                  <a:tcPr marL="3399" marR="3399" marT="3399" marB="0"/>
                </a:tc>
                <a:tc>
                  <a:txBody>
                    <a:bodyPr/>
                    <a:lstStyle/>
                    <a:p>
                      <a:pPr algn="l" fontAlgn="t"/>
                      <a:r>
                        <a:rPr lang="en-US" sz="500" u="none" strike="noStrike">
                          <a:effectLst/>
                        </a:rPr>
                        <a:t>Scheme version 1</a:t>
                      </a:r>
                      <a:endParaRPr lang="en-US" sz="500" b="0" i="0" u="none" strike="noStrike">
                        <a:solidFill>
                          <a:srgbClr val="000000"/>
                        </a:solidFill>
                        <a:effectLst/>
                        <a:latin typeface="Calibri" panose="020F0502020204030204" pitchFamily="34" charset="0"/>
                      </a:endParaRPr>
                    </a:p>
                  </a:txBody>
                  <a:tcPr marL="3399" marR="3399" marT="3399" marB="0"/>
                </a:tc>
                <a:extLst>
                  <a:ext uri="{0D108BD9-81ED-4DB2-BD59-A6C34878D82A}">
                    <a16:rowId xmlns:a16="http://schemas.microsoft.com/office/drawing/2014/main" val="677603491"/>
                  </a:ext>
                </a:extLst>
              </a:tr>
              <a:tr h="872942">
                <a:tc>
                  <a:txBody>
                    <a:bodyPr/>
                    <a:lstStyle/>
                    <a:p>
                      <a:pPr algn="l" fontAlgn="t"/>
                      <a:r>
                        <a:rPr lang="en-US" sz="500" u="none" strike="noStrike">
                          <a:effectLst/>
                        </a:rPr>
                        <a:t>C&amp;P_03</a:t>
                      </a:r>
                      <a:endParaRPr lang="en-US" sz="500" b="0" i="0" u="none" strike="noStrike">
                        <a:solidFill>
                          <a:srgbClr val="000000"/>
                        </a:solidFill>
                        <a:effectLst/>
                        <a:latin typeface="Calibri" panose="020F0502020204030204" pitchFamily="34" charset="0"/>
                      </a:endParaRPr>
                    </a:p>
                  </a:txBody>
                  <a:tcPr marL="3399" marR="3399" marT="3399" marB="0"/>
                </a:tc>
                <a:tc>
                  <a:txBody>
                    <a:bodyPr/>
                    <a:lstStyle/>
                    <a:p>
                      <a:pPr algn="l" fontAlgn="t"/>
                      <a:r>
                        <a:rPr lang="en-US" sz="500" u="none" strike="noStrike">
                          <a:effectLst/>
                        </a:rPr>
                        <a:t>Minimization of certification effort for application applets on the eUICC (e.g. EUDI wallet)</a:t>
                      </a:r>
                      <a:endParaRPr lang="en-US" sz="500" b="0" i="0" u="none" strike="noStrike">
                        <a:solidFill>
                          <a:srgbClr val="000000"/>
                        </a:solidFill>
                        <a:effectLst/>
                        <a:latin typeface="Calibri" panose="020F0502020204030204" pitchFamily="34" charset="0"/>
                      </a:endParaRPr>
                    </a:p>
                  </a:txBody>
                  <a:tcPr marL="3399" marR="3399" marT="3399" marB="0"/>
                </a:tc>
                <a:tc>
                  <a:txBody>
                    <a:bodyPr/>
                    <a:lstStyle/>
                    <a:p>
                      <a:pPr algn="l" fontAlgn="t"/>
                      <a:r>
                        <a:rPr lang="en-US" sz="500" u="none" strike="noStrike">
                          <a:effectLst/>
                        </a:rPr>
                        <a:t>eUICC </a:t>
                      </a:r>
                      <a:br>
                        <a:rPr lang="en-US" sz="500" u="none" strike="noStrike">
                          <a:effectLst/>
                        </a:rPr>
                      </a:br>
                      <a:br>
                        <a:rPr lang="en-US" sz="500" u="none" strike="noStrike">
                          <a:effectLst/>
                        </a:rPr>
                      </a:br>
                      <a:r>
                        <a:rPr lang="en-US" sz="500" u="none" strike="noStrike">
                          <a:effectLst/>
                        </a:rPr>
                        <a:t>--&gt; eUICC PP, CSP specification, CSP PP</a:t>
                      </a:r>
                      <a:endParaRPr lang="en-US" sz="500" b="0" i="0" u="none" strike="noStrike">
                        <a:solidFill>
                          <a:srgbClr val="000000"/>
                        </a:solidFill>
                        <a:effectLst/>
                        <a:latin typeface="Calibri" panose="020F0502020204030204" pitchFamily="34" charset="0"/>
                      </a:endParaRPr>
                    </a:p>
                  </a:txBody>
                  <a:tcPr marL="3399" marR="3399" marT="3399" marB="0"/>
                </a:tc>
                <a:tc>
                  <a:txBody>
                    <a:bodyPr/>
                    <a:lstStyle/>
                    <a:p>
                      <a:pPr algn="l" fontAlgn="t"/>
                      <a:r>
                        <a:rPr lang="en-US" sz="500" u="none" strike="noStrike" dirty="0">
                          <a:effectLst/>
                        </a:rPr>
                        <a:t>5G Components &amp; processes</a:t>
                      </a:r>
                      <a:br>
                        <a:rPr lang="en-US" sz="500" u="none" strike="noStrike" dirty="0">
                          <a:effectLst/>
                        </a:rPr>
                      </a:br>
                      <a:br>
                        <a:rPr lang="en-US" sz="500" u="none" strike="noStrike" dirty="0">
                          <a:effectLst/>
                        </a:rPr>
                      </a:br>
                      <a:r>
                        <a:rPr lang="en-US" sz="500" u="none" strike="noStrike" dirty="0">
                          <a:effectLst/>
                        </a:rPr>
                        <a:t>Specifications &amp; standards</a:t>
                      </a:r>
                      <a:br>
                        <a:rPr lang="en-US" sz="500" u="none" strike="noStrike" dirty="0">
                          <a:effectLst/>
                        </a:rPr>
                      </a:br>
                      <a:br>
                        <a:rPr lang="en-US" sz="500" u="none" strike="noStrike" dirty="0">
                          <a:effectLst/>
                        </a:rPr>
                      </a:br>
                      <a:r>
                        <a:rPr lang="en-US" sz="500" u="none" strike="noStrike" dirty="0">
                          <a:effectLst/>
                        </a:rPr>
                        <a:t>Cybersecurity certification  </a:t>
                      </a:r>
                      <a:endParaRPr lang="en-US" sz="500" b="0" i="0" u="none" strike="noStrike" dirty="0">
                        <a:solidFill>
                          <a:srgbClr val="000000"/>
                        </a:solidFill>
                        <a:effectLst/>
                        <a:latin typeface="Calibri" panose="020F0502020204030204" pitchFamily="34" charset="0"/>
                      </a:endParaRPr>
                    </a:p>
                  </a:txBody>
                  <a:tcPr marL="3399" marR="3399" marT="3399" marB="0"/>
                </a:tc>
                <a:tc>
                  <a:txBody>
                    <a:bodyPr/>
                    <a:lstStyle/>
                    <a:p>
                      <a:pPr algn="l" fontAlgn="t"/>
                      <a:r>
                        <a:rPr lang="en-US" sz="500" u="none" strike="noStrike" dirty="0">
                          <a:effectLst/>
                        </a:rPr>
                        <a:t>EUCC certification of an application applet at AVA_VAN.5/  ALC_DVS.2 requires a defined, CC-certified platform of the same level. In the case of an applet which would have to be installed on many different types of mobile devices, a large amount of different </a:t>
                      </a:r>
                      <a:r>
                        <a:rPr lang="en-US" sz="500" u="none" strike="noStrike" dirty="0" err="1">
                          <a:effectLst/>
                        </a:rPr>
                        <a:t>eUICC</a:t>
                      </a:r>
                      <a:r>
                        <a:rPr lang="en-US" sz="500" u="none" strike="noStrike" dirty="0">
                          <a:effectLst/>
                        </a:rPr>
                        <a:t> / SE platforms would need to be supported (see EU5G-CD, 4.4.5 &amp; 6.10.4 for challenges arising from the multitude of SE-platforms. </a:t>
                      </a:r>
                      <a:br>
                        <a:rPr lang="en-US" sz="500" u="none" strike="noStrike" dirty="0">
                          <a:effectLst/>
                        </a:rPr>
                      </a:br>
                      <a:r>
                        <a:rPr lang="en-US" sz="500" u="none" strike="noStrike" dirty="0">
                          <a:effectLst/>
                        </a:rPr>
                        <a:t>This would in the potential and promising case of using the </a:t>
                      </a:r>
                      <a:r>
                        <a:rPr lang="en-US" sz="500" u="none" strike="noStrike" dirty="0" err="1">
                          <a:effectLst/>
                        </a:rPr>
                        <a:t>eUICC</a:t>
                      </a:r>
                      <a:r>
                        <a:rPr lang="en-US" sz="500" u="none" strike="noStrike" dirty="0">
                          <a:effectLst/>
                        </a:rPr>
                        <a:t> as a platform require a dedicated new </a:t>
                      </a:r>
                      <a:r>
                        <a:rPr lang="en-US" sz="500" u="none" strike="noStrike" dirty="0" err="1">
                          <a:effectLst/>
                        </a:rPr>
                        <a:t>eUICC</a:t>
                      </a:r>
                      <a:r>
                        <a:rPr lang="en-US" sz="500" u="none" strike="noStrike" dirty="0">
                          <a:effectLst/>
                        </a:rPr>
                        <a:t> architecture including potentially an abstraction layer (CSP specification), related specifications and a new PP</a:t>
                      </a:r>
                      <a:endParaRPr lang="en-US" sz="500" b="0" i="0" u="none" strike="noStrike" dirty="0">
                        <a:solidFill>
                          <a:srgbClr val="000000"/>
                        </a:solidFill>
                        <a:effectLst/>
                        <a:latin typeface="Calibri" panose="020F0502020204030204" pitchFamily="34" charset="0"/>
                      </a:endParaRPr>
                    </a:p>
                  </a:txBody>
                  <a:tcPr marL="3399" marR="3399" marT="3399" marB="0"/>
                </a:tc>
                <a:tc>
                  <a:txBody>
                    <a:bodyPr/>
                    <a:lstStyle/>
                    <a:p>
                      <a:pPr algn="l" fontAlgn="t"/>
                      <a:r>
                        <a:rPr lang="en-US" sz="500" u="none" strike="noStrike">
                          <a:effectLst/>
                        </a:rPr>
                        <a:t>Validate the concept for the new eUICC architecture</a:t>
                      </a:r>
                      <a:endParaRPr lang="en-US" sz="500" b="0" i="0" u="none" strike="noStrike">
                        <a:solidFill>
                          <a:srgbClr val="000000"/>
                        </a:solidFill>
                        <a:effectLst/>
                        <a:latin typeface="Calibri" panose="020F0502020204030204" pitchFamily="34" charset="0"/>
                      </a:endParaRPr>
                    </a:p>
                  </a:txBody>
                  <a:tcPr marL="3399" marR="3399" marT="3399" marB="0"/>
                </a:tc>
                <a:tc>
                  <a:txBody>
                    <a:bodyPr/>
                    <a:lstStyle/>
                    <a:p>
                      <a:pPr algn="l" fontAlgn="t"/>
                      <a:r>
                        <a:rPr lang="en-US" sz="500" u="none" strike="noStrike">
                          <a:effectLst/>
                        </a:rPr>
                        <a:t>Scheme version 1</a:t>
                      </a:r>
                      <a:endParaRPr lang="en-US" sz="500" b="0" i="0" u="none" strike="noStrike">
                        <a:solidFill>
                          <a:srgbClr val="000000"/>
                        </a:solidFill>
                        <a:effectLst/>
                        <a:latin typeface="Calibri" panose="020F0502020204030204" pitchFamily="34" charset="0"/>
                      </a:endParaRPr>
                    </a:p>
                  </a:txBody>
                  <a:tcPr marL="3399" marR="3399" marT="3399" marB="0"/>
                </a:tc>
                <a:extLst>
                  <a:ext uri="{0D108BD9-81ED-4DB2-BD59-A6C34878D82A}">
                    <a16:rowId xmlns:a16="http://schemas.microsoft.com/office/drawing/2014/main" val="542741013"/>
                  </a:ext>
                </a:extLst>
              </a:tr>
              <a:tr h="515848">
                <a:tc>
                  <a:txBody>
                    <a:bodyPr/>
                    <a:lstStyle/>
                    <a:p>
                      <a:pPr algn="l" fontAlgn="t"/>
                      <a:r>
                        <a:rPr lang="en-US" sz="500" u="none" strike="noStrike">
                          <a:effectLst/>
                        </a:rPr>
                        <a:t>C&amp;P_04</a:t>
                      </a:r>
                      <a:endParaRPr lang="en-US" sz="500" b="0" i="0" u="none" strike="noStrike">
                        <a:solidFill>
                          <a:srgbClr val="000000"/>
                        </a:solidFill>
                        <a:effectLst/>
                        <a:latin typeface="Calibri" panose="020F0502020204030204" pitchFamily="34" charset="0"/>
                      </a:endParaRPr>
                    </a:p>
                  </a:txBody>
                  <a:tcPr marL="3399" marR="3399" marT="3399" marB="0"/>
                </a:tc>
                <a:tc>
                  <a:txBody>
                    <a:bodyPr/>
                    <a:lstStyle/>
                    <a:p>
                      <a:pPr algn="l" fontAlgn="t"/>
                      <a:r>
                        <a:rPr lang="en-US" sz="500" u="none" strike="noStrike" dirty="0" err="1">
                          <a:effectLst/>
                        </a:rPr>
                        <a:t>eUICC</a:t>
                      </a:r>
                      <a:r>
                        <a:rPr lang="en-US" sz="500" u="none" strike="noStrike" dirty="0">
                          <a:effectLst/>
                        </a:rPr>
                        <a:t> Assurance and ICT security level as required by the hosted application applet</a:t>
                      </a:r>
                      <a:endParaRPr lang="en-US" sz="500" b="0" i="0" u="none" strike="noStrike" dirty="0">
                        <a:solidFill>
                          <a:srgbClr val="000000"/>
                        </a:solidFill>
                        <a:effectLst/>
                        <a:latin typeface="Calibri" panose="020F0502020204030204" pitchFamily="34" charset="0"/>
                      </a:endParaRPr>
                    </a:p>
                  </a:txBody>
                  <a:tcPr marL="3399" marR="3399" marT="3399" marB="0"/>
                </a:tc>
                <a:tc>
                  <a:txBody>
                    <a:bodyPr/>
                    <a:lstStyle/>
                    <a:p>
                      <a:pPr algn="l" fontAlgn="t"/>
                      <a:r>
                        <a:rPr lang="en-US" sz="500" u="none" strike="noStrike" dirty="0" err="1">
                          <a:effectLst/>
                        </a:rPr>
                        <a:t>eUICC</a:t>
                      </a:r>
                      <a:br>
                        <a:rPr lang="en-US" sz="500" u="none" strike="noStrike" dirty="0">
                          <a:effectLst/>
                        </a:rPr>
                      </a:br>
                      <a:br>
                        <a:rPr lang="en-US" sz="500" u="none" strike="noStrike" dirty="0">
                          <a:effectLst/>
                        </a:rPr>
                      </a:br>
                      <a:r>
                        <a:rPr lang="en-US" sz="500" u="none" strike="noStrike" dirty="0">
                          <a:effectLst/>
                        </a:rPr>
                        <a:t>--&gt; </a:t>
                      </a:r>
                      <a:r>
                        <a:rPr lang="en-US" sz="500" u="none" strike="noStrike" kern="1200" dirty="0" err="1">
                          <a:solidFill>
                            <a:schemeClr val="dk1"/>
                          </a:solidFill>
                          <a:effectLst/>
                          <a:latin typeface="+mn-lt"/>
                          <a:ea typeface="+mn-ea"/>
                          <a:cs typeface="+mn-cs"/>
                        </a:rPr>
                        <a:t>eUICC</a:t>
                      </a:r>
                      <a:r>
                        <a:rPr lang="en-US" sz="500" u="none" strike="noStrike" dirty="0">
                          <a:effectLst/>
                        </a:rPr>
                        <a:t> PP</a:t>
                      </a:r>
                      <a:endParaRPr lang="en-US" sz="500" b="0" i="0" u="none" strike="noStrike" dirty="0">
                        <a:solidFill>
                          <a:srgbClr val="000000"/>
                        </a:solidFill>
                        <a:effectLst/>
                        <a:latin typeface="Calibri" panose="020F0502020204030204" pitchFamily="34" charset="0"/>
                      </a:endParaRPr>
                    </a:p>
                  </a:txBody>
                  <a:tcPr marL="3399" marR="3399" marT="3399" marB="0"/>
                </a:tc>
                <a:tc>
                  <a:txBody>
                    <a:bodyPr/>
                    <a:lstStyle/>
                    <a:p>
                      <a:pPr algn="l" fontAlgn="t"/>
                      <a:r>
                        <a:rPr lang="en-US" sz="500" u="none" strike="noStrike">
                          <a:effectLst/>
                        </a:rPr>
                        <a:t>5G Components &amp; processes</a:t>
                      </a:r>
                      <a:br>
                        <a:rPr lang="en-US" sz="500" u="none" strike="noStrike">
                          <a:effectLst/>
                        </a:rPr>
                      </a:br>
                      <a:br>
                        <a:rPr lang="en-US" sz="500" u="none" strike="noStrike">
                          <a:effectLst/>
                        </a:rPr>
                      </a:br>
                      <a:r>
                        <a:rPr lang="en-US" sz="500" u="none" strike="noStrike">
                          <a:effectLst/>
                        </a:rPr>
                        <a:t>Specifications &amp; standards</a:t>
                      </a:r>
                      <a:br>
                        <a:rPr lang="en-US" sz="500" u="none" strike="noStrike">
                          <a:effectLst/>
                        </a:rPr>
                      </a:br>
                      <a:br>
                        <a:rPr lang="en-US" sz="500" u="none" strike="noStrike">
                          <a:effectLst/>
                        </a:rPr>
                      </a:br>
                      <a:r>
                        <a:rPr lang="en-US" sz="500" u="none" strike="noStrike">
                          <a:effectLst/>
                        </a:rPr>
                        <a:t>Cybersecurity certification  </a:t>
                      </a:r>
                      <a:endParaRPr lang="en-US" sz="500" b="0" i="0" u="none" strike="noStrike">
                        <a:solidFill>
                          <a:srgbClr val="000000"/>
                        </a:solidFill>
                        <a:effectLst/>
                        <a:latin typeface="Calibri" panose="020F0502020204030204" pitchFamily="34" charset="0"/>
                      </a:endParaRPr>
                    </a:p>
                  </a:txBody>
                  <a:tcPr marL="3399" marR="3399" marT="3399" marB="0"/>
                </a:tc>
                <a:tc>
                  <a:txBody>
                    <a:bodyPr/>
                    <a:lstStyle/>
                    <a:p>
                      <a:pPr algn="l" fontAlgn="t"/>
                      <a:r>
                        <a:rPr lang="en-US" sz="500" u="none" strike="noStrike">
                          <a:effectLst/>
                        </a:rPr>
                        <a:t>Using the eUICC as a platform for an hosted wallet application applet would require the definition of a new security domain and additional security sub-domains on the eUICC that has the capacity to host additional applications (e.g GSMA SAM)</a:t>
                      </a:r>
                      <a:br>
                        <a:rPr lang="en-US" sz="500" u="none" strike="noStrike">
                          <a:effectLst/>
                        </a:rPr>
                      </a:br>
                      <a:r>
                        <a:rPr lang="en-US" sz="500" u="none" strike="noStrike">
                          <a:effectLst/>
                        </a:rPr>
                        <a:t>Note: Applet certification on top of the eUICC is not foreseen to be included in the scope of the EU5G scheme</a:t>
                      </a:r>
                      <a:br>
                        <a:rPr lang="en-US" sz="500" u="none" strike="noStrike">
                          <a:effectLst/>
                        </a:rPr>
                      </a:br>
                      <a:endParaRPr lang="en-US" sz="500" b="0" i="0" u="none" strike="noStrike">
                        <a:solidFill>
                          <a:srgbClr val="000000"/>
                        </a:solidFill>
                        <a:effectLst/>
                        <a:latin typeface="Calibri" panose="020F0502020204030204" pitchFamily="34" charset="0"/>
                      </a:endParaRPr>
                    </a:p>
                  </a:txBody>
                  <a:tcPr marL="3399" marR="3399" marT="3399" marB="0"/>
                </a:tc>
                <a:tc>
                  <a:txBody>
                    <a:bodyPr/>
                    <a:lstStyle/>
                    <a:p>
                      <a:pPr algn="l" fontAlgn="t"/>
                      <a:r>
                        <a:rPr lang="en-US" sz="500" u="none" strike="noStrike">
                          <a:effectLst/>
                        </a:rPr>
                        <a:t>Improve and collect security requirements for an application security domain.</a:t>
                      </a:r>
                      <a:endParaRPr lang="en-US" sz="500" b="0" i="0" u="none" strike="noStrike">
                        <a:solidFill>
                          <a:srgbClr val="000000"/>
                        </a:solidFill>
                        <a:effectLst/>
                        <a:latin typeface="Calibri" panose="020F0502020204030204" pitchFamily="34" charset="0"/>
                      </a:endParaRPr>
                    </a:p>
                  </a:txBody>
                  <a:tcPr marL="3399" marR="3399" marT="3399" marB="0"/>
                </a:tc>
                <a:tc>
                  <a:txBody>
                    <a:bodyPr/>
                    <a:lstStyle/>
                    <a:p>
                      <a:pPr algn="l" fontAlgn="t"/>
                      <a:r>
                        <a:rPr lang="en-US" sz="500" u="none" strike="noStrike">
                          <a:effectLst/>
                        </a:rPr>
                        <a:t>Scheme version 1</a:t>
                      </a:r>
                      <a:endParaRPr lang="en-US" sz="500" b="0" i="0" u="none" strike="noStrike">
                        <a:solidFill>
                          <a:srgbClr val="000000"/>
                        </a:solidFill>
                        <a:effectLst/>
                        <a:latin typeface="Calibri" panose="020F0502020204030204" pitchFamily="34" charset="0"/>
                      </a:endParaRPr>
                    </a:p>
                  </a:txBody>
                  <a:tcPr marL="3399" marR="3399" marT="3399" marB="0"/>
                </a:tc>
                <a:extLst>
                  <a:ext uri="{0D108BD9-81ED-4DB2-BD59-A6C34878D82A}">
                    <a16:rowId xmlns:a16="http://schemas.microsoft.com/office/drawing/2014/main" val="402012034"/>
                  </a:ext>
                </a:extLst>
              </a:tr>
              <a:tr h="575088">
                <a:tc>
                  <a:txBody>
                    <a:bodyPr/>
                    <a:lstStyle/>
                    <a:p>
                      <a:pPr algn="l" fontAlgn="t"/>
                      <a:r>
                        <a:rPr lang="en-US" sz="500" u="none" strike="noStrike" kern="1200" dirty="0">
                          <a:solidFill>
                            <a:schemeClr val="dk1"/>
                          </a:solidFill>
                          <a:effectLst/>
                          <a:latin typeface="+mn-lt"/>
                          <a:ea typeface="+mn-ea"/>
                          <a:cs typeface="+mn-cs"/>
                        </a:rPr>
                        <a:t>C&amp;P_05</a:t>
                      </a:r>
                    </a:p>
                  </a:txBody>
                  <a:tcPr marL="3399" marR="3399" marT="3399" marB="0"/>
                </a:tc>
                <a:tc>
                  <a:txBody>
                    <a:bodyPr/>
                    <a:lstStyle/>
                    <a:p>
                      <a:pPr algn="l" fontAlgn="t"/>
                      <a:r>
                        <a:rPr lang="en-US" sz="500" u="none" strike="noStrike" kern="1200" dirty="0">
                          <a:solidFill>
                            <a:schemeClr val="dk1"/>
                          </a:solidFill>
                          <a:effectLst/>
                          <a:latin typeface="+mn-lt"/>
                          <a:ea typeface="+mn-ea"/>
                          <a:cs typeface="+mn-cs"/>
                        </a:rPr>
                        <a:t>Assurance and ICT security level as required by the application management system</a:t>
                      </a:r>
                    </a:p>
                  </a:txBody>
                  <a:tcPr marL="3399" marR="3399" marT="3399" marB="0"/>
                </a:tc>
                <a:tc>
                  <a:txBody>
                    <a:bodyPr/>
                    <a:lstStyle/>
                    <a:p>
                      <a:pPr algn="l" fontAlgn="t"/>
                      <a:r>
                        <a:rPr lang="en-US" sz="500" u="none" strike="noStrike" kern="1200">
                          <a:solidFill>
                            <a:schemeClr val="dk1"/>
                          </a:solidFill>
                          <a:effectLst/>
                          <a:latin typeface="+mn-lt"/>
                          <a:ea typeface="+mn-ea"/>
                          <a:cs typeface="+mn-cs"/>
                        </a:rPr>
                        <a:t>eUICC</a:t>
                      </a:r>
                      <a:br>
                        <a:rPr lang="en-US" sz="500" u="none" strike="noStrike" kern="1200">
                          <a:solidFill>
                            <a:schemeClr val="dk1"/>
                          </a:solidFill>
                          <a:effectLst/>
                          <a:latin typeface="+mn-lt"/>
                          <a:ea typeface="+mn-ea"/>
                          <a:cs typeface="+mn-cs"/>
                        </a:rPr>
                      </a:br>
                      <a:br>
                        <a:rPr lang="en-US" sz="500" u="none" strike="noStrike" kern="1200">
                          <a:solidFill>
                            <a:schemeClr val="dk1"/>
                          </a:solidFill>
                          <a:effectLst/>
                          <a:latin typeface="+mn-lt"/>
                          <a:ea typeface="+mn-ea"/>
                          <a:cs typeface="+mn-cs"/>
                        </a:rPr>
                      </a:br>
                      <a:r>
                        <a:rPr lang="en-US" sz="500" u="none" strike="noStrike" kern="1200">
                          <a:solidFill>
                            <a:schemeClr val="dk1"/>
                          </a:solidFill>
                          <a:effectLst/>
                          <a:latin typeface="+mn-lt"/>
                          <a:ea typeface="+mn-ea"/>
                          <a:cs typeface="+mn-cs"/>
                        </a:rPr>
                        <a:t>--&gt; eUICC PP</a:t>
                      </a:r>
                    </a:p>
                  </a:txBody>
                  <a:tcPr marL="3399" marR="3399" marT="3399" marB="0"/>
                </a:tc>
                <a:tc>
                  <a:txBody>
                    <a:bodyPr/>
                    <a:lstStyle/>
                    <a:p>
                      <a:pPr algn="l" fontAlgn="t"/>
                      <a:r>
                        <a:rPr lang="en-US" sz="500" u="none" strike="noStrike" kern="1200" dirty="0">
                          <a:solidFill>
                            <a:schemeClr val="dk1"/>
                          </a:solidFill>
                          <a:effectLst/>
                          <a:latin typeface="+mn-lt"/>
                          <a:ea typeface="+mn-ea"/>
                          <a:cs typeface="+mn-cs"/>
                        </a:rPr>
                        <a:t>5G Components &amp; processes</a:t>
                      </a:r>
                      <a:br>
                        <a:rPr lang="en-US" sz="500" u="none" strike="noStrike" kern="1200" dirty="0">
                          <a:solidFill>
                            <a:schemeClr val="dk1"/>
                          </a:solidFill>
                          <a:effectLst/>
                          <a:latin typeface="+mn-lt"/>
                          <a:ea typeface="+mn-ea"/>
                          <a:cs typeface="+mn-cs"/>
                        </a:rPr>
                      </a:br>
                      <a:br>
                        <a:rPr lang="en-US" sz="500" u="none" strike="noStrike" kern="1200" dirty="0">
                          <a:solidFill>
                            <a:schemeClr val="dk1"/>
                          </a:solidFill>
                          <a:effectLst/>
                          <a:latin typeface="+mn-lt"/>
                          <a:ea typeface="+mn-ea"/>
                          <a:cs typeface="+mn-cs"/>
                        </a:rPr>
                      </a:br>
                      <a:r>
                        <a:rPr lang="en-US" sz="500" u="none" strike="noStrike" kern="1200" dirty="0">
                          <a:solidFill>
                            <a:schemeClr val="dk1"/>
                          </a:solidFill>
                          <a:effectLst/>
                          <a:latin typeface="+mn-lt"/>
                          <a:ea typeface="+mn-ea"/>
                          <a:cs typeface="+mn-cs"/>
                        </a:rPr>
                        <a:t>Specifications &amp; standards</a:t>
                      </a:r>
                      <a:br>
                        <a:rPr lang="en-US" sz="500" u="none" strike="noStrike" kern="1200" dirty="0">
                          <a:solidFill>
                            <a:schemeClr val="dk1"/>
                          </a:solidFill>
                          <a:effectLst/>
                          <a:latin typeface="+mn-lt"/>
                          <a:ea typeface="+mn-ea"/>
                          <a:cs typeface="+mn-cs"/>
                        </a:rPr>
                      </a:br>
                      <a:br>
                        <a:rPr lang="en-US" sz="500" u="none" strike="noStrike" kern="1200" dirty="0">
                          <a:solidFill>
                            <a:schemeClr val="dk1"/>
                          </a:solidFill>
                          <a:effectLst/>
                          <a:latin typeface="+mn-lt"/>
                          <a:ea typeface="+mn-ea"/>
                          <a:cs typeface="+mn-cs"/>
                        </a:rPr>
                      </a:br>
                      <a:r>
                        <a:rPr lang="en-US" sz="500" u="none" strike="noStrike" kern="1200" dirty="0">
                          <a:solidFill>
                            <a:schemeClr val="dk1"/>
                          </a:solidFill>
                          <a:effectLst/>
                          <a:latin typeface="+mn-lt"/>
                          <a:ea typeface="+mn-ea"/>
                          <a:cs typeface="+mn-cs"/>
                        </a:rPr>
                        <a:t>Cybersecurity certification  </a:t>
                      </a:r>
                    </a:p>
                  </a:txBody>
                  <a:tcPr marL="3399" marR="3399" marT="3399" marB="0"/>
                </a:tc>
                <a:tc>
                  <a:txBody>
                    <a:bodyPr/>
                    <a:lstStyle/>
                    <a:p>
                      <a:pPr algn="l" fontAlgn="t"/>
                      <a:r>
                        <a:rPr lang="en-US" sz="500" u="none" strike="noStrike" kern="1200" dirty="0">
                          <a:solidFill>
                            <a:schemeClr val="dk1"/>
                          </a:solidFill>
                          <a:effectLst/>
                          <a:latin typeface="+mn-lt"/>
                          <a:ea typeface="+mn-ea"/>
                          <a:cs typeface="+mn-cs"/>
                        </a:rPr>
                        <a:t>Using the </a:t>
                      </a:r>
                      <a:r>
                        <a:rPr lang="en-US" sz="500" u="none" strike="noStrike" kern="1200" dirty="0" err="1">
                          <a:solidFill>
                            <a:schemeClr val="dk1"/>
                          </a:solidFill>
                          <a:effectLst/>
                          <a:latin typeface="+mn-lt"/>
                          <a:ea typeface="+mn-ea"/>
                          <a:cs typeface="+mn-cs"/>
                        </a:rPr>
                        <a:t>eUICC</a:t>
                      </a:r>
                      <a:r>
                        <a:rPr lang="en-US" sz="500" u="none" strike="noStrike" kern="1200" dirty="0">
                          <a:solidFill>
                            <a:schemeClr val="dk1"/>
                          </a:solidFill>
                          <a:effectLst/>
                          <a:latin typeface="+mn-lt"/>
                          <a:ea typeface="+mn-ea"/>
                          <a:cs typeface="+mn-cs"/>
                        </a:rPr>
                        <a:t> as a platform for an hosted wallet application applet would require an assessment of the functional, security and assurance needs of the application management and the implementation these requirements to the </a:t>
                      </a:r>
                      <a:r>
                        <a:rPr lang="en-US" sz="500" u="none" strike="noStrike" kern="1200" dirty="0" err="1">
                          <a:solidFill>
                            <a:schemeClr val="dk1"/>
                          </a:solidFill>
                          <a:effectLst/>
                          <a:latin typeface="+mn-lt"/>
                          <a:ea typeface="+mn-ea"/>
                          <a:cs typeface="+mn-cs"/>
                        </a:rPr>
                        <a:t>eUICC</a:t>
                      </a:r>
                      <a:r>
                        <a:rPr lang="en-US" sz="500" u="none" strike="noStrike" kern="1200" dirty="0">
                          <a:solidFill>
                            <a:schemeClr val="dk1"/>
                          </a:solidFill>
                          <a:effectLst/>
                          <a:latin typeface="+mn-lt"/>
                          <a:ea typeface="+mn-ea"/>
                          <a:cs typeface="+mn-cs"/>
                        </a:rPr>
                        <a:t>-platform that hosts the applet.</a:t>
                      </a:r>
                      <a:br>
                        <a:rPr lang="en-US" sz="500" u="none" strike="noStrike" kern="1200" dirty="0">
                          <a:solidFill>
                            <a:schemeClr val="dk1"/>
                          </a:solidFill>
                          <a:effectLst/>
                          <a:latin typeface="+mn-lt"/>
                          <a:ea typeface="+mn-ea"/>
                          <a:cs typeface="+mn-cs"/>
                        </a:rPr>
                      </a:br>
                      <a:br>
                        <a:rPr lang="en-US" sz="500" u="none" strike="noStrike" kern="1200" dirty="0">
                          <a:solidFill>
                            <a:schemeClr val="dk1"/>
                          </a:solidFill>
                          <a:effectLst/>
                          <a:latin typeface="+mn-lt"/>
                          <a:ea typeface="+mn-ea"/>
                          <a:cs typeface="+mn-cs"/>
                        </a:rPr>
                      </a:br>
                      <a:r>
                        <a:rPr lang="en-US" sz="500" u="none" strike="noStrike" kern="1200" dirty="0">
                          <a:solidFill>
                            <a:schemeClr val="dk1"/>
                          </a:solidFill>
                          <a:effectLst/>
                          <a:latin typeface="+mn-lt"/>
                          <a:ea typeface="+mn-ea"/>
                          <a:cs typeface="+mn-cs"/>
                        </a:rPr>
                        <a:t>Note: Certification of the application management system is not foreseen to be included in the scope of the EU5G scheme</a:t>
                      </a:r>
                      <a:br>
                        <a:rPr lang="en-US" sz="500" u="none" strike="noStrike" kern="1200" dirty="0">
                          <a:solidFill>
                            <a:schemeClr val="dk1"/>
                          </a:solidFill>
                          <a:effectLst/>
                          <a:latin typeface="+mn-lt"/>
                          <a:ea typeface="+mn-ea"/>
                          <a:cs typeface="+mn-cs"/>
                        </a:rPr>
                      </a:br>
                      <a:endParaRPr lang="en-US" sz="500" u="none" strike="noStrike" kern="1200" dirty="0">
                        <a:solidFill>
                          <a:schemeClr val="dk1"/>
                        </a:solidFill>
                        <a:effectLst/>
                        <a:latin typeface="+mn-lt"/>
                        <a:ea typeface="+mn-ea"/>
                        <a:cs typeface="+mn-cs"/>
                      </a:endParaRPr>
                    </a:p>
                  </a:txBody>
                  <a:tcPr marL="3399" marR="3399" marT="3399" marB="0"/>
                </a:tc>
                <a:tc>
                  <a:txBody>
                    <a:bodyPr/>
                    <a:lstStyle/>
                    <a:p>
                      <a:pPr algn="l" fontAlgn="t"/>
                      <a:r>
                        <a:rPr lang="en-US" sz="500" u="none" strike="noStrike" kern="1200" dirty="0">
                          <a:solidFill>
                            <a:schemeClr val="dk1"/>
                          </a:solidFill>
                          <a:effectLst/>
                          <a:latin typeface="+mn-lt"/>
                          <a:ea typeface="+mn-ea"/>
                          <a:cs typeface="+mn-cs"/>
                        </a:rPr>
                        <a:t>Improve and collect security requirements to the </a:t>
                      </a:r>
                      <a:r>
                        <a:rPr lang="en-US" sz="500" u="none" strike="noStrike" kern="1200" dirty="0" err="1">
                          <a:solidFill>
                            <a:schemeClr val="dk1"/>
                          </a:solidFill>
                          <a:effectLst/>
                          <a:latin typeface="+mn-lt"/>
                          <a:ea typeface="+mn-ea"/>
                          <a:cs typeface="+mn-cs"/>
                        </a:rPr>
                        <a:t>eUICC</a:t>
                      </a:r>
                      <a:r>
                        <a:rPr lang="en-US" sz="500" u="none" strike="noStrike" kern="1200" dirty="0">
                          <a:solidFill>
                            <a:schemeClr val="dk1"/>
                          </a:solidFill>
                          <a:effectLst/>
                          <a:latin typeface="+mn-lt"/>
                          <a:ea typeface="+mn-ea"/>
                          <a:cs typeface="+mn-cs"/>
                        </a:rPr>
                        <a:t>  based on an application management system.</a:t>
                      </a:r>
                    </a:p>
                  </a:txBody>
                  <a:tcPr marL="3399" marR="3399" marT="3399" marB="0"/>
                </a:tc>
                <a:tc>
                  <a:txBody>
                    <a:bodyPr/>
                    <a:lstStyle/>
                    <a:p>
                      <a:pPr algn="l" fontAlgn="t"/>
                      <a:r>
                        <a:rPr lang="en-US" sz="500" u="none" strike="noStrike" kern="1200" dirty="0">
                          <a:solidFill>
                            <a:schemeClr val="dk1"/>
                          </a:solidFill>
                          <a:effectLst/>
                          <a:latin typeface="+mn-lt"/>
                          <a:ea typeface="+mn-ea"/>
                          <a:cs typeface="+mn-cs"/>
                        </a:rPr>
                        <a:t>Scheme version 1</a:t>
                      </a:r>
                    </a:p>
                  </a:txBody>
                  <a:tcPr marL="3399" marR="3399" marT="3399" marB="0"/>
                </a:tc>
                <a:extLst>
                  <a:ext uri="{0D108BD9-81ED-4DB2-BD59-A6C34878D82A}">
                    <a16:rowId xmlns:a16="http://schemas.microsoft.com/office/drawing/2014/main" val="2472621221"/>
                  </a:ext>
                </a:extLst>
              </a:tr>
            </a:tbl>
          </a:graphicData>
        </a:graphic>
      </p:graphicFrame>
      <p:sp>
        <p:nvSpPr>
          <p:cNvPr id="9" name="Rectangle 8">
            <a:extLst>
              <a:ext uri="{FF2B5EF4-FFF2-40B4-BE49-F238E27FC236}">
                <a16:creationId xmlns:a16="http://schemas.microsoft.com/office/drawing/2014/main" id="{03C5925B-02BD-485B-997C-B7159D82C4F4}"/>
              </a:ext>
            </a:extLst>
          </p:cNvPr>
          <p:cNvSpPr/>
          <p:nvPr/>
        </p:nvSpPr>
        <p:spPr>
          <a:xfrm>
            <a:off x="675313" y="4206832"/>
            <a:ext cx="7730455" cy="1815882"/>
          </a:xfrm>
          <a:prstGeom prst="rect">
            <a:avLst/>
          </a:prstGeom>
        </p:spPr>
        <p:txBody>
          <a:bodyPr wrap="square">
            <a:spAutoFit/>
          </a:bodyPr>
          <a:lstStyle/>
          <a:p>
            <a:r>
              <a:rPr lang="en-US" sz="1600" b="1" dirty="0">
                <a:solidFill>
                  <a:schemeClr val="accent2"/>
                </a:solidFill>
              </a:rPr>
              <a:t>Findings</a:t>
            </a:r>
          </a:p>
          <a:p>
            <a:r>
              <a:rPr lang="en-US" sz="1600" b="1" dirty="0">
                <a:solidFill>
                  <a:schemeClr val="accent2"/>
                </a:solidFill>
              </a:rPr>
              <a:t>C&amp;P_02/ C&amp;P_03/C&amp;P_04/C&amp;P_05:</a:t>
            </a:r>
            <a:r>
              <a:rPr lang="en-US" sz="1600" dirty="0">
                <a:solidFill>
                  <a:schemeClr val="accent2"/>
                </a:solidFill>
              </a:rPr>
              <a:t> Unique opportunity for hosting wallet application using the </a:t>
            </a:r>
            <a:r>
              <a:rPr lang="en-US" sz="1600" dirty="0" err="1">
                <a:solidFill>
                  <a:schemeClr val="accent2"/>
                </a:solidFill>
              </a:rPr>
              <a:t>eUICC</a:t>
            </a:r>
            <a:r>
              <a:rPr lang="en-US" sz="1600" dirty="0">
                <a:solidFill>
                  <a:schemeClr val="accent2"/>
                </a:solidFill>
              </a:rPr>
              <a:t>.</a:t>
            </a:r>
          </a:p>
          <a:p>
            <a:endParaRPr lang="en-US" sz="1600" dirty="0">
              <a:solidFill>
                <a:schemeClr val="accent2"/>
              </a:solidFill>
            </a:endParaRPr>
          </a:p>
          <a:p>
            <a:r>
              <a:rPr lang="en-US" sz="1600" b="1" dirty="0">
                <a:solidFill>
                  <a:schemeClr val="accent2"/>
                </a:solidFill>
              </a:rPr>
              <a:t>Proposed resolutions</a:t>
            </a:r>
          </a:p>
          <a:p>
            <a:r>
              <a:rPr lang="en-US" sz="1600" b="1" dirty="0">
                <a:solidFill>
                  <a:schemeClr val="accent2"/>
                </a:solidFill>
              </a:rPr>
              <a:t>C&amp;P_02/ C&amp;P_03/C&amp;P_04/C&amp;P_05:</a:t>
            </a:r>
            <a:r>
              <a:rPr lang="en-US" sz="1600" dirty="0">
                <a:solidFill>
                  <a:schemeClr val="accent2"/>
                </a:solidFill>
              </a:rPr>
              <a:t> Make the necessary </a:t>
            </a:r>
            <a:r>
              <a:rPr lang="en-US" sz="1600" dirty="0" err="1">
                <a:solidFill>
                  <a:schemeClr val="accent2"/>
                </a:solidFill>
              </a:rPr>
              <a:t>eUICC</a:t>
            </a:r>
            <a:r>
              <a:rPr lang="en-US" sz="1600" dirty="0">
                <a:solidFill>
                  <a:schemeClr val="accent2"/>
                </a:solidFill>
              </a:rPr>
              <a:t> enhancements and collect the necessary security requirements for hosting the wallet application.</a:t>
            </a:r>
          </a:p>
        </p:txBody>
      </p:sp>
      <p:sp>
        <p:nvSpPr>
          <p:cNvPr id="3" name="Footer Placeholder 2">
            <a:extLst>
              <a:ext uri="{FF2B5EF4-FFF2-40B4-BE49-F238E27FC236}">
                <a16:creationId xmlns:a16="http://schemas.microsoft.com/office/drawing/2014/main" id="{5A88077C-1B58-460A-9E77-0C7CBC405BEF}"/>
              </a:ext>
            </a:extLst>
          </p:cNvPr>
          <p:cNvSpPr>
            <a:spLocks noGrp="1"/>
          </p:cNvSpPr>
          <p:nvPr>
            <p:ph type="ftr" sz="quarter" idx="11"/>
          </p:nvPr>
        </p:nvSpPr>
        <p:spPr/>
        <p:txBody>
          <a:bodyPr/>
          <a:lstStyle/>
          <a:p>
            <a:r>
              <a:rPr lang="en-US" noProof="0"/>
              <a:t>21st of November 2022 - EU 5G AHWG plenary</a:t>
            </a:r>
            <a:endParaRPr lang="en-GB" noProof="0" dirty="0"/>
          </a:p>
        </p:txBody>
      </p:sp>
    </p:spTree>
    <p:extLst>
      <p:ext uri="{BB962C8B-B14F-4D97-AF65-F5344CB8AC3E}">
        <p14:creationId xmlns:p14="http://schemas.microsoft.com/office/powerpoint/2010/main" val="3901483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BD6DF1F-7CB2-4450-8462-1D7DF8A0ECC8}"/>
              </a:ext>
            </a:extLst>
          </p:cNvPr>
          <p:cNvSpPr>
            <a:spLocks noGrp="1"/>
          </p:cNvSpPr>
          <p:nvPr>
            <p:ph type="body" sz="quarter" idx="14"/>
          </p:nvPr>
        </p:nvSpPr>
        <p:spPr>
          <a:xfrm>
            <a:off x="0" y="2416628"/>
            <a:ext cx="9140765" cy="3379371"/>
          </a:xfrm>
        </p:spPr>
        <p:txBody>
          <a:bodyPr/>
          <a:lstStyle/>
          <a:p>
            <a:pPr marL="342900" indent="-342900">
              <a:buFont typeface="Arial" panose="020B0604020202020204" pitchFamily="34" charset="0"/>
              <a:buChar char="•"/>
            </a:pPr>
            <a:r>
              <a:rPr lang="fr-FR" dirty="0" err="1"/>
              <a:t>Who</a:t>
            </a:r>
            <a:r>
              <a:rPr lang="fr-FR" dirty="0"/>
              <a:t> </a:t>
            </a:r>
            <a:r>
              <a:rPr lang="fr-FR" dirty="0" err="1"/>
              <a:t>we</a:t>
            </a:r>
            <a:r>
              <a:rPr lang="fr-FR" dirty="0"/>
              <a:t> are – </a:t>
            </a:r>
            <a:r>
              <a:rPr lang="fr-FR" dirty="0" err="1"/>
              <a:t>what</a:t>
            </a:r>
            <a:r>
              <a:rPr lang="fr-FR" dirty="0"/>
              <a:t> </a:t>
            </a:r>
            <a:r>
              <a:rPr lang="fr-FR" dirty="0" err="1"/>
              <a:t>we</a:t>
            </a:r>
            <a:r>
              <a:rPr lang="fr-FR" dirty="0"/>
              <a:t> do </a:t>
            </a:r>
            <a:r>
              <a:rPr lang="fr-FR" dirty="0" err="1"/>
              <a:t>around</a:t>
            </a:r>
            <a:r>
              <a:rPr lang="fr-FR" dirty="0"/>
              <a:t> 5G certification</a:t>
            </a:r>
          </a:p>
          <a:p>
            <a:pPr marL="342900" indent="-342900">
              <a:buFont typeface="Arial" panose="020B0604020202020204" pitchFamily="34" charset="0"/>
              <a:buChar char="•"/>
            </a:pPr>
            <a:endParaRPr lang="fr-FR" dirty="0"/>
          </a:p>
          <a:p>
            <a:pPr marL="342900" indent="-342900">
              <a:buFont typeface="Arial" panose="020B0604020202020204" pitchFamily="34" charset="0"/>
              <a:buChar char="•"/>
            </a:pPr>
            <a:r>
              <a:rPr lang="fr-FR" dirty="0"/>
              <a:t>How the </a:t>
            </a:r>
            <a:r>
              <a:rPr lang="fr-FR" dirty="0" err="1"/>
              <a:t>Ad-Hoc</a:t>
            </a:r>
            <a:r>
              <a:rPr lang="fr-FR" dirty="0"/>
              <a:t> group on 5G certification </a:t>
            </a:r>
            <a:r>
              <a:rPr lang="fr-FR" dirty="0" err="1"/>
              <a:t>works</a:t>
            </a:r>
            <a:endParaRPr lang="fr-FR" dirty="0"/>
          </a:p>
          <a:p>
            <a:pPr marL="342900" indent="-342900">
              <a:buFont typeface="Arial" panose="020B0604020202020204" pitchFamily="34" charset="0"/>
              <a:buChar char="•"/>
            </a:pPr>
            <a:endParaRPr lang="fr-FR" dirty="0"/>
          </a:p>
          <a:p>
            <a:pPr marL="342900" indent="-342900">
              <a:buFont typeface="Arial" panose="020B0604020202020204" pitchFamily="34" charset="0"/>
              <a:buChar char="•"/>
            </a:pPr>
            <a:r>
              <a:rPr lang="fr-FR" dirty="0" err="1"/>
              <a:t>Milestones</a:t>
            </a:r>
            <a:r>
              <a:rPr lang="fr-FR" dirty="0"/>
              <a:t> and timeline</a:t>
            </a:r>
          </a:p>
          <a:p>
            <a:pPr marL="342900" indent="-342900">
              <a:buFont typeface="Arial" panose="020B0604020202020204" pitchFamily="34" charset="0"/>
              <a:buChar char="•"/>
            </a:pPr>
            <a:endParaRPr lang="fr-FR" dirty="0"/>
          </a:p>
          <a:p>
            <a:pPr marL="342900" indent="-342900">
              <a:buFont typeface="Arial" panose="020B0604020202020204" pitchFamily="34" charset="0"/>
              <a:buChar char="•"/>
            </a:pPr>
            <a:r>
              <a:rPr lang="fr-FR" dirty="0"/>
              <a:t>Open questions</a:t>
            </a:r>
          </a:p>
          <a:p>
            <a:endParaRPr lang="fr-FR" dirty="0"/>
          </a:p>
        </p:txBody>
      </p:sp>
      <p:sp>
        <p:nvSpPr>
          <p:cNvPr id="3" name="Text Placeholder 2">
            <a:extLst>
              <a:ext uri="{FF2B5EF4-FFF2-40B4-BE49-F238E27FC236}">
                <a16:creationId xmlns:a16="http://schemas.microsoft.com/office/drawing/2014/main" id="{98E9CE1B-A065-48D4-BBAB-F65371FB5118}"/>
              </a:ext>
            </a:extLst>
          </p:cNvPr>
          <p:cNvSpPr>
            <a:spLocks noGrp="1"/>
          </p:cNvSpPr>
          <p:nvPr>
            <p:ph type="body" sz="quarter" idx="13"/>
          </p:nvPr>
        </p:nvSpPr>
        <p:spPr>
          <a:xfrm>
            <a:off x="0" y="701999"/>
            <a:ext cx="8523514" cy="571629"/>
          </a:xfrm>
        </p:spPr>
        <p:txBody>
          <a:bodyPr/>
          <a:lstStyle/>
          <a:p>
            <a:r>
              <a:rPr lang="fr-FR" dirty="0"/>
              <a:t>EU5g certification </a:t>
            </a:r>
            <a:r>
              <a:rPr lang="fr-FR" dirty="0" err="1"/>
              <a:t>scheme</a:t>
            </a:r>
            <a:endParaRPr lang="LID4096" dirty="0"/>
          </a:p>
        </p:txBody>
      </p:sp>
      <p:sp>
        <p:nvSpPr>
          <p:cNvPr id="4" name="Footer Placeholder 3">
            <a:extLst>
              <a:ext uri="{FF2B5EF4-FFF2-40B4-BE49-F238E27FC236}">
                <a16:creationId xmlns:a16="http://schemas.microsoft.com/office/drawing/2014/main" id="{D4F53D58-BF67-4CFF-B202-ED88AB454ED9}"/>
              </a:ext>
            </a:extLst>
          </p:cNvPr>
          <p:cNvSpPr>
            <a:spLocks noGrp="1"/>
          </p:cNvSpPr>
          <p:nvPr>
            <p:ph type="ftr" sz="quarter" idx="11"/>
          </p:nvPr>
        </p:nvSpPr>
        <p:spPr/>
        <p:txBody>
          <a:bodyPr/>
          <a:lstStyle/>
          <a:p>
            <a:r>
              <a:rPr lang="fr-FR" noProof="0"/>
              <a:t>ENISA ― 3GPP/SA3 2022-11-15 EU5G ― certification scheme</a:t>
            </a:r>
            <a:endParaRPr lang="en-GB" noProof="0" dirty="0"/>
          </a:p>
        </p:txBody>
      </p:sp>
    </p:spTree>
    <p:extLst>
      <p:ext uri="{BB962C8B-B14F-4D97-AF65-F5344CB8AC3E}">
        <p14:creationId xmlns:p14="http://schemas.microsoft.com/office/powerpoint/2010/main" val="5898476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33CD6AD-AC98-4D94-B834-F4D998F2D9EE}"/>
              </a:ext>
            </a:extLst>
          </p:cNvPr>
          <p:cNvSpPr>
            <a:spLocks noGrp="1"/>
          </p:cNvSpPr>
          <p:nvPr>
            <p:ph type="title"/>
          </p:nvPr>
        </p:nvSpPr>
        <p:spPr>
          <a:xfrm>
            <a:off x="0" y="462023"/>
            <a:ext cx="8640000" cy="871200"/>
          </a:xfrm>
        </p:spPr>
        <p:txBody>
          <a:bodyPr/>
          <a:lstStyle/>
          <a:p>
            <a:r>
              <a:rPr lang="en-US" dirty="0"/>
              <a:t>Certification for  </a:t>
            </a:r>
            <a:r>
              <a:rPr lang="en-US" dirty="0" err="1"/>
              <a:t>eUICC</a:t>
            </a:r>
            <a:r>
              <a:rPr lang="en-US" dirty="0"/>
              <a:t> (1)</a:t>
            </a:r>
            <a:endParaRPr lang="LID4096" dirty="0"/>
          </a:p>
        </p:txBody>
      </p:sp>
      <p:graphicFrame>
        <p:nvGraphicFramePr>
          <p:cNvPr id="6" name="Table 5">
            <a:extLst>
              <a:ext uri="{FF2B5EF4-FFF2-40B4-BE49-F238E27FC236}">
                <a16:creationId xmlns:a16="http://schemas.microsoft.com/office/drawing/2014/main" id="{4942BF6A-FB3D-460B-AD00-073CF35B9E5A}"/>
              </a:ext>
            </a:extLst>
          </p:cNvPr>
          <p:cNvGraphicFramePr>
            <a:graphicFrameLocks noGrp="1"/>
          </p:cNvGraphicFramePr>
          <p:nvPr/>
        </p:nvGraphicFramePr>
        <p:xfrm>
          <a:off x="704150" y="1108953"/>
          <a:ext cx="7935850" cy="1976882"/>
        </p:xfrm>
        <a:graphic>
          <a:graphicData uri="http://schemas.openxmlformats.org/drawingml/2006/table">
            <a:tbl>
              <a:tblPr>
                <a:tableStyleId>{5C22544A-7EE6-4342-B048-85BDC9FD1C3A}</a:tableStyleId>
              </a:tblPr>
              <a:tblGrid>
                <a:gridCol w="668460">
                  <a:extLst>
                    <a:ext uri="{9D8B030D-6E8A-4147-A177-3AD203B41FA5}">
                      <a16:colId xmlns:a16="http://schemas.microsoft.com/office/drawing/2014/main" val="802536065"/>
                    </a:ext>
                  </a:extLst>
                </a:gridCol>
                <a:gridCol w="985647">
                  <a:extLst>
                    <a:ext uri="{9D8B030D-6E8A-4147-A177-3AD203B41FA5}">
                      <a16:colId xmlns:a16="http://schemas.microsoft.com/office/drawing/2014/main" val="2662883692"/>
                    </a:ext>
                  </a:extLst>
                </a:gridCol>
                <a:gridCol w="783389">
                  <a:extLst>
                    <a:ext uri="{9D8B030D-6E8A-4147-A177-3AD203B41FA5}">
                      <a16:colId xmlns:a16="http://schemas.microsoft.com/office/drawing/2014/main" val="39618670"/>
                    </a:ext>
                  </a:extLst>
                </a:gridCol>
                <a:gridCol w="938306">
                  <a:extLst>
                    <a:ext uri="{9D8B030D-6E8A-4147-A177-3AD203B41FA5}">
                      <a16:colId xmlns:a16="http://schemas.microsoft.com/office/drawing/2014/main" val="1354593883"/>
                    </a:ext>
                  </a:extLst>
                </a:gridCol>
                <a:gridCol w="2075669">
                  <a:extLst>
                    <a:ext uri="{9D8B030D-6E8A-4147-A177-3AD203B41FA5}">
                      <a16:colId xmlns:a16="http://schemas.microsoft.com/office/drawing/2014/main" val="67691034"/>
                    </a:ext>
                  </a:extLst>
                </a:gridCol>
                <a:gridCol w="1428840">
                  <a:extLst>
                    <a:ext uri="{9D8B030D-6E8A-4147-A177-3AD203B41FA5}">
                      <a16:colId xmlns:a16="http://schemas.microsoft.com/office/drawing/2014/main" val="2656521579"/>
                    </a:ext>
                  </a:extLst>
                </a:gridCol>
                <a:gridCol w="1055539">
                  <a:extLst>
                    <a:ext uri="{9D8B030D-6E8A-4147-A177-3AD203B41FA5}">
                      <a16:colId xmlns:a16="http://schemas.microsoft.com/office/drawing/2014/main" val="2217314698"/>
                    </a:ext>
                  </a:extLst>
                </a:gridCol>
              </a:tblGrid>
              <a:tr h="185270">
                <a:tc>
                  <a:txBody>
                    <a:bodyPr/>
                    <a:lstStyle/>
                    <a:p>
                      <a:pPr algn="l" fontAlgn="t"/>
                      <a:r>
                        <a:rPr lang="en-US" sz="700" b="0" i="0" u="none" strike="noStrike" dirty="0">
                          <a:solidFill>
                            <a:schemeClr val="bg1"/>
                          </a:solidFill>
                          <a:effectLst/>
                          <a:highlight>
                            <a:srgbClr val="004F9F"/>
                          </a:highlight>
                          <a:latin typeface="Calibri" panose="020F0502020204030204" pitchFamily="34" charset="0"/>
                        </a:rPr>
                        <a:t>Codification</a:t>
                      </a:r>
                    </a:p>
                  </a:txBody>
                  <a:tcPr marL="5007" marR="5007" marT="5007" marB="0">
                    <a:solidFill>
                      <a:schemeClr val="accent2"/>
                    </a:solidFill>
                  </a:tcPr>
                </a:tc>
                <a:tc>
                  <a:txBody>
                    <a:bodyPr/>
                    <a:lstStyle/>
                    <a:p>
                      <a:pPr algn="l" fontAlgn="t"/>
                      <a:r>
                        <a:rPr lang="en-US" sz="700" b="0" i="0" u="none" strike="noStrike" dirty="0">
                          <a:solidFill>
                            <a:schemeClr val="bg1"/>
                          </a:solidFill>
                          <a:effectLst/>
                          <a:highlight>
                            <a:srgbClr val="004F9F"/>
                          </a:highlight>
                          <a:latin typeface="Calibri" panose="020F0502020204030204" pitchFamily="34" charset="0"/>
                        </a:rPr>
                        <a:t> Gap name</a:t>
                      </a:r>
                    </a:p>
                  </a:txBody>
                  <a:tcPr marL="5007" marR="5007" marT="5007" marB="0">
                    <a:solidFill>
                      <a:schemeClr val="accent2"/>
                    </a:solidFill>
                  </a:tcPr>
                </a:tc>
                <a:tc>
                  <a:txBody>
                    <a:bodyPr/>
                    <a:lstStyle/>
                    <a:p>
                      <a:pPr algn="l" fontAlgn="t"/>
                      <a:r>
                        <a:rPr lang="en-US" sz="700" b="0" i="0" u="none" strike="noStrike" dirty="0">
                          <a:solidFill>
                            <a:schemeClr val="bg1"/>
                          </a:solidFill>
                          <a:effectLst/>
                          <a:highlight>
                            <a:srgbClr val="004F9F"/>
                          </a:highlight>
                          <a:latin typeface="Calibri" panose="020F0502020204030204" pitchFamily="34" charset="0"/>
                        </a:rPr>
                        <a:t>Applicable for</a:t>
                      </a:r>
                    </a:p>
                  </a:txBody>
                  <a:tcPr marL="5007" marR="5007" marT="5007" marB="0">
                    <a:solidFill>
                      <a:schemeClr val="accent2"/>
                    </a:solidFill>
                  </a:tcPr>
                </a:tc>
                <a:tc>
                  <a:txBody>
                    <a:bodyPr/>
                    <a:lstStyle/>
                    <a:p>
                      <a:r>
                        <a:rPr lang="en-US" sz="700" b="0" i="0" u="none" strike="noStrike" kern="1200" dirty="0">
                          <a:solidFill>
                            <a:schemeClr val="bg1"/>
                          </a:solidFill>
                          <a:effectLst/>
                          <a:highlight>
                            <a:srgbClr val="004F9F"/>
                          </a:highlight>
                          <a:latin typeface="Calibri" panose="020F0502020204030204" pitchFamily="34" charset="0"/>
                          <a:ea typeface="+mn-ea"/>
                          <a:cs typeface="+mn-cs"/>
                        </a:rPr>
                        <a:t>Gap category</a:t>
                      </a:r>
                      <a:endParaRPr lang="LID4096" sz="700" b="0" i="0" u="none" strike="noStrike" kern="1200" dirty="0">
                        <a:solidFill>
                          <a:schemeClr val="bg1"/>
                        </a:solidFill>
                        <a:effectLst/>
                        <a:highlight>
                          <a:srgbClr val="004F9F"/>
                        </a:highlight>
                        <a:latin typeface="Calibri" panose="020F0502020204030204" pitchFamily="34" charset="0"/>
                        <a:ea typeface="+mn-ea"/>
                        <a:cs typeface="+mn-cs"/>
                      </a:endParaRPr>
                    </a:p>
                  </a:txBody>
                  <a:tcPr marL="5007" marR="5007" marT="5007" marB="0">
                    <a:solidFill>
                      <a:schemeClr val="accent2"/>
                    </a:solidFill>
                  </a:tcPr>
                </a:tc>
                <a:tc>
                  <a:txBody>
                    <a:bodyPr/>
                    <a:lstStyle/>
                    <a:p>
                      <a:pPr algn="l" fontAlgn="t"/>
                      <a:r>
                        <a:rPr lang="en-US" sz="700" b="0" i="0" u="none" strike="noStrike" kern="1200" dirty="0">
                          <a:solidFill>
                            <a:schemeClr val="bg1"/>
                          </a:solidFill>
                          <a:effectLst/>
                          <a:highlight>
                            <a:srgbClr val="004F9F"/>
                          </a:highlight>
                          <a:latin typeface="Calibri" panose="020F0502020204030204" pitchFamily="34" charset="0"/>
                          <a:ea typeface="+mn-ea"/>
                          <a:cs typeface="+mn-cs"/>
                        </a:rPr>
                        <a:t>Description </a:t>
                      </a:r>
                    </a:p>
                  </a:txBody>
                  <a:tcPr marL="5007" marR="5007" marT="5007" marB="0">
                    <a:solidFill>
                      <a:schemeClr val="accent2"/>
                    </a:solidFill>
                  </a:tcPr>
                </a:tc>
                <a:tc>
                  <a:txBody>
                    <a:bodyPr/>
                    <a:lstStyle/>
                    <a:p>
                      <a:pPr algn="l" fontAlgn="t"/>
                      <a:r>
                        <a:rPr lang="en-US" sz="700" b="0" i="0" u="none" strike="noStrike" dirty="0">
                          <a:solidFill>
                            <a:schemeClr val="bg1"/>
                          </a:solidFill>
                          <a:effectLst/>
                          <a:highlight>
                            <a:srgbClr val="004F9F"/>
                          </a:highlight>
                          <a:latin typeface="Calibri" panose="020F0502020204030204" pitchFamily="34" charset="0"/>
                        </a:rPr>
                        <a:t>Resolution </a:t>
                      </a:r>
                    </a:p>
                  </a:txBody>
                  <a:tcPr marL="5007" marR="5007" marT="5007" marB="0">
                    <a:solidFill>
                      <a:schemeClr val="accent2"/>
                    </a:solidFill>
                  </a:tcPr>
                </a:tc>
                <a:tc>
                  <a:txBody>
                    <a:bodyPr/>
                    <a:lstStyle/>
                    <a:p>
                      <a:pPr algn="l" fontAlgn="t"/>
                      <a:r>
                        <a:rPr lang="en-US" sz="700" b="0" i="0" u="none" strike="noStrike" dirty="0">
                          <a:solidFill>
                            <a:schemeClr val="bg1"/>
                          </a:solidFill>
                          <a:effectLst/>
                          <a:highlight>
                            <a:srgbClr val="004F9F"/>
                          </a:highlight>
                          <a:latin typeface="Calibri" panose="020F0502020204030204" pitchFamily="34" charset="0"/>
                        </a:rPr>
                        <a:t>Proposed implementation timing </a:t>
                      </a:r>
                    </a:p>
                  </a:txBody>
                  <a:tcPr marL="5007" marR="5007" marT="5007" marB="0">
                    <a:solidFill>
                      <a:schemeClr val="accent2"/>
                    </a:solidFill>
                  </a:tcPr>
                </a:tc>
                <a:extLst>
                  <a:ext uri="{0D108BD9-81ED-4DB2-BD59-A6C34878D82A}">
                    <a16:rowId xmlns:a16="http://schemas.microsoft.com/office/drawing/2014/main" val="2034120655"/>
                  </a:ext>
                </a:extLst>
              </a:tr>
              <a:tr h="495130">
                <a:tc>
                  <a:txBody>
                    <a:bodyPr/>
                    <a:lstStyle/>
                    <a:p>
                      <a:pPr algn="l" fontAlgn="t"/>
                      <a:r>
                        <a:rPr lang="en-US" sz="500" u="none" strike="noStrike" kern="1200" dirty="0">
                          <a:solidFill>
                            <a:schemeClr val="dk1"/>
                          </a:solidFill>
                          <a:effectLst/>
                          <a:latin typeface="+mn-lt"/>
                          <a:ea typeface="+mn-ea"/>
                          <a:cs typeface="+mn-cs"/>
                        </a:rPr>
                        <a:t>C&amp;P_06</a:t>
                      </a:r>
                    </a:p>
                  </a:txBody>
                  <a:tcPr marL="7620" marR="7620" marT="7620" marB="0"/>
                </a:tc>
                <a:tc>
                  <a:txBody>
                    <a:bodyPr/>
                    <a:lstStyle/>
                    <a:p>
                      <a:pPr algn="l" fontAlgn="t"/>
                      <a:r>
                        <a:rPr lang="en-US" sz="500" u="none" strike="noStrike" kern="1200" dirty="0">
                          <a:solidFill>
                            <a:schemeClr val="dk1"/>
                          </a:solidFill>
                          <a:effectLst/>
                          <a:latin typeface="+mn-lt"/>
                          <a:ea typeface="+mn-ea"/>
                          <a:cs typeface="+mn-cs"/>
                        </a:rPr>
                        <a:t>Assurance for secure delivery of software updates (including patches) – certification impact</a:t>
                      </a:r>
                    </a:p>
                  </a:txBody>
                  <a:tcPr marL="7620" marR="7620" marT="7620" marB="0"/>
                </a:tc>
                <a:tc>
                  <a:txBody>
                    <a:bodyPr/>
                    <a:lstStyle/>
                    <a:p>
                      <a:pPr algn="l" fontAlgn="t"/>
                      <a:r>
                        <a:rPr lang="en-US" sz="500" u="none" strike="noStrike" kern="1200" dirty="0" err="1">
                          <a:solidFill>
                            <a:schemeClr val="dk1"/>
                          </a:solidFill>
                          <a:effectLst/>
                          <a:latin typeface="+mn-lt"/>
                          <a:ea typeface="+mn-ea"/>
                          <a:cs typeface="+mn-cs"/>
                        </a:rPr>
                        <a:t>eUICC</a:t>
                      </a:r>
                      <a:br>
                        <a:rPr lang="en-US" sz="500" u="none" strike="noStrike" kern="1200" dirty="0">
                          <a:solidFill>
                            <a:schemeClr val="dk1"/>
                          </a:solidFill>
                          <a:effectLst/>
                          <a:latin typeface="+mn-lt"/>
                          <a:ea typeface="+mn-ea"/>
                          <a:cs typeface="+mn-cs"/>
                        </a:rPr>
                      </a:br>
                      <a:br>
                        <a:rPr lang="en-US" sz="500" u="none" strike="noStrike" kern="1200" dirty="0">
                          <a:solidFill>
                            <a:schemeClr val="dk1"/>
                          </a:solidFill>
                          <a:effectLst/>
                          <a:latin typeface="+mn-lt"/>
                          <a:ea typeface="+mn-ea"/>
                          <a:cs typeface="+mn-cs"/>
                        </a:rPr>
                      </a:br>
                      <a:r>
                        <a:rPr lang="en-US" sz="500" u="none" strike="noStrike" kern="1200" dirty="0">
                          <a:solidFill>
                            <a:schemeClr val="dk1"/>
                          </a:solidFill>
                          <a:effectLst/>
                          <a:latin typeface="+mn-lt"/>
                          <a:ea typeface="+mn-ea"/>
                          <a:cs typeface="+mn-cs"/>
                        </a:rPr>
                        <a:t>--&gt; </a:t>
                      </a:r>
                      <a:r>
                        <a:rPr lang="en-US" sz="500" u="none" strike="noStrike" kern="1200" dirty="0" err="1">
                          <a:solidFill>
                            <a:schemeClr val="dk1"/>
                          </a:solidFill>
                          <a:effectLst/>
                          <a:latin typeface="+mn-lt"/>
                          <a:ea typeface="+mn-ea"/>
                          <a:cs typeface="+mn-cs"/>
                        </a:rPr>
                        <a:t>eUICC</a:t>
                      </a:r>
                      <a:r>
                        <a:rPr lang="en-US" sz="500" u="none" strike="noStrike" kern="1200" dirty="0">
                          <a:solidFill>
                            <a:schemeClr val="dk1"/>
                          </a:solidFill>
                          <a:effectLst/>
                          <a:latin typeface="+mn-lt"/>
                          <a:ea typeface="+mn-ea"/>
                          <a:cs typeface="+mn-cs"/>
                        </a:rPr>
                        <a:t> PP, SAS-UP</a:t>
                      </a:r>
                    </a:p>
                  </a:txBody>
                  <a:tcPr marL="7620" marR="7620" marT="7620" marB="0"/>
                </a:tc>
                <a:tc>
                  <a:txBody>
                    <a:bodyPr/>
                    <a:lstStyle/>
                    <a:p>
                      <a:pPr algn="l" fontAlgn="t"/>
                      <a:r>
                        <a:rPr lang="en-US" sz="500" u="none" strike="noStrike" kern="1200" dirty="0">
                          <a:solidFill>
                            <a:schemeClr val="dk1"/>
                          </a:solidFill>
                          <a:effectLst/>
                          <a:latin typeface="+mn-lt"/>
                          <a:ea typeface="+mn-ea"/>
                          <a:cs typeface="+mn-cs"/>
                        </a:rPr>
                        <a:t>5G Components &amp; processes</a:t>
                      </a:r>
                      <a:br>
                        <a:rPr lang="en-US" sz="500" u="none" strike="noStrike" kern="1200" dirty="0">
                          <a:solidFill>
                            <a:schemeClr val="dk1"/>
                          </a:solidFill>
                          <a:effectLst/>
                          <a:latin typeface="+mn-lt"/>
                          <a:ea typeface="+mn-ea"/>
                          <a:cs typeface="+mn-cs"/>
                        </a:rPr>
                      </a:br>
                      <a:br>
                        <a:rPr lang="en-US" sz="500" u="none" strike="noStrike" kern="1200" dirty="0">
                          <a:solidFill>
                            <a:schemeClr val="dk1"/>
                          </a:solidFill>
                          <a:effectLst/>
                          <a:latin typeface="+mn-lt"/>
                          <a:ea typeface="+mn-ea"/>
                          <a:cs typeface="+mn-cs"/>
                        </a:rPr>
                      </a:br>
                      <a:r>
                        <a:rPr lang="en-US" sz="500" u="none" strike="noStrike" kern="1200" dirty="0">
                          <a:solidFill>
                            <a:schemeClr val="dk1"/>
                          </a:solidFill>
                          <a:effectLst/>
                          <a:latin typeface="+mn-lt"/>
                          <a:ea typeface="+mn-ea"/>
                          <a:cs typeface="+mn-cs"/>
                        </a:rPr>
                        <a:t>Specifications &amp; standards</a:t>
                      </a:r>
                      <a:br>
                        <a:rPr lang="en-US" sz="500" u="none" strike="noStrike" kern="1200" dirty="0">
                          <a:solidFill>
                            <a:schemeClr val="dk1"/>
                          </a:solidFill>
                          <a:effectLst/>
                          <a:latin typeface="+mn-lt"/>
                          <a:ea typeface="+mn-ea"/>
                          <a:cs typeface="+mn-cs"/>
                        </a:rPr>
                      </a:br>
                      <a:br>
                        <a:rPr lang="en-US" sz="500" u="none" strike="noStrike" kern="1200" dirty="0">
                          <a:solidFill>
                            <a:schemeClr val="dk1"/>
                          </a:solidFill>
                          <a:effectLst/>
                          <a:latin typeface="+mn-lt"/>
                          <a:ea typeface="+mn-ea"/>
                          <a:cs typeface="+mn-cs"/>
                        </a:rPr>
                      </a:br>
                      <a:r>
                        <a:rPr lang="en-US" sz="500" u="none" strike="noStrike" kern="1200" dirty="0">
                          <a:solidFill>
                            <a:schemeClr val="dk1"/>
                          </a:solidFill>
                          <a:effectLst/>
                          <a:latin typeface="+mn-lt"/>
                          <a:ea typeface="+mn-ea"/>
                          <a:cs typeface="+mn-cs"/>
                        </a:rPr>
                        <a:t>Cybersecurity certification  </a:t>
                      </a:r>
                    </a:p>
                  </a:txBody>
                  <a:tcPr marL="7620" marR="7620" marT="7620" marB="0"/>
                </a:tc>
                <a:tc>
                  <a:txBody>
                    <a:bodyPr/>
                    <a:lstStyle/>
                    <a:p>
                      <a:pPr algn="l" fontAlgn="t"/>
                      <a:r>
                        <a:rPr lang="en-US" sz="500" u="none" strike="noStrike" kern="1200" dirty="0">
                          <a:solidFill>
                            <a:schemeClr val="dk1"/>
                          </a:solidFill>
                          <a:effectLst/>
                          <a:latin typeface="+mn-lt"/>
                          <a:ea typeface="+mn-ea"/>
                          <a:cs typeface="+mn-cs"/>
                        </a:rPr>
                        <a:t>Delivery of software updates (including patches) for the </a:t>
                      </a:r>
                      <a:r>
                        <a:rPr lang="en-US" sz="500" u="none" strike="noStrike" kern="1200" dirty="0" err="1">
                          <a:solidFill>
                            <a:schemeClr val="dk1"/>
                          </a:solidFill>
                          <a:effectLst/>
                          <a:latin typeface="+mn-lt"/>
                          <a:ea typeface="+mn-ea"/>
                          <a:cs typeface="+mn-cs"/>
                        </a:rPr>
                        <a:t>eUICC</a:t>
                      </a:r>
                      <a:r>
                        <a:rPr lang="en-US" sz="500" u="none" strike="noStrike" kern="1200" dirty="0">
                          <a:solidFill>
                            <a:schemeClr val="dk1"/>
                          </a:solidFill>
                          <a:effectLst/>
                          <a:latin typeface="+mn-lt"/>
                          <a:ea typeface="+mn-ea"/>
                          <a:cs typeface="+mn-cs"/>
                        </a:rPr>
                        <a:t> component should be supported by the certification process to minimize impact on time-to-market and cost. This is not currently the case.</a:t>
                      </a:r>
                    </a:p>
                  </a:txBody>
                  <a:tcPr marL="7620" marR="7620" marT="7620" marB="0"/>
                </a:tc>
                <a:tc>
                  <a:txBody>
                    <a:bodyPr/>
                    <a:lstStyle/>
                    <a:p>
                      <a:pPr algn="l" fontAlgn="t"/>
                      <a:r>
                        <a:rPr lang="en-US" sz="500" u="none" strike="noStrike" kern="1200" dirty="0">
                          <a:solidFill>
                            <a:schemeClr val="dk1"/>
                          </a:solidFill>
                          <a:effectLst/>
                          <a:latin typeface="+mn-lt"/>
                          <a:ea typeface="+mn-ea"/>
                          <a:cs typeface="+mn-cs"/>
                        </a:rPr>
                        <a:t>Consider the multiple initiatives regarding certifiable delivery of software updates for mobile solutions, including the </a:t>
                      </a:r>
                      <a:r>
                        <a:rPr lang="en-US" sz="500" u="none" strike="noStrike" kern="1200" dirty="0" err="1">
                          <a:solidFill>
                            <a:schemeClr val="dk1"/>
                          </a:solidFill>
                          <a:effectLst/>
                          <a:latin typeface="+mn-lt"/>
                          <a:ea typeface="+mn-ea"/>
                          <a:cs typeface="+mn-cs"/>
                        </a:rPr>
                        <a:t>Globalplatform</a:t>
                      </a:r>
                      <a:r>
                        <a:rPr lang="en-US" sz="500" u="none" strike="noStrike" kern="1200" dirty="0">
                          <a:solidFill>
                            <a:schemeClr val="dk1"/>
                          </a:solidFill>
                          <a:effectLst/>
                          <a:latin typeface="+mn-lt"/>
                          <a:ea typeface="+mn-ea"/>
                          <a:cs typeface="+mn-cs"/>
                        </a:rPr>
                        <a:t> initiative and other industry references.</a:t>
                      </a:r>
                      <a:br>
                        <a:rPr lang="en-US" sz="500" u="none" strike="noStrike" kern="1200" dirty="0">
                          <a:solidFill>
                            <a:schemeClr val="dk1"/>
                          </a:solidFill>
                          <a:effectLst/>
                          <a:latin typeface="+mn-lt"/>
                          <a:ea typeface="+mn-ea"/>
                          <a:cs typeface="+mn-cs"/>
                        </a:rPr>
                      </a:br>
                      <a:r>
                        <a:rPr lang="en-US" sz="500" u="none" strike="noStrike" kern="1200" dirty="0">
                          <a:solidFill>
                            <a:schemeClr val="dk1"/>
                          </a:solidFill>
                          <a:effectLst/>
                          <a:latin typeface="+mn-lt"/>
                          <a:ea typeface="+mn-ea"/>
                          <a:cs typeface="+mn-cs"/>
                        </a:rPr>
                        <a:t>Analyze </a:t>
                      </a:r>
                      <a:r>
                        <a:rPr lang="en-US" sz="500" u="none" strike="noStrike" kern="1200" dirty="0" err="1">
                          <a:solidFill>
                            <a:schemeClr val="dk1"/>
                          </a:solidFill>
                          <a:effectLst/>
                          <a:latin typeface="+mn-lt"/>
                          <a:ea typeface="+mn-ea"/>
                          <a:cs typeface="+mn-cs"/>
                        </a:rPr>
                        <a:t>eUICC</a:t>
                      </a:r>
                      <a:r>
                        <a:rPr lang="en-US" sz="500" u="none" strike="noStrike" kern="1200" dirty="0">
                          <a:solidFill>
                            <a:schemeClr val="dk1"/>
                          </a:solidFill>
                          <a:effectLst/>
                          <a:latin typeface="+mn-lt"/>
                          <a:ea typeface="+mn-ea"/>
                          <a:cs typeface="+mn-cs"/>
                        </a:rPr>
                        <a:t> specific requirements for software updates (incl. patches) that would add to EUCC requirements. </a:t>
                      </a:r>
                    </a:p>
                  </a:txBody>
                  <a:tcPr marL="7620" marR="7620" marT="7620" marB="0"/>
                </a:tc>
                <a:tc>
                  <a:txBody>
                    <a:bodyPr/>
                    <a:lstStyle/>
                    <a:p>
                      <a:pPr algn="l" fontAlgn="t"/>
                      <a:r>
                        <a:rPr lang="en-US" sz="500" u="none" strike="noStrike" kern="1200" dirty="0">
                          <a:solidFill>
                            <a:schemeClr val="dk1"/>
                          </a:solidFill>
                          <a:effectLst/>
                          <a:latin typeface="+mn-lt"/>
                          <a:ea typeface="+mn-ea"/>
                          <a:cs typeface="+mn-cs"/>
                        </a:rPr>
                        <a:t>Scheme version 1</a:t>
                      </a:r>
                    </a:p>
                  </a:txBody>
                  <a:tcPr marL="7620" marR="7620" marT="7620" marB="0"/>
                </a:tc>
                <a:extLst>
                  <a:ext uri="{0D108BD9-81ED-4DB2-BD59-A6C34878D82A}">
                    <a16:rowId xmlns:a16="http://schemas.microsoft.com/office/drawing/2014/main" val="601612189"/>
                  </a:ext>
                </a:extLst>
              </a:tr>
              <a:tr h="524075">
                <a:tc>
                  <a:txBody>
                    <a:bodyPr/>
                    <a:lstStyle/>
                    <a:p>
                      <a:pPr algn="l" fontAlgn="t"/>
                      <a:r>
                        <a:rPr lang="en-US" sz="500" u="none" strike="noStrike" kern="1200" dirty="0">
                          <a:solidFill>
                            <a:schemeClr val="dk1"/>
                          </a:solidFill>
                          <a:effectLst/>
                          <a:latin typeface="+mn-lt"/>
                          <a:ea typeface="+mn-ea"/>
                          <a:cs typeface="+mn-cs"/>
                        </a:rPr>
                        <a:t>C&amp;P_07</a:t>
                      </a:r>
                    </a:p>
                  </a:txBody>
                  <a:tcPr marL="7620" marR="7620" marT="7620" marB="0">
                    <a:solidFill>
                      <a:schemeClr val="bg2">
                        <a:lumMod val="20000"/>
                        <a:lumOff val="80000"/>
                      </a:schemeClr>
                    </a:solidFill>
                  </a:tcPr>
                </a:tc>
                <a:tc>
                  <a:txBody>
                    <a:bodyPr/>
                    <a:lstStyle/>
                    <a:p>
                      <a:pPr algn="l" fontAlgn="t"/>
                      <a:r>
                        <a:rPr lang="en-US" sz="500" u="none" strike="noStrike" kern="1200" dirty="0">
                          <a:solidFill>
                            <a:schemeClr val="dk1"/>
                          </a:solidFill>
                          <a:effectLst/>
                          <a:latin typeface="+mn-lt"/>
                          <a:ea typeface="+mn-ea"/>
                          <a:cs typeface="+mn-cs"/>
                        </a:rPr>
                        <a:t>Resilience against accidental or malicious data erasure</a:t>
                      </a:r>
                    </a:p>
                  </a:txBody>
                  <a:tcPr marL="7620" marR="7620" marT="7620" marB="0">
                    <a:solidFill>
                      <a:schemeClr val="bg2">
                        <a:lumMod val="20000"/>
                        <a:lumOff val="80000"/>
                      </a:schemeClr>
                    </a:solidFill>
                  </a:tcPr>
                </a:tc>
                <a:tc>
                  <a:txBody>
                    <a:bodyPr/>
                    <a:lstStyle/>
                    <a:p>
                      <a:pPr algn="l" fontAlgn="t"/>
                      <a:r>
                        <a:rPr lang="en-US" sz="500" u="none" strike="noStrike" kern="1200" dirty="0" err="1">
                          <a:solidFill>
                            <a:schemeClr val="dk1"/>
                          </a:solidFill>
                          <a:effectLst/>
                          <a:latin typeface="+mn-lt"/>
                          <a:ea typeface="+mn-ea"/>
                          <a:cs typeface="+mn-cs"/>
                        </a:rPr>
                        <a:t>eUICC</a:t>
                      </a:r>
                      <a:br>
                        <a:rPr lang="en-US" sz="500" u="none" strike="noStrike" kern="1200" dirty="0">
                          <a:solidFill>
                            <a:schemeClr val="dk1"/>
                          </a:solidFill>
                          <a:effectLst/>
                          <a:latin typeface="+mn-lt"/>
                          <a:ea typeface="+mn-ea"/>
                          <a:cs typeface="+mn-cs"/>
                        </a:rPr>
                      </a:br>
                      <a:br>
                        <a:rPr lang="en-US" sz="500" u="none" strike="noStrike" kern="1200" dirty="0">
                          <a:solidFill>
                            <a:schemeClr val="dk1"/>
                          </a:solidFill>
                          <a:effectLst/>
                          <a:latin typeface="+mn-lt"/>
                          <a:ea typeface="+mn-ea"/>
                          <a:cs typeface="+mn-cs"/>
                        </a:rPr>
                      </a:br>
                      <a:r>
                        <a:rPr lang="en-US" sz="500" u="none" strike="noStrike" kern="1200" dirty="0">
                          <a:solidFill>
                            <a:schemeClr val="dk1"/>
                          </a:solidFill>
                          <a:effectLst/>
                          <a:latin typeface="+mn-lt"/>
                          <a:ea typeface="+mn-ea"/>
                          <a:cs typeface="+mn-cs"/>
                        </a:rPr>
                        <a:t>--&gt; </a:t>
                      </a:r>
                      <a:r>
                        <a:rPr lang="en-US" sz="500" u="none" strike="noStrike" kern="1200" dirty="0" err="1">
                          <a:solidFill>
                            <a:schemeClr val="dk1"/>
                          </a:solidFill>
                          <a:effectLst/>
                          <a:latin typeface="+mn-lt"/>
                          <a:ea typeface="+mn-ea"/>
                          <a:cs typeface="+mn-cs"/>
                        </a:rPr>
                        <a:t>eUICC</a:t>
                      </a:r>
                      <a:r>
                        <a:rPr lang="en-US" sz="500" u="none" strike="noStrike" kern="1200" dirty="0">
                          <a:solidFill>
                            <a:schemeClr val="dk1"/>
                          </a:solidFill>
                          <a:effectLst/>
                          <a:latin typeface="+mn-lt"/>
                          <a:ea typeface="+mn-ea"/>
                          <a:cs typeface="+mn-cs"/>
                        </a:rPr>
                        <a:t> PP, SAS-UP, etc.</a:t>
                      </a:r>
                    </a:p>
                  </a:txBody>
                  <a:tcPr marL="7620" marR="7620" marT="7620" marB="0">
                    <a:solidFill>
                      <a:schemeClr val="bg2">
                        <a:lumMod val="20000"/>
                        <a:lumOff val="80000"/>
                      </a:schemeClr>
                    </a:solidFill>
                  </a:tcPr>
                </a:tc>
                <a:tc>
                  <a:txBody>
                    <a:bodyPr/>
                    <a:lstStyle/>
                    <a:p>
                      <a:pPr algn="l" fontAlgn="t"/>
                      <a:r>
                        <a:rPr lang="en-US" sz="500" u="none" strike="noStrike" kern="1200" dirty="0">
                          <a:solidFill>
                            <a:schemeClr val="dk1"/>
                          </a:solidFill>
                          <a:effectLst/>
                          <a:latin typeface="+mn-lt"/>
                          <a:ea typeface="+mn-ea"/>
                          <a:cs typeface="+mn-cs"/>
                        </a:rPr>
                        <a:t>5G Components &amp; processes</a:t>
                      </a:r>
                      <a:br>
                        <a:rPr lang="en-US" sz="500" u="none" strike="noStrike" kern="1200" dirty="0">
                          <a:solidFill>
                            <a:schemeClr val="dk1"/>
                          </a:solidFill>
                          <a:effectLst/>
                          <a:latin typeface="+mn-lt"/>
                          <a:ea typeface="+mn-ea"/>
                          <a:cs typeface="+mn-cs"/>
                        </a:rPr>
                      </a:br>
                      <a:br>
                        <a:rPr lang="en-US" sz="500" u="none" strike="noStrike" kern="1200" dirty="0">
                          <a:solidFill>
                            <a:schemeClr val="dk1"/>
                          </a:solidFill>
                          <a:effectLst/>
                          <a:latin typeface="+mn-lt"/>
                          <a:ea typeface="+mn-ea"/>
                          <a:cs typeface="+mn-cs"/>
                        </a:rPr>
                      </a:br>
                      <a:r>
                        <a:rPr lang="en-US" sz="500" u="none" strike="noStrike" kern="1200" dirty="0">
                          <a:solidFill>
                            <a:schemeClr val="dk1"/>
                          </a:solidFill>
                          <a:effectLst/>
                          <a:latin typeface="+mn-lt"/>
                          <a:ea typeface="+mn-ea"/>
                          <a:cs typeface="+mn-cs"/>
                        </a:rPr>
                        <a:t>Specifications &amp; standards</a:t>
                      </a:r>
                      <a:br>
                        <a:rPr lang="en-US" sz="500" u="none" strike="noStrike" kern="1200" dirty="0">
                          <a:solidFill>
                            <a:schemeClr val="dk1"/>
                          </a:solidFill>
                          <a:effectLst/>
                          <a:latin typeface="+mn-lt"/>
                          <a:ea typeface="+mn-ea"/>
                          <a:cs typeface="+mn-cs"/>
                        </a:rPr>
                      </a:br>
                      <a:br>
                        <a:rPr lang="en-US" sz="500" u="none" strike="noStrike" kern="1200" dirty="0">
                          <a:solidFill>
                            <a:schemeClr val="dk1"/>
                          </a:solidFill>
                          <a:effectLst/>
                          <a:latin typeface="+mn-lt"/>
                          <a:ea typeface="+mn-ea"/>
                          <a:cs typeface="+mn-cs"/>
                        </a:rPr>
                      </a:br>
                      <a:r>
                        <a:rPr lang="en-US" sz="500" u="none" strike="noStrike" kern="1200" dirty="0">
                          <a:solidFill>
                            <a:schemeClr val="dk1"/>
                          </a:solidFill>
                          <a:effectLst/>
                          <a:latin typeface="+mn-lt"/>
                          <a:ea typeface="+mn-ea"/>
                          <a:cs typeface="+mn-cs"/>
                        </a:rPr>
                        <a:t>Cybersecurity certification  </a:t>
                      </a:r>
                    </a:p>
                  </a:txBody>
                  <a:tcPr marL="7620" marR="7620" marT="7620" marB="0">
                    <a:solidFill>
                      <a:schemeClr val="bg2">
                        <a:lumMod val="20000"/>
                        <a:lumOff val="80000"/>
                      </a:schemeClr>
                    </a:solidFill>
                  </a:tcPr>
                </a:tc>
                <a:tc>
                  <a:txBody>
                    <a:bodyPr/>
                    <a:lstStyle/>
                    <a:p>
                      <a:pPr algn="l" fontAlgn="t"/>
                      <a:r>
                        <a:rPr lang="en-US" sz="500" u="none" strike="noStrike" kern="1200" dirty="0">
                          <a:solidFill>
                            <a:schemeClr val="dk1"/>
                          </a:solidFill>
                          <a:effectLst/>
                          <a:latin typeface="+mn-lt"/>
                          <a:ea typeface="+mn-ea"/>
                          <a:cs typeface="+mn-cs"/>
                        </a:rPr>
                        <a:t>The </a:t>
                      </a:r>
                      <a:r>
                        <a:rPr lang="en-US" sz="500" u="none" strike="noStrike" kern="1200" dirty="0" err="1">
                          <a:solidFill>
                            <a:schemeClr val="dk1"/>
                          </a:solidFill>
                          <a:effectLst/>
                          <a:latin typeface="+mn-lt"/>
                          <a:ea typeface="+mn-ea"/>
                          <a:cs typeface="+mn-cs"/>
                        </a:rPr>
                        <a:t>eUICC</a:t>
                      </a:r>
                      <a:r>
                        <a:rPr lang="en-US" sz="500" u="none" strike="noStrike" kern="1200" dirty="0">
                          <a:solidFill>
                            <a:schemeClr val="dk1"/>
                          </a:solidFill>
                          <a:effectLst/>
                          <a:latin typeface="+mn-lt"/>
                          <a:ea typeface="+mn-ea"/>
                          <a:cs typeface="+mn-cs"/>
                        </a:rPr>
                        <a:t> should support recovery capabilities against accidental or malicious data erasure (e.g. damaged external/remote memory), allowing partial (the device would continue to operate, potentially in a degraded mode) or full  (the device would be able to recover the erased data from a backup source e.g. backup data stored in the device or in the cloud) recovery after such accidental data erasure.</a:t>
                      </a:r>
                    </a:p>
                  </a:txBody>
                  <a:tcPr marL="7620" marR="7620" marT="7620" marB="0">
                    <a:solidFill>
                      <a:schemeClr val="bg2">
                        <a:lumMod val="20000"/>
                        <a:lumOff val="80000"/>
                      </a:schemeClr>
                    </a:solidFill>
                  </a:tcPr>
                </a:tc>
                <a:tc>
                  <a:txBody>
                    <a:bodyPr/>
                    <a:lstStyle/>
                    <a:p>
                      <a:pPr algn="l" fontAlgn="t"/>
                      <a:r>
                        <a:rPr lang="en-US" sz="500" u="none" strike="noStrike" kern="1200" dirty="0">
                          <a:solidFill>
                            <a:schemeClr val="dk1"/>
                          </a:solidFill>
                          <a:effectLst/>
                          <a:latin typeface="+mn-lt"/>
                          <a:ea typeface="+mn-ea"/>
                          <a:cs typeface="+mn-cs"/>
                        </a:rPr>
                        <a:t>Analyze GSMA/</a:t>
                      </a:r>
                      <a:r>
                        <a:rPr lang="en-US" sz="500" u="none" strike="noStrike" kern="1200" dirty="0" err="1">
                          <a:solidFill>
                            <a:schemeClr val="dk1"/>
                          </a:solidFill>
                          <a:effectLst/>
                          <a:latin typeface="+mn-lt"/>
                          <a:ea typeface="+mn-ea"/>
                          <a:cs typeface="+mn-cs"/>
                        </a:rPr>
                        <a:t>Eurosmart</a:t>
                      </a:r>
                      <a:r>
                        <a:rPr lang="en-US" sz="500" u="none" strike="noStrike" kern="1200" dirty="0">
                          <a:solidFill>
                            <a:schemeClr val="dk1"/>
                          </a:solidFill>
                          <a:effectLst/>
                          <a:latin typeface="+mn-lt"/>
                          <a:ea typeface="+mn-ea"/>
                          <a:cs typeface="+mn-cs"/>
                        </a:rPr>
                        <a:t> proposals </a:t>
                      </a:r>
                    </a:p>
                  </a:txBody>
                  <a:tcPr marL="7620" marR="7620" marT="7620" marB="0">
                    <a:solidFill>
                      <a:schemeClr val="bg2">
                        <a:lumMod val="20000"/>
                        <a:lumOff val="80000"/>
                      </a:schemeClr>
                    </a:solidFill>
                  </a:tcPr>
                </a:tc>
                <a:tc>
                  <a:txBody>
                    <a:bodyPr/>
                    <a:lstStyle/>
                    <a:p>
                      <a:pPr algn="l" fontAlgn="t"/>
                      <a:r>
                        <a:rPr lang="en-US" sz="500" u="none" strike="noStrike" kern="1200" dirty="0">
                          <a:solidFill>
                            <a:schemeClr val="dk1"/>
                          </a:solidFill>
                          <a:effectLst/>
                          <a:latin typeface="+mn-lt"/>
                          <a:ea typeface="+mn-ea"/>
                          <a:cs typeface="+mn-cs"/>
                        </a:rPr>
                        <a:t>Scheme version 1 if possible</a:t>
                      </a:r>
                    </a:p>
                  </a:txBody>
                  <a:tcPr marL="7620" marR="7620" marT="7620" marB="0">
                    <a:solidFill>
                      <a:schemeClr val="bg2">
                        <a:lumMod val="20000"/>
                        <a:lumOff val="80000"/>
                      </a:schemeClr>
                    </a:solidFill>
                  </a:tcPr>
                </a:tc>
                <a:extLst>
                  <a:ext uri="{0D108BD9-81ED-4DB2-BD59-A6C34878D82A}">
                    <a16:rowId xmlns:a16="http://schemas.microsoft.com/office/drawing/2014/main" val="2074126171"/>
                  </a:ext>
                </a:extLst>
              </a:tr>
              <a:tr h="524075">
                <a:tc>
                  <a:txBody>
                    <a:bodyPr/>
                    <a:lstStyle/>
                    <a:p>
                      <a:pPr algn="l" fontAlgn="t"/>
                      <a:r>
                        <a:rPr lang="en-US" sz="500" u="none" strike="noStrike" kern="1200" dirty="0">
                          <a:solidFill>
                            <a:schemeClr val="dk1"/>
                          </a:solidFill>
                          <a:effectLst/>
                          <a:latin typeface="+mn-lt"/>
                          <a:ea typeface="+mn-ea"/>
                          <a:cs typeface="+mn-cs"/>
                        </a:rPr>
                        <a:t>C&amp;P_08</a:t>
                      </a:r>
                    </a:p>
                  </a:txBody>
                  <a:tcPr marL="7620" marR="7620" marT="7620" marB="0"/>
                </a:tc>
                <a:tc>
                  <a:txBody>
                    <a:bodyPr/>
                    <a:lstStyle/>
                    <a:p>
                      <a:pPr algn="l" fontAlgn="t"/>
                      <a:r>
                        <a:rPr lang="en-US" sz="500" u="none" strike="noStrike" kern="1200" dirty="0" err="1">
                          <a:solidFill>
                            <a:schemeClr val="dk1"/>
                          </a:solidFill>
                          <a:effectLst/>
                          <a:latin typeface="+mn-lt"/>
                          <a:ea typeface="+mn-ea"/>
                          <a:cs typeface="+mn-cs"/>
                        </a:rPr>
                        <a:t>eUICC</a:t>
                      </a:r>
                      <a:r>
                        <a:rPr lang="en-US" sz="500" u="none" strike="noStrike" kern="1200" dirty="0">
                          <a:solidFill>
                            <a:schemeClr val="dk1"/>
                          </a:solidFill>
                          <a:effectLst/>
                          <a:latin typeface="+mn-lt"/>
                          <a:ea typeface="+mn-ea"/>
                          <a:cs typeface="+mn-cs"/>
                        </a:rPr>
                        <a:t> PP update</a:t>
                      </a:r>
                    </a:p>
                  </a:txBody>
                  <a:tcPr marL="7620" marR="7620" marT="7620" marB="0"/>
                </a:tc>
                <a:tc>
                  <a:txBody>
                    <a:bodyPr/>
                    <a:lstStyle/>
                    <a:p>
                      <a:pPr algn="l" fontAlgn="t"/>
                      <a:r>
                        <a:rPr lang="en-US" sz="500" u="none" strike="noStrike" kern="1200" dirty="0" err="1">
                          <a:solidFill>
                            <a:schemeClr val="dk1"/>
                          </a:solidFill>
                          <a:effectLst/>
                          <a:latin typeface="+mn-lt"/>
                          <a:ea typeface="+mn-ea"/>
                          <a:cs typeface="+mn-cs"/>
                        </a:rPr>
                        <a:t>eUICC</a:t>
                      </a:r>
                      <a:r>
                        <a:rPr lang="en-US" sz="500" u="none" strike="noStrike" kern="1200" dirty="0">
                          <a:solidFill>
                            <a:schemeClr val="dk1"/>
                          </a:solidFill>
                          <a:effectLst/>
                          <a:latin typeface="+mn-lt"/>
                          <a:ea typeface="+mn-ea"/>
                          <a:cs typeface="+mn-cs"/>
                        </a:rPr>
                        <a:t> PP</a:t>
                      </a:r>
                    </a:p>
                  </a:txBody>
                  <a:tcPr marL="7620" marR="7620" marT="7620" marB="0"/>
                </a:tc>
                <a:tc>
                  <a:txBody>
                    <a:bodyPr/>
                    <a:lstStyle/>
                    <a:p>
                      <a:pPr algn="l" fontAlgn="t"/>
                      <a:r>
                        <a:rPr lang="en-US" sz="500" u="none" strike="noStrike" kern="1200" dirty="0">
                          <a:solidFill>
                            <a:schemeClr val="dk1"/>
                          </a:solidFill>
                          <a:effectLst/>
                          <a:latin typeface="+mn-lt"/>
                          <a:ea typeface="+mn-ea"/>
                          <a:cs typeface="+mn-cs"/>
                        </a:rPr>
                        <a:t>5G Components &amp; processes</a:t>
                      </a:r>
                      <a:br>
                        <a:rPr lang="en-US" sz="500" u="none" strike="noStrike" kern="1200" dirty="0">
                          <a:solidFill>
                            <a:schemeClr val="dk1"/>
                          </a:solidFill>
                          <a:effectLst/>
                          <a:latin typeface="+mn-lt"/>
                          <a:ea typeface="+mn-ea"/>
                          <a:cs typeface="+mn-cs"/>
                        </a:rPr>
                      </a:br>
                      <a:br>
                        <a:rPr lang="en-US" sz="500" u="none" strike="noStrike" kern="1200" dirty="0">
                          <a:solidFill>
                            <a:schemeClr val="dk1"/>
                          </a:solidFill>
                          <a:effectLst/>
                          <a:latin typeface="+mn-lt"/>
                          <a:ea typeface="+mn-ea"/>
                          <a:cs typeface="+mn-cs"/>
                        </a:rPr>
                      </a:br>
                      <a:r>
                        <a:rPr lang="en-US" sz="500" u="none" strike="noStrike" kern="1200" dirty="0">
                          <a:solidFill>
                            <a:schemeClr val="dk1"/>
                          </a:solidFill>
                          <a:effectLst/>
                          <a:latin typeface="+mn-lt"/>
                          <a:ea typeface="+mn-ea"/>
                          <a:cs typeface="+mn-cs"/>
                        </a:rPr>
                        <a:t>Specifications &amp; standards</a:t>
                      </a:r>
                      <a:br>
                        <a:rPr lang="en-US" sz="500" u="none" strike="noStrike" kern="1200" dirty="0">
                          <a:solidFill>
                            <a:schemeClr val="dk1"/>
                          </a:solidFill>
                          <a:effectLst/>
                          <a:latin typeface="+mn-lt"/>
                          <a:ea typeface="+mn-ea"/>
                          <a:cs typeface="+mn-cs"/>
                        </a:rPr>
                      </a:br>
                      <a:br>
                        <a:rPr lang="en-US" sz="500" u="none" strike="noStrike" kern="1200" dirty="0">
                          <a:solidFill>
                            <a:schemeClr val="dk1"/>
                          </a:solidFill>
                          <a:effectLst/>
                          <a:latin typeface="+mn-lt"/>
                          <a:ea typeface="+mn-ea"/>
                          <a:cs typeface="+mn-cs"/>
                        </a:rPr>
                      </a:br>
                      <a:r>
                        <a:rPr lang="en-US" sz="500" u="none" strike="noStrike" kern="1200" dirty="0">
                          <a:solidFill>
                            <a:schemeClr val="dk1"/>
                          </a:solidFill>
                          <a:effectLst/>
                          <a:latin typeface="+mn-lt"/>
                          <a:ea typeface="+mn-ea"/>
                          <a:cs typeface="+mn-cs"/>
                        </a:rPr>
                        <a:t>Cybersecurity certification  </a:t>
                      </a:r>
                    </a:p>
                  </a:txBody>
                  <a:tcPr marL="7620" marR="7620" marT="7620" marB="0"/>
                </a:tc>
                <a:tc>
                  <a:txBody>
                    <a:bodyPr/>
                    <a:lstStyle/>
                    <a:p>
                      <a:pPr algn="l" fontAlgn="t"/>
                      <a:r>
                        <a:rPr lang="en-US" sz="500" u="none" strike="noStrike" kern="1200" dirty="0">
                          <a:solidFill>
                            <a:schemeClr val="dk1"/>
                          </a:solidFill>
                          <a:effectLst/>
                          <a:latin typeface="+mn-lt"/>
                          <a:ea typeface="+mn-ea"/>
                          <a:cs typeface="+mn-cs"/>
                        </a:rPr>
                        <a:t>There are several reasons as defined above that would require an update of the </a:t>
                      </a:r>
                      <a:r>
                        <a:rPr lang="en-US" sz="500" u="none" strike="noStrike" kern="1200" dirty="0" err="1">
                          <a:solidFill>
                            <a:schemeClr val="dk1"/>
                          </a:solidFill>
                          <a:effectLst/>
                          <a:latin typeface="+mn-lt"/>
                          <a:ea typeface="+mn-ea"/>
                          <a:cs typeface="+mn-cs"/>
                        </a:rPr>
                        <a:t>eUICC</a:t>
                      </a:r>
                      <a:r>
                        <a:rPr lang="en-US" sz="500" u="none" strike="noStrike" kern="1200" dirty="0">
                          <a:solidFill>
                            <a:schemeClr val="dk1"/>
                          </a:solidFill>
                          <a:effectLst/>
                          <a:latin typeface="+mn-lt"/>
                          <a:ea typeface="+mn-ea"/>
                          <a:cs typeface="+mn-cs"/>
                        </a:rPr>
                        <a:t> PP :</a:t>
                      </a:r>
                      <a:br>
                        <a:rPr lang="en-US" sz="500" u="none" strike="noStrike" kern="1200" dirty="0">
                          <a:solidFill>
                            <a:schemeClr val="dk1"/>
                          </a:solidFill>
                          <a:effectLst/>
                          <a:latin typeface="+mn-lt"/>
                          <a:ea typeface="+mn-ea"/>
                          <a:cs typeface="+mn-cs"/>
                        </a:rPr>
                      </a:br>
                      <a:r>
                        <a:rPr lang="en-US" sz="500" u="none" strike="noStrike" kern="1200" dirty="0">
                          <a:solidFill>
                            <a:schemeClr val="dk1"/>
                          </a:solidFill>
                          <a:effectLst/>
                          <a:latin typeface="+mn-lt"/>
                          <a:ea typeface="+mn-ea"/>
                          <a:cs typeface="+mn-cs"/>
                        </a:rPr>
                        <a:t>- Implementation of new functions specified by RSP 3.0</a:t>
                      </a:r>
                      <a:br>
                        <a:rPr lang="en-US" sz="500" u="none" strike="noStrike" kern="1200" dirty="0">
                          <a:solidFill>
                            <a:schemeClr val="dk1"/>
                          </a:solidFill>
                          <a:effectLst/>
                          <a:latin typeface="+mn-lt"/>
                          <a:ea typeface="+mn-ea"/>
                          <a:cs typeface="+mn-cs"/>
                        </a:rPr>
                      </a:br>
                      <a:r>
                        <a:rPr lang="en-US" sz="500" u="none" strike="noStrike" kern="1200" dirty="0">
                          <a:solidFill>
                            <a:schemeClr val="dk1"/>
                          </a:solidFill>
                          <a:effectLst/>
                          <a:latin typeface="+mn-lt"/>
                          <a:ea typeface="+mn-ea"/>
                          <a:cs typeface="+mn-cs"/>
                        </a:rPr>
                        <a:t>- Support for the </a:t>
                      </a:r>
                      <a:r>
                        <a:rPr lang="en-US" sz="500" u="none" strike="noStrike" kern="1200" dirty="0" err="1">
                          <a:solidFill>
                            <a:schemeClr val="dk1"/>
                          </a:solidFill>
                          <a:effectLst/>
                          <a:latin typeface="+mn-lt"/>
                          <a:ea typeface="+mn-ea"/>
                          <a:cs typeface="+mn-cs"/>
                        </a:rPr>
                        <a:t>ieUICC</a:t>
                      </a:r>
                      <a:r>
                        <a:rPr lang="en-US" sz="500" u="none" strike="noStrike" kern="1200" dirty="0">
                          <a:solidFill>
                            <a:schemeClr val="dk1"/>
                          </a:solidFill>
                          <a:effectLst/>
                          <a:latin typeface="+mn-lt"/>
                          <a:ea typeface="+mn-ea"/>
                          <a:cs typeface="+mn-cs"/>
                        </a:rPr>
                        <a:t> as form factor of the </a:t>
                      </a:r>
                      <a:r>
                        <a:rPr lang="en-US" sz="500" u="none" strike="noStrike" kern="1200" dirty="0" err="1">
                          <a:solidFill>
                            <a:schemeClr val="dk1"/>
                          </a:solidFill>
                          <a:effectLst/>
                          <a:latin typeface="+mn-lt"/>
                          <a:ea typeface="+mn-ea"/>
                          <a:cs typeface="+mn-cs"/>
                        </a:rPr>
                        <a:t>eUICC</a:t>
                      </a:r>
                      <a:br>
                        <a:rPr lang="en-US" sz="500" u="none" strike="noStrike" kern="1200" dirty="0">
                          <a:solidFill>
                            <a:schemeClr val="dk1"/>
                          </a:solidFill>
                          <a:effectLst/>
                          <a:latin typeface="+mn-lt"/>
                          <a:ea typeface="+mn-ea"/>
                          <a:cs typeface="+mn-cs"/>
                        </a:rPr>
                      </a:br>
                      <a:r>
                        <a:rPr lang="en-US" sz="500" u="none" strike="noStrike" kern="1200" dirty="0">
                          <a:solidFill>
                            <a:schemeClr val="dk1"/>
                          </a:solidFill>
                          <a:effectLst/>
                          <a:latin typeface="+mn-lt"/>
                          <a:ea typeface="+mn-ea"/>
                          <a:cs typeface="+mn-cs"/>
                        </a:rPr>
                        <a:t>- Enhancement of the </a:t>
                      </a:r>
                      <a:r>
                        <a:rPr lang="en-US" sz="500" u="none" strike="noStrike" kern="1200" dirty="0" err="1">
                          <a:solidFill>
                            <a:schemeClr val="dk1"/>
                          </a:solidFill>
                          <a:effectLst/>
                          <a:latin typeface="+mn-lt"/>
                          <a:ea typeface="+mn-ea"/>
                          <a:cs typeface="+mn-cs"/>
                        </a:rPr>
                        <a:t>eUICC</a:t>
                      </a:r>
                      <a:r>
                        <a:rPr lang="en-US" sz="500" u="none" strike="noStrike" kern="1200" dirty="0">
                          <a:solidFill>
                            <a:schemeClr val="dk1"/>
                          </a:solidFill>
                          <a:effectLst/>
                          <a:latin typeface="+mn-lt"/>
                          <a:ea typeface="+mn-ea"/>
                          <a:cs typeface="+mn-cs"/>
                        </a:rPr>
                        <a:t> as secure platform for applications</a:t>
                      </a:r>
                      <a:br>
                        <a:rPr lang="en-US" sz="500" u="none" strike="noStrike" kern="1200" dirty="0">
                          <a:solidFill>
                            <a:schemeClr val="dk1"/>
                          </a:solidFill>
                          <a:effectLst/>
                          <a:latin typeface="+mn-lt"/>
                          <a:ea typeface="+mn-ea"/>
                          <a:cs typeface="+mn-cs"/>
                        </a:rPr>
                      </a:br>
                      <a:r>
                        <a:rPr lang="en-US" sz="500" u="none" strike="noStrike" kern="1200" dirty="0">
                          <a:solidFill>
                            <a:schemeClr val="dk1"/>
                          </a:solidFill>
                          <a:effectLst/>
                          <a:latin typeface="+mn-lt"/>
                          <a:ea typeface="+mn-ea"/>
                          <a:cs typeface="+mn-cs"/>
                        </a:rPr>
                        <a:t>The activities should be synchronized with GSMA.</a:t>
                      </a:r>
                      <a:br>
                        <a:rPr lang="en-US" sz="500" u="none" strike="noStrike" kern="1200" dirty="0">
                          <a:solidFill>
                            <a:schemeClr val="dk1"/>
                          </a:solidFill>
                          <a:effectLst/>
                          <a:latin typeface="+mn-lt"/>
                          <a:ea typeface="+mn-ea"/>
                          <a:cs typeface="+mn-cs"/>
                        </a:rPr>
                      </a:br>
                      <a:r>
                        <a:rPr lang="en-US" sz="500" u="none" strike="noStrike" kern="1200" dirty="0">
                          <a:solidFill>
                            <a:schemeClr val="dk1"/>
                          </a:solidFill>
                          <a:effectLst/>
                          <a:latin typeface="+mn-lt"/>
                          <a:ea typeface="+mn-ea"/>
                          <a:cs typeface="+mn-cs"/>
                        </a:rPr>
                        <a:t>AHWG members emphasized that all relevant parties (including GSMA, </a:t>
                      </a:r>
                      <a:r>
                        <a:rPr lang="en-US" sz="500" u="none" strike="noStrike" kern="1200" dirty="0" err="1">
                          <a:solidFill>
                            <a:schemeClr val="dk1"/>
                          </a:solidFill>
                          <a:effectLst/>
                          <a:latin typeface="+mn-lt"/>
                          <a:ea typeface="+mn-ea"/>
                          <a:cs typeface="+mn-cs"/>
                        </a:rPr>
                        <a:t>Eurosmart</a:t>
                      </a:r>
                      <a:r>
                        <a:rPr lang="en-US" sz="500" u="none" strike="noStrike" kern="1200" dirty="0">
                          <a:solidFill>
                            <a:schemeClr val="dk1"/>
                          </a:solidFill>
                          <a:effectLst/>
                          <a:latin typeface="+mn-lt"/>
                          <a:ea typeface="+mn-ea"/>
                          <a:cs typeface="+mn-cs"/>
                        </a:rPr>
                        <a:t> and the EU5G AHWG) should synchronize on the update of the PP.</a:t>
                      </a:r>
                    </a:p>
                  </a:txBody>
                  <a:tcPr marL="7620" marR="7620" marT="7620" marB="0"/>
                </a:tc>
                <a:tc>
                  <a:txBody>
                    <a:bodyPr/>
                    <a:lstStyle/>
                    <a:p>
                      <a:pPr algn="l" fontAlgn="t"/>
                      <a:r>
                        <a:rPr lang="en-US" sz="500" u="none" strike="noStrike" kern="1200" dirty="0">
                          <a:solidFill>
                            <a:schemeClr val="dk1"/>
                          </a:solidFill>
                          <a:effectLst/>
                          <a:latin typeface="+mn-lt"/>
                          <a:ea typeface="+mn-ea"/>
                          <a:cs typeface="+mn-cs"/>
                        </a:rPr>
                        <a:t>Participate to GSMA/</a:t>
                      </a:r>
                      <a:r>
                        <a:rPr lang="en-US" sz="500" u="none" strike="noStrike" kern="1200" dirty="0" err="1">
                          <a:solidFill>
                            <a:schemeClr val="dk1"/>
                          </a:solidFill>
                          <a:effectLst/>
                          <a:latin typeface="+mn-lt"/>
                          <a:ea typeface="+mn-ea"/>
                          <a:cs typeface="+mn-cs"/>
                        </a:rPr>
                        <a:t>Eurosmart</a:t>
                      </a:r>
                      <a:r>
                        <a:rPr lang="en-US" sz="500" u="none" strike="noStrike" kern="1200" dirty="0">
                          <a:solidFill>
                            <a:schemeClr val="dk1"/>
                          </a:solidFill>
                          <a:effectLst/>
                          <a:latin typeface="+mn-lt"/>
                          <a:ea typeface="+mn-ea"/>
                          <a:cs typeface="+mn-cs"/>
                        </a:rPr>
                        <a:t> PP update</a:t>
                      </a:r>
                    </a:p>
                  </a:txBody>
                  <a:tcPr marL="7620" marR="7620" marT="7620" marB="0"/>
                </a:tc>
                <a:tc>
                  <a:txBody>
                    <a:bodyPr/>
                    <a:lstStyle/>
                    <a:p>
                      <a:pPr algn="l" fontAlgn="t"/>
                      <a:r>
                        <a:rPr lang="en-US" sz="500" u="none" strike="noStrike" kern="1200" dirty="0">
                          <a:solidFill>
                            <a:schemeClr val="dk1"/>
                          </a:solidFill>
                          <a:effectLst/>
                          <a:latin typeface="+mn-lt"/>
                          <a:ea typeface="+mn-ea"/>
                          <a:cs typeface="+mn-cs"/>
                        </a:rPr>
                        <a:t>Scheme version 1</a:t>
                      </a:r>
                    </a:p>
                  </a:txBody>
                  <a:tcPr marL="7620" marR="7620" marT="7620" marB="0"/>
                </a:tc>
                <a:extLst>
                  <a:ext uri="{0D108BD9-81ED-4DB2-BD59-A6C34878D82A}">
                    <a16:rowId xmlns:a16="http://schemas.microsoft.com/office/drawing/2014/main" val="3725702998"/>
                  </a:ext>
                </a:extLst>
              </a:tr>
            </a:tbl>
          </a:graphicData>
        </a:graphic>
      </p:graphicFrame>
      <p:sp>
        <p:nvSpPr>
          <p:cNvPr id="10" name="TextBox 9">
            <a:extLst>
              <a:ext uri="{FF2B5EF4-FFF2-40B4-BE49-F238E27FC236}">
                <a16:creationId xmlns:a16="http://schemas.microsoft.com/office/drawing/2014/main" id="{8E9A2FAB-745B-4B68-BAC0-E6581B8671A7}"/>
              </a:ext>
            </a:extLst>
          </p:cNvPr>
          <p:cNvSpPr txBox="1"/>
          <p:nvPr/>
        </p:nvSpPr>
        <p:spPr>
          <a:xfrm>
            <a:off x="504000" y="3277986"/>
            <a:ext cx="7885468" cy="289310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accent2"/>
                </a:solidFill>
                <a:effectLst/>
                <a:uLnTx/>
                <a:uFillTx/>
                <a:latin typeface="Arial" panose="020B0604020202020204"/>
                <a:ea typeface="+mn-ea"/>
                <a:cs typeface="+mn-cs"/>
              </a:rPr>
              <a:t>Findings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accent2"/>
                </a:solidFill>
                <a:effectLst/>
                <a:uLnTx/>
                <a:uFillTx/>
                <a:latin typeface="Arial" panose="020B0604020202020204"/>
                <a:ea typeface="+mn-ea"/>
                <a:cs typeface="+mn-cs"/>
              </a:rPr>
              <a:t>C&amp;P_06: </a:t>
            </a:r>
            <a:r>
              <a:rPr kumimoji="0" lang="en-US" sz="1400" b="0" i="0" u="none" strike="noStrike" kern="1200" cap="none" spc="0" normalizeH="0" baseline="0" noProof="0" dirty="0">
                <a:ln>
                  <a:noFill/>
                </a:ln>
                <a:solidFill>
                  <a:schemeClr val="accent2"/>
                </a:solidFill>
                <a:effectLst/>
                <a:uLnTx/>
                <a:uFillTx/>
                <a:latin typeface="Arial" panose="020B0604020202020204"/>
                <a:ea typeface="+mn-ea"/>
                <a:cs typeface="+mn-cs"/>
              </a:rPr>
              <a:t>Software updates including patches for the </a:t>
            </a:r>
            <a:r>
              <a:rPr kumimoji="0" lang="en-US" sz="1400" b="0" i="0" u="none" strike="noStrike" kern="1200" cap="none" spc="0" normalizeH="0" baseline="0" noProof="0" dirty="0" err="1">
                <a:ln>
                  <a:noFill/>
                </a:ln>
                <a:solidFill>
                  <a:schemeClr val="accent2"/>
                </a:solidFill>
                <a:effectLst/>
                <a:uLnTx/>
                <a:uFillTx/>
                <a:latin typeface="Arial" panose="020B0604020202020204"/>
                <a:ea typeface="+mn-ea"/>
                <a:cs typeface="+mn-cs"/>
              </a:rPr>
              <a:t>eUICC</a:t>
            </a:r>
            <a:r>
              <a:rPr kumimoji="0" lang="en-US" sz="1400" b="0" i="0" u="none" strike="noStrike" kern="1200" cap="none" spc="0" normalizeH="0" baseline="0" noProof="0" dirty="0">
                <a:ln>
                  <a:noFill/>
                </a:ln>
                <a:solidFill>
                  <a:schemeClr val="accent2"/>
                </a:solidFill>
                <a:effectLst/>
                <a:uLnTx/>
                <a:uFillTx/>
                <a:latin typeface="Arial" panose="020B0604020202020204"/>
                <a:ea typeface="+mn-ea"/>
                <a:cs typeface="+mn-cs"/>
              </a:rPr>
              <a:t> component should be supported by the certification process to minimize time and cost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accent2"/>
                </a:solidFill>
                <a:effectLst/>
                <a:uLnTx/>
                <a:uFillTx/>
                <a:latin typeface="Arial" panose="020B0604020202020204"/>
                <a:ea typeface="+mn-ea"/>
                <a:cs typeface="+mn-cs"/>
              </a:rPr>
              <a:t>C&amp;P_07: </a:t>
            </a:r>
            <a:r>
              <a:rPr kumimoji="0" lang="en-US" sz="1400" b="0" i="0" u="none" strike="noStrike" kern="1200" cap="none" spc="0" normalizeH="0" baseline="0" noProof="0" dirty="0">
                <a:ln>
                  <a:noFill/>
                </a:ln>
                <a:solidFill>
                  <a:schemeClr val="accent2"/>
                </a:solidFill>
                <a:effectLst/>
                <a:uLnTx/>
                <a:uFillTx/>
                <a:latin typeface="Arial" panose="020B0604020202020204"/>
                <a:ea typeface="+mn-ea"/>
                <a:cs typeface="+mn-cs"/>
              </a:rPr>
              <a:t>The </a:t>
            </a:r>
            <a:r>
              <a:rPr kumimoji="0" lang="en-US" sz="1400" b="0" i="0" u="none" strike="noStrike" kern="1200" cap="none" spc="0" normalizeH="0" baseline="0" noProof="0" dirty="0" err="1">
                <a:ln>
                  <a:noFill/>
                </a:ln>
                <a:solidFill>
                  <a:schemeClr val="accent2"/>
                </a:solidFill>
                <a:effectLst/>
                <a:uLnTx/>
                <a:uFillTx/>
                <a:latin typeface="Arial" panose="020B0604020202020204"/>
                <a:ea typeface="+mn-ea"/>
                <a:cs typeface="+mn-cs"/>
              </a:rPr>
              <a:t>eUICC</a:t>
            </a:r>
            <a:r>
              <a:rPr kumimoji="0" lang="en-US" sz="1400" b="0" i="0" u="none" strike="noStrike" kern="1200" cap="none" spc="0" normalizeH="0" baseline="0" noProof="0" dirty="0">
                <a:ln>
                  <a:noFill/>
                </a:ln>
                <a:solidFill>
                  <a:schemeClr val="accent2"/>
                </a:solidFill>
                <a:effectLst/>
                <a:uLnTx/>
                <a:uFillTx/>
                <a:latin typeface="Arial" panose="020B0604020202020204"/>
                <a:ea typeface="+mn-ea"/>
                <a:cs typeface="+mn-cs"/>
              </a:rPr>
              <a:t> should support recovery capabilities against accidental or malicious data erasure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accent2"/>
                </a:solidFill>
                <a:effectLst/>
                <a:uLnTx/>
                <a:uFillTx/>
                <a:latin typeface="Arial" panose="020B0604020202020204"/>
                <a:ea typeface="+mn-ea"/>
                <a:cs typeface="+mn-cs"/>
              </a:rPr>
              <a:t>C&amp;P_08: </a:t>
            </a:r>
            <a:r>
              <a:rPr kumimoji="0" lang="en-US" sz="1400" b="0" i="0" u="none" strike="noStrike" kern="1200" cap="none" spc="0" normalizeH="0" baseline="0" noProof="0" dirty="0">
                <a:ln>
                  <a:noFill/>
                </a:ln>
                <a:solidFill>
                  <a:schemeClr val="accent2"/>
                </a:solidFill>
                <a:effectLst/>
                <a:uLnTx/>
                <a:uFillTx/>
                <a:latin typeface="Arial" panose="020B0604020202020204"/>
                <a:ea typeface="+mn-ea"/>
                <a:cs typeface="+mn-cs"/>
              </a:rPr>
              <a:t>There are</a:t>
            </a:r>
            <a:r>
              <a:rPr kumimoji="0" lang="en-US" sz="1400" b="1" i="0" u="none" strike="noStrike" kern="1200" cap="none" spc="0" normalizeH="0" baseline="0" noProof="0" dirty="0">
                <a:ln>
                  <a:noFill/>
                </a:ln>
                <a:solidFill>
                  <a:schemeClr val="accent2"/>
                </a:solidFill>
                <a:effectLst/>
                <a:uLnTx/>
                <a:uFillTx/>
                <a:latin typeface="Arial" panose="020B0604020202020204"/>
                <a:ea typeface="+mn-ea"/>
                <a:cs typeface="+mn-cs"/>
              </a:rPr>
              <a:t> </a:t>
            </a:r>
            <a:r>
              <a:rPr kumimoji="0" lang="en-US" sz="1400" i="0" u="none" strike="noStrike" kern="1200" cap="none" spc="0" normalizeH="0" baseline="0" noProof="0" dirty="0">
                <a:ln>
                  <a:noFill/>
                </a:ln>
                <a:solidFill>
                  <a:schemeClr val="accent2"/>
                </a:solidFill>
                <a:effectLst/>
                <a:uLnTx/>
                <a:uFillTx/>
                <a:latin typeface="Arial" panose="020B0604020202020204"/>
                <a:ea typeface="+mn-ea"/>
                <a:cs typeface="+mn-cs"/>
              </a:rPr>
              <a:t>s</a:t>
            </a:r>
            <a:r>
              <a:rPr kumimoji="0" lang="en-US" sz="1400" b="0" i="0" u="none" strike="noStrike" kern="1200" cap="none" spc="0" normalizeH="0" baseline="0" noProof="0" dirty="0">
                <a:ln>
                  <a:noFill/>
                </a:ln>
                <a:solidFill>
                  <a:schemeClr val="accent2"/>
                </a:solidFill>
                <a:effectLst/>
                <a:uLnTx/>
                <a:uFillTx/>
                <a:latin typeface="Arial" panose="020B0604020202020204"/>
                <a:ea typeface="+mn-ea"/>
                <a:cs typeface="+mn-cs"/>
              </a:rPr>
              <a:t>everal reasons for </a:t>
            </a:r>
            <a:r>
              <a:rPr kumimoji="0" lang="en-US" sz="1400" b="0" i="0" u="none" strike="noStrike" kern="1200" cap="none" spc="0" normalizeH="0" baseline="0" noProof="0" dirty="0" err="1">
                <a:ln>
                  <a:noFill/>
                </a:ln>
                <a:solidFill>
                  <a:schemeClr val="accent2"/>
                </a:solidFill>
                <a:effectLst/>
                <a:uLnTx/>
                <a:uFillTx/>
                <a:latin typeface="Arial" panose="020B0604020202020204"/>
                <a:ea typeface="+mn-ea"/>
                <a:cs typeface="+mn-cs"/>
              </a:rPr>
              <a:t>eUICC</a:t>
            </a:r>
            <a:r>
              <a:rPr kumimoji="0" lang="en-US" sz="1400" b="0" i="0" u="none" strike="noStrike" kern="1200" cap="none" spc="0" normalizeH="0" baseline="0" noProof="0" dirty="0">
                <a:ln>
                  <a:noFill/>
                </a:ln>
                <a:solidFill>
                  <a:schemeClr val="accent2"/>
                </a:solidFill>
                <a:effectLst/>
                <a:uLnTx/>
                <a:uFillTx/>
                <a:latin typeface="Arial" panose="020B0604020202020204"/>
                <a:ea typeface="+mn-ea"/>
                <a:cs typeface="+mn-cs"/>
              </a:rPr>
              <a:t> PP updates.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accent2"/>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accent2"/>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accent2"/>
                </a:solidFill>
                <a:effectLst/>
                <a:uLnTx/>
                <a:uFillTx/>
                <a:latin typeface="Arial" panose="020B0604020202020204"/>
                <a:ea typeface="+mn-ea"/>
                <a:cs typeface="+mn-cs"/>
              </a:rPr>
              <a:t>Proposed resolutions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accent2"/>
                </a:solidFill>
                <a:effectLst/>
                <a:uLnTx/>
                <a:uFillTx/>
                <a:latin typeface="Arial" panose="020B0604020202020204"/>
                <a:ea typeface="+mn-ea"/>
                <a:cs typeface="+mn-cs"/>
              </a:rPr>
              <a:t>C&amp;P_06: </a:t>
            </a:r>
            <a:r>
              <a:rPr kumimoji="0" lang="en-US" sz="1400" b="0" i="0" u="none" strike="noStrike" kern="1200" cap="none" spc="0" normalizeH="0" baseline="0" noProof="0" dirty="0">
                <a:ln>
                  <a:noFill/>
                </a:ln>
                <a:solidFill>
                  <a:schemeClr val="accent2"/>
                </a:solidFill>
                <a:effectLst/>
                <a:uLnTx/>
                <a:uFillTx/>
                <a:latin typeface="Arial" panose="020B0604020202020204"/>
                <a:ea typeface="+mn-ea"/>
                <a:cs typeface="+mn-cs"/>
              </a:rPr>
              <a:t>Consider initiatives certifiable delivery of software updates for mobile solutions. Analyze </a:t>
            </a:r>
            <a:r>
              <a:rPr kumimoji="0" lang="en-US" sz="1400" b="0" i="0" u="none" strike="noStrike" kern="1200" cap="none" spc="0" normalizeH="0" baseline="0" noProof="0" dirty="0" err="1">
                <a:ln>
                  <a:noFill/>
                </a:ln>
                <a:solidFill>
                  <a:schemeClr val="accent2"/>
                </a:solidFill>
                <a:effectLst/>
                <a:uLnTx/>
                <a:uFillTx/>
                <a:latin typeface="Arial" panose="020B0604020202020204"/>
                <a:ea typeface="+mn-ea"/>
                <a:cs typeface="+mn-cs"/>
              </a:rPr>
              <a:t>eUICC</a:t>
            </a:r>
            <a:r>
              <a:rPr kumimoji="0" lang="en-US" sz="1400" b="0" i="0" u="none" strike="noStrike" kern="1200" cap="none" spc="0" normalizeH="0" baseline="0" noProof="0" dirty="0">
                <a:ln>
                  <a:noFill/>
                </a:ln>
                <a:solidFill>
                  <a:schemeClr val="accent2"/>
                </a:solidFill>
                <a:effectLst/>
                <a:uLnTx/>
                <a:uFillTx/>
                <a:latin typeface="Arial" panose="020B0604020202020204"/>
                <a:ea typeface="+mn-ea"/>
                <a:cs typeface="+mn-cs"/>
              </a:rPr>
              <a:t> specific requirements for software updates that would add to EUCC requirements.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accent2"/>
                </a:solidFill>
                <a:effectLst/>
                <a:uLnTx/>
                <a:uFillTx/>
                <a:latin typeface="Arial" panose="020B0604020202020204"/>
                <a:ea typeface="+mn-ea"/>
                <a:cs typeface="+mn-cs"/>
              </a:rPr>
              <a:t>C&amp;P_07: </a:t>
            </a:r>
            <a:r>
              <a:rPr kumimoji="0" lang="en-US" sz="1400" b="0" i="0" u="none" strike="noStrike" kern="1200" cap="none" spc="0" normalizeH="0" baseline="0" noProof="0" dirty="0">
                <a:ln>
                  <a:noFill/>
                </a:ln>
                <a:solidFill>
                  <a:schemeClr val="accent2"/>
                </a:solidFill>
                <a:effectLst/>
                <a:uLnTx/>
                <a:uFillTx/>
                <a:latin typeface="Arial" panose="020B0604020202020204"/>
                <a:ea typeface="+mn-ea"/>
                <a:cs typeface="+mn-cs"/>
              </a:rPr>
              <a:t>Analyze GSMA/</a:t>
            </a:r>
            <a:r>
              <a:rPr kumimoji="0" lang="en-US" sz="1400" b="0" i="0" u="none" strike="noStrike" kern="1200" cap="none" spc="0" normalizeH="0" baseline="0" noProof="0" dirty="0" err="1">
                <a:ln>
                  <a:noFill/>
                </a:ln>
                <a:solidFill>
                  <a:schemeClr val="accent2"/>
                </a:solidFill>
                <a:effectLst/>
                <a:uLnTx/>
                <a:uFillTx/>
                <a:latin typeface="Arial" panose="020B0604020202020204"/>
                <a:ea typeface="+mn-ea"/>
                <a:cs typeface="+mn-cs"/>
              </a:rPr>
              <a:t>Eurosmart</a:t>
            </a:r>
            <a:r>
              <a:rPr kumimoji="0" lang="en-US" sz="1400" b="0" i="0" u="none" strike="noStrike" kern="1200" cap="none" spc="0" normalizeH="0" baseline="0" noProof="0" dirty="0">
                <a:ln>
                  <a:noFill/>
                </a:ln>
                <a:solidFill>
                  <a:schemeClr val="accent2"/>
                </a:solidFill>
                <a:effectLst/>
                <a:uLnTx/>
                <a:uFillTx/>
                <a:latin typeface="Arial" panose="020B0604020202020204"/>
                <a:ea typeface="+mn-ea"/>
                <a:cs typeface="+mn-cs"/>
              </a:rPr>
              <a:t> proposals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accent2"/>
                </a:solidFill>
                <a:effectLst/>
                <a:uLnTx/>
                <a:uFillTx/>
                <a:latin typeface="Arial" panose="020B0604020202020204"/>
                <a:ea typeface="+mn-ea"/>
                <a:cs typeface="+mn-cs"/>
              </a:rPr>
              <a:t>C&amp;P_08: </a:t>
            </a:r>
            <a:r>
              <a:rPr kumimoji="0" lang="en-US" sz="1400" b="0" i="0" u="none" strike="noStrike" kern="1200" cap="none" spc="0" normalizeH="0" baseline="0" noProof="0" dirty="0">
                <a:ln>
                  <a:noFill/>
                </a:ln>
                <a:solidFill>
                  <a:schemeClr val="accent2"/>
                </a:solidFill>
                <a:effectLst/>
                <a:uLnTx/>
                <a:uFillTx/>
                <a:latin typeface="Arial" panose="020B0604020202020204"/>
                <a:ea typeface="+mn-ea"/>
                <a:cs typeface="+mn-cs"/>
              </a:rPr>
              <a:t>Participate to GSMA/</a:t>
            </a:r>
            <a:r>
              <a:rPr kumimoji="0" lang="en-US" sz="1400" b="0" i="0" u="none" strike="noStrike" kern="1200" cap="none" spc="0" normalizeH="0" baseline="0" noProof="0" dirty="0" err="1">
                <a:ln>
                  <a:noFill/>
                </a:ln>
                <a:solidFill>
                  <a:schemeClr val="accent2"/>
                </a:solidFill>
                <a:effectLst/>
                <a:uLnTx/>
                <a:uFillTx/>
                <a:latin typeface="Arial" panose="020B0604020202020204"/>
                <a:ea typeface="+mn-ea"/>
                <a:cs typeface="+mn-cs"/>
              </a:rPr>
              <a:t>Eurosmart</a:t>
            </a:r>
            <a:r>
              <a:rPr kumimoji="0" lang="en-US" sz="1400" b="0" i="0" u="none" strike="noStrike" kern="1200" cap="none" spc="0" normalizeH="0" baseline="0" noProof="0" dirty="0">
                <a:ln>
                  <a:noFill/>
                </a:ln>
                <a:solidFill>
                  <a:schemeClr val="accent2"/>
                </a:solidFill>
                <a:effectLst/>
                <a:uLnTx/>
                <a:uFillTx/>
                <a:latin typeface="Arial" panose="020B0604020202020204"/>
                <a:ea typeface="+mn-ea"/>
                <a:cs typeface="+mn-cs"/>
              </a:rPr>
              <a:t> PP update</a:t>
            </a:r>
          </a:p>
        </p:txBody>
      </p:sp>
      <p:sp>
        <p:nvSpPr>
          <p:cNvPr id="8" name="Text Placeholder 1">
            <a:extLst>
              <a:ext uri="{FF2B5EF4-FFF2-40B4-BE49-F238E27FC236}">
                <a16:creationId xmlns:a16="http://schemas.microsoft.com/office/drawing/2014/main" id="{14840F09-C922-4187-8A3B-03310DD96CB4}"/>
              </a:ext>
            </a:extLst>
          </p:cNvPr>
          <p:cNvSpPr>
            <a:spLocks noGrp="1"/>
          </p:cNvSpPr>
          <p:nvPr>
            <p:ph type="body" sz="quarter" idx="13"/>
          </p:nvPr>
        </p:nvSpPr>
        <p:spPr>
          <a:xfrm>
            <a:off x="6735600" y="155575"/>
            <a:ext cx="2408400" cy="324000"/>
          </a:xfrm>
        </p:spPr>
        <p:txBody>
          <a:bodyPr/>
          <a:lstStyle/>
          <a:p>
            <a:r>
              <a:rPr lang="en-GB" sz="1600" dirty="0">
                <a:latin typeface="Arial" panose="020B0604020202020204" pitchFamily="34" charset="0"/>
                <a:cs typeface="Arial" panose="020B0604020202020204" pitchFamily="34" charset="0"/>
              </a:rPr>
              <a:t>EU5G</a:t>
            </a:r>
          </a:p>
          <a:p>
            <a:endParaRPr lang="LID4096" dirty="0"/>
          </a:p>
        </p:txBody>
      </p:sp>
      <p:sp>
        <p:nvSpPr>
          <p:cNvPr id="2" name="Footer Placeholder 1">
            <a:extLst>
              <a:ext uri="{FF2B5EF4-FFF2-40B4-BE49-F238E27FC236}">
                <a16:creationId xmlns:a16="http://schemas.microsoft.com/office/drawing/2014/main" id="{DAD54CF9-41EB-4DC1-A3E6-9A75EC15A7EC}"/>
              </a:ext>
            </a:extLst>
          </p:cNvPr>
          <p:cNvSpPr>
            <a:spLocks noGrp="1"/>
          </p:cNvSpPr>
          <p:nvPr>
            <p:ph type="ftr" sz="quarter" idx="11"/>
          </p:nvPr>
        </p:nvSpPr>
        <p:spPr/>
        <p:txBody>
          <a:bodyPr/>
          <a:lstStyle/>
          <a:p>
            <a:r>
              <a:rPr lang="en-US" noProof="0"/>
              <a:t>21st of November 2022 - EU 5G AHWG plenary</a:t>
            </a:r>
            <a:endParaRPr lang="en-GB" noProof="0" dirty="0"/>
          </a:p>
        </p:txBody>
      </p:sp>
    </p:spTree>
    <p:extLst>
      <p:ext uri="{BB962C8B-B14F-4D97-AF65-F5344CB8AC3E}">
        <p14:creationId xmlns:p14="http://schemas.microsoft.com/office/powerpoint/2010/main" val="14947593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33CD6AD-AC98-4D94-B834-F4D998F2D9EE}"/>
              </a:ext>
            </a:extLst>
          </p:cNvPr>
          <p:cNvSpPr>
            <a:spLocks noGrp="1"/>
          </p:cNvSpPr>
          <p:nvPr>
            <p:ph type="title"/>
          </p:nvPr>
        </p:nvSpPr>
        <p:spPr>
          <a:xfrm>
            <a:off x="0" y="646078"/>
            <a:ext cx="8640000" cy="871200"/>
          </a:xfrm>
        </p:spPr>
        <p:txBody>
          <a:bodyPr/>
          <a:lstStyle/>
          <a:p>
            <a:r>
              <a:rPr lang="en-US" dirty="0"/>
              <a:t>Certification for  </a:t>
            </a:r>
            <a:r>
              <a:rPr lang="en-US" dirty="0" err="1"/>
              <a:t>eUICC</a:t>
            </a:r>
            <a:r>
              <a:rPr lang="en-US" dirty="0"/>
              <a:t> (2)</a:t>
            </a:r>
            <a:endParaRPr lang="LID4096" dirty="0"/>
          </a:p>
        </p:txBody>
      </p:sp>
      <p:graphicFrame>
        <p:nvGraphicFramePr>
          <p:cNvPr id="6" name="Table 5">
            <a:extLst>
              <a:ext uri="{FF2B5EF4-FFF2-40B4-BE49-F238E27FC236}">
                <a16:creationId xmlns:a16="http://schemas.microsoft.com/office/drawing/2014/main" id="{4942BF6A-FB3D-460B-AD00-073CF35B9E5A}"/>
              </a:ext>
            </a:extLst>
          </p:cNvPr>
          <p:cNvGraphicFramePr>
            <a:graphicFrameLocks noGrp="1"/>
          </p:cNvGraphicFramePr>
          <p:nvPr/>
        </p:nvGraphicFramePr>
        <p:xfrm>
          <a:off x="771869" y="1522820"/>
          <a:ext cx="7935850" cy="1511764"/>
        </p:xfrm>
        <a:graphic>
          <a:graphicData uri="http://schemas.openxmlformats.org/drawingml/2006/table">
            <a:tbl>
              <a:tblPr>
                <a:tableStyleId>{5C22544A-7EE6-4342-B048-85BDC9FD1C3A}</a:tableStyleId>
              </a:tblPr>
              <a:tblGrid>
                <a:gridCol w="668460">
                  <a:extLst>
                    <a:ext uri="{9D8B030D-6E8A-4147-A177-3AD203B41FA5}">
                      <a16:colId xmlns:a16="http://schemas.microsoft.com/office/drawing/2014/main" val="802536065"/>
                    </a:ext>
                  </a:extLst>
                </a:gridCol>
                <a:gridCol w="985647">
                  <a:extLst>
                    <a:ext uri="{9D8B030D-6E8A-4147-A177-3AD203B41FA5}">
                      <a16:colId xmlns:a16="http://schemas.microsoft.com/office/drawing/2014/main" val="2662883692"/>
                    </a:ext>
                  </a:extLst>
                </a:gridCol>
                <a:gridCol w="783389">
                  <a:extLst>
                    <a:ext uri="{9D8B030D-6E8A-4147-A177-3AD203B41FA5}">
                      <a16:colId xmlns:a16="http://schemas.microsoft.com/office/drawing/2014/main" val="39618670"/>
                    </a:ext>
                  </a:extLst>
                </a:gridCol>
                <a:gridCol w="938306">
                  <a:extLst>
                    <a:ext uri="{9D8B030D-6E8A-4147-A177-3AD203B41FA5}">
                      <a16:colId xmlns:a16="http://schemas.microsoft.com/office/drawing/2014/main" val="1354593883"/>
                    </a:ext>
                  </a:extLst>
                </a:gridCol>
                <a:gridCol w="2075669">
                  <a:extLst>
                    <a:ext uri="{9D8B030D-6E8A-4147-A177-3AD203B41FA5}">
                      <a16:colId xmlns:a16="http://schemas.microsoft.com/office/drawing/2014/main" val="67691034"/>
                    </a:ext>
                  </a:extLst>
                </a:gridCol>
                <a:gridCol w="1428840">
                  <a:extLst>
                    <a:ext uri="{9D8B030D-6E8A-4147-A177-3AD203B41FA5}">
                      <a16:colId xmlns:a16="http://schemas.microsoft.com/office/drawing/2014/main" val="2656521579"/>
                    </a:ext>
                  </a:extLst>
                </a:gridCol>
                <a:gridCol w="1055539">
                  <a:extLst>
                    <a:ext uri="{9D8B030D-6E8A-4147-A177-3AD203B41FA5}">
                      <a16:colId xmlns:a16="http://schemas.microsoft.com/office/drawing/2014/main" val="2217314698"/>
                    </a:ext>
                  </a:extLst>
                </a:gridCol>
              </a:tblGrid>
              <a:tr h="368164">
                <a:tc>
                  <a:txBody>
                    <a:bodyPr/>
                    <a:lstStyle/>
                    <a:p>
                      <a:pPr algn="l" fontAlgn="t"/>
                      <a:r>
                        <a:rPr lang="en-US" sz="700" b="0" i="0" u="none" strike="noStrike" dirty="0">
                          <a:solidFill>
                            <a:schemeClr val="bg1"/>
                          </a:solidFill>
                          <a:effectLst/>
                          <a:highlight>
                            <a:srgbClr val="004F9F"/>
                          </a:highlight>
                          <a:latin typeface="Calibri" panose="020F0502020204030204" pitchFamily="34" charset="0"/>
                        </a:rPr>
                        <a:t>Codification</a:t>
                      </a:r>
                    </a:p>
                  </a:txBody>
                  <a:tcPr marL="5007" marR="5007" marT="5007" marB="0">
                    <a:solidFill>
                      <a:schemeClr val="accent2"/>
                    </a:solidFill>
                  </a:tcPr>
                </a:tc>
                <a:tc>
                  <a:txBody>
                    <a:bodyPr/>
                    <a:lstStyle/>
                    <a:p>
                      <a:pPr algn="l" fontAlgn="t"/>
                      <a:r>
                        <a:rPr lang="en-US" sz="700" b="0" i="0" u="none" strike="noStrike" dirty="0">
                          <a:solidFill>
                            <a:schemeClr val="bg1"/>
                          </a:solidFill>
                          <a:effectLst/>
                          <a:highlight>
                            <a:srgbClr val="004F9F"/>
                          </a:highlight>
                          <a:latin typeface="Calibri" panose="020F0502020204030204" pitchFamily="34" charset="0"/>
                        </a:rPr>
                        <a:t> Gap name</a:t>
                      </a:r>
                    </a:p>
                  </a:txBody>
                  <a:tcPr marL="5007" marR="5007" marT="5007" marB="0">
                    <a:solidFill>
                      <a:schemeClr val="accent2"/>
                    </a:solidFill>
                  </a:tcPr>
                </a:tc>
                <a:tc>
                  <a:txBody>
                    <a:bodyPr/>
                    <a:lstStyle/>
                    <a:p>
                      <a:pPr algn="l" fontAlgn="t"/>
                      <a:r>
                        <a:rPr lang="en-US" sz="700" b="0" i="0" u="none" strike="noStrike" dirty="0">
                          <a:solidFill>
                            <a:schemeClr val="bg1"/>
                          </a:solidFill>
                          <a:effectLst/>
                          <a:highlight>
                            <a:srgbClr val="004F9F"/>
                          </a:highlight>
                          <a:latin typeface="Calibri" panose="020F0502020204030204" pitchFamily="34" charset="0"/>
                        </a:rPr>
                        <a:t>Applicable for</a:t>
                      </a:r>
                    </a:p>
                  </a:txBody>
                  <a:tcPr marL="5007" marR="5007" marT="5007" marB="0">
                    <a:solidFill>
                      <a:schemeClr val="accent2"/>
                    </a:solidFill>
                  </a:tcPr>
                </a:tc>
                <a:tc>
                  <a:txBody>
                    <a:bodyPr/>
                    <a:lstStyle/>
                    <a:p>
                      <a:r>
                        <a:rPr lang="en-US" sz="700" b="0" i="0" u="none" strike="noStrike" kern="1200" dirty="0">
                          <a:solidFill>
                            <a:schemeClr val="bg1"/>
                          </a:solidFill>
                          <a:effectLst/>
                          <a:highlight>
                            <a:srgbClr val="004F9F"/>
                          </a:highlight>
                          <a:latin typeface="Calibri" panose="020F0502020204030204" pitchFamily="34" charset="0"/>
                          <a:ea typeface="+mn-ea"/>
                          <a:cs typeface="+mn-cs"/>
                        </a:rPr>
                        <a:t>Gap category</a:t>
                      </a:r>
                      <a:endParaRPr lang="LID4096" sz="700" b="0" i="0" u="none" strike="noStrike" kern="1200" dirty="0">
                        <a:solidFill>
                          <a:schemeClr val="bg1"/>
                        </a:solidFill>
                        <a:effectLst/>
                        <a:highlight>
                          <a:srgbClr val="004F9F"/>
                        </a:highlight>
                        <a:latin typeface="Calibri" panose="020F0502020204030204" pitchFamily="34" charset="0"/>
                        <a:ea typeface="+mn-ea"/>
                        <a:cs typeface="+mn-cs"/>
                      </a:endParaRPr>
                    </a:p>
                  </a:txBody>
                  <a:tcPr marL="5007" marR="5007" marT="5007" marB="0">
                    <a:solidFill>
                      <a:schemeClr val="accent2"/>
                    </a:solidFill>
                  </a:tcPr>
                </a:tc>
                <a:tc>
                  <a:txBody>
                    <a:bodyPr/>
                    <a:lstStyle/>
                    <a:p>
                      <a:pPr algn="l" fontAlgn="t"/>
                      <a:r>
                        <a:rPr lang="en-US" sz="700" b="0" i="0" u="none" strike="noStrike" kern="1200" dirty="0">
                          <a:solidFill>
                            <a:schemeClr val="bg1"/>
                          </a:solidFill>
                          <a:effectLst/>
                          <a:highlight>
                            <a:srgbClr val="004F9F"/>
                          </a:highlight>
                          <a:latin typeface="Calibri" panose="020F0502020204030204" pitchFamily="34" charset="0"/>
                          <a:ea typeface="+mn-ea"/>
                          <a:cs typeface="+mn-cs"/>
                        </a:rPr>
                        <a:t>Description </a:t>
                      </a:r>
                    </a:p>
                  </a:txBody>
                  <a:tcPr marL="5007" marR="5007" marT="5007" marB="0">
                    <a:solidFill>
                      <a:schemeClr val="accent2"/>
                    </a:solidFill>
                  </a:tcPr>
                </a:tc>
                <a:tc>
                  <a:txBody>
                    <a:bodyPr/>
                    <a:lstStyle/>
                    <a:p>
                      <a:pPr algn="l" fontAlgn="t"/>
                      <a:r>
                        <a:rPr lang="en-US" sz="700" b="0" i="0" u="none" strike="noStrike" dirty="0">
                          <a:solidFill>
                            <a:schemeClr val="bg1"/>
                          </a:solidFill>
                          <a:effectLst/>
                          <a:highlight>
                            <a:srgbClr val="004F9F"/>
                          </a:highlight>
                          <a:latin typeface="Calibri" panose="020F0502020204030204" pitchFamily="34" charset="0"/>
                        </a:rPr>
                        <a:t>Resolution </a:t>
                      </a:r>
                    </a:p>
                  </a:txBody>
                  <a:tcPr marL="5007" marR="5007" marT="5007" marB="0">
                    <a:solidFill>
                      <a:schemeClr val="accent2"/>
                    </a:solidFill>
                  </a:tcPr>
                </a:tc>
                <a:tc>
                  <a:txBody>
                    <a:bodyPr/>
                    <a:lstStyle/>
                    <a:p>
                      <a:pPr algn="l" fontAlgn="t"/>
                      <a:r>
                        <a:rPr lang="en-US" sz="700" b="0" i="0" u="none" strike="noStrike" dirty="0">
                          <a:solidFill>
                            <a:schemeClr val="bg1"/>
                          </a:solidFill>
                          <a:effectLst/>
                          <a:highlight>
                            <a:srgbClr val="004F9F"/>
                          </a:highlight>
                          <a:latin typeface="Calibri" panose="020F0502020204030204" pitchFamily="34" charset="0"/>
                        </a:rPr>
                        <a:t>Proposed implementation timing </a:t>
                      </a:r>
                    </a:p>
                  </a:txBody>
                  <a:tcPr marL="5007" marR="5007" marT="5007" marB="0">
                    <a:solidFill>
                      <a:schemeClr val="accent2"/>
                    </a:solidFill>
                  </a:tcPr>
                </a:tc>
                <a:extLst>
                  <a:ext uri="{0D108BD9-81ED-4DB2-BD59-A6C34878D82A}">
                    <a16:rowId xmlns:a16="http://schemas.microsoft.com/office/drawing/2014/main" val="2034120655"/>
                  </a:ext>
                </a:extLst>
              </a:tr>
              <a:tr h="1143600">
                <a:tc>
                  <a:txBody>
                    <a:bodyPr/>
                    <a:lstStyle/>
                    <a:p>
                      <a:pPr algn="l" fontAlgn="t"/>
                      <a:r>
                        <a:rPr lang="en-US" sz="500" u="none" strike="noStrike" kern="1200" dirty="0">
                          <a:solidFill>
                            <a:schemeClr val="dk1"/>
                          </a:solidFill>
                          <a:effectLst/>
                          <a:latin typeface="+mn-lt"/>
                          <a:ea typeface="+mn-ea"/>
                          <a:cs typeface="+mn-cs"/>
                        </a:rPr>
                        <a:t>C&amp;P_09</a:t>
                      </a:r>
                    </a:p>
                  </a:txBody>
                  <a:tcPr marL="7620" marR="7620" marT="7620" marB="0">
                    <a:solidFill>
                      <a:schemeClr val="bg2">
                        <a:lumMod val="20000"/>
                        <a:lumOff val="80000"/>
                      </a:schemeClr>
                    </a:solidFill>
                  </a:tcPr>
                </a:tc>
                <a:tc>
                  <a:txBody>
                    <a:bodyPr/>
                    <a:lstStyle/>
                    <a:p>
                      <a:pPr algn="l" fontAlgn="t"/>
                      <a:r>
                        <a:rPr lang="en-US" sz="500" u="none" strike="noStrike" kern="1200" dirty="0">
                          <a:solidFill>
                            <a:schemeClr val="dk1"/>
                          </a:solidFill>
                          <a:effectLst/>
                          <a:latin typeface="+mn-lt"/>
                          <a:ea typeface="+mn-ea"/>
                          <a:cs typeface="+mn-cs"/>
                        </a:rPr>
                        <a:t>Update of CSP specification and PP</a:t>
                      </a:r>
                    </a:p>
                  </a:txBody>
                  <a:tcPr marL="7620" marR="7620" marT="7620" marB="0">
                    <a:solidFill>
                      <a:schemeClr val="bg2">
                        <a:lumMod val="20000"/>
                        <a:lumOff val="80000"/>
                      </a:schemeClr>
                    </a:solidFill>
                  </a:tcPr>
                </a:tc>
                <a:tc>
                  <a:txBody>
                    <a:bodyPr/>
                    <a:lstStyle/>
                    <a:p>
                      <a:pPr algn="l" fontAlgn="t"/>
                      <a:r>
                        <a:rPr lang="en-US" sz="500" u="none" strike="noStrike" kern="1200" dirty="0" err="1">
                          <a:solidFill>
                            <a:schemeClr val="dk1"/>
                          </a:solidFill>
                          <a:effectLst/>
                          <a:latin typeface="+mn-lt"/>
                          <a:ea typeface="+mn-ea"/>
                          <a:cs typeface="+mn-cs"/>
                        </a:rPr>
                        <a:t>eUICC</a:t>
                      </a:r>
                      <a:endParaRPr lang="en-US" sz="500" u="none" strike="noStrike" kern="1200" dirty="0">
                        <a:solidFill>
                          <a:schemeClr val="dk1"/>
                        </a:solidFill>
                        <a:effectLst/>
                        <a:latin typeface="+mn-lt"/>
                        <a:ea typeface="+mn-ea"/>
                        <a:cs typeface="+mn-cs"/>
                      </a:endParaRPr>
                    </a:p>
                  </a:txBody>
                  <a:tcPr marL="7620" marR="7620" marT="7620" marB="0">
                    <a:solidFill>
                      <a:schemeClr val="bg2">
                        <a:lumMod val="20000"/>
                        <a:lumOff val="80000"/>
                      </a:schemeClr>
                    </a:solidFill>
                  </a:tcPr>
                </a:tc>
                <a:tc>
                  <a:txBody>
                    <a:bodyPr/>
                    <a:lstStyle/>
                    <a:p>
                      <a:pPr algn="l" fontAlgn="t"/>
                      <a:r>
                        <a:rPr lang="en-US" sz="500" u="none" strike="noStrike" kern="1200" dirty="0">
                          <a:solidFill>
                            <a:schemeClr val="dk1"/>
                          </a:solidFill>
                          <a:effectLst/>
                          <a:latin typeface="+mn-lt"/>
                          <a:ea typeface="+mn-ea"/>
                          <a:cs typeface="+mn-cs"/>
                        </a:rPr>
                        <a:t>5G Components &amp; processes</a:t>
                      </a:r>
                      <a:br>
                        <a:rPr lang="en-US" sz="500" u="none" strike="noStrike" kern="1200" dirty="0">
                          <a:solidFill>
                            <a:schemeClr val="dk1"/>
                          </a:solidFill>
                          <a:effectLst/>
                          <a:latin typeface="+mn-lt"/>
                          <a:ea typeface="+mn-ea"/>
                          <a:cs typeface="+mn-cs"/>
                        </a:rPr>
                      </a:br>
                      <a:br>
                        <a:rPr lang="en-US" sz="500" u="none" strike="noStrike" kern="1200" dirty="0">
                          <a:solidFill>
                            <a:schemeClr val="dk1"/>
                          </a:solidFill>
                          <a:effectLst/>
                          <a:latin typeface="+mn-lt"/>
                          <a:ea typeface="+mn-ea"/>
                          <a:cs typeface="+mn-cs"/>
                        </a:rPr>
                      </a:br>
                      <a:r>
                        <a:rPr lang="en-US" sz="500" u="none" strike="noStrike" kern="1200" dirty="0">
                          <a:solidFill>
                            <a:schemeClr val="dk1"/>
                          </a:solidFill>
                          <a:effectLst/>
                          <a:latin typeface="+mn-lt"/>
                          <a:ea typeface="+mn-ea"/>
                          <a:cs typeface="+mn-cs"/>
                        </a:rPr>
                        <a:t>Specifications &amp; standards</a:t>
                      </a:r>
                      <a:br>
                        <a:rPr lang="en-US" sz="500" u="none" strike="noStrike" kern="1200" dirty="0">
                          <a:solidFill>
                            <a:schemeClr val="dk1"/>
                          </a:solidFill>
                          <a:effectLst/>
                          <a:latin typeface="+mn-lt"/>
                          <a:ea typeface="+mn-ea"/>
                          <a:cs typeface="+mn-cs"/>
                        </a:rPr>
                      </a:br>
                      <a:br>
                        <a:rPr lang="en-US" sz="500" u="none" strike="noStrike" kern="1200" dirty="0">
                          <a:solidFill>
                            <a:schemeClr val="dk1"/>
                          </a:solidFill>
                          <a:effectLst/>
                          <a:latin typeface="+mn-lt"/>
                          <a:ea typeface="+mn-ea"/>
                          <a:cs typeface="+mn-cs"/>
                        </a:rPr>
                      </a:br>
                      <a:r>
                        <a:rPr lang="en-US" sz="500" u="none" strike="noStrike" kern="1200" dirty="0">
                          <a:solidFill>
                            <a:schemeClr val="dk1"/>
                          </a:solidFill>
                          <a:effectLst/>
                          <a:latin typeface="+mn-lt"/>
                          <a:ea typeface="+mn-ea"/>
                          <a:cs typeface="+mn-cs"/>
                        </a:rPr>
                        <a:t>Cybersecurity certification  </a:t>
                      </a:r>
                    </a:p>
                  </a:txBody>
                  <a:tcPr marL="7620" marR="7620" marT="7620" marB="0">
                    <a:solidFill>
                      <a:schemeClr val="bg2">
                        <a:lumMod val="20000"/>
                        <a:lumOff val="80000"/>
                      </a:schemeClr>
                    </a:solidFill>
                  </a:tcPr>
                </a:tc>
                <a:tc>
                  <a:txBody>
                    <a:bodyPr/>
                    <a:lstStyle/>
                    <a:p>
                      <a:pPr algn="l" fontAlgn="t"/>
                      <a:r>
                        <a:rPr lang="en-US" sz="500" u="none" strike="noStrike" kern="1200" dirty="0">
                          <a:solidFill>
                            <a:schemeClr val="dk1"/>
                          </a:solidFill>
                          <a:effectLst/>
                          <a:latin typeface="+mn-lt"/>
                          <a:ea typeface="+mn-ea"/>
                          <a:cs typeface="+mn-cs"/>
                        </a:rPr>
                        <a:t>In the case of an applet which would have to be installed on many different types of mobile devices, a large amount of different </a:t>
                      </a:r>
                      <a:r>
                        <a:rPr lang="en-US" sz="500" u="none" strike="noStrike" kern="1200" dirty="0" err="1">
                          <a:solidFill>
                            <a:schemeClr val="dk1"/>
                          </a:solidFill>
                          <a:effectLst/>
                          <a:latin typeface="+mn-lt"/>
                          <a:ea typeface="+mn-ea"/>
                          <a:cs typeface="+mn-cs"/>
                        </a:rPr>
                        <a:t>eUICC</a:t>
                      </a:r>
                      <a:r>
                        <a:rPr lang="en-US" sz="500" u="none" strike="noStrike" kern="1200" dirty="0">
                          <a:solidFill>
                            <a:schemeClr val="dk1"/>
                          </a:solidFill>
                          <a:effectLst/>
                          <a:latin typeface="+mn-lt"/>
                          <a:ea typeface="+mn-ea"/>
                          <a:cs typeface="+mn-cs"/>
                        </a:rPr>
                        <a:t> / SE platforms need to be supported. The numerous configurations of </a:t>
                      </a:r>
                      <a:r>
                        <a:rPr lang="en-US" sz="500" u="none" strike="noStrike" kern="1200" dirty="0" err="1">
                          <a:solidFill>
                            <a:schemeClr val="dk1"/>
                          </a:solidFill>
                          <a:effectLst/>
                          <a:latin typeface="+mn-lt"/>
                          <a:ea typeface="+mn-ea"/>
                          <a:cs typeface="+mn-cs"/>
                        </a:rPr>
                        <a:t>eUICC</a:t>
                      </a:r>
                      <a:r>
                        <a:rPr lang="en-US" sz="500" u="none" strike="noStrike" kern="1200" dirty="0">
                          <a:solidFill>
                            <a:schemeClr val="dk1"/>
                          </a:solidFill>
                          <a:effectLst/>
                          <a:latin typeface="+mn-lt"/>
                          <a:ea typeface="+mn-ea"/>
                          <a:cs typeface="+mn-cs"/>
                        </a:rPr>
                        <a:t> are harming the time-to-market of certified products, so a composition layer such as a </a:t>
                      </a:r>
                      <a:r>
                        <a:rPr lang="en-US" sz="500" u="none" strike="noStrike" kern="1200" dirty="0" err="1">
                          <a:solidFill>
                            <a:schemeClr val="dk1"/>
                          </a:solidFill>
                          <a:effectLst/>
                          <a:latin typeface="+mn-lt"/>
                          <a:ea typeface="+mn-ea"/>
                          <a:cs typeface="+mn-cs"/>
                        </a:rPr>
                        <a:t>a</a:t>
                      </a:r>
                      <a:r>
                        <a:rPr lang="en-US" sz="500" u="none" strike="noStrike" kern="1200" dirty="0">
                          <a:solidFill>
                            <a:schemeClr val="dk1"/>
                          </a:solidFill>
                          <a:effectLst/>
                          <a:latin typeface="+mn-lt"/>
                          <a:ea typeface="+mn-ea"/>
                          <a:cs typeface="+mn-cs"/>
                        </a:rPr>
                        <a:t> cryptographic library should be available to ease the process of certification. However existing specifications (such as the CSP specification) are not fully consolidated nor standardized.</a:t>
                      </a:r>
                    </a:p>
                  </a:txBody>
                  <a:tcPr marL="7620" marR="7620" marT="7620" marB="0">
                    <a:solidFill>
                      <a:schemeClr val="bg2">
                        <a:lumMod val="20000"/>
                        <a:lumOff val="80000"/>
                      </a:schemeClr>
                    </a:solidFill>
                  </a:tcPr>
                </a:tc>
                <a:tc>
                  <a:txBody>
                    <a:bodyPr/>
                    <a:lstStyle/>
                    <a:p>
                      <a:pPr algn="l" fontAlgn="t"/>
                      <a:r>
                        <a:rPr lang="en-US" sz="500" u="none" strike="noStrike" kern="1200" dirty="0">
                          <a:solidFill>
                            <a:schemeClr val="dk1"/>
                          </a:solidFill>
                          <a:effectLst/>
                          <a:latin typeface="+mn-lt"/>
                          <a:ea typeface="+mn-ea"/>
                          <a:cs typeface="+mn-cs"/>
                        </a:rPr>
                        <a:t>Consolidate and standardize the specifications of a cryptographic library (CSP specifications) and its related PP (PP-104) for its use as a potential part of the </a:t>
                      </a:r>
                      <a:r>
                        <a:rPr lang="en-US" sz="500" u="none" strike="noStrike" kern="1200" dirty="0" err="1">
                          <a:solidFill>
                            <a:schemeClr val="dk1"/>
                          </a:solidFill>
                          <a:effectLst/>
                          <a:latin typeface="+mn-lt"/>
                          <a:ea typeface="+mn-ea"/>
                          <a:cs typeface="+mn-cs"/>
                        </a:rPr>
                        <a:t>eUICC</a:t>
                      </a:r>
                      <a:r>
                        <a:rPr lang="en-US" sz="500" u="none" strike="noStrike" kern="1200" dirty="0">
                          <a:solidFill>
                            <a:schemeClr val="dk1"/>
                          </a:solidFill>
                          <a:effectLst/>
                          <a:latin typeface="+mn-lt"/>
                          <a:ea typeface="+mn-ea"/>
                          <a:cs typeface="+mn-cs"/>
                        </a:rPr>
                        <a:t> solution.</a:t>
                      </a:r>
                    </a:p>
                  </a:txBody>
                  <a:tcPr marL="7620" marR="7620" marT="7620" marB="0">
                    <a:solidFill>
                      <a:schemeClr val="bg2">
                        <a:lumMod val="20000"/>
                        <a:lumOff val="80000"/>
                      </a:schemeClr>
                    </a:solidFill>
                  </a:tcPr>
                </a:tc>
                <a:tc>
                  <a:txBody>
                    <a:bodyPr/>
                    <a:lstStyle/>
                    <a:p>
                      <a:pPr algn="l" fontAlgn="t"/>
                      <a:r>
                        <a:rPr lang="en-US" sz="500" u="none" strike="noStrike" kern="1200" dirty="0">
                          <a:solidFill>
                            <a:schemeClr val="dk1"/>
                          </a:solidFill>
                          <a:effectLst/>
                          <a:latin typeface="+mn-lt"/>
                          <a:ea typeface="+mn-ea"/>
                          <a:cs typeface="+mn-cs"/>
                        </a:rPr>
                        <a:t>Possible improvement in scheme version 1</a:t>
                      </a:r>
                    </a:p>
                  </a:txBody>
                  <a:tcPr marL="7620" marR="7620" marT="7620" marB="0">
                    <a:solidFill>
                      <a:schemeClr val="bg2">
                        <a:lumMod val="20000"/>
                        <a:lumOff val="80000"/>
                      </a:schemeClr>
                    </a:solidFill>
                  </a:tcPr>
                </a:tc>
                <a:extLst>
                  <a:ext uri="{0D108BD9-81ED-4DB2-BD59-A6C34878D82A}">
                    <a16:rowId xmlns:a16="http://schemas.microsoft.com/office/drawing/2014/main" val="2191828266"/>
                  </a:ext>
                </a:extLst>
              </a:tr>
            </a:tbl>
          </a:graphicData>
        </a:graphic>
      </p:graphicFrame>
      <p:sp>
        <p:nvSpPr>
          <p:cNvPr id="3" name="TextBox 2">
            <a:extLst>
              <a:ext uri="{FF2B5EF4-FFF2-40B4-BE49-F238E27FC236}">
                <a16:creationId xmlns:a16="http://schemas.microsoft.com/office/drawing/2014/main" id="{FD1B8933-4E03-4B58-902F-2C9E12E56ED4}"/>
              </a:ext>
            </a:extLst>
          </p:cNvPr>
          <p:cNvSpPr txBox="1"/>
          <p:nvPr/>
        </p:nvSpPr>
        <p:spPr>
          <a:xfrm>
            <a:off x="771869" y="3710763"/>
            <a:ext cx="7868131" cy="261560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1D1D1B"/>
              </a:solidFill>
              <a:effectLst/>
              <a:uLnTx/>
              <a:uFillTx/>
              <a:latin typeface="Arial" panose="020B0604020202020204"/>
              <a:ea typeface="+mn-ea"/>
              <a:cs typeface="+mn-cs"/>
            </a:endParaRPr>
          </a:p>
        </p:txBody>
      </p:sp>
      <p:sp>
        <p:nvSpPr>
          <p:cNvPr id="7" name="TextBox 6">
            <a:extLst>
              <a:ext uri="{FF2B5EF4-FFF2-40B4-BE49-F238E27FC236}">
                <a16:creationId xmlns:a16="http://schemas.microsoft.com/office/drawing/2014/main" id="{7F51BFDB-79E1-4C96-A7E4-00DAA93C2A19}"/>
              </a:ext>
            </a:extLst>
          </p:cNvPr>
          <p:cNvSpPr txBox="1"/>
          <p:nvPr/>
        </p:nvSpPr>
        <p:spPr>
          <a:xfrm>
            <a:off x="504000" y="3448452"/>
            <a:ext cx="7935850" cy="233910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chemeClr val="accent2"/>
                </a:solidFill>
                <a:effectLst/>
                <a:uLnTx/>
                <a:uFillTx/>
              </a:rPr>
              <a:t>Findings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chemeClr val="accent2"/>
                </a:solidFill>
                <a:effectLst/>
                <a:uLnTx/>
                <a:uFillTx/>
              </a:rPr>
              <a:t>C&amp;P_09: </a:t>
            </a:r>
            <a:r>
              <a:rPr kumimoji="0" lang="en-US" sz="1600" b="0" i="0" u="none" strike="noStrike" kern="1200" cap="none" spc="0" normalizeH="0" baseline="0" noProof="0" dirty="0">
                <a:ln>
                  <a:noFill/>
                </a:ln>
                <a:solidFill>
                  <a:schemeClr val="accent2"/>
                </a:solidFill>
                <a:effectLst/>
                <a:uLnTx/>
                <a:uFillTx/>
              </a:rPr>
              <a:t>The numerous configurations of </a:t>
            </a:r>
            <a:r>
              <a:rPr kumimoji="0" lang="en-US" sz="1600" b="0" i="0" u="none" strike="noStrike" kern="1200" cap="none" spc="0" normalizeH="0" baseline="0" noProof="0" dirty="0" err="1">
                <a:ln>
                  <a:noFill/>
                </a:ln>
                <a:solidFill>
                  <a:schemeClr val="accent2"/>
                </a:solidFill>
                <a:effectLst/>
                <a:uLnTx/>
                <a:uFillTx/>
              </a:rPr>
              <a:t>eUICC</a:t>
            </a:r>
            <a:r>
              <a:rPr kumimoji="0" lang="en-US" sz="1600" b="0" i="0" u="none" strike="noStrike" kern="1200" cap="none" spc="0" normalizeH="0" baseline="0" noProof="0" dirty="0">
                <a:ln>
                  <a:noFill/>
                </a:ln>
                <a:solidFill>
                  <a:schemeClr val="accent2"/>
                </a:solidFill>
                <a:effectLst/>
                <a:uLnTx/>
                <a:uFillTx/>
              </a:rPr>
              <a:t> are harming the time-to-market of certified products, so a composition layer such as a </a:t>
            </a:r>
            <a:r>
              <a:rPr kumimoji="0" lang="en-US" sz="1600" b="0" i="0" u="none" strike="noStrike" kern="1200" cap="none" spc="0" normalizeH="0" baseline="0" noProof="0" dirty="0" err="1">
                <a:ln>
                  <a:noFill/>
                </a:ln>
                <a:solidFill>
                  <a:schemeClr val="accent2"/>
                </a:solidFill>
                <a:effectLst/>
                <a:uLnTx/>
                <a:uFillTx/>
              </a:rPr>
              <a:t>a</a:t>
            </a:r>
            <a:r>
              <a:rPr kumimoji="0" lang="en-US" sz="1600" b="0" i="0" u="none" strike="noStrike" kern="1200" cap="none" spc="0" normalizeH="0" baseline="0" noProof="0" dirty="0">
                <a:ln>
                  <a:noFill/>
                </a:ln>
                <a:solidFill>
                  <a:schemeClr val="accent2"/>
                </a:solidFill>
                <a:effectLst/>
                <a:uLnTx/>
                <a:uFillTx/>
              </a:rPr>
              <a:t> cryptographic library should be available to ease the process of certification.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chemeClr val="accent2"/>
              </a:solidFill>
              <a:effectLst/>
              <a:uLnTx/>
              <a:uFillTx/>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chemeClr val="accent2"/>
                </a:solidFill>
                <a:effectLst/>
                <a:uLnTx/>
                <a:uFillTx/>
              </a:rPr>
              <a:t>Proposed resolutions </a:t>
            </a:r>
          </a:p>
          <a:p>
            <a:pPr lvl="0"/>
            <a:r>
              <a:rPr lang="en-US" sz="1600" b="1" dirty="0">
                <a:solidFill>
                  <a:schemeClr val="accent2"/>
                </a:solidFill>
              </a:rPr>
              <a:t>C&amp;P_09: </a:t>
            </a:r>
            <a:r>
              <a:rPr kumimoji="0" lang="en-US" sz="1600" b="0" i="0" u="none" strike="noStrike" kern="1200" cap="none" spc="0" normalizeH="0" baseline="0" noProof="0" dirty="0">
                <a:ln>
                  <a:noFill/>
                </a:ln>
                <a:solidFill>
                  <a:schemeClr val="accent2"/>
                </a:solidFill>
                <a:effectLst/>
                <a:uLnTx/>
                <a:uFillTx/>
              </a:rPr>
              <a:t>Consolidate and standardize the specifications of a cryptographic library and its related PP for its use as a potential part of the </a:t>
            </a:r>
            <a:r>
              <a:rPr kumimoji="0" lang="en-US" sz="1600" b="0" i="0" u="none" strike="noStrike" kern="1200" cap="none" spc="0" normalizeH="0" baseline="0" noProof="0" dirty="0" err="1">
                <a:ln>
                  <a:noFill/>
                </a:ln>
                <a:solidFill>
                  <a:schemeClr val="accent2"/>
                </a:solidFill>
                <a:effectLst/>
                <a:uLnTx/>
                <a:uFillTx/>
              </a:rPr>
              <a:t>eUICC</a:t>
            </a:r>
            <a:r>
              <a:rPr kumimoji="0" lang="en-US" sz="1600" b="0" i="0" u="none" strike="noStrike" kern="1200" cap="none" spc="0" normalizeH="0" baseline="0" noProof="0" dirty="0">
                <a:ln>
                  <a:noFill/>
                </a:ln>
                <a:solidFill>
                  <a:schemeClr val="accent2"/>
                </a:solidFill>
                <a:effectLst/>
                <a:uLnTx/>
                <a:uFillTx/>
              </a:rPr>
              <a:t> solution.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dirty="0">
              <a:ln>
                <a:noFill/>
              </a:ln>
              <a:solidFill>
                <a:srgbClr val="1D1D1B"/>
              </a:solidFill>
              <a:effectLst/>
              <a:uLnTx/>
              <a:uFillTx/>
              <a:latin typeface="Arial" panose="020B0604020202020204"/>
              <a:ea typeface="+mn-ea"/>
              <a:cs typeface="+mn-cs"/>
            </a:endParaRPr>
          </a:p>
        </p:txBody>
      </p:sp>
      <p:sp>
        <p:nvSpPr>
          <p:cNvPr id="10" name="Text Placeholder 1">
            <a:extLst>
              <a:ext uri="{FF2B5EF4-FFF2-40B4-BE49-F238E27FC236}">
                <a16:creationId xmlns:a16="http://schemas.microsoft.com/office/drawing/2014/main" id="{14840F09-C922-4187-8A3B-03310DD96CB4}"/>
              </a:ext>
            </a:extLst>
          </p:cNvPr>
          <p:cNvSpPr>
            <a:spLocks noGrp="1"/>
          </p:cNvSpPr>
          <p:nvPr>
            <p:ph type="body" sz="quarter" idx="13"/>
          </p:nvPr>
        </p:nvSpPr>
        <p:spPr>
          <a:xfrm>
            <a:off x="6735600" y="155575"/>
            <a:ext cx="2408400" cy="324000"/>
          </a:xfrm>
        </p:spPr>
        <p:txBody>
          <a:bodyPr/>
          <a:lstStyle/>
          <a:p>
            <a:r>
              <a:rPr lang="en-GB" sz="1600" dirty="0">
                <a:latin typeface="Arial" panose="020B0604020202020204" pitchFamily="34" charset="0"/>
                <a:cs typeface="Arial" panose="020B0604020202020204" pitchFamily="34" charset="0"/>
              </a:rPr>
              <a:t>EU5G</a:t>
            </a:r>
          </a:p>
          <a:p>
            <a:endParaRPr lang="LID4096" dirty="0"/>
          </a:p>
        </p:txBody>
      </p:sp>
      <p:sp>
        <p:nvSpPr>
          <p:cNvPr id="2" name="Footer Placeholder 1">
            <a:extLst>
              <a:ext uri="{FF2B5EF4-FFF2-40B4-BE49-F238E27FC236}">
                <a16:creationId xmlns:a16="http://schemas.microsoft.com/office/drawing/2014/main" id="{CA498AC4-B926-498E-8EAA-19935F9E125E}"/>
              </a:ext>
            </a:extLst>
          </p:cNvPr>
          <p:cNvSpPr>
            <a:spLocks noGrp="1"/>
          </p:cNvSpPr>
          <p:nvPr>
            <p:ph type="ftr" sz="quarter" idx="11"/>
          </p:nvPr>
        </p:nvSpPr>
        <p:spPr/>
        <p:txBody>
          <a:bodyPr/>
          <a:lstStyle/>
          <a:p>
            <a:r>
              <a:rPr lang="en-US" noProof="0"/>
              <a:t>21st of November 2022 - EU 5G AHWG plenary</a:t>
            </a:r>
            <a:endParaRPr lang="en-GB" noProof="0" dirty="0"/>
          </a:p>
        </p:txBody>
      </p:sp>
    </p:spTree>
    <p:extLst>
      <p:ext uri="{BB962C8B-B14F-4D97-AF65-F5344CB8AC3E}">
        <p14:creationId xmlns:p14="http://schemas.microsoft.com/office/powerpoint/2010/main" val="817334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D615562-9C8D-4528-A5DF-2376879B9FA0}"/>
              </a:ext>
            </a:extLst>
          </p:cNvPr>
          <p:cNvSpPr>
            <a:spLocks noGrp="1"/>
          </p:cNvSpPr>
          <p:nvPr>
            <p:ph type="title"/>
          </p:nvPr>
        </p:nvSpPr>
        <p:spPr>
          <a:xfrm>
            <a:off x="0" y="479575"/>
            <a:ext cx="8640000" cy="871200"/>
          </a:xfrm>
        </p:spPr>
        <p:txBody>
          <a:bodyPr/>
          <a:lstStyle/>
          <a:p>
            <a:r>
              <a:rPr lang="en-US" dirty="0"/>
              <a:t>SM-DP+ related gaps</a:t>
            </a:r>
            <a:endParaRPr lang="LID4096" dirty="0"/>
          </a:p>
        </p:txBody>
      </p:sp>
      <p:graphicFrame>
        <p:nvGraphicFramePr>
          <p:cNvPr id="6" name="Table 5">
            <a:extLst>
              <a:ext uri="{FF2B5EF4-FFF2-40B4-BE49-F238E27FC236}">
                <a16:creationId xmlns:a16="http://schemas.microsoft.com/office/drawing/2014/main" id="{2AC52209-70A5-4D57-B3A7-A206CD8196B9}"/>
              </a:ext>
            </a:extLst>
          </p:cNvPr>
          <p:cNvGraphicFramePr>
            <a:graphicFrameLocks noGrp="1"/>
          </p:cNvGraphicFramePr>
          <p:nvPr/>
        </p:nvGraphicFramePr>
        <p:xfrm>
          <a:off x="545914" y="1247129"/>
          <a:ext cx="8052171" cy="2250113"/>
        </p:xfrm>
        <a:graphic>
          <a:graphicData uri="http://schemas.openxmlformats.org/drawingml/2006/table">
            <a:tbl>
              <a:tblPr>
                <a:tableStyleId>{5C22544A-7EE6-4342-B048-85BDC9FD1C3A}</a:tableStyleId>
              </a:tblPr>
              <a:tblGrid>
                <a:gridCol w="480453">
                  <a:extLst>
                    <a:ext uri="{9D8B030D-6E8A-4147-A177-3AD203B41FA5}">
                      <a16:colId xmlns:a16="http://schemas.microsoft.com/office/drawing/2014/main" val="3292500204"/>
                    </a:ext>
                  </a:extLst>
                </a:gridCol>
                <a:gridCol w="1007706">
                  <a:extLst>
                    <a:ext uri="{9D8B030D-6E8A-4147-A177-3AD203B41FA5}">
                      <a16:colId xmlns:a16="http://schemas.microsoft.com/office/drawing/2014/main" val="864394329"/>
                    </a:ext>
                  </a:extLst>
                </a:gridCol>
                <a:gridCol w="522515">
                  <a:extLst>
                    <a:ext uri="{9D8B030D-6E8A-4147-A177-3AD203B41FA5}">
                      <a16:colId xmlns:a16="http://schemas.microsoft.com/office/drawing/2014/main" val="3665962636"/>
                    </a:ext>
                  </a:extLst>
                </a:gridCol>
                <a:gridCol w="690465">
                  <a:extLst>
                    <a:ext uri="{9D8B030D-6E8A-4147-A177-3AD203B41FA5}">
                      <a16:colId xmlns:a16="http://schemas.microsoft.com/office/drawing/2014/main" val="4286436914"/>
                    </a:ext>
                  </a:extLst>
                </a:gridCol>
                <a:gridCol w="2830239">
                  <a:extLst>
                    <a:ext uri="{9D8B030D-6E8A-4147-A177-3AD203B41FA5}">
                      <a16:colId xmlns:a16="http://schemas.microsoft.com/office/drawing/2014/main" val="3717324886"/>
                    </a:ext>
                  </a:extLst>
                </a:gridCol>
                <a:gridCol w="1449783">
                  <a:extLst>
                    <a:ext uri="{9D8B030D-6E8A-4147-A177-3AD203B41FA5}">
                      <a16:colId xmlns:a16="http://schemas.microsoft.com/office/drawing/2014/main" val="2317816873"/>
                    </a:ext>
                  </a:extLst>
                </a:gridCol>
                <a:gridCol w="1071010">
                  <a:extLst>
                    <a:ext uri="{9D8B030D-6E8A-4147-A177-3AD203B41FA5}">
                      <a16:colId xmlns:a16="http://schemas.microsoft.com/office/drawing/2014/main" val="3240238914"/>
                    </a:ext>
                  </a:extLst>
                </a:gridCol>
              </a:tblGrid>
              <a:tr h="323075">
                <a:tc>
                  <a:txBody>
                    <a:bodyPr/>
                    <a:lstStyle/>
                    <a:p>
                      <a:pPr algn="l" fontAlgn="t"/>
                      <a:r>
                        <a:rPr lang="en-US" sz="700" b="0" i="0" u="none" strike="noStrike" dirty="0">
                          <a:solidFill>
                            <a:schemeClr val="bg1"/>
                          </a:solidFill>
                          <a:effectLst/>
                          <a:highlight>
                            <a:srgbClr val="004F9F"/>
                          </a:highlight>
                          <a:latin typeface="Calibri" panose="020F0502020204030204" pitchFamily="34" charset="0"/>
                        </a:rPr>
                        <a:t>Codification</a:t>
                      </a:r>
                    </a:p>
                  </a:txBody>
                  <a:tcPr marL="5007" marR="5007" marT="5007" marB="0">
                    <a:solidFill>
                      <a:schemeClr val="accent2"/>
                    </a:solidFill>
                  </a:tcPr>
                </a:tc>
                <a:tc>
                  <a:txBody>
                    <a:bodyPr/>
                    <a:lstStyle/>
                    <a:p>
                      <a:pPr algn="l" fontAlgn="t"/>
                      <a:r>
                        <a:rPr lang="en-US" sz="700" b="0" i="0" u="none" strike="noStrike" dirty="0">
                          <a:solidFill>
                            <a:schemeClr val="bg1"/>
                          </a:solidFill>
                          <a:effectLst/>
                          <a:highlight>
                            <a:srgbClr val="004F9F"/>
                          </a:highlight>
                          <a:latin typeface="Calibri" panose="020F0502020204030204" pitchFamily="34" charset="0"/>
                        </a:rPr>
                        <a:t> Gap name</a:t>
                      </a:r>
                    </a:p>
                  </a:txBody>
                  <a:tcPr marL="5007" marR="5007" marT="5007" marB="0">
                    <a:solidFill>
                      <a:schemeClr val="accent2"/>
                    </a:solidFill>
                  </a:tcPr>
                </a:tc>
                <a:tc>
                  <a:txBody>
                    <a:bodyPr/>
                    <a:lstStyle/>
                    <a:p>
                      <a:pPr algn="l" fontAlgn="t"/>
                      <a:r>
                        <a:rPr lang="en-US" sz="700" b="0" i="0" u="none" strike="noStrike" dirty="0">
                          <a:solidFill>
                            <a:schemeClr val="bg1"/>
                          </a:solidFill>
                          <a:effectLst/>
                          <a:highlight>
                            <a:srgbClr val="004F9F"/>
                          </a:highlight>
                          <a:latin typeface="Calibri" panose="020F0502020204030204" pitchFamily="34" charset="0"/>
                        </a:rPr>
                        <a:t>Applicable for</a:t>
                      </a:r>
                    </a:p>
                  </a:txBody>
                  <a:tcPr marL="5007" marR="5007" marT="5007" marB="0">
                    <a:solidFill>
                      <a:schemeClr val="accent2"/>
                    </a:solidFill>
                  </a:tcPr>
                </a:tc>
                <a:tc>
                  <a:txBody>
                    <a:bodyPr/>
                    <a:lstStyle/>
                    <a:p>
                      <a:r>
                        <a:rPr lang="en-US" sz="700" b="0" i="0" u="none" strike="noStrike" kern="1200" dirty="0">
                          <a:solidFill>
                            <a:schemeClr val="bg1"/>
                          </a:solidFill>
                          <a:effectLst/>
                          <a:highlight>
                            <a:srgbClr val="004F9F"/>
                          </a:highlight>
                          <a:latin typeface="Calibri" panose="020F0502020204030204" pitchFamily="34" charset="0"/>
                          <a:ea typeface="+mn-ea"/>
                          <a:cs typeface="+mn-cs"/>
                        </a:rPr>
                        <a:t>Gap category</a:t>
                      </a:r>
                      <a:endParaRPr lang="LID4096" sz="700" b="0" i="0" u="none" strike="noStrike" kern="1200" dirty="0">
                        <a:solidFill>
                          <a:schemeClr val="bg1"/>
                        </a:solidFill>
                        <a:effectLst/>
                        <a:highlight>
                          <a:srgbClr val="004F9F"/>
                        </a:highlight>
                        <a:latin typeface="Calibri" panose="020F0502020204030204" pitchFamily="34" charset="0"/>
                        <a:ea typeface="+mn-ea"/>
                        <a:cs typeface="+mn-cs"/>
                      </a:endParaRPr>
                    </a:p>
                  </a:txBody>
                  <a:tcPr marL="5007" marR="5007" marT="5007" marB="0">
                    <a:solidFill>
                      <a:schemeClr val="accent2"/>
                    </a:solidFill>
                  </a:tcPr>
                </a:tc>
                <a:tc>
                  <a:txBody>
                    <a:bodyPr/>
                    <a:lstStyle/>
                    <a:p>
                      <a:pPr algn="l" fontAlgn="t"/>
                      <a:r>
                        <a:rPr lang="en-US" sz="700" b="0" i="0" u="none" strike="noStrike" kern="1200" dirty="0">
                          <a:solidFill>
                            <a:schemeClr val="bg1"/>
                          </a:solidFill>
                          <a:effectLst/>
                          <a:highlight>
                            <a:srgbClr val="004F9F"/>
                          </a:highlight>
                          <a:latin typeface="Calibri" panose="020F0502020204030204" pitchFamily="34" charset="0"/>
                          <a:ea typeface="+mn-ea"/>
                          <a:cs typeface="+mn-cs"/>
                        </a:rPr>
                        <a:t>Description </a:t>
                      </a:r>
                    </a:p>
                  </a:txBody>
                  <a:tcPr marL="5007" marR="5007" marT="5007" marB="0">
                    <a:solidFill>
                      <a:schemeClr val="accent2"/>
                    </a:solidFill>
                  </a:tcPr>
                </a:tc>
                <a:tc>
                  <a:txBody>
                    <a:bodyPr/>
                    <a:lstStyle/>
                    <a:p>
                      <a:pPr algn="l" fontAlgn="t"/>
                      <a:r>
                        <a:rPr lang="en-US" sz="700" b="0" i="0" u="none" strike="noStrike" dirty="0">
                          <a:solidFill>
                            <a:schemeClr val="bg1"/>
                          </a:solidFill>
                          <a:effectLst/>
                          <a:highlight>
                            <a:srgbClr val="004F9F"/>
                          </a:highlight>
                          <a:latin typeface="Calibri" panose="020F0502020204030204" pitchFamily="34" charset="0"/>
                        </a:rPr>
                        <a:t>Resolution </a:t>
                      </a:r>
                    </a:p>
                  </a:txBody>
                  <a:tcPr marL="5007" marR="5007" marT="5007" marB="0">
                    <a:solidFill>
                      <a:schemeClr val="accent2"/>
                    </a:solidFill>
                  </a:tcPr>
                </a:tc>
                <a:tc>
                  <a:txBody>
                    <a:bodyPr/>
                    <a:lstStyle/>
                    <a:p>
                      <a:pPr algn="l" fontAlgn="t"/>
                      <a:r>
                        <a:rPr lang="en-US" sz="700" b="0" i="0" u="none" strike="noStrike" dirty="0">
                          <a:solidFill>
                            <a:schemeClr val="bg1"/>
                          </a:solidFill>
                          <a:effectLst/>
                          <a:highlight>
                            <a:srgbClr val="004F9F"/>
                          </a:highlight>
                          <a:latin typeface="Calibri" panose="020F0502020204030204" pitchFamily="34" charset="0"/>
                        </a:rPr>
                        <a:t>Proposed implementation timing </a:t>
                      </a:r>
                    </a:p>
                  </a:txBody>
                  <a:tcPr marL="5007" marR="5007" marT="5007" marB="0">
                    <a:solidFill>
                      <a:schemeClr val="accent2"/>
                    </a:solidFill>
                  </a:tcPr>
                </a:tc>
                <a:extLst>
                  <a:ext uri="{0D108BD9-81ED-4DB2-BD59-A6C34878D82A}">
                    <a16:rowId xmlns:a16="http://schemas.microsoft.com/office/drawing/2014/main" val="3294865883"/>
                  </a:ext>
                </a:extLst>
              </a:tr>
              <a:tr h="652692">
                <a:tc>
                  <a:txBody>
                    <a:bodyPr/>
                    <a:lstStyle/>
                    <a:p>
                      <a:pPr algn="l" fontAlgn="t"/>
                      <a:r>
                        <a:rPr lang="en-US" sz="600" u="none" strike="noStrike" dirty="0">
                          <a:effectLst/>
                        </a:rPr>
                        <a:t>CSC_11</a:t>
                      </a:r>
                      <a:endParaRPr lang="en-US" sz="600" b="0" i="0" u="none" strike="noStrike" dirty="0">
                        <a:solidFill>
                          <a:srgbClr val="000000"/>
                        </a:solidFill>
                        <a:effectLst/>
                        <a:latin typeface="Calibri" panose="020F0502020204030204" pitchFamily="34" charset="0"/>
                      </a:endParaRPr>
                    </a:p>
                  </a:txBody>
                  <a:tcPr marL="3399" marR="3399" marT="3399" marB="0">
                    <a:solidFill>
                      <a:schemeClr val="bg2">
                        <a:lumMod val="20000"/>
                        <a:lumOff val="80000"/>
                      </a:schemeClr>
                    </a:solidFill>
                  </a:tcPr>
                </a:tc>
                <a:tc>
                  <a:txBody>
                    <a:bodyPr/>
                    <a:lstStyle/>
                    <a:p>
                      <a:pPr algn="l" fontAlgn="t"/>
                      <a:r>
                        <a:rPr lang="en-US" sz="600" u="none" strike="noStrike" dirty="0">
                          <a:effectLst/>
                        </a:rPr>
                        <a:t>SM-DP+ certification</a:t>
                      </a:r>
                      <a:endParaRPr lang="en-US" sz="600" b="0" i="0" u="none" strike="noStrike" dirty="0">
                        <a:solidFill>
                          <a:srgbClr val="000000"/>
                        </a:solidFill>
                        <a:effectLst/>
                        <a:latin typeface="Calibri" panose="020F0502020204030204" pitchFamily="34" charset="0"/>
                      </a:endParaRPr>
                    </a:p>
                  </a:txBody>
                  <a:tcPr marL="3399" marR="3399" marT="3399" marB="0">
                    <a:solidFill>
                      <a:schemeClr val="bg2">
                        <a:lumMod val="20000"/>
                        <a:lumOff val="80000"/>
                      </a:schemeClr>
                    </a:solidFill>
                  </a:tcPr>
                </a:tc>
                <a:tc>
                  <a:txBody>
                    <a:bodyPr/>
                    <a:lstStyle/>
                    <a:p>
                      <a:pPr algn="l" fontAlgn="t"/>
                      <a:r>
                        <a:rPr lang="en-US" sz="600" u="none" strike="noStrike" dirty="0">
                          <a:effectLst/>
                        </a:rPr>
                        <a:t>SAS-SM</a:t>
                      </a:r>
                      <a:endParaRPr lang="en-US" sz="600" b="0" i="0" u="none" strike="noStrike" dirty="0">
                        <a:solidFill>
                          <a:srgbClr val="000000"/>
                        </a:solidFill>
                        <a:effectLst/>
                        <a:latin typeface="Calibri" panose="020F0502020204030204" pitchFamily="34" charset="0"/>
                      </a:endParaRPr>
                    </a:p>
                  </a:txBody>
                  <a:tcPr marL="3399" marR="3399" marT="3399" marB="0">
                    <a:solidFill>
                      <a:schemeClr val="bg2">
                        <a:lumMod val="20000"/>
                        <a:lumOff val="80000"/>
                      </a:schemeClr>
                    </a:solidFill>
                  </a:tcPr>
                </a:tc>
                <a:tc>
                  <a:txBody>
                    <a:bodyPr/>
                    <a:lstStyle/>
                    <a:p>
                      <a:pPr algn="l" fontAlgn="t"/>
                      <a:r>
                        <a:rPr lang="en-US" sz="600" u="none" strike="noStrike" dirty="0">
                          <a:effectLst/>
                        </a:rPr>
                        <a:t>Cybersecurity certification</a:t>
                      </a:r>
                      <a:endParaRPr lang="en-US" sz="600" b="0" i="0" u="none" strike="noStrike" dirty="0">
                        <a:solidFill>
                          <a:srgbClr val="000000"/>
                        </a:solidFill>
                        <a:effectLst/>
                        <a:latin typeface="Calibri" panose="020F0502020204030204" pitchFamily="34" charset="0"/>
                      </a:endParaRPr>
                    </a:p>
                  </a:txBody>
                  <a:tcPr marL="3399" marR="3399" marT="3399" marB="0">
                    <a:solidFill>
                      <a:schemeClr val="bg2">
                        <a:lumMod val="20000"/>
                        <a:lumOff val="80000"/>
                      </a:schemeClr>
                    </a:solidFill>
                  </a:tcPr>
                </a:tc>
                <a:tc>
                  <a:txBody>
                    <a:bodyPr/>
                    <a:lstStyle/>
                    <a:p>
                      <a:pPr algn="l" fontAlgn="t"/>
                      <a:r>
                        <a:rPr lang="en-US" sz="600" u="none" strike="noStrike" dirty="0">
                          <a:effectLst/>
                        </a:rPr>
                        <a:t>CTI evidence shows that attacker capacities up to APL5 have to be expected and that the information assets supported by the SM-DP+-system are very critical.</a:t>
                      </a:r>
                      <a:br>
                        <a:rPr lang="en-US" sz="600" u="none" strike="noStrike" dirty="0">
                          <a:effectLst/>
                        </a:rPr>
                      </a:br>
                      <a:r>
                        <a:rPr lang="en-US" sz="600" u="none" strike="noStrike" dirty="0">
                          <a:effectLst/>
                        </a:rPr>
                        <a:t>The ALC assessment showed that SAS-SM defines requirements and guides the audit for security controls of the site and for handling sensitive data and RSP-related tasks of SM-DP+ (requirement sections 7 and 8). SAS-SM audit operate at the same level as MSSR audits therefore resistance against APL4 can be assumed. However, assurance components like security testing or vulnerability analysis of the related critical IT systems are not addressed. </a:t>
                      </a:r>
                      <a:endParaRPr lang="en-US" sz="600" b="0" i="0" u="none" strike="noStrike" dirty="0">
                        <a:solidFill>
                          <a:srgbClr val="000000"/>
                        </a:solidFill>
                        <a:effectLst/>
                        <a:latin typeface="Calibri" panose="020F0502020204030204" pitchFamily="34" charset="0"/>
                      </a:endParaRPr>
                    </a:p>
                  </a:txBody>
                  <a:tcPr marL="3399" marR="3399" marT="3399" marB="0">
                    <a:solidFill>
                      <a:schemeClr val="bg2">
                        <a:lumMod val="20000"/>
                        <a:lumOff val="80000"/>
                      </a:schemeClr>
                    </a:solidFill>
                  </a:tcPr>
                </a:tc>
                <a:tc>
                  <a:txBody>
                    <a:bodyPr/>
                    <a:lstStyle/>
                    <a:p>
                      <a:pPr algn="l" fontAlgn="t"/>
                      <a:r>
                        <a:rPr lang="en-US" sz="600" u="none" strike="noStrike">
                          <a:effectLst/>
                        </a:rPr>
                        <a:t>It should be discussed if SAS-SM should be enhanced by additional assurance components in order to generate assurance for the sensitive RSP functions operated by the subscription manager.</a:t>
                      </a:r>
                      <a:endParaRPr lang="en-US" sz="600" b="0" i="0" u="none" strike="noStrike">
                        <a:solidFill>
                          <a:srgbClr val="000000"/>
                        </a:solidFill>
                        <a:effectLst/>
                        <a:latin typeface="Calibri" panose="020F0502020204030204" pitchFamily="34" charset="0"/>
                      </a:endParaRPr>
                    </a:p>
                  </a:txBody>
                  <a:tcPr marL="3399" marR="3399" marT="3399" marB="0">
                    <a:solidFill>
                      <a:schemeClr val="bg2">
                        <a:lumMod val="20000"/>
                        <a:lumOff val="80000"/>
                      </a:schemeClr>
                    </a:solidFill>
                  </a:tcPr>
                </a:tc>
                <a:tc>
                  <a:txBody>
                    <a:bodyPr/>
                    <a:lstStyle/>
                    <a:p>
                      <a:pPr algn="l" fontAlgn="t"/>
                      <a:r>
                        <a:rPr lang="en-US" sz="600" u="none" strike="noStrike" dirty="0">
                          <a:effectLst/>
                        </a:rPr>
                        <a:t>Future version of the scheme</a:t>
                      </a:r>
                      <a:endParaRPr lang="en-US" sz="600" b="0" i="0" u="none" strike="noStrike" dirty="0">
                        <a:solidFill>
                          <a:srgbClr val="000000"/>
                        </a:solidFill>
                        <a:effectLst/>
                        <a:latin typeface="Calibri" panose="020F0502020204030204" pitchFamily="34" charset="0"/>
                      </a:endParaRPr>
                    </a:p>
                  </a:txBody>
                  <a:tcPr marL="3399" marR="3399" marT="3399" marB="0">
                    <a:solidFill>
                      <a:schemeClr val="bg2">
                        <a:lumMod val="20000"/>
                        <a:lumOff val="80000"/>
                      </a:schemeClr>
                    </a:solidFill>
                  </a:tcPr>
                </a:tc>
                <a:extLst>
                  <a:ext uri="{0D108BD9-81ED-4DB2-BD59-A6C34878D82A}">
                    <a16:rowId xmlns:a16="http://schemas.microsoft.com/office/drawing/2014/main" val="38704895"/>
                  </a:ext>
                </a:extLst>
              </a:tr>
              <a:tr h="1060625">
                <a:tc>
                  <a:txBody>
                    <a:bodyPr/>
                    <a:lstStyle/>
                    <a:p>
                      <a:pPr algn="l" fontAlgn="t"/>
                      <a:r>
                        <a:rPr lang="en-US" sz="600" u="none" strike="noStrike" dirty="0">
                          <a:effectLst/>
                        </a:rPr>
                        <a:t>POL_01</a:t>
                      </a:r>
                      <a:endParaRPr lang="en-US" sz="600" b="0" i="0" u="none" strike="noStrike" dirty="0">
                        <a:solidFill>
                          <a:srgbClr val="000000"/>
                        </a:solidFill>
                        <a:effectLst/>
                        <a:latin typeface="Calibri" panose="020F0502020204030204" pitchFamily="34" charset="0"/>
                      </a:endParaRPr>
                    </a:p>
                  </a:txBody>
                  <a:tcPr marL="3399" marR="3399" marT="3399" marB="0">
                    <a:solidFill>
                      <a:schemeClr val="bg2">
                        <a:lumMod val="20000"/>
                        <a:lumOff val="80000"/>
                      </a:schemeClr>
                    </a:solidFill>
                  </a:tcPr>
                </a:tc>
                <a:tc>
                  <a:txBody>
                    <a:bodyPr/>
                    <a:lstStyle/>
                    <a:p>
                      <a:pPr algn="l" fontAlgn="t"/>
                      <a:r>
                        <a:rPr lang="en-US" sz="600" u="none" strike="noStrike" dirty="0">
                          <a:effectLst/>
                        </a:rPr>
                        <a:t> Introduction of "independent </a:t>
                      </a:r>
                      <a:r>
                        <a:rPr lang="en-US" sz="600" u="none" strike="noStrike" dirty="0" err="1">
                          <a:effectLst/>
                        </a:rPr>
                        <a:t>eSIM</a:t>
                      </a:r>
                      <a:r>
                        <a:rPr lang="en-US" sz="600" u="none" strike="noStrike" dirty="0">
                          <a:effectLst/>
                        </a:rPr>
                        <a:t> CA" </a:t>
                      </a:r>
                      <a:endParaRPr lang="en-US" sz="600" b="0" i="0" u="none" strike="noStrike" dirty="0">
                        <a:solidFill>
                          <a:srgbClr val="000000"/>
                        </a:solidFill>
                        <a:effectLst/>
                        <a:latin typeface="Calibri" panose="020F0502020204030204" pitchFamily="34" charset="0"/>
                      </a:endParaRPr>
                    </a:p>
                  </a:txBody>
                  <a:tcPr marL="3399" marR="3399" marT="3399" marB="0">
                    <a:solidFill>
                      <a:schemeClr val="bg2">
                        <a:lumMod val="20000"/>
                        <a:lumOff val="80000"/>
                      </a:schemeClr>
                    </a:solidFill>
                  </a:tcPr>
                </a:tc>
                <a:tc>
                  <a:txBody>
                    <a:bodyPr/>
                    <a:lstStyle/>
                    <a:p>
                      <a:pPr algn="l" fontAlgn="t"/>
                      <a:r>
                        <a:rPr lang="en-US" sz="600" u="none" strike="noStrike" dirty="0">
                          <a:effectLst/>
                        </a:rPr>
                        <a:t>5GS</a:t>
                      </a:r>
                      <a:endParaRPr lang="en-US" sz="600" b="0" i="0" u="none" strike="noStrike" dirty="0">
                        <a:solidFill>
                          <a:srgbClr val="000000"/>
                        </a:solidFill>
                        <a:effectLst/>
                        <a:latin typeface="Calibri" panose="020F0502020204030204" pitchFamily="34" charset="0"/>
                      </a:endParaRPr>
                    </a:p>
                  </a:txBody>
                  <a:tcPr marL="3399" marR="3399" marT="3399" marB="0">
                    <a:solidFill>
                      <a:schemeClr val="bg2">
                        <a:lumMod val="20000"/>
                        <a:lumOff val="80000"/>
                      </a:schemeClr>
                    </a:solidFill>
                  </a:tcPr>
                </a:tc>
                <a:tc>
                  <a:txBody>
                    <a:bodyPr/>
                    <a:lstStyle/>
                    <a:p>
                      <a:pPr algn="l" fontAlgn="t"/>
                      <a:r>
                        <a:rPr lang="en-US" sz="600" u="none" strike="noStrike" dirty="0">
                          <a:effectLst/>
                        </a:rPr>
                        <a:t>Policy</a:t>
                      </a:r>
                      <a:endParaRPr lang="en-US" sz="600" b="0" i="0" u="none" strike="noStrike" dirty="0">
                        <a:solidFill>
                          <a:srgbClr val="000000"/>
                        </a:solidFill>
                        <a:effectLst/>
                        <a:latin typeface="Calibri" panose="020F0502020204030204" pitchFamily="34" charset="0"/>
                      </a:endParaRPr>
                    </a:p>
                  </a:txBody>
                  <a:tcPr marL="3399" marR="3399" marT="3399" marB="0">
                    <a:solidFill>
                      <a:schemeClr val="bg2">
                        <a:lumMod val="20000"/>
                        <a:lumOff val="80000"/>
                      </a:schemeClr>
                    </a:solidFill>
                  </a:tcPr>
                </a:tc>
                <a:tc>
                  <a:txBody>
                    <a:bodyPr/>
                    <a:lstStyle/>
                    <a:p>
                      <a:pPr algn="l" fontAlgn="t"/>
                      <a:r>
                        <a:rPr lang="en-US" sz="600" u="none" strike="noStrike" dirty="0">
                          <a:effectLst/>
                        </a:rPr>
                        <a:t>Independent </a:t>
                      </a:r>
                      <a:r>
                        <a:rPr lang="en-US" sz="600" u="none" strike="noStrike" dirty="0" err="1">
                          <a:effectLst/>
                        </a:rPr>
                        <a:t>eSIM</a:t>
                      </a:r>
                      <a:r>
                        <a:rPr lang="en-US" sz="600" u="none" strike="noStrike" dirty="0">
                          <a:effectLst/>
                        </a:rPr>
                        <a:t> CA from the GSMA CA would issue certificate to </a:t>
                      </a:r>
                      <a:r>
                        <a:rPr lang="en-US" sz="600" u="none" strike="noStrike" dirty="0" err="1">
                          <a:effectLst/>
                        </a:rPr>
                        <a:t>eUICC</a:t>
                      </a:r>
                      <a:r>
                        <a:rPr lang="en-US" sz="600" u="none" strike="noStrike" dirty="0">
                          <a:effectLst/>
                        </a:rPr>
                        <a:t> or SM-DP+/DS e.g. for a particular region, but without linking to GSMA CA. This could enable restricting certain set of devices to be used only within certain regions. In addition, there are no rules set for these independent CAs - so, a such CA could as well issue certificates for non-certified entities in parallel - thus configuring a specific region's CA as trusted in SM-DP+ in order to provide local subscription for visitors, is a big risk, since there is no longer guarantee that this device with independent CA certificate is a certified entity or not. Same applies to an SM-DP+ with an independent CA certificate. </a:t>
                      </a:r>
                      <a:br>
                        <a:rPr lang="en-US" sz="600" u="none" strike="noStrike" dirty="0">
                          <a:effectLst/>
                        </a:rPr>
                      </a:br>
                      <a:r>
                        <a:rPr lang="en-US" sz="600" u="none" strike="noStrike" dirty="0">
                          <a:effectLst/>
                        </a:rPr>
                        <a:t>This might lead to market fragmentation, non-interoperable systems globally, and questionable security of devices/DP+ with independent </a:t>
                      </a:r>
                      <a:r>
                        <a:rPr lang="en-US" sz="600" u="none" strike="noStrike" dirty="0" err="1">
                          <a:effectLst/>
                        </a:rPr>
                        <a:t>eSIM</a:t>
                      </a:r>
                      <a:r>
                        <a:rPr lang="en-US" sz="600" u="none" strike="noStrike" dirty="0">
                          <a:effectLst/>
                        </a:rPr>
                        <a:t> CA certificate. Device vendors could potentially charge higher price for some regions based on the market-lock-in mechanism introduced - and market adaptation could be slower. </a:t>
                      </a:r>
                      <a:endParaRPr lang="en-US" sz="600" b="0" i="0" u="none" strike="noStrike" dirty="0">
                        <a:solidFill>
                          <a:srgbClr val="000000"/>
                        </a:solidFill>
                        <a:effectLst/>
                        <a:latin typeface="Calibri" panose="020F0502020204030204" pitchFamily="34" charset="0"/>
                      </a:endParaRPr>
                    </a:p>
                  </a:txBody>
                  <a:tcPr marL="3399" marR="3399" marT="3399" marB="0">
                    <a:solidFill>
                      <a:schemeClr val="bg2">
                        <a:lumMod val="20000"/>
                        <a:lumOff val="80000"/>
                      </a:schemeClr>
                    </a:solidFill>
                  </a:tcPr>
                </a:tc>
                <a:tc>
                  <a:txBody>
                    <a:bodyPr/>
                    <a:lstStyle/>
                    <a:p>
                      <a:pPr algn="l" fontAlgn="t"/>
                      <a:r>
                        <a:rPr lang="en-US" sz="600" u="none" strike="noStrike" dirty="0">
                          <a:effectLst/>
                        </a:rPr>
                        <a:t>Related cybersecurity risks will be further investigated by WS3 and ENISA will seek guidance from the EC / NIS 5G CG.</a:t>
                      </a:r>
                      <a:endParaRPr lang="en-US" sz="600" b="0" i="0" u="none" strike="noStrike" dirty="0">
                        <a:solidFill>
                          <a:srgbClr val="000000"/>
                        </a:solidFill>
                        <a:effectLst/>
                        <a:latin typeface="Calibri" panose="020F0502020204030204" pitchFamily="34" charset="0"/>
                      </a:endParaRPr>
                    </a:p>
                  </a:txBody>
                  <a:tcPr marL="3399" marR="3399" marT="3399" marB="0">
                    <a:solidFill>
                      <a:schemeClr val="bg2">
                        <a:lumMod val="20000"/>
                        <a:lumOff val="80000"/>
                      </a:schemeClr>
                    </a:solidFill>
                  </a:tcPr>
                </a:tc>
                <a:tc>
                  <a:txBody>
                    <a:bodyPr/>
                    <a:lstStyle/>
                    <a:p>
                      <a:pPr algn="l" fontAlgn="t"/>
                      <a:r>
                        <a:rPr lang="en-US" sz="600" u="none" strike="noStrike" dirty="0">
                          <a:effectLst/>
                        </a:rPr>
                        <a:t>Future version of the scheme</a:t>
                      </a:r>
                      <a:endParaRPr lang="en-US" sz="600" b="0" i="0" u="none" strike="noStrike" dirty="0">
                        <a:solidFill>
                          <a:srgbClr val="000000"/>
                        </a:solidFill>
                        <a:effectLst/>
                        <a:latin typeface="Calibri" panose="020F0502020204030204" pitchFamily="34" charset="0"/>
                      </a:endParaRPr>
                    </a:p>
                  </a:txBody>
                  <a:tcPr marL="3399" marR="3399" marT="3399" marB="0">
                    <a:solidFill>
                      <a:schemeClr val="bg2">
                        <a:lumMod val="20000"/>
                        <a:lumOff val="80000"/>
                      </a:schemeClr>
                    </a:solidFill>
                  </a:tcPr>
                </a:tc>
                <a:extLst>
                  <a:ext uri="{0D108BD9-81ED-4DB2-BD59-A6C34878D82A}">
                    <a16:rowId xmlns:a16="http://schemas.microsoft.com/office/drawing/2014/main" val="2480604310"/>
                  </a:ext>
                </a:extLst>
              </a:tr>
            </a:tbl>
          </a:graphicData>
        </a:graphic>
      </p:graphicFrame>
      <p:sp>
        <p:nvSpPr>
          <p:cNvPr id="8" name="Rectangle 7">
            <a:extLst>
              <a:ext uri="{FF2B5EF4-FFF2-40B4-BE49-F238E27FC236}">
                <a16:creationId xmlns:a16="http://schemas.microsoft.com/office/drawing/2014/main" id="{39F2605B-9567-411C-BCFC-0381B33D3500}"/>
              </a:ext>
            </a:extLst>
          </p:cNvPr>
          <p:cNvSpPr/>
          <p:nvPr/>
        </p:nvSpPr>
        <p:spPr>
          <a:xfrm>
            <a:off x="504000" y="3828819"/>
            <a:ext cx="8052171" cy="2308324"/>
          </a:xfrm>
          <a:prstGeom prst="rect">
            <a:avLst/>
          </a:prstGeom>
        </p:spPr>
        <p:txBody>
          <a:bodyPr wrap="square">
            <a:spAutoFit/>
          </a:bodyPr>
          <a:lstStyle/>
          <a:p>
            <a:r>
              <a:rPr lang="en-US" sz="1600" b="1" dirty="0">
                <a:solidFill>
                  <a:schemeClr val="accent2"/>
                </a:solidFill>
              </a:rPr>
              <a:t>Findings </a:t>
            </a:r>
          </a:p>
          <a:p>
            <a:r>
              <a:rPr lang="en-US" sz="1600" b="1" dirty="0">
                <a:solidFill>
                  <a:schemeClr val="accent2"/>
                </a:solidFill>
              </a:rPr>
              <a:t>CSC_11: </a:t>
            </a:r>
            <a:r>
              <a:rPr lang="en-US" sz="1600" dirty="0">
                <a:solidFill>
                  <a:schemeClr val="accent2"/>
                </a:solidFill>
              </a:rPr>
              <a:t>Possible need for SAS-SM to be enhanced by additional assurance components</a:t>
            </a:r>
          </a:p>
          <a:p>
            <a:r>
              <a:rPr lang="en-US" sz="1600" b="1" dirty="0">
                <a:solidFill>
                  <a:schemeClr val="accent2"/>
                </a:solidFill>
              </a:rPr>
              <a:t>POL_01: </a:t>
            </a:r>
            <a:r>
              <a:rPr lang="en-US" sz="1600" dirty="0">
                <a:solidFill>
                  <a:schemeClr val="accent2"/>
                </a:solidFill>
              </a:rPr>
              <a:t>Possible need an independent EU </a:t>
            </a:r>
            <a:r>
              <a:rPr lang="en-US" sz="1600" dirty="0" err="1">
                <a:solidFill>
                  <a:schemeClr val="accent2"/>
                </a:solidFill>
              </a:rPr>
              <a:t>eSIM</a:t>
            </a:r>
            <a:r>
              <a:rPr lang="en-US" sz="1600" dirty="0">
                <a:solidFill>
                  <a:schemeClr val="accent2"/>
                </a:solidFill>
              </a:rPr>
              <a:t> CA concurrently to other’s non EU CAs</a:t>
            </a:r>
          </a:p>
          <a:p>
            <a:endParaRPr lang="en-US" sz="1600" b="1" dirty="0">
              <a:solidFill>
                <a:schemeClr val="accent2"/>
              </a:solidFill>
            </a:endParaRPr>
          </a:p>
          <a:p>
            <a:r>
              <a:rPr lang="en-US" sz="1600" b="1" dirty="0">
                <a:solidFill>
                  <a:schemeClr val="accent2"/>
                </a:solidFill>
              </a:rPr>
              <a:t>Proposed resolutions </a:t>
            </a:r>
          </a:p>
          <a:p>
            <a:r>
              <a:rPr lang="en-US" sz="1600" b="1" dirty="0">
                <a:solidFill>
                  <a:schemeClr val="accent2"/>
                </a:solidFill>
              </a:rPr>
              <a:t>CSC_11: </a:t>
            </a:r>
            <a:r>
              <a:rPr lang="en-US" sz="1600" dirty="0">
                <a:solidFill>
                  <a:schemeClr val="accent2"/>
                </a:solidFill>
              </a:rPr>
              <a:t>Further investigate on the way forward with industry</a:t>
            </a:r>
          </a:p>
          <a:p>
            <a:r>
              <a:rPr lang="en-US" sz="1600" b="1" dirty="0">
                <a:solidFill>
                  <a:schemeClr val="accent2"/>
                </a:solidFill>
              </a:rPr>
              <a:t>POL_01: </a:t>
            </a:r>
            <a:r>
              <a:rPr lang="en-US" sz="1600" dirty="0">
                <a:solidFill>
                  <a:schemeClr val="accent2"/>
                </a:solidFill>
              </a:rPr>
              <a:t>Seek </a:t>
            </a:r>
            <a:r>
              <a:rPr lang="en-US" sz="1600" dirty="0">
                <a:solidFill>
                  <a:srgbClr val="FF0000"/>
                </a:solidFill>
              </a:rPr>
              <a:t>future </a:t>
            </a:r>
            <a:r>
              <a:rPr lang="en-US" sz="1600" dirty="0">
                <a:solidFill>
                  <a:schemeClr val="accent2"/>
                </a:solidFill>
              </a:rPr>
              <a:t>guidance from ECCG and NIS CG on this very political issue</a:t>
            </a:r>
          </a:p>
        </p:txBody>
      </p:sp>
      <p:sp>
        <p:nvSpPr>
          <p:cNvPr id="10" name="Text Placeholder 1">
            <a:extLst>
              <a:ext uri="{FF2B5EF4-FFF2-40B4-BE49-F238E27FC236}">
                <a16:creationId xmlns:a16="http://schemas.microsoft.com/office/drawing/2014/main" id="{14840F09-C922-4187-8A3B-03310DD96CB4}"/>
              </a:ext>
            </a:extLst>
          </p:cNvPr>
          <p:cNvSpPr>
            <a:spLocks noGrp="1"/>
          </p:cNvSpPr>
          <p:nvPr>
            <p:ph type="body" sz="quarter" idx="13"/>
          </p:nvPr>
        </p:nvSpPr>
        <p:spPr>
          <a:xfrm>
            <a:off x="6735600" y="155575"/>
            <a:ext cx="2408400" cy="324000"/>
          </a:xfrm>
        </p:spPr>
        <p:txBody>
          <a:bodyPr/>
          <a:lstStyle/>
          <a:p>
            <a:r>
              <a:rPr lang="en-GB" sz="1600" dirty="0">
                <a:latin typeface="Arial" panose="020B0604020202020204" pitchFamily="34" charset="0"/>
                <a:cs typeface="Arial" panose="020B0604020202020204" pitchFamily="34" charset="0"/>
              </a:rPr>
              <a:t>EU5G</a:t>
            </a:r>
          </a:p>
          <a:p>
            <a:endParaRPr lang="LID4096" dirty="0"/>
          </a:p>
        </p:txBody>
      </p:sp>
      <p:sp>
        <p:nvSpPr>
          <p:cNvPr id="2" name="Footer Placeholder 1">
            <a:extLst>
              <a:ext uri="{FF2B5EF4-FFF2-40B4-BE49-F238E27FC236}">
                <a16:creationId xmlns:a16="http://schemas.microsoft.com/office/drawing/2014/main" id="{1FE59015-310F-4A2E-A07B-4AA84DAE1C97}"/>
              </a:ext>
            </a:extLst>
          </p:cNvPr>
          <p:cNvSpPr>
            <a:spLocks noGrp="1"/>
          </p:cNvSpPr>
          <p:nvPr>
            <p:ph type="ftr" sz="quarter" idx="11"/>
          </p:nvPr>
        </p:nvSpPr>
        <p:spPr/>
        <p:txBody>
          <a:bodyPr/>
          <a:lstStyle/>
          <a:p>
            <a:r>
              <a:rPr lang="en-US" noProof="0"/>
              <a:t>21st of November 2022 - EU 5G AHWG plenary</a:t>
            </a:r>
            <a:endParaRPr lang="en-GB" noProof="0" dirty="0"/>
          </a:p>
        </p:txBody>
      </p:sp>
    </p:spTree>
    <p:extLst>
      <p:ext uri="{BB962C8B-B14F-4D97-AF65-F5344CB8AC3E}">
        <p14:creationId xmlns:p14="http://schemas.microsoft.com/office/powerpoint/2010/main" val="1022819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DDB15F1-7148-43B2-8AC6-BAB42E947E17}"/>
              </a:ext>
            </a:extLst>
          </p:cNvPr>
          <p:cNvSpPr>
            <a:spLocks noGrp="1"/>
          </p:cNvSpPr>
          <p:nvPr>
            <p:ph type="body" sz="quarter" idx="13"/>
          </p:nvPr>
        </p:nvSpPr>
        <p:spPr/>
        <p:txBody>
          <a:bodyPr/>
          <a:lstStyle/>
          <a:p>
            <a:r>
              <a:rPr lang="en-GB" sz="1400" dirty="0">
                <a:latin typeface="Arial" panose="020B0604020202020204" pitchFamily="34" charset="0"/>
                <a:cs typeface="Arial" panose="020B0604020202020204" pitchFamily="34" charset="0"/>
              </a:rPr>
              <a:t>EU5G</a:t>
            </a:r>
          </a:p>
          <a:p>
            <a:endParaRPr lang="LID4096" dirty="0"/>
          </a:p>
        </p:txBody>
      </p:sp>
      <p:sp>
        <p:nvSpPr>
          <p:cNvPr id="4" name="Title 3">
            <a:extLst>
              <a:ext uri="{FF2B5EF4-FFF2-40B4-BE49-F238E27FC236}">
                <a16:creationId xmlns:a16="http://schemas.microsoft.com/office/drawing/2014/main" id="{D66A0F62-9CCB-4D16-9D78-D29AA09786E1}"/>
              </a:ext>
            </a:extLst>
          </p:cNvPr>
          <p:cNvSpPr>
            <a:spLocks noGrp="1"/>
          </p:cNvSpPr>
          <p:nvPr>
            <p:ph type="title"/>
          </p:nvPr>
        </p:nvSpPr>
        <p:spPr>
          <a:xfrm>
            <a:off x="0" y="376443"/>
            <a:ext cx="8640000" cy="486072"/>
          </a:xfrm>
        </p:spPr>
        <p:txBody>
          <a:bodyPr/>
          <a:lstStyle/>
          <a:p>
            <a:r>
              <a:rPr lang="en-US" sz="2800" dirty="0"/>
              <a:t>gaps related to platform maturity </a:t>
            </a:r>
            <a:endParaRPr lang="LID4096" sz="2800" dirty="0"/>
          </a:p>
        </p:txBody>
      </p:sp>
      <p:graphicFrame>
        <p:nvGraphicFramePr>
          <p:cNvPr id="13" name="Table 12">
            <a:extLst>
              <a:ext uri="{FF2B5EF4-FFF2-40B4-BE49-F238E27FC236}">
                <a16:creationId xmlns:a16="http://schemas.microsoft.com/office/drawing/2014/main" id="{C50D0AB8-6829-4E4C-8F99-41BE045C13F0}"/>
              </a:ext>
            </a:extLst>
          </p:cNvPr>
          <p:cNvGraphicFramePr>
            <a:graphicFrameLocks noGrp="1"/>
          </p:cNvGraphicFramePr>
          <p:nvPr/>
        </p:nvGraphicFramePr>
        <p:xfrm>
          <a:off x="451175" y="863979"/>
          <a:ext cx="7737649" cy="2846739"/>
        </p:xfrm>
        <a:graphic>
          <a:graphicData uri="http://schemas.openxmlformats.org/drawingml/2006/table">
            <a:tbl>
              <a:tblPr>
                <a:tableStyleId>{5C22544A-7EE6-4342-B048-85BDC9FD1C3A}</a:tableStyleId>
              </a:tblPr>
              <a:tblGrid>
                <a:gridCol w="473762">
                  <a:extLst>
                    <a:ext uri="{9D8B030D-6E8A-4147-A177-3AD203B41FA5}">
                      <a16:colId xmlns:a16="http://schemas.microsoft.com/office/drawing/2014/main" val="802536065"/>
                    </a:ext>
                  </a:extLst>
                </a:gridCol>
                <a:gridCol w="1139033">
                  <a:extLst>
                    <a:ext uri="{9D8B030D-6E8A-4147-A177-3AD203B41FA5}">
                      <a16:colId xmlns:a16="http://schemas.microsoft.com/office/drawing/2014/main" val="2662883692"/>
                    </a:ext>
                  </a:extLst>
                </a:gridCol>
                <a:gridCol w="665861">
                  <a:extLst>
                    <a:ext uri="{9D8B030D-6E8A-4147-A177-3AD203B41FA5}">
                      <a16:colId xmlns:a16="http://schemas.microsoft.com/office/drawing/2014/main" val="39618670"/>
                    </a:ext>
                  </a:extLst>
                </a:gridCol>
                <a:gridCol w="1038980">
                  <a:extLst>
                    <a:ext uri="{9D8B030D-6E8A-4147-A177-3AD203B41FA5}">
                      <a16:colId xmlns:a16="http://schemas.microsoft.com/office/drawing/2014/main" val="1354593883"/>
                    </a:ext>
                  </a:extLst>
                </a:gridCol>
                <a:gridCol w="1997683">
                  <a:extLst>
                    <a:ext uri="{9D8B030D-6E8A-4147-A177-3AD203B41FA5}">
                      <a16:colId xmlns:a16="http://schemas.microsoft.com/office/drawing/2014/main" val="67691034"/>
                    </a:ext>
                  </a:extLst>
                </a:gridCol>
                <a:gridCol w="1393154">
                  <a:extLst>
                    <a:ext uri="{9D8B030D-6E8A-4147-A177-3AD203B41FA5}">
                      <a16:colId xmlns:a16="http://schemas.microsoft.com/office/drawing/2014/main" val="2656521579"/>
                    </a:ext>
                  </a:extLst>
                </a:gridCol>
                <a:gridCol w="1029176">
                  <a:extLst>
                    <a:ext uri="{9D8B030D-6E8A-4147-A177-3AD203B41FA5}">
                      <a16:colId xmlns:a16="http://schemas.microsoft.com/office/drawing/2014/main" val="2217314698"/>
                    </a:ext>
                  </a:extLst>
                </a:gridCol>
              </a:tblGrid>
              <a:tr h="258567">
                <a:tc>
                  <a:txBody>
                    <a:bodyPr/>
                    <a:lstStyle/>
                    <a:p>
                      <a:pPr algn="l" fontAlgn="t"/>
                      <a:r>
                        <a:rPr lang="en-US" sz="700" b="0" i="0" u="none" strike="noStrike" dirty="0">
                          <a:solidFill>
                            <a:schemeClr val="bg1"/>
                          </a:solidFill>
                          <a:effectLst/>
                          <a:highlight>
                            <a:srgbClr val="004F9F"/>
                          </a:highlight>
                          <a:latin typeface="Calibri" panose="020F0502020204030204" pitchFamily="34" charset="0"/>
                        </a:rPr>
                        <a:t>Codification</a:t>
                      </a:r>
                    </a:p>
                  </a:txBody>
                  <a:tcPr marL="5007" marR="5007" marT="5007" marB="0">
                    <a:solidFill>
                      <a:schemeClr val="accent2"/>
                    </a:solidFill>
                  </a:tcPr>
                </a:tc>
                <a:tc>
                  <a:txBody>
                    <a:bodyPr/>
                    <a:lstStyle/>
                    <a:p>
                      <a:pPr algn="l" fontAlgn="t"/>
                      <a:r>
                        <a:rPr lang="en-US" sz="700" b="0" i="0" u="none" strike="noStrike" dirty="0">
                          <a:solidFill>
                            <a:schemeClr val="bg1"/>
                          </a:solidFill>
                          <a:effectLst/>
                          <a:highlight>
                            <a:srgbClr val="004F9F"/>
                          </a:highlight>
                          <a:latin typeface="Calibri" panose="020F0502020204030204" pitchFamily="34" charset="0"/>
                        </a:rPr>
                        <a:t> Gap name</a:t>
                      </a:r>
                    </a:p>
                  </a:txBody>
                  <a:tcPr marL="5007" marR="5007" marT="5007" marB="0">
                    <a:solidFill>
                      <a:schemeClr val="accent2"/>
                    </a:solidFill>
                  </a:tcPr>
                </a:tc>
                <a:tc>
                  <a:txBody>
                    <a:bodyPr/>
                    <a:lstStyle/>
                    <a:p>
                      <a:pPr algn="l" fontAlgn="t"/>
                      <a:r>
                        <a:rPr lang="en-US" sz="700" b="0" i="0" u="none" strike="noStrike" dirty="0">
                          <a:solidFill>
                            <a:schemeClr val="bg1"/>
                          </a:solidFill>
                          <a:effectLst/>
                          <a:highlight>
                            <a:srgbClr val="004F9F"/>
                          </a:highlight>
                          <a:latin typeface="Calibri" panose="020F0502020204030204" pitchFamily="34" charset="0"/>
                        </a:rPr>
                        <a:t>Applicable for</a:t>
                      </a:r>
                    </a:p>
                  </a:txBody>
                  <a:tcPr marL="5007" marR="5007" marT="5007" marB="0">
                    <a:solidFill>
                      <a:schemeClr val="accent2"/>
                    </a:solidFill>
                  </a:tcPr>
                </a:tc>
                <a:tc>
                  <a:txBody>
                    <a:bodyPr/>
                    <a:lstStyle/>
                    <a:p>
                      <a:r>
                        <a:rPr lang="en-US" sz="700" b="0" i="0" u="none" strike="noStrike" kern="1200" dirty="0">
                          <a:solidFill>
                            <a:schemeClr val="bg1"/>
                          </a:solidFill>
                          <a:effectLst/>
                          <a:highlight>
                            <a:srgbClr val="004F9F"/>
                          </a:highlight>
                          <a:latin typeface="Calibri" panose="020F0502020204030204" pitchFamily="34" charset="0"/>
                          <a:ea typeface="+mn-ea"/>
                          <a:cs typeface="+mn-cs"/>
                        </a:rPr>
                        <a:t>Gap category</a:t>
                      </a:r>
                      <a:endParaRPr lang="LID4096" sz="700" b="0" i="0" u="none" strike="noStrike" kern="1200" dirty="0">
                        <a:solidFill>
                          <a:schemeClr val="bg1"/>
                        </a:solidFill>
                        <a:effectLst/>
                        <a:highlight>
                          <a:srgbClr val="004F9F"/>
                        </a:highlight>
                        <a:latin typeface="Calibri" panose="020F0502020204030204" pitchFamily="34" charset="0"/>
                        <a:ea typeface="+mn-ea"/>
                        <a:cs typeface="+mn-cs"/>
                      </a:endParaRPr>
                    </a:p>
                  </a:txBody>
                  <a:tcPr marL="5007" marR="5007" marT="5007" marB="0">
                    <a:solidFill>
                      <a:schemeClr val="accent2"/>
                    </a:solidFill>
                  </a:tcPr>
                </a:tc>
                <a:tc>
                  <a:txBody>
                    <a:bodyPr/>
                    <a:lstStyle/>
                    <a:p>
                      <a:pPr algn="l" fontAlgn="t"/>
                      <a:r>
                        <a:rPr lang="en-US" sz="700" b="0" i="0" u="none" strike="noStrike" kern="1200" dirty="0">
                          <a:solidFill>
                            <a:schemeClr val="bg1"/>
                          </a:solidFill>
                          <a:effectLst/>
                          <a:highlight>
                            <a:srgbClr val="004F9F"/>
                          </a:highlight>
                          <a:latin typeface="Calibri" panose="020F0502020204030204" pitchFamily="34" charset="0"/>
                          <a:ea typeface="+mn-ea"/>
                          <a:cs typeface="+mn-cs"/>
                        </a:rPr>
                        <a:t>Description </a:t>
                      </a:r>
                    </a:p>
                  </a:txBody>
                  <a:tcPr marL="5007" marR="5007" marT="5007" marB="0">
                    <a:solidFill>
                      <a:schemeClr val="accent2"/>
                    </a:solidFill>
                  </a:tcPr>
                </a:tc>
                <a:tc>
                  <a:txBody>
                    <a:bodyPr/>
                    <a:lstStyle/>
                    <a:p>
                      <a:pPr algn="l" fontAlgn="t"/>
                      <a:r>
                        <a:rPr lang="en-US" sz="700" b="0" i="0" u="none" strike="noStrike" dirty="0">
                          <a:solidFill>
                            <a:schemeClr val="bg1"/>
                          </a:solidFill>
                          <a:effectLst/>
                          <a:highlight>
                            <a:srgbClr val="004F9F"/>
                          </a:highlight>
                          <a:latin typeface="Calibri" panose="020F0502020204030204" pitchFamily="34" charset="0"/>
                        </a:rPr>
                        <a:t>Resolution </a:t>
                      </a:r>
                    </a:p>
                  </a:txBody>
                  <a:tcPr marL="5007" marR="5007" marT="5007" marB="0">
                    <a:solidFill>
                      <a:schemeClr val="accent2"/>
                    </a:solidFill>
                  </a:tcPr>
                </a:tc>
                <a:tc>
                  <a:txBody>
                    <a:bodyPr/>
                    <a:lstStyle/>
                    <a:p>
                      <a:pPr algn="l" fontAlgn="t"/>
                      <a:r>
                        <a:rPr lang="en-US" sz="700" b="0" i="0" u="none" strike="noStrike" dirty="0">
                          <a:solidFill>
                            <a:schemeClr val="bg1"/>
                          </a:solidFill>
                          <a:effectLst/>
                          <a:highlight>
                            <a:srgbClr val="004F9F"/>
                          </a:highlight>
                          <a:latin typeface="Calibri" panose="020F0502020204030204" pitchFamily="34" charset="0"/>
                        </a:rPr>
                        <a:t>Proposed implementation timing </a:t>
                      </a:r>
                    </a:p>
                  </a:txBody>
                  <a:tcPr marL="5007" marR="5007" marT="5007" marB="0">
                    <a:solidFill>
                      <a:schemeClr val="accent2"/>
                    </a:solidFill>
                  </a:tcPr>
                </a:tc>
                <a:extLst>
                  <a:ext uri="{0D108BD9-81ED-4DB2-BD59-A6C34878D82A}">
                    <a16:rowId xmlns:a16="http://schemas.microsoft.com/office/drawing/2014/main" val="2034120655"/>
                  </a:ext>
                </a:extLst>
              </a:tr>
              <a:tr h="722381">
                <a:tc>
                  <a:txBody>
                    <a:bodyPr/>
                    <a:lstStyle/>
                    <a:p>
                      <a:pPr algn="l" fontAlgn="t"/>
                      <a:r>
                        <a:rPr lang="en-US" sz="600" b="0" i="0" u="none" strike="noStrike" kern="1200" dirty="0">
                          <a:solidFill>
                            <a:srgbClr val="000000"/>
                          </a:solidFill>
                          <a:effectLst/>
                          <a:latin typeface="Arial" panose="020B0604020202020204" pitchFamily="34" charset="0"/>
                          <a:ea typeface="+mn-ea"/>
                          <a:cs typeface="Arial" panose="020B0604020202020204" pitchFamily="34" charset="0"/>
                        </a:rPr>
                        <a:t>C&amp;P_01</a:t>
                      </a:r>
                    </a:p>
                  </a:txBody>
                  <a:tcPr marL="7620" marR="7620" marT="7620" marB="0">
                    <a:solidFill>
                      <a:schemeClr val="bg2">
                        <a:lumMod val="20000"/>
                        <a:lumOff val="80000"/>
                      </a:schemeClr>
                    </a:solidFill>
                  </a:tcPr>
                </a:tc>
                <a:tc>
                  <a:txBody>
                    <a:bodyPr/>
                    <a:lstStyle/>
                    <a:p>
                      <a:pPr algn="l" fontAlgn="t"/>
                      <a:r>
                        <a:rPr lang="en-US" sz="600" b="0" i="0" u="none" strike="noStrike" kern="1200" dirty="0">
                          <a:solidFill>
                            <a:srgbClr val="000000"/>
                          </a:solidFill>
                          <a:effectLst/>
                          <a:latin typeface="Arial" panose="020B0604020202020204" pitchFamily="34" charset="0"/>
                          <a:ea typeface="+mn-ea"/>
                          <a:cs typeface="Arial" panose="020B0604020202020204" pitchFamily="34" charset="0"/>
                        </a:rPr>
                        <a:t>Security level of 5G Network elements</a:t>
                      </a:r>
                    </a:p>
                  </a:txBody>
                  <a:tcPr marL="7620" marR="7620" marT="7620" marB="0">
                    <a:solidFill>
                      <a:schemeClr val="bg2">
                        <a:lumMod val="20000"/>
                        <a:lumOff val="80000"/>
                      </a:schemeClr>
                    </a:solidFill>
                  </a:tcPr>
                </a:tc>
                <a:tc>
                  <a:txBody>
                    <a:bodyPr/>
                    <a:lstStyle/>
                    <a:p>
                      <a:pPr algn="l" fontAlgn="t"/>
                      <a:r>
                        <a:rPr lang="en-US" sz="600" b="0" i="0" u="none" strike="noStrike" kern="1200" dirty="0">
                          <a:solidFill>
                            <a:srgbClr val="000000"/>
                          </a:solidFill>
                          <a:effectLst/>
                          <a:latin typeface="Arial" panose="020B0604020202020204" pitchFamily="34" charset="0"/>
                          <a:ea typeface="+mn-ea"/>
                          <a:cs typeface="Arial" panose="020B0604020202020204" pitchFamily="34" charset="0"/>
                        </a:rPr>
                        <a:t>5GNE, 5GNF</a:t>
                      </a:r>
                    </a:p>
                  </a:txBody>
                  <a:tcPr marL="7620" marR="7620" marT="7620" marB="0">
                    <a:solidFill>
                      <a:schemeClr val="bg2">
                        <a:lumMod val="20000"/>
                        <a:lumOff val="80000"/>
                      </a:schemeClr>
                    </a:solidFill>
                  </a:tcPr>
                </a:tc>
                <a:tc>
                  <a:txBody>
                    <a:bodyPr/>
                    <a:lstStyle/>
                    <a:p>
                      <a:pPr algn="l" fontAlgn="t"/>
                      <a:r>
                        <a:rPr lang="en-US" sz="600" b="0" i="0" u="none" strike="noStrike" kern="1200" dirty="0">
                          <a:solidFill>
                            <a:srgbClr val="000000"/>
                          </a:solidFill>
                          <a:effectLst/>
                          <a:latin typeface="Arial" panose="020B0604020202020204" pitchFamily="34" charset="0"/>
                          <a:ea typeface="+mn-ea"/>
                          <a:cs typeface="Arial" panose="020B0604020202020204" pitchFamily="34" charset="0"/>
                        </a:rPr>
                        <a:t>5G Components &amp; processes</a:t>
                      </a:r>
                      <a:br>
                        <a:rPr lang="en-US" sz="600" b="0" i="0" u="none" strike="noStrike" kern="1200" dirty="0">
                          <a:solidFill>
                            <a:srgbClr val="000000"/>
                          </a:solidFill>
                          <a:effectLst/>
                          <a:latin typeface="Arial" panose="020B0604020202020204" pitchFamily="34" charset="0"/>
                          <a:ea typeface="+mn-ea"/>
                          <a:cs typeface="Arial" panose="020B0604020202020204" pitchFamily="34" charset="0"/>
                        </a:rPr>
                      </a:br>
                      <a:br>
                        <a:rPr lang="en-US" sz="600" b="0" i="0" u="none" strike="noStrike" kern="1200" dirty="0">
                          <a:solidFill>
                            <a:srgbClr val="000000"/>
                          </a:solidFill>
                          <a:effectLst/>
                          <a:latin typeface="Arial" panose="020B0604020202020204" pitchFamily="34" charset="0"/>
                          <a:ea typeface="+mn-ea"/>
                          <a:cs typeface="Arial" panose="020B0604020202020204" pitchFamily="34" charset="0"/>
                        </a:rPr>
                      </a:br>
                      <a:r>
                        <a:rPr lang="en-US" sz="600" b="0" i="0" u="none" strike="noStrike" kern="1200" dirty="0">
                          <a:solidFill>
                            <a:srgbClr val="000000"/>
                          </a:solidFill>
                          <a:effectLst/>
                          <a:latin typeface="Arial" panose="020B0604020202020204" pitchFamily="34" charset="0"/>
                          <a:ea typeface="+mn-ea"/>
                          <a:cs typeface="Arial" panose="020B0604020202020204" pitchFamily="34" charset="0"/>
                        </a:rPr>
                        <a:t>Specifications &amp; standards</a:t>
                      </a:r>
                    </a:p>
                  </a:txBody>
                  <a:tcPr marL="7620" marR="7620" marT="7620" marB="0">
                    <a:solidFill>
                      <a:schemeClr val="bg2">
                        <a:lumMod val="20000"/>
                        <a:lumOff val="80000"/>
                      </a:schemeClr>
                    </a:solidFill>
                  </a:tcPr>
                </a:tc>
                <a:tc>
                  <a:txBody>
                    <a:bodyPr/>
                    <a:lstStyle/>
                    <a:p>
                      <a:pPr algn="l" fontAlgn="t"/>
                      <a:r>
                        <a:rPr lang="en-US" sz="600" b="0" i="0" u="none" strike="noStrike" kern="1200" dirty="0">
                          <a:solidFill>
                            <a:srgbClr val="000000"/>
                          </a:solidFill>
                          <a:effectLst/>
                          <a:latin typeface="Arial" panose="020B0604020202020204" pitchFamily="34" charset="0"/>
                          <a:ea typeface="+mn-ea"/>
                          <a:cs typeface="Arial" panose="020B0604020202020204" pitchFamily="34" charset="0"/>
                        </a:rPr>
                        <a:t>The security and assurance requirement assessment showed that resistance against APL4 or even APL5 attack potential is required for some network functions, for instance for the UDM network function. </a:t>
                      </a:r>
                      <a:br>
                        <a:rPr lang="en-US" sz="600" b="0" i="0" u="none" strike="noStrike" kern="1200" dirty="0">
                          <a:solidFill>
                            <a:srgbClr val="000000"/>
                          </a:solidFill>
                          <a:effectLst/>
                          <a:latin typeface="Arial" panose="020B0604020202020204" pitchFamily="34" charset="0"/>
                          <a:ea typeface="+mn-ea"/>
                          <a:cs typeface="Arial" panose="020B0604020202020204" pitchFamily="34" charset="0"/>
                        </a:rPr>
                      </a:br>
                      <a:r>
                        <a:rPr lang="en-US" sz="600" b="0" i="0" u="none" strike="noStrike" kern="1200" dirty="0">
                          <a:solidFill>
                            <a:srgbClr val="000000"/>
                          </a:solidFill>
                          <a:effectLst/>
                          <a:latin typeface="Arial" panose="020B0604020202020204" pitchFamily="34" charset="0"/>
                          <a:ea typeface="+mn-ea"/>
                          <a:cs typeface="Arial" panose="020B0604020202020204" pitchFamily="34" charset="0"/>
                        </a:rPr>
                        <a:t>However, 3GPP's system and product security specifications define a baseline security level for 5G network elements and functions, and there are no dedicated security levels or dedicated controls in relation to attacker profiles and capacities. Threats, vulnerabilities and attack scenarios which have potentially been used as basis for the security specifications are unknown.</a:t>
                      </a:r>
                    </a:p>
                  </a:txBody>
                  <a:tcPr marL="7620" marR="7620" marT="7620" marB="0">
                    <a:solidFill>
                      <a:schemeClr val="bg2">
                        <a:lumMod val="20000"/>
                        <a:lumOff val="80000"/>
                      </a:schemeClr>
                    </a:solidFill>
                  </a:tcPr>
                </a:tc>
                <a:tc>
                  <a:txBody>
                    <a:bodyPr/>
                    <a:lstStyle/>
                    <a:p>
                      <a:pPr algn="l" fontAlgn="t"/>
                      <a:r>
                        <a:rPr lang="en-US" sz="600" b="0" i="0" u="none" strike="noStrike" kern="1200" dirty="0">
                          <a:solidFill>
                            <a:srgbClr val="000000"/>
                          </a:solidFill>
                          <a:effectLst/>
                          <a:latin typeface="Arial" panose="020B0604020202020204" pitchFamily="34" charset="0"/>
                          <a:ea typeface="+mn-ea"/>
                          <a:cs typeface="Arial" panose="020B0604020202020204" pitchFamily="34" charset="0"/>
                        </a:rPr>
                        <a:t>It should be </a:t>
                      </a:r>
                      <a:r>
                        <a:rPr lang="en-US" sz="600" b="0" i="0" u="none" strike="noStrike" kern="1200" dirty="0" err="1">
                          <a:solidFill>
                            <a:srgbClr val="000000"/>
                          </a:solidFill>
                          <a:effectLst/>
                          <a:latin typeface="Arial" panose="020B0604020202020204" pitchFamily="34" charset="0"/>
                          <a:ea typeface="+mn-ea"/>
                          <a:cs typeface="Arial" panose="020B0604020202020204" pitchFamily="34" charset="0"/>
                        </a:rPr>
                        <a:t>analysed</a:t>
                      </a:r>
                      <a:r>
                        <a:rPr lang="en-US" sz="600" b="0" i="0" u="none" strike="noStrike" kern="1200" dirty="0">
                          <a:solidFill>
                            <a:srgbClr val="000000"/>
                          </a:solidFill>
                          <a:effectLst/>
                          <a:latin typeface="Arial" panose="020B0604020202020204" pitchFamily="34" charset="0"/>
                          <a:ea typeface="+mn-ea"/>
                          <a:cs typeface="Arial" panose="020B0604020202020204" pitchFamily="34" charset="0"/>
                        </a:rPr>
                        <a:t> whether an increase of the security level for all components would make sense or if alternatively dedicated architecture measures that focus on security-critical functions should be defined.</a:t>
                      </a:r>
                    </a:p>
                  </a:txBody>
                  <a:tcPr marL="7620" marR="7620" marT="7620" marB="0">
                    <a:solidFill>
                      <a:schemeClr val="bg2">
                        <a:lumMod val="20000"/>
                        <a:lumOff val="80000"/>
                      </a:schemeClr>
                    </a:solidFill>
                  </a:tcPr>
                </a:tc>
                <a:tc>
                  <a:txBody>
                    <a:bodyPr/>
                    <a:lstStyle/>
                    <a:p>
                      <a:pPr algn="l" fontAlgn="t"/>
                      <a:r>
                        <a:rPr lang="en-US" sz="600" b="0" i="0" u="none" strike="noStrike" kern="1200" dirty="0">
                          <a:solidFill>
                            <a:srgbClr val="000000"/>
                          </a:solidFill>
                          <a:effectLst/>
                          <a:latin typeface="Arial" panose="020B0604020202020204" pitchFamily="34" charset="0"/>
                          <a:ea typeface="+mn-ea"/>
                          <a:cs typeface="Arial" panose="020B0604020202020204" pitchFamily="34" charset="0"/>
                        </a:rPr>
                        <a:t>Future version of the scheme</a:t>
                      </a:r>
                    </a:p>
                  </a:txBody>
                  <a:tcPr marL="7620" marR="7620" marT="7620" marB="0">
                    <a:solidFill>
                      <a:schemeClr val="bg2">
                        <a:lumMod val="20000"/>
                        <a:lumOff val="80000"/>
                      </a:schemeClr>
                    </a:solidFill>
                  </a:tcPr>
                </a:tc>
                <a:extLst>
                  <a:ext uri="{0D108BD9-81ED-4DB2-BD59-A6C34878D82A}">
                    <a16:rowId xmlns:a16="http://schemas.microsoft.com/office/drawing/2014/main" val="542741013"/>
                  </a:ext>
                </a:extLst>
              </a:tr>
              <a:tr h="652692">
                <a:tc>
                  <a:txBody>
                    <a:bodyPr/>
                    <a:lstStyle/>
                    <a:p>
                      <a:pPr algn="l" fontAlgn="t"/>
                      <a:r>
                        <a:rPr lang="en-US" sz="600" b="0" i="0" u="none" strike="noStrike" dirty="0">
                          <a:solidFill>
                            <a:srgbClr val="000000"/>
                          </a:solidFill>
                          <a:effectLst/>
                          <a:latin typeface="Arial" panose="020B0604020202020204" pitchFamily="34" charset="0"/>
                          <a:cs typeface="Arial" panose="020B0604020202020204" pitchFamily="34" charset="0"/>
                        </a:rPr>
                        <a:t>MSR_01</a:t>
                      </a:r>
                    </a:p>
                  </a:txBody>
                  <a:tcPr marL="7620" marR="7620" marT="7620" marB="0">
                    <a:solidFill>
                      <a:schemeClr val="bg2">
                        <a:lumMod val="20000"/>
                        <a:lumOff val="80000"/>
                      </a:schemeClr>
                    </a:solidFill>
                  </a:tcPr>
                </a:tc>
                <a:tc>
                  <a:txBody>
                    <a:bodyPr/>
                    <a:lstStyle/>
                    <a:p>
                      <a:pPr algn="l" fontAlgn="t"/>
                      <a:r>
                        <a:rPr lang="en-US" sz="600" b="0" i="0" u="none" strike="noStrike" dirty="0">
                          <a:solidFill>
                            <a:srgbClr val="000000"/>
                          </a:solidFill>
                          <a:effectLst/>
                          <a:latin typeface="Arial" panose="020B0604020202020204" pitchFamily="34" charset="0"/>
                          <a:cs typeface="Arial" panose="020B0604020202020204" pitchFamily="34" charset="0"/>
                        </a:rPr>
                        <a:t>Certification for ORAN components</a:t>
                      </a:r>
                    </a:p>
                  </a:txBody>
                  <a:tcPr marL="7620" marR="7620" marT="7620" marB="0">
                    <a:solidFill>
                      <a:schemeClr val="bg2">
                        <a:lumMod val="20000"/>
                        <a:lumOff val="80000"/>
                      </a:schemeClr>
                    </a:solidFill>
                  </a:tcPr>
                </a:tc>
                <a:tc>
                  <a:txBody>
                    <a:bodyPr/>
                    <a:lstStyle/>
                    <a:p>
                      <a:pPr algn="l" fontAlgn="t"/>
                      <a:r>
                        <a:rPr lang="en-US" sz="600" b="0" i="0" u="none" strike="noStrike" dirty="0">
                          <a:solidFill>
                            <a:srgbClr val="000000"/>
                          </a:solidFill>
                          <a:effectLst/>
                          <a:latin typeface="Arial" panose="020B0604020202020204" pitchFamily="34" charset="0"/>
                          <a:cs typeface="Arial" panose="020B0604020202020204" pitchFamily="34" charset="0"/>
                        </a:rPr>
                        <a:t>ORAN components</a:t>
                      </a:r>
                    </a:p>
                  </a:txBody>
                  <a:tcPr marL="7620" marR="7620" marT="7620" marB="0">
                    <a:solidFill>
                      <a:schemeClr val="bg2">
                        <a:lumMod val="20000"/>
                        <a:lumOff val="80000"/>
                      </a:schemeClr>
                    </a:solidFill>
                  </a:tcPr>
                </a:tc>
                <a:tc>
                  <a:txBody>
                    <a:bodyPr/>
                    <a:lstStyle/>
                    <a:p>
                      <a:pPr algn="l" fontAlgn="t"/>
                      <a:r>
                        <a:rPr lang="en-US" sz="600" b="0" i="0" u="none" strike="noStrike" dirty="0">
                          <a:solidFill>
                            <a:srgbClr val="000000"/>
                          </a:solidFill>
                          <a:effectLst/>
                          <a:latin typeface="Arial" panose="020B0604020202020204" pitchFamily="34" charset="0"/>
                          <a:cs typeface="Arial" panose="020B0604020202020204" pitchFamily="34" charset="0"/>
                        </a:rPr>
                        <a:t>Member state requirements</a:t>
                      </a:r>
                      <a:br>
                        <a:rPr lang="en-US" sz="600" b="0" i="0" u="none" strike="noStrike" dirty="0">
                          <a:solidFill>
                            <a:srgbClr val="000000"/>
                          </a:solidFill>
                          <a:effectLst/>
                          <a:latin typeface="Arial" panose="020B0604020202020204" pitchFamily="34" charset="0"/>
                          <a:cs typeface="Arial" panose="020B0604020202020204" pitchFamily="34" charset="0"/>
                        </a:rPr>
                      </a:br>
                      <a:br>
                        <a:rPr lang="en-US" sz="600" b="0" i="0" u="none" strike="noStrike" dirty="0">
                          <a:solidFill>
                            <a:srgbClr val="000000"/>
                          </a:solidFill>
                          <a:effectLst/>
                          <a:latin typeface="Arial" panose="020B0604020202020204" pitchFamily="34" charset="0"/>
                          <a:cs typeface="Arial" panose="020B0604020202020204" pitchFamily="34" charset="0"/>
                        </a:rPr>
                      </a:br>
                      <a:r>
                        <a:rPr lang="en-US" sz="600" b="0" i="0" u="none" strike="noStrike" dirty="0">
                          <a:solidFill>
                            <a:srgbClr val="000000"/>
                          </a:solidFill>
                          <a:effectLst/>
                          <a:latin typeface="Arial" panose="020B0604020202020204" pitchFamily="34" charset="0"/>
                          <a:cs typeface="Arial" panose="020B0604020202020204" pitchFamily="34" charset="0"/>
                        </a:rPr>
                        <a:t>Specifications &amp; standards</a:t>
                      </a:r>
                      <a:br>
                        <a:rPr lang="en-US" sz="600" b="0" i="0" u="none" strike="noStrike" dirty="0">
                          <a:solidFill>
                            <a:srgbClr val="000000"/>
                          </a:solidFill>
                          <a:effectLst/>
                          <a:latin typeface="Arial" panose="020B0604020202020204" pitchFamily="34" charset="0"/>
                          <a:cs typeface="Arial" panose="020B0604020202020204" pitchFamily="34" charset="0"/>
                        </a:rPr>
                      </a:br>
                      <a:br>
                        <a:rPr lang="en-US" sz="600" b="0" i="0" u="none" strike="noStrike" dirty="0">
                          <a:solidFill>
                            <a:srgbClr val="000000"/>
                          </a:solidFill>
                          <a:effectLst/>
                          <a:latin typeface="Arial" panose="020B0604020202020204" pitchFamily="34" charset="0"/>
                          <a:cs typeface="Arial" panose="020B0604020202020204" pitchFamily="34" charset="0"/>
                        </a:rPr>
                      </a:br>
                      <a:r>
                        <a:rPr lang="en-US" sz="600" b="0" i="0" u="none" strike="noStrike" dirty="0">
                          <a:solidFill>
                            <a:srgbClr val="000000"/>
                          </a:solidFill>
                          <a:effectLst/>
                          <a:latin typeface="Arial" panose="020B0604020202020204" pitchFamily="34" charset="0"/>
                          <a:cs typeface="Arial" panose="020B0604020202020204" pitchFamily="34" charset="0"/>
                        </a:rPr>
                        <a:t>Cybersecurity certification </a:t>
                      </a:r>
                    </a:p>
                  </a:txBody>
                  <a:tcPr marL="7620" marR="7620" marT="7620" marB="0">
                    <a:solidFill>
                      <a:schemeClr val="bg2">
                        <a:lumMod val="20000"/>
                        <a:lumOff val="80000"/>
                      </a:schemeClr>
                    </a:solidFill>
                  </a:tcPr>
                </a:tc>
                <a:tc>
                  <a:txBody>
                    <a:bodyPr/>
                    <a:lstStyle/>
                    <a:p>
                      <a:pPr algn="l" fontAlgn="t"/>
                      <a:r>
                        <a:rPr lang="en-US" sz="600" b="0" i="0" u="none" strike="noStrike" dirty="0">
                          <a:solidFill>
                            <a:srgbClr val="000000"/>
                          </a:solidFill>
                          <a:effectLst/>
                          <a:latin typeface="Arial" panose="020B0604020202020204" pitchFamily="34" charset="0"/>
                          <a:cs typeface="Arial" panose="020B0604020202020204" pitchFamily="34" charset="0"/>
                        </a:rPr>
                        <a:t>MS requested that ORAN components should be supported by the EU5G scheme. The maturity of related specifications and evaluation methodology is not fully offered yet, and such specifications and evaluation methodology are not standardized.</a:t>
                      </a:r>
                    </a:p>
                  </a:txBody>
                  <a:tcPr marL="7620" marR="7620" marT="7620" marB="0">
                    <a:solidFill>
                      <a:schemeClr val="bg2">
                        <a:lumMod val="20000"/>
                        <a:lumOff val="80000"/>
                      </a:schemeClr>
                    </a:solidFill>
                  </a:tcPr>
                </a:tc>
                <a:tc>
                  <a:txBody>
                    <a:bodyPr/>
                    <a:lstStyle/>
                    <a:p>
                      <a:pPr algn="l" fontAlgn="t"/>
                      <a:r>
                        <a:rPr lang="en-US" sz="600" b="0" i="0" u="none" strike="noStrike" dirty="0">
                          <a:solidFill>
                            <a:srgbClr val="000000"/>
                          </a:solidFill>
                          <a:effectLst/>
                          <a:latin typeface="Arial" panose="020B0604020202020204" pitchFamily="34" charset="0"/>
                          <a:cs typeface="Arial" panose="020B0604020202020204" pitchFamily="34" charset="0"/>
                        </a:rPr>
                        <a:t>Analyze standards under development for the security specification and evaluation of ORAN components, and consider ORAN components for a future version of the scheme.</a:t>
                      </a:r>
                    </a:p>
                  </a:txBody>
                  <a:tcPr marL="7620" marR="7620" marT="7620" marB="0">
                    <a:solidFill>
                      <a:schemeClr val="bg2">
                        <a:lumMod val="20000"/>
                        <a:lumOff val="80000"/>
                      </a:schemeClr>
                    </a:solidFill>
                  </a:tcPr>
                </a:tc>
                <a:tc>
                  <a:txBody>
                    <a:bodyPr/>
                    <a:lstStyle/>
                    <a:p>
                      <a:pPr algn="l" fontAlgn="t"/>
                      <a:r>
                        <a:rPr lang="en-US" sz="600" b="0" i="0" u="none" strike="noStrike" dirty="0">
                          <a:solidFill>
                            <a:srgbClr val="000000"/>
                          </a:solidFill>
                          <a:effectLst/>
                          <a:latin typeface="Arial" panose="020B0604020202020204" pitchFamily="34" charset="0"/>
                          <a:cs typeface="Arial" panose="020B0604020202020204" pitchFamily="34" charset="0"/>
                        </a:rPr>
                        <a:t>Future version of the scheme</a:t>
                      </a:r>
                    </a:p>
                  </a:txBody>
                  <a:tcPr marL="7620" marR="7620" marT="7620" marB="0">
                    <a:solidFill>
                      <a:schemeClr val="bg2">
                        <a:lumMod val="20000"/>
                        <a:lumOff val="80000"/>
                      </a:schemeClr>
                    </a:solidFill>
                  </a:tcPr>
                </a:tc>
                <a:extLst>
                  <a:ext uri="{0D108BD9-81ED-4DB2-BD59-A6C34878D82A}">
                    <a16:rowId xmlns:a16="http://schemas.microsoft.com/office/drawing/2014/main" val="2472621221"/>
                  </a:ext>
                </a:extLst>
              </a:tr>
              <a:tr h="652692">
                <a:tc>
                  <a:txBody>
                    <a:bodyPr/>
                    <a:lstStyle/>
                    <a:p>
                      <a:pPr algn="l" fontAlgn="t"/>
                      <a:r>
                        <a:rPr lang="en-US" sz="600" b="0" i="0" u="none" strike="noStrike">
                          <a:solidFill>
                            <a:srgbClr val="000000"/>
                          </a:solidFill>
                          <a:effectLst/>
                          <a:latin typeface="Arial" panose="020B0604020202020204" pitchFamily="34" charset="0"/>
                          <a:cs typeface="Arial" panose="020B0604020202020204" pitchFamily="34" charset="0"/>
                        </a:rPr>
                        <a:t>5GS_01</a:t>
                      </a:r>
                    </a:p>
                  </a:txBody>
                  <a:tcPr marL="7620" marR="7620" marT="7620" marB="0">
                    <a:solidFill>
                      <a:schemeClr val="bg2">
                        <a:lumMod val="20000"/>
                        <a:lumOff val="80000"/>
                      </a:schemeClr>
                    </a:solidFill>
                  </a:tcPr>
                </a:tc>
                <a:tc>
                  <a:txBody>
                    <a:bodyPr/>
                    <a:lstStyle/>
                    <a:p>
                      <a:pPr algn="l" fontAlgn="t"/>
                      <a:r>
                        <a:rPr lang="en-US" sz="600" b="0" i="0" u="none" strike="noStrike">
                          <a:solidFill>
                            <a:srgbClr val="000000"/>
                          </a:solidFill>
                          <a:effectLst/>
                          <a:latin typeface="Arial" panose="020B0604020202020204" pitchFamily="34" charset="0"/>
                          <a:cs typeface="Arial" panose="020B0604020202020204" pitchFamily="34" charset="0"/>
                        </a:rPr>
                        <a:t>Inter-PLMN communication</a:t>
                      </a:r>
                    </a:p>
                  </a:txBody>
                  <a:tcPr marL="7620" marR="7620" marT="7620" marB="0">
                    <a:solidFill>
                      <a:schemeClr val="bg2">
                        <a:lumMod val="20000"/>
                        <a:lumOff val="80000"/>
                      </a:schemeClr>
                    </a:solidFill>
                  </a:tcPr>
                </a:tc>
                <a:tc>
                  <a:txBody>
                    <a:bodyPr/>
                    <a:lstStyle/>
                    <a:p>
                      <a:pPr algn="l" fontAlgn="t"/>
                      <a:r>
                        <a:rPr lang="en-US" sz="600" b="0" i="0" u="none" strike="noStrike">
                          <a:solidFill>
                            <a:srgbClr val="000000"/>
                          </a:solidFill>
                          <a:effectLst/>
                          <a:latin typeface="Arial" panose="020B0604020202020204" pitchFamily="34" charset="0"/>
                          <a:cs typeface="Arial" panose="020B0604020202020204" pitchFamily="34" charset="0"/>
                        </a:rPr>
                        <a:t>5GS</a:t>
                      </a:r>
                    </a:p>
                  </a:txBody>
                  <a:tcPr marL="7620" marR="7620" marT="7620" marB="0">
                    <a:solidFill>
                      <a:schemeClr val="bg2">
                        <a:lumMod val="20000"/>
                        <a:lumOff val="80000"/>
                      </a:schemeClr>
                    </a:solidFill>
                  </a:tcPr>
                </a:tc>
                <a:tc>
                  <a:txBody>
                    <a:bodyPr/>
                    <a:lstStyle/>
                    <a:p>
                      <a:pPr algn="l" fontAlgn="t"/>
                      <a:r>
                        <a:rPr lang="en-US" sz="600" b="0" i="0" u="none" strike="noStrike" dirty="0">
                          <a:solidFill>
                            <a:srgbClr val="000000"/>
                          </a:solidFill>
                          <a:effectLst/>
                          <a:latin typeface="Arial" panose="020B0604020202020204" pitchFamily="34" charset="0"/>
                          <a:cs typeface="Arial" panose="020B0604020202020204" pitchFamily="34" charset="0"/>
                        </a:rPr>
                        <a:t>5G system architecture</a:t>
                      </a:r>
                      <a:br>
                        <a:rPr lang="en-US" sz="600" b="0" i="0" u="none" strike="noStrike" dirty="0">
                          <a:solidFill>
                            <a:srgbClr val="000000"/>
                          </a:solidFill>
                          <a:effectLst/>
                          <a:latin typeface="Arial" panose="020B0604020202020204" pitchFamily="34" charset="0"/>
                          <a:cs typeface="Arial" panose="020B0604020202020204" pitchFamily="34" charset="0"/>
                        </a:rPr>
                      </a:br>
                      <a:br>
                        <a:rPr lang="en-US" sz="600" b="0" i="0" u="none" strike="noStrike" dirty="0">
                          <a:solidFill>
                            <a:srgbClr val="000000"/>
                          </a:solidFill>
                          <a:effectLst/>
                          <a:latin typeface="Arial" panose="020B0604020202020204" pitchFamily="34" charset="0"/>
                          <a:cs typeface="Arial" panose="020B0604020202020204" pitchFamily="34" charset="0"/>
                        </a:rPr>
                      </a:br>
                      <a:r>
                        <a:rPr lang="en-US" sz="600" b="0" i="0" u="none" strike="noStrike" dirty="0">
                          <a:solidFill>
                            <a:srgbClr val="000000"/>
                          </a:solidFill>
                          <a:effectLst/>
                          <a:latin typeface="Arial" panose="020B0604020202020204" pitchFamily="34" charset="0"/>
                          <a:cs typeface="Arial" panose="020B0604020202020204" pitchFamily="34" charset="0"/>
                        </a:rPr>
                        <a:t>Specifications &amp; standards</a:t>
                      </a:r>
                      <a:br>
                        <a:rPr lang="en-US" sz="600" b="0" i="0" u="none" strike="noStrike" dirty="0">
                          <a:solidFill>
                            <a:srgbClr val="000000"/>
                          </a:solidFill>
                          <a:effectLst/>
                          <a:latin typeface="Arial" panose="020B0604020202020204" pitchFamily="34" charset="0"/>
                          <a:cs typeface="Arial" panose="020B0604020202020204" pitchFamily="34" charset="0"/>
                        </a:rPr>
                      </a:br>
                      <a:br>
                        <a:rPr lang="en-US" sz="600" b="0" i="0" u="none" strike="noStrike" dirty="0">
                          <a:solidFill>
                            <a:srgbClr val="000000"/>
                          </a:solidFill>
                          <a:effectLst/>
                          <a:latin typeface="Arial" panose="020B0604020202020204" pitchFamily="34" charset="0"/>
                          <a:cs typeface="Arial" panose="020B0604020202020204" pitchFamily="34" charset="0"/>
                        </a:rPr>
                      </a:br>
                      <a:r>
                        <a:rPr lang="en-US" sz="600" b="0" i="0" u="none" strike="noStrike" dirty="0">
                          <a:solidFill>
                            <a:srgbClr val="000000"/>
                          </a:solidFill>
                          <a:effectLst/>
                          <a:latin typeface="Arial" panose="020B0604020202020204" pitchFamily="34" charset="0"/>
                          <a:cs typeface="Arial" panose="020B0604020202020204" pitchFamily="34" charset="0"/>
                        </a:rPr>
                        <a:t>Policy</a:t>
                      </a:r>
                    </a:p>
                  </a:txBody>
                  <a:tcPr marL="7620" marR="7620" marT="7620" marB="0">
                    <a:solidFill>
                      <a:schemeClr val="bg2">
                        <a:lumMod val="20000"/>
                        <a:lumOff val="80000"/>
                      </a:schemeClr>
                    </a:solidFill>
                  </a:tcPr>
                </a:tc>
                <a:tc>
                  <a:txBody>
                    <a:bodyPr/>
                    <a:lstStyle/>
                    <a:p>
                      <a:pPr algn="l" fontAlgn="t"/>
                      <a:r>
                        <a:rPr lang="en-US" sz="600" b="0" i="0" u="none" strike="noStrike" dirty="0">
                          <a:solidFill>
                            <a:srgbClr val="000000"/>
                          </a:solidFill>
                          <a:effectLst/>
                          <a:latin typeface="Arial" panose="020B0604020202020204" pitchFamily="34" charset="0"/>
                          <a:cs typeface="Arial" panose="020B0604020202020204" pitchFamily="34" charset="0"/>
                        </a:rPr>
                        <a:t>Despite the strong interest of some MS and MNO to come to a secure solution, the finalization of the specification work for 5G inter-PLMN communication is hampered by diverging interest of stakeholders involved. The criticality of this specification and implementation gap was proven by an assessment of the example scenario "hosted SEPP" which showed significant risks and high attack potential resulting in high security and assurance requirements to the involved system component SEPP and the 3rd party potentially hosting this SEPP.</a:t>
                      </a:r>
                    </a:p>
                  </a:txBody>
                  <a:tcPr marL="7620" marR="7620" marT="7620" marB="0">
                    <a:solidFill>
                      <a:schemeClr val="bg2">
                        <a:lumMod val="20000"/>
                        <a:lumOff val="80000"/>
                      </a:schemeClr>
                    </a:solidFill>
                  </a:tcPr>
                </a:tc>
                <a:tc>
                  <a:txBody>
                    <a:bodyPr/>
                    <a:lstStyle/>
                    <a:p>
                      <a:pPr algn="l" fontAlgn="t"/>
                      <a:r>
                        <a:rPr lang="en-US" sz="600" b="0" i="0" u="none" strike="noStrike" dirty="0">
                          <a:solidFill>
                            <a:srgbClr val="000000"/>
                          </a:solidFill>
                          <a:effectLst/>
                          <a:latin typeface="Arial" panose="020B0604020202020204" pitchFamily="34" charset="0"/>
                          <a:cs typeface="Arial" panose="020B0604020202020204" pitchFamily="34" charset="0"/>
                        </a:rPr>
                        <a:t>Analyze GSMA's proposal and proceed to risk assessment.</a:t>
                      </a:r>
                    </a:p>
                  </a:txBody>
                  <a:tcPr marL="7620" marR="7620" marT="7620" marB="0">
                    <a:solidFill>
                      <a:schemeClr val="bg2">
                        <a:lumMod val="20000"/>
                        <a:lumOff val="80000"/>
                      </a:schemeClr>
                    </a:solidFill>
                  </a:tcPr>
                </a:tc>
                <a:tc>
                  <a:txBody>
                    <a:bodyPr/>
                    <a:lstStyle/>
                    <a:p>
                      <a:pPr algn="l" fontAlgn="t"/>
                      <a:r>
                        <a:rPr lang="en-US" sz="600" b="0" i="0" u="none" strike="noStrike" dirty="0">
                          <a:solidFill>
                            <a:srgbClr val="000000"/>
                          </a:solidFill>
                          <a:effectLst/>
                          <a:latin typeface="Arial" panose="020B0604020202020204" pitchFamily="34" charset="0"/>
                          <a:cs typeface="Arial" panose="020B0604020202020204" pitchFamily="34" charset="0"/>
                        </a:rPr>
                        <a:t>Future version of the scheme</a:t>
                      </a:r>
                    </a:p>
                  </a:txBody>
                  <a:tcPr marL="7620" marR="7620" marT="7620" marB="0">
                    <a:solidFill>
                      <a:schemeClr val="bg2">
                        <a:lumMod val="20000"/>
                        <a:lumOff val="80000"/>
                      </a:schemeClr>
                    </a:solidFill>
                  </a:tcPr>
                </a:tc>
                <a:extLst>
                  <a:ext uri="{0D108BD9-81ED-4DB2-BD59-A6C34878D82A}">
                    <a16:rowId xmlns:a16="http://schemas.microsoft.com/office/drawing/2014/main" val="3807526585"/>
                  </a:ext>
                </a:extLst>
              </a:tr>
            </a:tbl>
          </a:graphicData>
        </a:graphic>
      </p:graphicFrame>
      <p:sp>
        <p:nvSpPr>
          <p:cNvPr id="3" name="Rectangle 2">
            <a:extLst>
              <a:ext uri="{FF2B5EF4-FFF2-40B4-BE49-F238E27FC236}">
                <a16:creationId xmlns:a16="http://schemas.microsoft.com/office/drawing/2014/main" id="{70393C70-2422-41F4-9ED4-4D73C7453A85}"/>
              </a:ext>
            </a:extLst>
          </p:cNvPr>
          <p:cNvSpPr/>
          <p:nvPr/>
        </p:nvSpPr>
        <p:spPr>
          <a:xfrm>
            <a:off x="295226" y="3870690"/>
            <a:ext cx="8344774" cy="2462213"/>
          </a:xfrm>
          <a:prstGeom prst="rect">
            <a:avLst/>
          </a:prstGeom>
        </p:spPr>
        <p:txBody>
          <a:bodyPr wrap="square">
            <a:spAutoFit/>
          </a:bodyPr>
          <a:lstStyle/>
          <a:p>
            <a:r>
              <a:rPr lang="en-US" sz="1400" b="1" dirty="0">
                <a:solidFill>
                  <a:schemeClr val="accent2"/>
                </a:solidFill>
                <a:latin typeface="Arial" panose="020B0604020202020204"/>
              </a:rPr>
              <a:t>Findings </a:t>
            </a:r>
          </a:p>
          <a:p>
            <a:r>
              <a:rPr lang="en-US" sz="1400" b="1" dirty="0">
                <a:solidFill>
                  <a:schemeClr val="accent2"/>
                </a:solidFill>
                <a:latin typeface="Arial" panose="020B0604020202020204"/>
              </a:rPr>
              <a:t>C&amp;P_01: </a:t>
            </a:r>
            <a:r>
              <a:rPr lang="en-US" sz="1400" dirty="0">
                <a:solidFill>
                  <a:schemeClr val="accent2"/>
                </a:solidFill>
                <a:latin typeface="Arial" panose="020B0604020202020204"/>
              </a:rPr>
              <a:t>Baseline security needs to be enhanced for network elements (possibly with dedicated security levels and/or controls) </a:t>
            </a:r>
          </a:p>
          <a:p>
            <a:r>
              <a:rPr lang="en-US" sz="1400" b="1" dirty="0">
                <a:solidFill>
                  <a:schemeClr val="accent2"/>
                </a:solidFill>
                <a:latin typeface="Arial" panose="020B0604020202020204"/>
              </a:rPr>
              <a:t>MSR_01:  </a:t>
            </a:r>
            <a:r>
              <a:rPr lang="en-US" sz="1400" dirty="0">
                <a:solidFill>
                  <a:schemeClr val="accent2"/>
                </a:solidFill>
                <a:latin typeface="Arial" panose="020B0604020202020204"/>
              </a:rPr>
              <a:t>Certification of ORAN components cannot be achieved now due to lack of maturity of the specifications</a:t>
            </a:r>
          </a:p>
          <a:p>
            <a:r>
              <a:rPr lang="en-US" sz="1400" b="1" dirty="0">
                <a:solidFill>
                  <a:schemeClr val="accent2"/>
                </a:solidFill>
                <a:latin typeface="Arial" panose="020B0604020202020204"/>
              </a:rPr>
              <a:t>5GS_01: </a:t>
            </a:r>
            <a:r>
              <a:rPr lang="en-US" sz="1400" dirty="0">
                <a:solidFill>
                  <a:schemeClr val="accent2"/>
                </a:solidFill>
                <a:latin typeface="Arial" panose="020B0604020202020204"/>
              </a:rPr>
              <a:t>Certification of </a:t>
            </a:r>
            <a:r>
              <a:rPr lang="en-US" sz="1400" dirty="0" err="1">
                <a:solidFill>
                  <a:schemeClr val="accent2"/>
                </a:solidFill>
                <a:latin typeface="Arial" panose="020B0604020202020204"/>
              </a:rPr>
              <a:t>InterPLMN</a:t>
            </a:r>
            <a:r>
              <a:rPr lang="en-US" sz="1400" dirty="0">
                <a:solidFill>
                  <a:schemeClr val="accent2"/>
                </a:solidFill>
                <a:latin typeface="Arial" panose="020B0604020202020204"/>
              </a:rPr>
              <a:t> communication (roaming) cannot be achieved now due to lack of maturity of the specifications</a:t>
            </a:r>
          </a:p>
          <a:p>
            <a:endParaRPr lang="en-US" sz="1400" b="1" dirty="0">
              <a:solidFill>
                <a:schemeClr val="accent2"/>
              </a:solidFill>
              <a:latin typeface="Arial" panose="020B0604020202020204"/>
            </a:endParaRPr>
          </a:p>
          <a:p>
            <a:r>
              <a:rPr lang="en-US" sz="1400" b="1" dirty="0">
                <a:solidFill>
                  <a:schemeClr val="accent2"/>
                </a:solidFill>
                <a:latin typeface="Arial" panose="020B0604020202020204"/>
              </a:rPr>
              <a:t>Proposed resolutions </a:t>
            </a:r>
          </a:p>
          <a:p>
            <a:r>
              <a:rPr lang="en-US" sz="1400" b="1" dirty="0">
                <a:solidFill>
                  <a:schemeClr val="accent2"/>
                </a:solidFill>
                <a:latin typeface="Arial" panose="020B0604020202020204"/>
              </a:rPr>
              <a:t>C&amp;P_01/MSR_01/5GS_01</a:t>
            </a:r>
            <a:r>
              <a:rPr lang="en-US" sz="1400" dirty="0">
                <a:solidFill>
                  <a:schemeClr val="accent2"/>
                </a:solidFill>
                <a:latin typeface="Arial" panose="020B0604020202020204"/>
              </a:rPr>
              <a:t>: Support 3GPP/GSMA for getting mature specifications and analyze the upcoming actions  </a:t>
            </a:r>
            <a:endParaRPr lang="LID4096" sz="1400" dirty="0">
              <a:solidFill>
                <a:schemeClr val="accent2"/>
              </a:solidFill>
              <a:latin typeface="Arial" panose="020B0604020202020204"/>
            </a:endParaRPr>
          </a:p>
        </p:txBody>
      </p:sp>
      <p:sp>
        <p:nvSpPr>
          <p:cNvPr id="6" name="Footer Placeholder 5">
            <a:extLst>
              <a:ext uri="{FF2B5EF4-FFF2-40B4-BE49-F238E27FC236}">
                <a16:creationId xmlns:a16="http://schemas.microsoft.com/office/drawing/2014/main" id="{69FF80C3-F56A-4CE8-8E24-F5325E60AF75}"/>
              </a:ext>
            </a:extLst>
          </p:cNvPr>
          <p:cNvSpPr>
            <a:spLocks noGrp="1"/>
          </p:cNvSpPr>
          <p:nvPr>
            <p:ph type="ftr" sz="quarter" idx="11"/>
          </p:nvPr>
        </p:nvSpPr>
        <p:spPr/>
        <p:txBody>
          <a:bodyPr/>
          <a:lstStyle/>
          <a:p>
            <a:r>
              <a:rPr lang="en-US" noProof="0"/>
              <a:t>21st of November 2022 - EU 5G AHWG plenary</a:t>
            </a:r>
            <a:endParaRPr lang="en-GB" noProof="0" dirty="0"/>
          </a:p>
        </p:txBody>
      </p:sp>
    </p:spTree>
    <p:extLst>
      <p:ext uri="{BB962C8B-B14F-4D97-AF65-F5344CB8AC3E}">
        <p14:creationId xmlns:p14="http://schemas.microsoft.com/office/powerpoint/2010/main" val="747003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5CAEECD-D5B3-FF45-95C4-A9676E971715}"/>
              </a:ext>
            </a:extLst>
          </p:cNvPr>
          <p:cNvSpPr>
            <a:spLocks noGrp="1"/>
          </p:cNvSpPr>
          <p:nvPr>
            <p:ph type="body" sz="quarter" idx="13"/>
          </p:nvPr>
        </p:nvSpPr>
        <p:spPr>
          <a:xfrm>
            <a:off x="6652726" y="155575"/>
            <a:ext cx="2491273" cy="324000"/>
          </a:xfrm>
        </p:spPr>
        <p:txBody>
          <a:bodyPr/>
          <a:lstStyle/>
          <a:p>
            <a:pPr marL="342900" lvl="1" indent="0">
              <a:buNone/>
            </a:pPr>
            <a:r>
              <a:rPr lang="en-GB" sz="1600" dirty="0">
                <a:solidFill>
                  <a:schemeClr val="accent2"/>
                </a:solidFill>
                <a:latin typeface="Arial" panose="020B0604020202020204" pitchFamily="34" charset="0"/>
                <a:cs typeface="Arial" panose="020B0604020202020204" pitchFamily="34" charset="0"/>
              </a:rPr>
              <a:t>EU 5G team</a:t>
            </a:r>
          </a:p>
          <a:p>
            <a:endParaRPr lang="en-US" dirty="0"/>
          </a:p>
        </p:txBody>
      </p:sp>
      <p:sp>
        <p:nvSpPr>
          <p:cNvPr id="3" name="Text Placeholder 2">
            <a:extLst>
              <a:ext uri="{FF2B5EF4-FFF2-40B4-BE49-F238E27FC236}">
                <a16:creationId xmlns:a16="http://schemas.microsoft.com/office/drawing/2014/main" id="{06C9DF1B-CEA5-CA47-B36D-CA2B9014E1FD}"/>
              </a:ext>
            </a:extLst>
          </p:cNvPr>
          <p:cNvSpPr>
            <a:spLocks noGrp="1"/>
          </p:cNvSpPr>
          <p:nvPr>
            <p:ph type="body" sz="quarter" idx="14"/>
          </p:nvPr>
        </p:nvSpPr>
        <p:spPr>
          <a:xfrm>
            <a:off x="11325" y="1445803"/>
            <a:ext cx="9132675" cy="3877311"/>
          </a:xfrm>
        </p:spPr>
        <p:txBody>
          <a:bodyPr/>
          <a:lstStyle/>
          <a:p>
            <a:pPr marL="342900" indent="-342900">
              <a:lnSpc>
                <a:spcPct val="110000"/>
              </a:lnSpc>
              <a:spcAft>
                <a:spcPts val="600"/>
              </a:spcAft>
              <a:buFont typeface="Arial" panose="020B0604020202020204" pitchFamily="34" charset="0"/>
              <a:buChar char="•"/>
            </a:pPr>
            <a:r>
              <a:rPr lang="en-US" sz="2000" b="0" dirty="0"/>
              <a:t>ENISA is the European Union Agency for Cybersecurity</a:t>
            </a:r>
          </a:p>
          <a:p>
            <a:pPr marL="342900" indent="-342900">
              <a:lnSpc>
                <a:spcPct val="110000"/>
              </a:lnSpc>
              <a:spcAft>
                <a:spcPts val="600"/>
              </a:spcAft>
              <a:buFont typeface="Arial" panose="020B0604020202020204" pitchFamily="34" charset="0"/>
              <a:buChar char="•"/>
            </a:pPr>
            <a:r>
              <a:rPr lang="en-US" sz="2000" b="0" dirty="0"/>
              <a:t>EU Cybersecurity Act (2019): mandate to draft cybersecurity certification schemes to be applied voluntarily</a:t>
            </a:r>
          </a:p>
          <a:p>
            <a:pPr marL="522900" lvl="2" indent="-342900">
              <a:lnSpc>
                <a:spcPct val="110000"/>
              </a:lnSpc>
              <a:spcAft>
                <a:spcPts val="600"/>
              </a:spcAft>
              <a:buFont typeface="Courier New" panose="02070309020205020404" pitchFamily="49" charset="0"/>
              <a:buChar char="o"/>
            </a:pPr>
            <a:r>
              <a:rPr lang="en-US" sz="1600" b="1" dirty="0">
                <a:solidFill>
                  <a:schemeClr val="accent4"/>
                </a:solidFill>
              </a:rPr>
              <a:t>Bring a</a:t>
            </a:r>
            <a:r>
              <a:rPr lang="en-US" sz="1600" dirty="0"/>
              <a:t> </a:t>
            </a:r>
            <a:r>
              <a:rPr lang="en-US" sz="1600" b="1" dirty="0">
                <a:solidFill>
                  <a:srgbClr val="C00000"/>
                </a:solidFill>
              </a:rPr>
              <a:t>harmonized level of trust across the digital single market</a:t>
            </a:r>
          </a:p>
          <a:p>
            <a:pPr marL="342900" indent="-342900">
              <a:lnSpc>
                <a:spcPct val="110000"/>
              </a:lnSpc>
              <a:spcAft>
                <a:spcPts val="600"/>
              </a:spcAft>
              <a:buFont typeface="Arial" panose="020B0604020202020204" pitchFamily="34" charset="0"/>
              <a:buChar char="•"/>
            </a:pPr>
            <a:r>
              <a:rPr lang="en-US" sz="2000" b="0" dirty="0"/>
              <a:t>European commission request (2021-Q1) for a cybersecurity certification scheme on 5G (EU5G)</a:t>
            </a:r>
          </a:p>
          <a:p>
            <a:pPr marL="342900" indent="-342900">
              <a:lnSpc>
                <a:spcPct val="110000"/>
              </a:lnSpc>
              <a:spcAft>
                <a:spcPts val="600"/>
              </a:spcAft>
              <a:buFont typeface="Arial" panose="020B0604020202020204" pitchFamily="34" charset="0"/>
              <a:buChar char="•"/>
            </a:pPr>
            <a:endParaRPr lang="en-US" sz="2000" b="0" dirty="0"/>
          </a:p>
          <a:p>
            <a:pPr marL="342900" indent="-342900">
              <a:lnSpc>
                <a:spcPct val="110000"/>
              </a:lnSpc>
              <a:spcAft>
                <a:spcPts val="600"/>
              </a:spcAft>
              <a:buFont typeface="Arial" panose="020B0604020202020204" pitchFamily="34" charset="0"/>
              <a:buChar char="•"/>
            </a:pPr>
            <a:r>
              <a:rPr lang="en-US" sz="2000" b="0" dirty="0"/>
              <a:t>ENISA created an EU5G Ad-Hoc Working Group</a:t>
            </a:r>
          </a:p>
          <a:p>
            <a:pPr marL="522900" lvl="2" indent="-342900">
              <a:lnSpc>
                <a:spcPct val="110000"/>
              </a:lnSpc>
              <a:spcAft>
                <a:spcPts val="600"/>
              </a:spcAft>
              <a:buFont typeface="Courier New" panose="02070309020205020404" pitchFamily="49" charset="0"/>
              <a:buChar char="o"/>
            </a:pPr>
            <a:r>
              <a:rPr lang="en-US" sz="1600" dirty="0"/>
              <a:t>Call for interest June – September 2021, work started November 2021</a:t>
            </a:r>
          </a:p>
          <a:p>
            <a:pPr marL="522900" lvl="2" indent="-342900">
              <a:lnSpc>
                <a:spcPct val="110000"/>
              </a:lnSpc>
              <a:spcAft>
                <a:spcPts val="600"/>
              </a:spcAft>
              <a:buFont typeface="Courier New" panose="02070309020205020404" pitchFamily="49" charset="0"/>
              <a:buChar char="o"/>
            </a:pPr>
            <a:r>
              <a:rPr lang="en-US" sz="1600" dirty="0"/>
              <a:t>ENISA expected to re-use existing tools as much as possible: GSMA NESAS, GSMA SAS-SM/SAS-UP, EUCC certification of the </a:t>
            </a:r>
            <a:r>
              <a:rPr lang="en-US" sz="1600" dirty="0" err="1"/>
              <a:t>eUICC</a:t>
            </a:r>
            <a:r>
              <a:rPr lang="en-US" sz="1600" dirty="0"/>
              <a:t>, </a:t>
            </a:r>
            <a:r>
              <a:rPr lang="en-US" sz="1600" dirty="0" err="1"/>
              <a:t>eUICC</a:t>
            </a:r>
            <a:r>
              <a:rPr lang="en-US" sz="1600" dirty="0"/>
              <a:t> as a secure platform</a:t>
            </a:r>
          </a:p>
          <a:p>
            <a:pPr marL="522900" lvl="2" indent="-342900">
              <a:lnSpc>
                <a:spcPct val="110000"/>
              </a:lnSpc>
              <a:spcAft>
                <a:spcPts val="600"/>
              </a:spcAft>
              <a:buFont typeface="Courier New" panose="02070309020205020404" pitchFamily="49" charset="0"/>
              <a:buChar char="o"/>
            </a:pPr>
            <a:endParaRPr lang="en-US" sz="1600" dirty="0"/>
          </a:p>
          <a:p>
            <a:pPr marL="804863" lvl="1" indent="-355600">
              <a:lnSpc>
                <a:spcPct val="110000"/>
              </a:lnSpc>
              <a:spcBef>
                <a:spcPts val="0"/>
              </a:spcBef>
              <a:buFont typeface="Arial" panose="020B0604020202020204" pitchFamily="34" charset="0"/>
              <a:buChar char="•"/>
            </a:pPr>
            <a:endParaRPr lang="en-US" sz="1200" dirty="0"/>
          </a:p>
          <a:p>
            <a:pPr marL="457200" indent="-457200">
              <a:lnSpc>
                <a:spcPct val="110000"/>
              </a:lnSpc>
              <a:spcBef>
                <a:spcPts val="600"/>
              </a:spcBef>
              <a:buFont typeface="+mj-lt"/>
              <a:buAutoNum type="arabicPeriod" startAt="3"/>
            </a:pPr>
            <a:endParaRPr lang="en-GB" sz="1600" dirty="0"/>
          </a:p>
          <a:p>
            <a:pPr marL="457200" lvl="0" indent="-457200">
              <a:lnSpc>
                <a:spcPct val="150000"/>
              </a:lnSpc>
              <a:buFont typeface="+mj-lt"/>
              <a:buAutoNum type="arabicPeriod" startAt="3"/>
            </a:pPr>
            <a:endParaRPr lang="en-US" sz="1600" dirty="0"/>
          </a:p>
          <a:p>
            <a:pPr marL="457200" indent="-457200">
              <a:lnSpc>
                <a:spcPct val="150000"/>
              </a:lnSpc>
              <a:buFont typeface="+mj-lt"/>
              <a:buAutoNum type="arabicPeriod" startAt="3"/>
            </a:pPr>
            <a:endParaRPr lang="en-US" sz="1600" dirty="0"/>
          </a:p>
          <a:p>
            <a:endParaRPr lang="en-US" sz="1600" dirty="0"/>
          </a:p>
        </p:txBody>
      </p:sp>
      <p:sp>
        <p:nvSpPr>
          <p:cNvPr id="4" name="Title 3">
            <a:extLst>
              <a:ext uri="{FF2B5EF4-FFF2-40B4-BE49-F238E27FC236}">
                <a16:creationId xmlns:a16="http://schemas.microsoft.com/office/drawing/2014/main" id="{EA219776-3D2B-4745-A102-293732266DB8}"/>
              </a:ext>
            </a:extLst>
          </p:cNvPr>
          <p:cNvSpPr>
            <a:spLocks noGrp="1"/>
          </p:cNvSpPr>
          <p:nvPr>
            <p:ph type="title"/>
          </p:nvPr>
        </p:nvSpPr>
        <p:spPr>
          <a:xfrm>
            <a:off x="0" y="425323"/>
            <a:ext cx="8588829" cy="871200"/>
          </a:xfrm>
        </p:spPr>
        <p:txBody>
          <a:bodyPr/>
          <a:lstStyle/>
          <a:p>
            <a:r>
              <a:rPr lang="en-GB" dirty="0"/>
              <a:t>Who we are ― What we do around 5G</a:t>
            </a:r>
            <a:endParaRPr lang="en-US" dirty="0"/>
          </a:p>
        </p:txBody>
      </p:sp>
      <p:sp>
        <p:nvSpPr>
          <p:cNvPr id="6" name="Footer Placeholder 5">
            <a:extLst>
              <a:ext uri="{FF2B5EF4-FFF2-40B4-BE49-F238E27FC236}">
                <a16:creationId xmlns:a16="http://schemas.microsoft.com/office/drawing/2014/main" id="{53B9649E-09AA-4F48-ACE4-1CA2B494A97B}"/>
              </a:ext>
            </a:extLst>
          </p:cNvPr>
          <p:cNvSpPr>
            <a:spLocks noGrp="1"/>
          </p:cNvSpPr>
          <p:nvPr>
            <p:ph type="ftr" sz="quarter" idx="11"/>
          </p:nvPr>
        </p:nvSpPr>
        <p:spPr/>
        <p:txBody>
          <a:bodyPr/>
          <a:lstStyle/>
          <a:p>
            <a:r>
              <a:rPr lang="fr-FR" noProof="0"/>
              <a:t>ENISA ― 3GPP/SA3 2022-11-15 EU5G ― certification scheme</a:t>
            </a:r>
            <a:endParaRPr lang="en-GB" noProof="0" dirty="0"/>
          </a:p>
        </p:txBody>
      </p:sp>
    </p:spTree>
    <p:extLst>
      <p:ext uri="{BB962C8B-B14F-4D97-AF65-F5344CB8AC3E}">
        <p14:creationId xmlns:p14="http://schemas.microsoft.com/office/powerpoint/2010/main" val="4845266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5CAEECD-D5B3-FF45-95C4-A9676E971715}"/>
              </a:ext>
            </a:extLst>
          </p:cNvPr>
          <p:cNvSpPr>
            <a:spLocks noGrp="1"/>
          </p:cNvSpPr>
          <p:nvPr>
            <p:ph type="body" sz="quarter" idx="13"/>
          </p:nvPr>
        </p:nvSpPr>
        <p:spPr>
          <a:xfrm>
            <a:off x="6652726" y="155575"/>
            <a:ext cx="2491273" cy="324000"/>
          </a:xfrm>
        </p:spPr>
        <p:txBody>
          <a:bodyPr/>
          <a:lstStyle/>
          <a:p>
            <a:pPr marL="342900" lvl="1" indent="0">
              <a:buNone/>
            </a:pPr>
            <a:r>
              <a:rPr lang="en-GB" sz="1600" dirty="0">
                <a:solidFill>
                  <a:schemeClr val="accent2"/>
                </a:solidFill>
                <a:latin typeface="Arial" panose="020B0604020202020204" pitchFamily="34" charset="0"/>
                <a:cs typeface="Arial" panose="020B0604020202020204" pitchFamily="34" charset="0"/>
              </a:rPr>
              <a:t>EU 5G team</a:t>
            </a:r>
          </a:p>
          <a:p>
            <a:endParaRPr lang="en-US" dirty="0"/>
          </a:p>
        </p:txBody>
      </p:sp>
      <p:sp>
        <p:nvSpPr>
          <p:cNvPr id="3" name="Text Placeholder 2">
            <a:extLst>
              <a:ext uri="{FF2B5EF4-FFF2-40B4-BE49-F238E27FC236}">
                <a16:creationId xmlns:a16="http://schemas.microsoft.com/office/drawing/2014/main" id="{06C9DF1B-CEA5-CA47-B36D-CA2B9014E1FD}"/>
              </a:ext>
            </a:extLst>
          </p:cNvPr>
          <p:cNvSpPr>
            <a:spLocks noGrp="1"/>
          </p:cNvSpPr>
          <p:nvPr>
            <p:ph type="body" sz="quarter" idx="14"/>
          </p:nvPr>
        </p:nvSpPr>
        <p:spPr>
          <a:xfrm>
            <a:off x="-126495" y="1796143"/>
            <a:ext cx="9132675" cy="3986124"/>
          </a:xfrm>
        </p:spPr>
        <p:txBody>
          <a:bodyPr/>
          <a:lstStyle/>
          <a:p>
            <a:pPr marL="342900" lvl="1" indent="-342900">
              <a:lnSpc>
                <a:spcPct val="110000"/>
              </a:lnSpc>
              <a:spcBef>
                <a:spcPts val="0"/>
              </a:spcBef>
              <a:spcAft>
                <a:spcPts val="600"/>
              </a:spcAft>
              <a:buFont typeface="Arial" panose="020B0604020202020204" pitchFamily="34" charset="0"/>
              <a:buChar char="•"/>
            </a:pPr>
            <a:r>
              <a:rPr lang="en-US" dirty="0">
                <a:solidFill>
                  <a:schemeClr val="accent2"/>
                </a:solidFill>
              </a:rPr>
              <a:t>Ad-hoc Working Group includes representation of GSMA, 3GPP</a:t>
            </a:r>
          </a:p>
          <a:p>
            <a:pPr marL="342900" lvl="1" indent="-342900">
              <a:lnSpc>
                <a:spcPct val="110000"/>
              </a:lnSpc>
              <a:spcBef>
                <a:spcPts val="0"/>
              </a:spcBef>
              <a:spcAft>
                <a:spcPts val="600"/>
              </a:spcAft>
              <a:buFont typeface="Arial" panose="020B0604020202020204" pitchFamily="34" charset="0"/>
              <a:buChar char="•"/>
            </a:pPr>
            <a:r>
              <a:rPr lang="en-US" dirty="0">
                <a:solidFill>
                  <a:schemeClr val="accent2"/>
                </a:solidFill>
              </a:rPr>
              <a:t>Extensive string of meetings and workshops during 2022</a:t>
            </a:r>
          </a:p>
          <a:p>
            <a:pPr marL="342900" lvl="1" indent="-342900">
              <a:lnSpc>
                <a:spcPct val="110000"/>
              </a:lnSpc>
              <a:spcBef>
                <a:spcPts val="0"/>
              </a:spcBef>
              <a:spcAft>
                <a:spcPts val="600"/>
              </a:spcAft>
              <a:buFont typeface="Arial" panose="020B0604020202020204" pitchFamily="34" charset="0"/>
              <a:buChar char="•"/>
            </a:pPr>
            <a:r>
              <a:rPr lang="en-US" dirty="0">
                <a:solidFill>
                  <a:schemeClr val="accent2"/>
                </a:solidFill>
              </a:rPr>
              <a:t>3GPP-ENISA preliminary workshop on 27</a:t>
            </a:r>
            <a:r>
              <a:rPr lang="en-US" baseline="30000" dirty="0">
                <a:solidFill>
                  <a:schemeClr val="accent2"/>
                </a:solidFill>
              </a:rPr>
              <a:t>th</a:t>
            </a:r>
            <a:r>
              <a:rPr lang="en-US" dirty="0">
                <a:solidFill>
                  <a:schemeClr val="accent2"/>
                </a:solidFill>
              </a:rPr>
              <a:t> of September 2022</a:t>
            </a:r>
          </a:p>
          <a:p>
            <a:pPr marL="342900" lvl="1" indent="-342900">
              <a:lnSpc>
                <a:spcPct val="110000"/>
              </a:lnSpc>
              <a:spcBef>
                <a:spcPts val="0"/>
              </a:spcBef>
              <a:spcAft>
                <a:spcPts val="600"/>
              </a:spcAft>
              <a:buFont typeface="Arial" panose="020B0604020202020204" pitchFamily="34" charset="0"/>
              <a:buChar char="•"/>
            </a:pPr>
            <a:r>
              <a:rPr lang="en-US" dirty="0">
                <a:solidFill>
                  <a:schemeClr val="accent2"/>
                </a:solidFill>
              </a:rPr>
              <a:t>Phase 1 explores the state-of-the art of standards versus objectives of EU5G certification</a:t>
            </a:r>
          </a:p>
          <a:p>
            <a:pPr marL="522900" lvl="2" indent="-342900">
              <a:lnSpc>
                <a:spcPct val="110000"/>
              </a:lnSpc>
              <a:spcAft>
                <a:spcPts val="600"/>
              </a:spcAft>
              <a:buFont typeface="Courier New" panose="02070309020205020404" pitchFamily="49" charset="0"/>
              <a:buChar char="o"/>
            </a:pPr>
            <a:r>
              <a:rPr lang="en-US" sz="1600" dirty="0"/>
              <a:t>Gaps listing available for discussion</a:t>
            </a:r>
          </a:p>
          <a:p>
            <a:pPr marL="342900" lvl="1" indent="-342900">
              <a:lnSpc>
                <a:spcPct val="110000"/>
              </a:lnSpc>
              <a:spcBef>
                <a:spcPts val="0"/>
              </a:spcBef>
              <a:spcAft>
                <a:spcPts val="600"/>
              </a:spcAft>
              <a:buFont typeface="Arial" panose="020B0604020202020204" pitchFamily="34" charset="0"/>
              <a:buChar char="•"/>
            </a:pPr>
            <a:r>
              <a:rPr lang="en-US" dirty="0">
                <a:solidFill>
                  <a:schemeClr val="accent2"/>
                </a:solidFill>
              </a:rPr>
              <a:t>Phase 2 (actual scheme drafting) to start November 2022</a:t>
            </a:r>
          </a:p>
          <a:p>
            <a:pPr marL="342900" lvl="1" indent="-342900">
              <a:lnSpc>
                <a:spcPct val="110000"/>
              </a:lnSpc>
              <a:spcBef>
                <a:spcPts val="0"/>
              </a:spcBef>
              <a:spcAft>
                <a:spcPts val="600"/>
              </a:spcAft>
              <a:buFont typeface="Arial" panose="020B0604020202020204" pitchFamily="34" charset="0"/>
              <a:buChar char="•"/>
            </a:pPr>
            <a:endParaRPr lang="en-US" dirty="0">
              <a:solidFill>
                <a:schemeClr val="accent2"/>
              </a:solidFill>
            </a:endParaRPr>
          </a:p>
          <a:p>
            <a:pPr lvl="1">
              <a:lnSpc>
                <a:spcPct val="110000"/>
              </a:lnSpc>
              <a:spcBef>
                <a:spcPts val="0"/>
              </a:spcBef>
              <a:spcAft>
                <a:spcPts val="600"/>
              </a:spcAft>
            </a:pPr>
            <a:r>
              <a:rPr lang="en-US" b="1" dirty="0">
                <a:solidFill>
                  <a:schemeClr val="accent4"/>
                </a:solidFill>
              </a:rPr>
              <a:t>Need to engage with stakeholders at the heart of 5G standardization in order for European 5G certification to support trust and security in the digital single market</a:t>
            </a:r>
          </a:p>
          <a:p>
            <a:pPr lvl="1">
              <a:lnSpc>
                <a:spcPct val="110000"/>
              </a:lnSpc>
              <a:spcBef>
                <a:spcPts val="0"/>
              </a:spcBef>
              <a:spcAft>
                <a:spcPts val="600"/>
              </a:spcAft>
            </a:pPr>
            <a:endParaRPr lang="en-US" dirty="0">
              <a:solidFill>
                <a:schemeClr val="accent2"/>
              </a:solidFill>
            </a:endParaRPr>
          </a:p>
          <a:p>
            <a:pPr lvl="1">
              <a:lnSpc>
                <a:spcPct val="110000"/>
              </a:lnSpc>
              <a:spcBef>
                <a:spcPts val="0"/>
              </a:spcBef>
              <a:spcAft>
                <a:spcPts val="600"/>
              </a:spcAft>
            </a:pPr>
            <a:endParaRPr lang="en-US" dirty="0">
              <a:solidFill>
                <a:schemeClr val="accent2"/>
              </a:solidFill>
            </a:endParaRPr>
          </a:p>
          <a:p>
            <a:pPr lvl="1">
              <a:lnSpc>
                <a:spcPct val="110000"/>
              </a:lnSpc>
              <a:spcBef>
                <a:spcPts val="0"/>
              </a:spcBef>
              <a:spcAft>
                <a:spcPts val="600"/>
              </a:spcAft>
            </a:pPr>
            <a:endParaRPr lang="en-US" dirty="0">
              <a:solidFill>
                <a:schemeClr val="accent2"/>
              </a:solidFill>
            </a:endParaRPr>
          </a:p>
          <a:p>
            <a:pPr>
              <a:lnSpc>
                <a:spcPct val="110000"/>
              </a:lnSpc>
              <a:spcBef>
                <a:spcPts val="600"/>
              </a:spcBef>
            </a:pPr>
            <a:endParaRPr lang="en-GB" sz="1600" dirty="0"/>
          </a:p>
          <a:p>
            <a:pPr marL="457200" lvl="0" indent="-457200">
              <a:lnSpc>
                <a:spcPct val="150000"/>
              </a:lnSpc>
              <a:buFont typeface="+mj-lt"/>
              <a:buAutoNum type="arabicPeriod" startAt="3"/>
            </a:pPr>
            <a:endParaRPr lang="en-US" sz="1600" dirty="0"/>
          </a:p>
          <a:p>
            <a:pPr marL="457200" indent="-457200">
              <a:lnSpc>
                <a:spcPct val="150000"/>
              </a:lnSpc>
              <a:buFont typeface="+mj-lt"/>
              <a:buAutoNum type="arabicPeriod" startAt="3"/>
            </a:pPr>
            <a:endParaRPr lang="en-US" sz="1600" dirty="0"/>
          </a:p>
          <a:p>
            <a:endParaRPr lang="en-US" sz="1600" dirty="0"/>
          </a:p>
        </p:txBody>
      </p:sp>
      <p:sp>
        <p:nvSpPr>
          <p:cNvPr id="4" name="Title 3">
            <a:extLst>
              <a:ext uri="{FF2B5EF4-FFF2-40B4-BE49-F238E27FC236}">
                <a16:creationId xmlns:a16="http://schemas.microsoft.com/office/drawing/2014/main" id="{EA219776-3D2B-4745-A102-293732266DB8}"/>
              </a:ext>
            </a:extLst>
          </p:cNvPr>
          <p:cNvSpPr>
            <a:spLocks noGrp="1"/>
          </p:cNvSpPr>
          <p:nvPr>
            <p:ph type="title"/>
          </p:nvPr>
        </p:nvSpPr>
        <p:spPr>
          <a:xfrm>
            <a:off x="0" y="627382"/>
            <a:ext cx="9006180" cy="871200"/>
          </a:xfrm>
        </p:spPr>
        <p:txBody>
          <a:bodyPr/>
          <a:lstStyle/>
          <a:p>
            <a:r>
              <a:rPr lang="en-GB" dirty="0"/>
              <a:t>Who we are ― </a:t>
            </a:r>
            <a:br>
              <a:rPr lang="en-GB" dirty="0"/>
            </a:br>
            <a:r>
              <a:rPr lang="en-GB" dirty="0"/>
              <a:t>EU5G working group progress</a:t>
            </a:r>
            <a:endParaRPr lang="en-US" dirty="0"/>
          </a:p>
        </p:txBody>
      </p:sp>
      <p:sp>
        <p:nvSpPr>
          <p:cNvPr id="8" name="Footer Placeholder 7">
            <a:extLst>
              <a:ext uri="{FF2B5EF4-FFF2-40B4-BE49-F238E27FC236}">
                <a16:creationId xmlns:a16="http://schemas.microsoft.com/office/drawing/2014/main" id="{C6F613E7-6C16-4DBE-8A1B-460BD1768891}"/>
              </a:ext>
            </a:extLst>
          </p:cNvPr>
          <p:cNvSpPr>
            <a:spLocks noGrp="1"/>
          </p:cNvSpPr>
          <p:nvPr>
            <p:ph type="ftr" sz="quarter" idx="11"/>
          </p:nvPr>
        </p:nvSpPr>
        <p:spPr/>
        <p:txBody>
          <a:bodyPr/>
          <a:lstStyle/>
          <a:p>
            <a:r>
              <a:rPr lang="fr-FR" noProof="0"/>
              <a:t>ENISA ― 3GPP/SA3 2022-11-15 EU5G ― certification scheme</a:t>
            </a:r>
            <a:endParaRPr lang="en-GB" noProof="0" dirty="0"/>
          </a:p>
        </p:txBody>
      </p:sp>
    </p:spTree>
    <p:extLst>
      <p:ext uri="{BB962C8B-B14F-4D97-AF65-F5344CB8AC3E}">
        <p14:creationId xmlns:p14="http://schemas.microsoft.com/office/powerpoint/2010/main" val="16323304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6B6480-CBDC-4CA2-8658-7FB51B1AC4D8}"/>
              </a:ext>
            </a:extLst>
          </p:cNvPr>
          <p:cNvSpPr/>
          <p:nvPr/>
        </p:nvSpPr>
        <p:spPr>
          <a:xfrm>
            <a:off x="791110" y="3984093"/>
            <a:ext cx="6596009" cy="1350900"/>
          </a:xfrm>
          <a:prstGeom prst="rect">
            <a:avLst/>
          </a:prstGeom>
          <a:noFill/>
          <a:ln w="3175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4" name="Title 3">
            <a:extLst>
              <a:ext uri="{FF2B5EF4-FFF2-40B4-BE49-F238E27FC236}">
                <a16:creationId xmlns:a16="http://schemas.microsoft.com/office/drawing/2014/main" id="{81F46C9E-3FFC-43CD-B514-F3539E830813}"/>
              </a:ext>
            </a:extLst>
          </p:cNvPr>
          <p:cNvSpPr>
            <a:spLocks noGrp="1"/>
          </p:cNvSpPr>
          <p:nvPr>
            <p:ph type="title"/>
          </p:nvPr>
        </p:nvSpPr>
        <p:spPr>
          <a:xfrm>
            <a:off x="-393291" y="606986"/>
            <a:ext cx="9930581" cy="542980"/>
          </a:xfrm>
        </p:spPr>
        <p:txBody>
          <a:bodyPr/>
          <a:lstStyle/>
          <a:p>
            <a:r>
              <a:rPr lang="en-US" dirty="0"/>
              <a:t>Eu 5g AHWG Milestones in a nutshell</a:t>
            </a:r>
            <a:endParaRPr lang="LID4096" dirty="0"/>
          </a:p>
        </p:txBody>
      </p:sp>
      <p:sp>
        <p:nvSpPr>
          <p:cNvPr id="6" name="Text Placeholder 1">
            <a:extLst>
              <a:ext uri="{FF2B5EF4-FFF2-40B4-BE49-F238E27FC236}">
                <a16:creationId xmlns:a16="http://schemas.microsoft.com/office/drawing/2014/main" id="{D0FAC710-39BE-41D1-A534-D45282342503}"/>
              </a:ext>
            </a:extLst>
          </p:cNvPr>
          <p:cNvSpPr>
            <a:spLocks noGrp="1"/>
          </p:cNvSpPr>
          <p:nvPr>
            <p:ph type="body" sz="quarter" idx="13"/>
          </p:nvPr>
        </p:nvSpPr>
        <p:spPr>
          <a:xfrm>
            <a:off x="7295535" y="155575"/>
            <a:ext cx="1848465" cy="323850"/>
          </a:xfrm>
        </p:spPr>
        <p:txBody>
          <a:bodyPr/>
          <a:lstStyle/>
          <a:p>
            <a:pPr marL="342900" lvl="1" indent="0">
              <a:buNone/>
            </a:pPr>
            <a:r>
              <a:rPr lang="en-GB" sz="1600" dirty="0">
                <a:solidFill>
                  <a:schemeClr val="accent2"/>
                </a:solidFill>
                <a:latin typeface="Arial" panose="020B0604020202020204" pitchFamily="34" charset="0"/>
                <a:cs typeface="Arial" panose="020B0604020202020204" pitchFamily="34" charset="0"/>
              </a:rPr>
              <a:t>EU 5G team</a:t>
            </a:r>
          </a:p>
          <a:p>
            <a:endParaRPr lang="en-US" dirty="0"/>
          </a:p>
        </p:txBody>
      </p:sp>
      <p:sp>
        <p:nvSpPr>
          <p:cNvPr id="7" name="Arrow: Pentagon 6">
            <a:extLst>
              <a:ext uri="{FF2B5EF4-FFF2-40B4-BE49-F238E27FC236}">
                <a16:creationId xmlns:a16="http://schemas.microsoft.com/office/drawing/2014/main" id="{3A0B3FCB-C9A6-4103-AB67-E2901FF7B522}"/>
              </a:ext>
            </a:extLst>
          </p:cNvPr>
          <p:cNvSpPr/>
          <p:nvPr/>
        </p:nvSpPr>
        <p:spPr>
          <a:xfrm>
            <a:off x="776748" y="1440466"/>
            <a:ext cx="2979175" cy="1048296"/>
          </a:xfrm>
          <a:prstGeom prst="homePlate">
            <a:avLst>
              <a:gd name="adj" fmla="val 48040"/>
            </a:avLst>
          </a:prstGeom>
          <a:solidFill>
            <a:srgbClr val="00B0F0"/>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a:t>GSMA NESAS mapping</a:t>
            </a:r>
            <a:endParaRPr lang="LID4096" dirty="0"/>
          </a:p>
        </p:txBody>
      </p:sp>
      <p:sp>
        <p:nvSpPr>
          <p:cNvPr id="8" name="Arrow: Pentagon 7">
            <a:extLst>
              <a:ext uri="{FF2B5EF4-FFF2-40B4-BE49-F238E27FC236}">
                <a16:creationId xmlns:a16="http://schemas.microsoft.com/office/drawing/2014/main" id="{AC752AD4-FF53-4A00-BF22-376C3C0E17F8}"/>
              </a:ext>
            </a:extLst>
          </p:cNvPr>
          <p:cNvSpPr/>
          <p:nvPr/>
        </p:nvSpPr>
        <p:spPr>
          <a:xfrm>
            <a:off x="776749" y="2714875"/>
            <a:ext cx="2979174" cy="1048297"/>
          </a:xfrm>
          <a:prstGeom prst="homePlate">
            <a:avLst>
              <a:gd name="adj" fmla="val 4804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GSMA SAS-SM / SAS-UP mapping &amp; </a:t>
            </a:r>
            <a:r>
              <a:rPr lang="en-US" dirty="0" err="1"/>
              <a:t>eUICC</a:t>
            </a:r>
            <a:r>
              <a:rPr lang="en-US" dirty="0"/>
              <a:t> mapping</a:t>
            </a:r>
            <a:endParaRPr lang="LID4096" dirty="0"/>
          </a:p>
        </p:txBody>
      </p:sp>
      <p:sp>
        <p:nvSpPr>
          <p:cNvPr id="10" name="Arrow: Pentagon 9">
            <a:extLst>
              <a:ext uri="{FF2B5EF4-FFF2-40B4-BE49-F238E27FC236}">
                <a16:creationId xmlns:a16="http://schemas.microsoft.com/office/drawing/2014/main" id="{746041A0-0BF7-4D7E-9466-753A87FF45BE}"/>
              </a:ext>
            </a:extLst>
          </p:cNvPr>
          <p:cNvSpPr/>
          <p:nvPr/>
        </p:nvSpPr>
        <p:spPr>
          <a:xfrm>
            <a:off x="776748" y="3978184"/>
            <a:ext cx="3067666" cy="1350900"/>
          </a:xfrm>
          <a:prstGeom prst="homePlate">
            <a:avLst>
              <a:gd name="adj" fmla="val 43155"/>
            </a:avLst>
          </a:prstGeom>
          <a:solidFill>
            <a:srgbClr val="00B0F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t>Risk assessment and gap analysis</a:t>
            </a:r>
            <a:endParaRPr lang="LID4096" dirty="0"/>
          </a:p>
        </p:txBody>
      </p:sp>
      <p:sp>
        <p:nvSpPr>
          <p:cNvPr id="11" name="TextBox 10">
            <a:extLst>
              <a:ext uri="{FF2B5EF4-FFF2-40B4-BE49-F238E27FC236}">
                <a16:creationId xmlns:a16="http://schemas.microsoft.com/office/drawing/2014/main" id="{A189F12F-1235-4854-9831-D2A925718C52}"/>
              </a:ext>
            </a:extLst>
          </p:cNvPr>
          <p:cNvSpPr txBox="1"/>
          <p:nvPr/>
        </p:nvSpPr>
        <p:spPr>
          <a:xfrm rot="16200000">
            <a:off x="74347" y="1778010"/>
            <a:ext cx="748923" cy="369332"/>
          </a:xfrm>
          <a:prstGeom prst="rect">
            <a:avLst/>
          </a:prstGeom>
          <a:noFill/>
        </p:spPr>
        <p:txBody>
          <a:bodyPr wrap="none" rtlCol="0">
            <a:spAutoFit/>
          </a:bodyPr>
          <a:lstStyle/>
          <a:p>
            <a:r>
              <a:rPr lang="en-US" dirty="0">
                <a:solidFill>
                  <a:srgbClr val="0C54A0"/>
                </a:solidFill>
              </a:rPr>
              <a:t>WS 1</a:t>
            </a:r>
            <a:endParaRPr lang="LID4096" dirty="0">
              <a:solidFill>
                <a:srgbClr val="0C54A0"/>
              </a:solidFill>
            </a:endParaRPr>
          </a:p>
        </p:txBody>
      </p:sp>
      <p:sp>
        <p:nvSpPr>
          <p:cNvPr id="12" name="TextBox 11">
            <a:extLst>
              <a:ext uri="{FF2B5EF4-FFF2-40B4-BE49-F238E27FC236}">
                <a16:creationId xmlns:a16="http://schemas.microsoft.com/office/drawing/2014/main" id="{FD2B8F67-A926-40D9-8FC8-E783BBB19DA5}"/>
              </a:ext>
            </a:extLst>
          </p:cNvPr>
          <p:cNvSpPr txBox="1"/>
          <p:nvPr/>
        </p:nvSpPr>
        <p:spPr>
          <a:xfrm rot="16200000">
            <a:off x="91944" y="3054356"/>
            <a:ext cx="748923" cy="369332"/>
          </a:xfrm>
          <a:prstGeom prst="rect">
            <a:avLst/>
          </a:prstGeom>
          <a:noFill/>
        </p:spPr>
        <p:txBody>
          <a:bodyPr wrap="none" rtlCol="0">
            <a:spAutoFit/>
          </a:bodyPr>
          <a:lstStyle/>
          <a:p>
            <a:r>
              <a:rPr lang="en-US" dirty="0">
                <a:solidFill>
                  <a:srgbClr val="0C54A0"/>
                </a:solidFill>
              </a:rPr>
              <a:t>WS 2</a:t>
            </a:r>
            <a:endParaRPr lang="LID4096" dirty="0">
              <a:solidFill>
                <a:srgbClr val="0C54A0"/>
              </a:solidFill>
            </a:endParaRPr>
          </a:p>
        </p:txBody>
      </p:sp>
      <p:sp>
        <p:nvSpPr>
          <p:cNvPr id="13" name="TextBox 12">
            <a:extLst>
              <a:ext uri="{FF2B5EF4-FFF2-40B4-BE49-F238E27FC236}">
                <a16:creationId xmlns:a16="http://schemas.microsoft.com/office/drawing/2014/main" id="{792B2417-AE81-4561-A1C0-89C43CE9122A}"/>
              </a:ext>
            </a:extLst>
          </p:cNvPr>
          <p:cNvSpPr txBox="1"/>
          <p:nvPr/>
        </p:nvSpPr>
        <p:spPr>
          <a:xfrm rot="16200000">
            <a:off x="91944" y="4465515"/>
            <a:ext cx="748923" cy="369332"/>
          </a:xfrm>
          <a:prstGeom prst="rect">
            <a:avLst/>
          </a:prstGeom>
          <a:noFill/>
        </p:spPr>
        <p:txBody>
          <a:bodyPr wrap="none" rtlCol="0">
            <a:spAutoFit/>
          </a:bodyPr>
          <a:lstStyle/>
          <a:p>
            <a:r>
              <a:rPr lang="en-US" dirty="0">
                <a:solidFill>
                  <a:srgbClr val="0C54A0"/>
                </a:solidFill>
              </a:rPr>
              <a:t>WS 3</a:t>
            </a:r>
            <a:endParaRPr lang="LID4096" dirty="0">
              <a:solidFill>
                <a:srgbClr val="0C54A0"/>
              </a:solidFill>
            </a:endParaRPr>
          </a:p>
        </p:txBody>
      </p:sp>
      <p:sp>
        <p:nvSpPr>
          <p:cNvPr id="15" name="Scroll: Vertical 14">
            <a:extLst>
              <a:ext uri="{FF2B5EF4-FFF2-40B4-BE49-F238E27FC236}">
                <a16:creationId xmlns:a16="http://schemas.microsoft.com/office/drawing/2014/main" id="{0F36955D-DFC9-4266-BACB-852CCFDB6317}"/>
              </a:ext>
            </a:extLst>
          </p:cNvPr>
          <p:cNvSpPr/>
          <p:nvPr/>
        </p:nvSpPr>
        <p:spPr>
          <a:xfrm>
            <a:off x="3755923" y="1327355"/>
            <a:ext cx="703063" cy="4100051"/>
          </a:xfrm>
          <a:prstGeom prst="verticalScroll">
            <a:avLst>
              <a:gd name="adj" fmla="val 25000"/>
            </a:avLst>
          </a:prstGeom>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dirty="0"/>
              <a:t>Gaps listing</a:t>
            </a:r>
            <a:endParaRPr lang="LID4096" dirty="0"/>
          </a:p>
        </p:txBody>
      </p:sp>
      <p:cxnSp>
        <p:nvCxnSpPr>
          <p:cNvPr id="19" name="Straight Arrow Connector 18">
            <a:extLst>
              <a:ext uri="{FF2B5EF4-FFF2-40B4-BE49-F238E27FC236}">
                <a16:creationId xmlns:a16="http://schemas.microsoft.com/office/drawing/2014/main" id="{A37F30BA-A4E6-463E-8EA3-70ED2DC59FF9}"/>
              </a:ext>
            </a:extLst>
          </p:cNvPr>
          <p:cNvCxnSpPr>
            <a:cxnSpLocks/>
          </p:cNvCxnSpPr>
          <p:nvPr/>
        </p:nvCxnSpPr>
        <p:spPr>
          <a:xfrm>
            <a:off x="250931" y="5567819"/>
            <a:ext cx="3504992" cy="0"/>
          </a:xfrm>
          <a:prstGeom prst="straightConnector1">
            <a:avLst/>
          </a:prstGeom>
          <a:ln w="9525" cap="flat" cmpd="sng" algn="ctr">
            <a:solidFill>
              <a:schemeClr val="accent2"/>
            </a:solidFill>
            <a:prstDash val="dash"/>
            <a:round/>
            <a:headEnd type="triangle" w="med" len="med"/>
            <a:tailEnd type="triangle" w="med" len="med"/>
          </a:ln>
        </p:spPr>
        <p:style>
          <a:lnRef idx="0">
            <a:scrgbClr r="0" g="0" b="0"/>
          </a:lnRef>
          <a:fillRef idx="0">
            <a:scrgbClr r="0" g="0" b="0"/>
          </a:fillRef>
          <a:effectRef idx="0">
            <a:scrgbClr r="0" g="0" b="0"/>
          </a:effectRef>
          <a:fontRef idx="minor">
            <a:schemeClr val="tx1"/>
          </a:fontRef>
        </p:style>
      </p:cxnSp>
      <p:sp>
        <p:nvSpPr>
          <p:cNvPr id="20" name="TextBox 19">
            <a:extLst>
              <a:ext uri="{FF2B5EF4-FFF2-40B4-BE49-F238E27FC236}">
                <a16:creationId xmlns:a16="http://schemas.microsoft.com/office/drawing/2014/main" id="{DA1AE8DF-3B79-48D1-B149-D608EB024F69}"/>
              </a:ext>
            </a:extLst>
          </p:cNvPr>
          <p:cNvSpPr txBox="1"/>
          <p:nvPr/>
        </p:nvSpPr>
        <p:spPr>
          <a:xfrm>
            <a:off x="264142" y="5539094"/>
            <a:ext cx="2025445" cy="369332"/>
          </a:xfrm>
          <a:prstGeom prst="rect">
            <a:avLst/>
          </a:prstGeom>
          <a:noFill/>
          <a:ln>
            <a:noFill/>
          </a:ln>
        </p:spPr>
        <p:txBody>
          <a:bodyPr wrap="square" rtlCol="0">
            <a:spAutoFit/>
          </a:bodyPr>
          <a:lstStyle/>
          <a:p>
            <a:r>
              <a:rPr lang="en-US" dirty="0">
                <a:solidFill>
                  <a:srgbClr val="0C54A0"/>
                </a:solidFill>
              </a:rPr>
              <a:t>Phase 1</a:t>
            </a:r>
            <a:endParaRPr lang="LID4096" dirty="0">
              <a:solidFill>
                <a:srgbClr val="0C54A0"/>
              </a:solidFill>
            </a:endParaRPr>
          </a:p>
        </p:txBody>
      </p:sp>
      <p:sp>
        <p:nvSpPr>
          <p:cNvPr id="23" name="Arrow: Pentagon 22">
            <a:extLst>
              <a:ext uri="{FF2B5EF4-FFF2-40B4-BE49-F238E27FC236}">
                <a16:creationId xmlns:a16="http://schemas.microsoft.com/office/drawing/2014/main" id="{8A81E290-A37D-41AF-B5E4-7648B22E2E63}"/>
              </a:ext>
            </a:extLst>
          </p:cNvPr>
          <p:cNvSpPr/>
          <p:nvPr/>
        </p:nvSpPr>
        <p:spPr>
          <a:xfrm>
            <a:off x="4828319" y="1440466"/>
            <a:ext cx="3256342" cy="2322706"/>
          </a:xfrm>
          <a:prstGeom prst="homePlate">
            <a:avLst>
              <a:gd name="adj" fmla="val 29196"/>
            </a:avLst>
          </a:prstGeom>
          <a:solidFill>
            <a:srgbClr val="00B0F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t>Scheme drafting</a:t>
            </a:r>
            <a:endParaRPr lang="LID4096" dirty="0"/>
          </a:p>
        </p:txBody>
      </p:sp>
      <p:cxnSp>
        <p:nvCxnSpPr>
          <p:cNvPr id="24" name="Straight Arrow Connector 23">
            <a:extLst>
              <a:ext uri="{FF2B5EF4-FFF2-40B4-BE49-F238E27FC236}">
                <a16:creationId xmlns:a16="http://schemas.microsoft.com/office/drawing/2014/main" id="{DCAA65F7-35C5-4CFF-9522-395C6A6C7952}"/>
              </a:ext>
            </a:extLst>
          </p:cNvPr>
          <p:cNvCxnSpPr>
            <a:cxnSpLocks/>
          </p:cNvCxnSpPr>
          <p:nvPr/>
        </p:nvCxnSpPr>
        <p:spPr>
          <a:xfrm>
            <a:off x="4337734" y="5567819"/>
            <a:ext cx="3785420" cy="0"/>
          </a:xfrm>
          <a:prstGeom prst="straightConnector1">
            <a:avLst/>
          </a:prstGeom>
          <a:ln w="9525" cap="flat" cmpd="sng" algn="ctr">
            <a:solidFill>
              <a:schemeClr val="accent2"/>
            </a:solidFill>
            <a:prstDash val="dash"/>
            <a:round/>
            <a:headEnd type="triangle" w="med" len="med"/>
            <a:tailEnd type="triangle" w="med" len="med"/>
          </a:ln>
        </p:spPr>
        <p:style>
          <a:lnRef idx="0">
            <a:scrgbClr r="0" g="0" b="0"/>
          </a:lnRef>
          <a:fillRef idx="0">
            <a:scrgbClr r="0" g="0" b="0"/>
          </a:fillRef>
          <a:effectRef idx="0">
            <a:scrgbClr r="0" g="0" b="0"/>
          </a:effectRef>
          <a:fontRef idx="minor">
            <a:schemeClr val="tx1"/>
          </a:fontRef>
        </p:style>
      </p:cxnSp>
      <p:sp>
        <p:nvSpPr>
          <p:cNvPr id="25" name="Rectangle 24">
            <a:extLst>
              <a:ext uri="{FF2B5EF4-FFF2-40B4-BE49-F238E27FC236}">
                <a16:creationId xmlns:a16="http://schemas.microsoft.com/office/drawing/2014/main" id="{D5C0CAA6-A3B4-4489-8116-751EF3A1593D}"/>
              </a:ext>
            </a:extLst>
          </p:cNvPr>
          <p:cNvSpPr/>
          <p:nvPr/>
        </p:nvSpPr>
        <p:spPr>
          <a:xfrm>
            <a:off x="4333612" y="5544201"/>
            <a:ext cx="1031051" cy="369332"/>
          </a:xfrm>
          <a:prstGeom prst="rect">
            <a:avLst/>
          </a:prstGeom>
        </p:spPr>
        <p:txBody>
          <a:bodyPr wrap="none">
            <a:spAutoFit/>
          </a:bodyPr>
          <a:lstStyle/>
          <a:p>
            <a:r>
              <a:rPr lang="en-US" dirty="0">
                <a:solidFill>
                  <a:srgbClr val="0C54A0"/>
                </a:solidFill>
              </a:rPr>
              <a:t>Phase 2</a:t>
            </a:r>
            <a:endParaRPr lang="LID4096" dirty="0">
              <a:solidFill>
                <a:srgbClr val="0C54A0"/>
              </a:solidFill>
            </a:endParaRPr>
          </a:p>
        </p:txBody>
      </p:sp>
      <p:sp>
        <p:nvSpPr>
          <p:cNvPr id="26" name="TextBox 25">
            <a:extLst>
              <a:ext uri="{FF2B5EF4-FFF2-40B4-BE49-F238E27FC236}">
                <a16:creationId xmlns:a16="http://schemas.microsoft.com/office/drawing/2014/main" id="{3B7A9CB8-DEC0-4CAA-968F-7512577D159E}"/>
              </a:ext>
            </a:extLst>
          </p:cNvPr>
          <p:cNvSpPr txBox="1"/>
          <p:nvPr/>
        </p:nvSpPr>
        <p:spPr>
          <a:xfrm rot="16200000">
            <a:off x="4197538" y="2417152"/>
            <a:ext cx="748923" cy="369332"/>
          </a:xfrm>
          <a:prstGeom prst="rect">
            <a:avLst/>
          </a:prstGeom>
          <a:noFill/>
        </p:spPr>
        <p:txBody>
          <a:bodyPr wrap="none" rtlCol="0">
            <a:spAutoFit/>
          </a:bodyPr>
          <a:lstStyle/>
          <a:p>
            <a:r>
              <a:rPr lang="en-US" dirty="0">
                <a:solidFill>
                  <a:srgbClr val="0C54A0"/>
                </a:solidFill>
              </a:rPr>
              <a:t>WS 4</a:t>
            </a:r>
            <a:endParaRPr lang="LID4096" dirty="0">
              <a:solidFill>
                <a:srgbClr val="0C54A0"/>
              </a:solidFill>
            </a:endParaRPr>
          </a:p>
        </p:txBody>
      </p:sp>
      <p:sp>
        <p:nvSpPr>
          <p:cNvPr id="28" name="TextBox 27">
            <a:extLst>
              <a:ext uri="{FF2B5EF4-FFF2-40B4-BE49-F238E27FC236}">
                <a16:creationId xmlns:a16="http://schemas.microsoft.com/office/drawing/2014/main" id="{5841CAD5-9887-46BD-843A-8EEE71CAF91A}"/>
              </a:ext>
            </a:extLst>
          </p:cNvPr>
          <p:cNvSpPr txBox="1"/>
          <p:nvPr/>
        </p:nvSpPr>
        <p:spPr>
          <a:xfrm rot="16200000">
            <a:off x="4269191" y="4474876"/>
            <a:ext cx="748923" cy="369332"/>
          </a:xfrm>
          <a:prstGeom prst="rect">
            <a:avLst/>
          </a:prstGeom>
          <a:noFill/>
        </p:spPr>
        <p:txBody>
          <a:bodyPr wrap="none" rtlCol="0">
            <a:spAutoFit/>
          </a:bodyPr>
          <a:lstStyle/>
          <a:p>
            <a:r>
              <a:rPr lang="en-US" dirty="0">
                <a:solidFill>
                  <a:srgbClr val="0C54A0"/>
                </a:solidFill>
              </a:rPr>
              <a:t>WS 3</a:t>
            </a:r>
            <a:endParaRPr lang="LID4096" dirty="0">
              <a:solidFill>
                <a:srgbClr val="0C54A0"/>
              </a:solidFill>
            </a:endParaRPr>
          </a:p>
        </p:txBody>
      </p:sp>
      <p:sp>
        <p:nvSpPr>
          <p:cNvPr id="29" name="Footer Placeholder 28">
            <a:extLst>
              <a:ext uri="{FF2B5EF4-FFF2-40B4-BE49-F238E27FC236}">
                <a16:creationId xmlns:a16="http://schemas.microsoft.com/office/drawing/2014/main" id="{D1F40C59-F19B-47C7-92BC-50E3D7A1FB48}"/>
              </a:ext>
            </a:extLst>
          </p:cNvPr>
          <p:cNvSpPr>
            <a:spLocks noGrp="1"/>
          </p:cNvSpPr>
          <p:nvPr>
            <p:ph type="ftr" sz="quarter" idx="11"/>
          </p:nvPr>
        </p:nvSpPr>
        <p:spPr>
          <a:xfrm>
            <a:off x="504000" y="6533971"/>
            <a:ext cx="6029864" cy="365125"/>
          </a:xfrm>
        </p:spPr>
        <p:txBody>
          <a:bodyPr/>
          <a:lstStyle/>
          <a:p>
            <a:r>
              <a:rPr lang="fr-FR" noProof="0"/>
              <a:t>ENISA ― 3GPP/SA3 2022-11-15 EU5G ― certification scheme</a:t>
            </a:r>
            <a:endParaRPr lang="en-GB" noProof="0" dirty="0"/>
          </a:p>
        </p:txBody>
      </p:sp>
      <p:sp>
        <p:nvSpPr>
          <p:cNvPr id="3" name="Arrow: Chevron 2">
            <a:extLst>
              <a:ext uri="{FF2B5EF4-FFF2-40B4-BE49-F238E27FC236}">
                <a16:creationId xmlns:a16="http://schemas.microsoft.com/office/drawing/2014/main" id="{661BAF07-49D0-4646-AD79-CE26DB87A143}"/>
              </a:ext>
            </a:extLst>
          </p:cNvPr>
          <p:cNvSpPr/>
          <p:nvPr/>
        </p:nvSpPr>
        <p:spPr>
          <a:xfrm>
            <a:off x="4664471" y="3971797"/>
            <a:ext cx="3420190" cy="1356771"/>
          </a:xfrm>
          <a:prstGeom prst="chevron">
            <a:avLst>
              <a:gd name="adj" fmla="val 50000"/>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Risk assessment and gap analysis</a:t>
            </a:r>
            <a:endParaRPr lang="LID4096" dirty="0"/>
          </a:p>
        </p:txBody>
      </p:sp>
      <p:sp>
        <p:nvSpPr>
          <p:cNvPr id="30" name="Scroll: Vertical 29">
            <a:extLst>
              <a:ext uri="{FF2B5EF4-FFF2-40B4-BE49-F238E27FC236}">
                <a16:creationId xmlns:a16="http://schemas.microsoft.com/office/drawing/2014/main" id="{4069C8EC-62A1-442B-90CE-47A7BA4B1412}"/>
              </a:ext>
            </a:extLst>
          </p:cNvPr>
          <p:cNvSpPr/>
          <p:nvPr/>
        </p:nvSpPr>
        <p:spPr>
          <a:xfrm>
            <a:off x="8073173" y="1327355"/>
            <a:ext cx="703063" cy="4100051"/>
          </a:xfrm>
          <a:prstGeom prst="verticalScroll">
            <a:avLst>
              <a:gd name="adj" fmla="val 25000"/>
            </a:avLst>
          </a:prstGeom>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r-FR" dirty="0"/>
              <a:t>EU5G Candidate (v1)</a:t>
            </a:r>
            <a:endParaRPr lang="LID4096" dirty="0"/>
          </a:p>
        </p:txBody>
      </p:sp>
      <p:grpSp>
        <p:nvGrpSpPr>
          <p:cNvPr id="38" name="Group 37">
            <a:extLst>
              <a:ext uri="{FF2B5EF4-FFF2-40B4-BE49-F238E27FC236}">
                <a16:creationId xmlns:a16="http://schemas.microsoft.com/office/drawing/2014/main" id="{4836D5F3-D719-4A03-84B9-EA61AB740530}"/>
              </a:ext>
            </a:extLst>
          </p:cNvPr>
          <p:cNvGrpSpPr/>
          <p:nvPr/>
        </p:nvGrpSpPr>
        <p:grpSpPr>
          <a:xfrm>
            <a:off x="2661009" y="5438232"/>
            <a:ext cx="1530821" cy="734450"/>
            <a:chOff x="2661009" y="5438232"/>
            <a:chExt cx="1530821" cy="734450"/>
          </a:xfrm>
        </p:grpSpPr>
        <p:sp>
          <p:nvSpPr>
            <p:cNvPr id="18" name="Isosceles Triangle 17">
              <a:extLst>
                <a:ext uri="{FF2B5EF4-FFF2-40B4-BE49-F238E27FC236}">
                  <a16:creationId xmlns:a16="http://schemas.microsoft.com/office/drawing/2014/main" id="{1F6C9BAA-C5FD-456C-94D7-F639297782AA}"/>
                </a:ext>
              </a:extLst>
            </p:cNvPr>
            <p:cNvSpPr/>
            <p:nvPr/>
          </p:nvSpPr>
          <p:spPr>
            <a:xfrm>
              <a:off x="3916510" y="5438232"/>
              <a:ext cx="275320" cy="365118"/>
            </a:xfrm>
            <a:prstGeom prst="triangl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dirty="0"/>
            </a:p>
          </p:txBody>
        </p:sp>
        <p:sp>
          <p:nvSpPr>
            <p:cNvPr id="32" name="TextBox 31">
              <a:extLst>
                <a:ext uri="{FF2B5EF4-FFF2-40B4-BE49-F238E27FC236}">
                  <a16:creationId xmlns:a16="http://schemas.microsoft.com/office/drawing/2014/main" id="{8C071CE9-1DF7-4960-8ECC-2C9A6E4CB928}"/>
                </a:ext>
              </a:extLst>
            </p:cNvPr>
            <p:cNvSpPr txBox="1"/>
            <p:nvPr/>
          </p:nvSpPr>
          <p:spPr>
            <a:xfrm>
              <a:off x="2661009" y="5803350"/>
              <a:ext cx="1518493" cy="369332"/>
            </a:xfrm>
            <a:prstGeom prst="rect">
              <a:avLst/>
            </a:prstGeom>
            <a:noFill/>
            <a:ln w="38100">
              <a:solidFill>
                <a:schemeClr val="accent1">
                  <a:shade val="50000"/>
                </a:schemeClr>
              </a:solidFill>
            </a:ln>
          </p:spPr>
          <p:txBody>
            <a:bodyPr wrap="square" rtlCol="0">
              <a:spAutoFit/>
            </a:bodyPr>
            <a:lstStyle/>
            <a:p>
              <a:pPr algn="r"/>
              <a:r>
                <a:rPr lang="fr-FR" dirty="0">
                  <a:solidFill>
                    <a:srgbClr val="C00000"/>
                  </a:solidFill>
                </a:rPr>
                <a:t>2022-11</a:t>
              </a:r>
              <a:endParaRPr lang="LID4096" dirty="0">
                <a:solidFill>
                  <a:srgbClr val="C00000"/>
                </a:solidFill>
              </a:endParaRPr>
            </a:p>
          </p:txBody>
        </p:sp>
      </p:grpSp>
      <p:grpSp>
        <p:nvGrpSpPr>
          <p:cNvPr id="37" name="Group 36">
            <a:extLst>
              <a:ext uri="{FF2B5EF4-FFF2-40B4-BE49-F238E27FC236}">
                <a16:creationId xmlns:a16="http://schemas.microsoft.com/office/drawing/2014/main" id="{FC0A652E-B4EA-4112-8F01-4A0CB8B0388E}"/>
              </a:ext>
            </a:extLst>
          </p:cNvPr>
          <p:cNvGrpSpPr/>
          <p:nvPr/>
        </p:nvGrpSpPr>
        <p:grpSpPr>
          <a:xfrm>
            <a:off x="6729047" y="5438232"/>
            <a:ext cx="1796765" cy="734450"/>
            <a:chOff x="6729047" y="5438232"/>
            <a:chExt cx="1796765" cy="734450"/>
          </a:xfrm>
        </p:grpSpPr>
        <p:sp>
          <p:nvSpPr>
            <p:cNvPr id="35" name="Isosceles Triangle 34">
              <a:extLst>
                <a:ext uri="{FF2B5EF4-FFF2-40B4-BE49-F238E27FC236}">
                  <a16:creationId xmlns:a16="http://schemas.microsoft.com/office/drawing/2014/main" id="{B217984A-7BFA-49F7-9BD3-FFC5648ACB0C}"/>
                </a:ext>
              </a:extLst>
            </p:cNvPr>
            <p:cNvSpPr/>
            <p:nvPr/>
          </p:nvSpPr>
          <p:spPr>
            <a:xfrm>
              <a:off x="8250492" y="5438232"/>
              <a:ext cx="275320" cy="365118"/>
            </a:xfrm>
            <a:prstGeom prst="triangl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dirty="0"/>
            </a:p>
          </p:txBody>
        </p:sp>
        <p:sp>
          <p:nvSpPr>
            <p:cNvPr id="36" name="TextBox 35">
              <a:extLst>
                <a:ext uri="{FF2B5EF4-FFF2-40B4-BE49-F238E27FC236}">
                  <a16:creationId xmlns:a16="http://schemas.microsoft.com/office/drawing/2014/main" id="{FBDAB615-C570-4B98-B7B0-078DE364E8F0}"/>
                </a:ext>
              </a:extLst>
            </p:cNvPr>
            <p:cNvSpPr txBox="1"/>
            <p:nvPr/>
          </p:nvSpPr>
          <p:spPr>
            <a:xfrm>
              <a:off x="6729047" y="5803350"/>
              <a:ext cx="1784438" cy="369332"/>
            </a:xfrm>
            <a:prstGeom prst="rect">
              <a:avLst/>
            </a:prstGeom>
            <a:noFill/>
            <a:ln w="38100">
              <a:solidFill>
                <a:schemeClr val="accent1">
                  <a:shade val="50000"/>
                </a:schemeClr>
              </a:solidFill>
            </a:ln>
          </p:spPr>
          <p:txBody>
            <a:bodyPr wrap="square" rtlCol="0">
              <a:spAutoFit/>
            </a:bodyPr>
            <a:lstStyle/>
            <a:p>
              <a:pPr algn="r"/>
              <a:r>
                <a:rPr lang="fr-FR" dirty="0">
                  <a:solidFill>
                    <a:srgbClr val="C00000"/>
                  </a:solidFill>
                </a:rPr>
                <a:t>End 2023-Q2</a:t>
              </a:r>
              <a:endParaRPr lang="LID4096" dirty="0">
                <a:solidFill>
                  <a:srgbClr val="C00000"/>
                </a:solidFill>
              </a:endParaRPr>
            </a:p>
          </p:txBody>
        </p:sp>
      </p:grpSp>
    </p:spTree>
    <p:extLst>
      <p:ext uri="{BB962C8B-B14F-4D97-AF65-F5344CB8AC3E}">
        <p14:creationId xmlns:p14="http://schemas.microsoft.com/office/powerpoint/2010/main" val="22761218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EBB3814-B6CA-4B71-A65F-77F15467C744}"/>
              </a:ext>
            </a:extLst>
          </p:cNvPr>
          <p:cNvSpPr>
            <a:spLocks noGrp="1"/>
          </p:cNvSpPr>
          <p:nvPr>
            <p:ph type="body" sz="quarter" idx="14"/>
          </p:nvPr>
        </p:nvSpPr>
        <p:spPr>
          <a:xfrm>
            <a:off x="3235" y="1921267"/>
            <a:ext cx="9140765" cy="3640754"/>
          </a:xfrm>
        </p:spPr>
        <p:txBody>
          <a:bodyPr/>
          <a:lstStyle/>
          <a:p>
            <a:pPr marL="342900" indent="-342900">
              <a:buFont typeface="+mj-lt"/>
              <a:buAutoNum type="arabicPeriod"/>
            </a:pPr>
            <a:r>
              <a:rPr lang="en-GB" sz="2000" b="0" dirty="0"/>
              <a:t>Scheme drafting will start in November 2022 and version 1 of the candidate scheme could be available at the end of Q2 2023 for a first review.</a:t>
            </a:r>
          </a:p>
          <a:p>
            <a:pPr marL="342900" indent="-342900">
              <a:buFont typeface="+mj-lt"/>
              <a:buAutoNum type="arabicPeriod"/>
            </a:pPr>
            <a:endParaRPr lang="en-GB" sz="2000" b="0" dirty="0"/>
          </a:p>
          <a:p>
            <a:pPr marL="342900" indent="-342900">
              <a:buFont typeface="+mj-lt"/>
              <a:buAutoNum type="arabicPeriod"/>
            </a:pPr>
            <a:r>
              <a:rPr lang="en-GB" sz="2000" b="0" dirty="0"/>
              <a:t>ENISA will continue its work with the existing AHWG structure (approx. 100 participants) and will organise specific thematic groups to elaborate on grouped tasks.</a:t>
            </a:r>
          </a:p>
          <a:p>
            <a:endParaRPr lang="en-GB" sz="1600" b="0" dirty="0"/>
          </a:p>
        </p:txBody>
      </p:sp>
      <p:sp>
        <p:nvSpPr>
          <p:cNvPr id="4" name="Title 3">
            <a:extLst>
              <a:ext uri="{FF2B5EF4-FFF2-40B4-BE49-F238E27FC236}">
                <a16:creationId xmlns:a16="http://schemas.microsoft.com/office/drawing/2014/main" id="{414BFF9F-3F06-43B6-BA1B-6ABC6E260065}"/>
              </a:ext>
            </a:extLst>
          </p:cNvPr>
          <p:cNvSpPr>
            <a:spLocks noGrp="1"/>
          </p:cNvSpPr>
          <p:nvPr>
            <p:ph type="title"/>
          </p:nvPr>
        </p:nvSpPr>
        <p:spPr>
          <a:xfrm>
            <a:off x="0" y="539078"/>
            <a:ext cx="8640000" cy="871200"/>
          </a:xfrm>
        </p:spPr>
        <p:txBody>
          <a:bodyPr/>
          <a:lstStyle/>
          <a:p>
            <a:r>
              <a:rPr lang="en-GB" sz="2400" dirty="0"/>
              <a:t>Timeline for the </a:t>
            </a:r>
            <a:r>
              <a:rPr lang="en-GB" sz="2400" dirty="0" err="1"/>
              <a:t>eu</a:t>
            </a:r>
            <a:r>
              <a:rPr lang="en-GB" sz="2400" dirty="0"/>
              <a:t> 5g </a:t>
            </a:r>
            <a:r>
              <a:rPr lang="en-GB" sz="2400" dirty="0" err="1"/>
              <a:t>ahwg</a:t>
            </a:r>
            <a:r>
              <a:rPr lang="en-GB" sz="2400" dirty="0"/>
              <a:t> phase 2</a:t>
            </a:r>
            <a:endParaRPr lang="LID4096" sz="2400" dirty="0"/>
          </a:p>
        </p:txBody>
      </p:sp>
      <p:sp>
        <p:nvSpPr>
          <p:cNvPr id="5" name="Footer Placeholder 4">
            <a:extLst>
              <a:ext uri="{FF2B5EF4-FFF2-40B4-BE49-F238E27FC236}">
                <a16:creationId xmlns:a16="http://schemas.microsoft.com/office/drawing/2014/main" id="{CD48EDFE-EA7E-4D9A-8919-635524FB8B66}"/>
              </a:ext>
            </a:extLst>
          </p:cNvPr>
          <p:cNvSpPr>
            <a:spLocks noGrp="1"/>
          </p:cNvSpPr>
          <p:nvPr>
            <p:ph type="ftr" sz="quarter" idx="11"/>
          </p:nvPr>
        </p:nvSpPr>
        <p:spPr/>
        <p:txBody>
          <a:bodyPr/>
          <a:lstStyle/>
          <a:p>
            <a:r>
              <a:rPr lang="fr-FR" sz="1100" noProof="0"/>
              <a:t>ENISA ― 3GPP/SA3 2022-11-15 EU5G ― certification scheme</a:t>
            </a:r>
            <a:endParaRPr lang="en-GB" sz="1100" noProof="0" dirty="0"/>
          </a:p>
        </p:txBody>
      </p:sp>
      <p:sp>
        <p:nvSpPr>
          <p:cNvPr id="6" name="Text Placeholder 1">
            <a:extLst>
              <a:ext uri="{FF2B5EF4-FFF2-40B4-BE49-F238E27FC236}">
                <a16:creationId xmlns:a16="http://schemas.microsoft.com/office/drawing/2014/main" id="{55C60626-DCD5-494F-BEF7-8323FF1AA98E}"/>
              </a:ext>
            </a:extLst>
          </p:cNvPr>
          <p:cNvSpPr>
            <a:spLocks noGrp="1"/>
          </p:cNvSpPr>
          <p:nvPr>
            <p:ph type="body" sz="quarter" idx="13"/>
          </p:nvPr>
        </p:nvSpPr>
        <p:spPr>
          <a:xfrm>
            <a:off x="6735763" y="155575"/>
            <a:ext cx="2408237" cy="323850"/>
          </a:xfrm>
        </p:spPr>
        <p:txBody>
          <a:bodyPr/>
          <a:lstStyle/>
          <a:p>
            <a:r>
              <a:rPr lang="en-GB" sz="1400" dirty="0">
                <a:latin typeface="Arial" panose="020B0604020202020204" pitchFamily="34" charset="0"/>
                <a:cs typeface="Arial" panose="020B0604020202020204" pitchFamily="34" charset="0"/>
              </a:rPr>
              <a:t>EU 5G team</a:t>
            </a:r>
          </a:p>
          <a:p>
            <a:endParaRPr lang="LID4096" dirty="0"/>
          </a:p>
        </p:txBody>
      </p:sp>
    </p:spTree>
    <p:extLst>
      <p:ext uri="{BB962C8B-B14F-4D97-AF65-F5344CB8AC3E}">
        <p14:creationId xmlns:p14="http://schemas.microsoft.com/office/powerpoint/2010/main" val="10094259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C911CDC-E27B-4C11-ABE2-38CC8514DCEB}"/>
              </a:ext>
            </a:extLst>
          </p:cNvPr>
          <p:cNvSpPr>
            <a:spLocks noGrp="1"/>
          </p:cNvSpPr>
          <p:nvPr>
            <p:ph type="body" sz="quarter" idx="14"/>
          </p:nvPr>
        </p:nvSpPr>
        <p:spPr/>
        <p:txBody>
          <a:bodyPr/>
          <a:lstStyle/>
          <a:p>
            <a:pPr marL="342900" lvl="0" indent="-342900">
              <a:buFont typeface="Arial" panose="020B0604020202020204" pitchFamily="34" charset="0"/>
              <a:buChar char="•"/>
            </a:pPr>
            <a:r>
              <a:rPr lang="en-US" sz="2000" b="0" dirty="0">
                <a:solidFill>
                  <a:srgbClr val="0C54A0"/>
                </a:solidFill>
              </a:rPr>
              <a:t>How do we address gaps between existing 5G standards (especially 3GPP) and regulatory requirements for EU certification?</a:t>
            </a:r>
          </a:p>
          <a:p>
            <a:pPr marL="522900" lvl="2" indent="-342900">
              <a:lnSpc>
                <a:spcPct val="110000"/>
              </a:lnSpc>
              <a:spcAft>
                <a:spcPts val="600"/>
              </a:spcAft>
              <a:buFont typeface="Courier New" panose="02070309020205020404" pitchFamily="49" charset="0"/>
              <a:buChar char="o"/>
            </a:pPr>
            <a:r>
              <a:rPr lang="en-US" sz="1600" dirty="0"/>
              <a:t>Additional / modified / EU-specific requirements?</a:t>
            </a:r>
          </a:p>
          <a:p>
            <a:pPr marL="342900" lvl="0" indent="-342900">
              <a:buFont typeface="Arial" panose="020B0604020202020204" pitchFamily="34" charset="0"/>
              <a:buChar char="•"/>
            </a:pPr>
            <a:r>
              <a:rPr lang="en-US" sz="2000" b="0" dirty="0">
                <a:solidFill>
                  <a:srgbClr val="0C54A0"/>
                </a:solidFill>
              </a:rPr>
              <a:t>Where to develop them: existing standards? Additional documents? (Who owns these developments)?</a:t>
            </a:r>
          </a:p>
          <a:p>
            <a:pPr marL="342900" lvl="1" indent="-342900">
              <a:buFont typeface="Arial" panose="020B0604020202020204" pitchFamily="34" charset="0"/>
              <a:buChar char="•"/>
            </a:pPr>
            <a:r>
              <a:rPr lang="en-US" dirty="0">
                <a:solidFill>
                  <a:srgbClr val="0C54A0"/>
                </a:solidFill>
              </a:rPr>
              <a:t>When: timescale of onboarding updates– R17, R18, R19?</a:t>
            </a:r>
          </a:p>
          <a:p>
            <a:pPr marL="522900" lvl="2" indent="-342900">
              <a:lnSpc>
                <a:spcPct val="110000"/>
              </a:lnSpc>
              <a:spcAft>
                <a:spcPts val="600"/>
              </a:spcAft>
              <a:buFont typeface="Courier New" panose="02070309020205020404" pitchFamily="49" charset="0"/>
              <a:buChar char="o"/>
            </a:pPr>
            <a:r>
              <a:rPr lang="en-US" sz="1600" dirty="0"/>
              <a:t>SCAS / NESAS extensions timelines and issues to resolve</a:t>
            </a:r>
          </a:p>
          <a:p>
            <a:pPr marL="342900" lvl="0" indent="-342900">
              <a:buFont typeface="Arial" panose="020B0604020202020204" pitchFamily="34" charset="0"/>
              <a:buChar char="•"/>
            </a:pPr>
            <a:endParaRPr lang="en-US" sz="1600" b="0" dirty="0">
              <a:solidFill>
                <a:srgbClr val="0C54A0"/>
              </a:solidFill>
            </a:endParaRPr>
          </a:p>
          <a:p>
            <a:pPr marL="342900" lvl="0" indent="-342900">
              <a:buFont typeface="Arial" panose="020B0604020202020204" pitchFamily="34" charset="0"/>
              <a:buChar char="•"/>
            </a:pPr>
            <a:r>
              <a:rPr lang="en-US" sz="2000" b="0" dirty="0">
                <a:solidFill>
                  <a:srgbClr val="0C54A0"/>
                </a:solidFill>
              </a:rPr>
              <a:t>How should ENISA engage with 3GPP, ETSI, GSMA?</a:t>
            </a:r>
          </a:p>
          <a:p>
            <a:pPr marL="342900" lvl="0" indent="-342900">
              <a:buFont typeface="Arial" panose="020B0604020202020204" pitchFamily="34" charset="0"/>
              <a:buChar char="•"/>
            </a:pPr>
            <a:r>
              <a:rPr lang="en-US" sz="2000" b="0" dirty="0">
                <a:solidFill>
                  <a:srgbClr val="0C54A0"/>
                </a:solidFill>
              </a:rPr>
              <a:t>How can 3GPP, GSMA and ESOs (CEN/CENELEC and ETSI) work together for EU5G needs to be addressed?</a:t>
            </a:r>
          </a:p>
          <a:p>
            <a:endParaRPr lang="LID4096" dirty="0"/>
          </a:p>
        </p:txBody>
      </p:sp>
      <p:sp>
        <p:nvSpPr>
          <p:cNvPr id="4" name="Title 3">
            <a:extLst>
              <a:ext uri="{FF2B5EF4-FFF2-40B4-BE49-F238E27FC236}">
                <a16:creationId xmlns:a16="http://schemas.microsoft.com/office/drawing/2014/main" id="{849289BE-3640-479C-B984-0375F5B9FA37}"/>
              </a:ext>
            </a:extLst>
          </p:cNvPr>
          <p:cNvSpPr>
            <a:spLocks noGrp="1"/>
          </p:cNvSpPr>
          <p:nvPr>
            <p:ph type="title"/>
          </p:nvPr>
        </p:nvSpPr>
        <p:spPr/>
        <p:txBody>
          <a:bodyPr/>
          <a:lstStyle/>
          <a:p>
            <a:r>
              <a:rPr lang="en-US" dirty="0"/>
              <a:t>Open </a:t>
            </a:r>
            <a:r>
              <a:rPr lang="en-US" dirty="0" err="1"/>
              <a:t>questionS</a:t>
            </a:r>
            <a:endParaRPr lang="LID4096" dirty="0"/>
          </a:p>
        </p:txBody>
      </p:sp>
      <p:sp>
        <p:nvSpPr>
          <p:cNvPr id="7" name="Text Placeholder 1">
            <a:extLst>
              <a:ext uri="{FF2B5EF4-FFF2-40B4-BE49-F238E27FC236}">
                <a16:creationId xmlns:a16="http://schemas.microsoft.com/office/drawing/2014/main" id="{DE0A99C8-C984-40F2-879A-724FBB8BD4FD}"/>
              </a:ext>
            </a:extLst>
          </p:cNvPr>
          <p:cNvSpPr>
            <a:spLocks noGrp="1"/>
          </p:cNvSpPr>
          <p:nvPr>
            <p:ph type="body" sz="quarter" idx="13"/>
          </p:nvPr>
        </p:nvSpPr>
        <p:spPr>
          <a:xfrm>
            <a:off x="6735763" y="155575"/>
            <a:ext cx="2408237" cy="323850"/>
          </a:xfrm>
        </p:spPr>
        <p:txBody>
          <a:bodyPr/>
          <a:lstStyle/>
          <a:p>
            <a:pPr marL="342900" lvl="1" indent="0">
              <a:buNone/>
            </a:pPr>
            <a:r>
              <a:rPr lang="en-GB" sz="1600" dirty="0">
                <a:solidFill>
                  <a:schemeClr val="accent2"/>
                </a:solidFill>
                <a:latin typeface="Arial" panose="020B0604020202020204" pitchFamily="34" charset="0"/>
                <a:cs typeface="Arial" panose="020B0604020202020204" pitchFamily="34" charset="0"/>
              </a:rPr>
              <a:t>EU 5G team</a:t>
            </a:r>
          </a:p>
          <a:p>
            <a:endParaRPr lang="en-US" dirty="0"/>
          </a:p>
        </p:txBody>
      </p:sp>
      <p:sp>
        <p:nvSpPr>
          <p:cNvPr id="8" name="Footer Placeholder 7">
            <a:extLst>
              <a:ext uri="{FF2B5EF4-FFF2-40B4-BE49-F238E27FC236}">
                <a16:creationId xmlns:a16="http://schemas.microsoft.com/office/drawing/2014/main" id="{DD3E8B48-7B0B-417E-B284-C327022E7C3E}"/>
              </a:ext>
            </a:extLst>
          </p:cNvPr>
          <p:cNvSpPr>
            <a:spLocks noGrp="1"/>
          </p:cNvSpPr>
          <p:nvPr>
            <p:ph type="ftr" sz="quarter" idx="11"/>
          </p:nvPr>
        </p:nvSpPr>
        <p:spPr/>
        <p:txBody>
          <a:bodyPr/>
          <a:lstStyle/>
          <a:p>
            <a:r>
              <a:rPr lang="fr-FR" noProof="0"/>
              <a:t>ENISA ― 3GPP/SA3 2022-11-15 EU5G ― certification scheme</a:t>
            </a:r>
            <a:endParaRPr lang="en-GB" noProof="0" dirty="0"/>
          </a:p>
        </p:txBody>
      </p:sp>
    </p:spTree>
    <p:extLst>
      <p:ext uri="{BB962C8B-B14F-4D97-AF65-F5344CB8AC3E}">
        <p14:creationId xmlns:p14="http://schemas.microsoft.com/office/powerpoint/2010/main" val="31302632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0423C4-C15F-41A7-A4F7-4A8B5BDBCBDC}"/>
              </a:ext>
            </a:extLst>
          </p:cNvPr>
          <p:cNvSpPr>
            <a:spLocks noGrp="1"/>
          </p:cNvSpPr>
          <p:nvPr>
            <p:ph type="title"/>
          </p:nvPr>
        </p:nvSpPr>
        <p:spPr/>
        <p:txBody>
          <a:bodyPr/>
          <a:lstStyle/>
          <a:p>
            <a:endParaRPr lang="LID4096"/>
          </a:p>
        </p:txBody>
      </p:sp>
      <p:sp>
        <p:nvSpPr>
          <p:cNvPr id="3" name="Text Placeholder 2">
            <a:extLst>
              <a:ext uri="{FF2B5EF4-FFF2-40B4-BE49-F238E27FC236}">
                <a16:creationId xmlns:a16="http://schemas.microsoft.com/office/drawing/2014/main" id="{8A38425D-D28D-44D0-AD81-8753475D9B84}"/>
              </a:ext>
            </a:extLst>
          </p:cNvPr>
          <p:cNvSpPr>
            <a:spLocks noGrp="1"/>
          </p:cNvSpPr>
          <p:nvPr>
            <p:ph type="body" sz="quarter" idx="14"/>
          </p:nvPr>
        </p:nvSpPr>
        <p:spPr/>
        <p:txBody>
          <a:bodyPr/>
          <a:lstStyle/>
          <a:p>
            <a:r>
              <a:rPr lang="fr-FR" dirty="0"/>
              <a:t>Dr Vassiliki Gogou</a:t>
            </a:r>
          </a:p>
          <a:p>
            <a:r>
              <a:rPr lang="fr-FR" dirty="0"/>
              <a:t>Philippe Magnabosco</a:t>
            </a:r>
            <a:endParaRPr lang="LID4096" dirty="0"/>
          </a:p>
        </p:txBody>
      </p:sp>
      <p:sp>
        <p:nvSpPr>
          <p:cNvPr id="5" name="Text Placeholder 4">
            <a:extLst>
              <a:ext uri="{FF2B5EF4-FFF2-40B4-BE49-F238E27FC236}">
                <a16:creationId xmlns:a16="http://schemas.microsoft.com/office/drawing/2014/main" id="{D5AACF78-6F9C-470C-864D-F6DE4E800081}"/>
              </a:ext>
            </a:extLst>
          </p:cNvPr>
          <p:cNvSpPr>
            <a:spLocks noGrp="1"/>
          </p:cNvSpPr>
          <p:nvPr>
            <p:ph type="body" sz="quarter" idx="16"/>
          </p:nvPr>
        </p:nvSpPr>
        <p:spPr/>
        <p:txBody>
          <a:bodyPr/>
          <a:lstStyle/>
          <a:p>
            <a:r>
              <a:rPr lang="fr-FR" dirty="0">
                <a:hlinkClick r:id="rId2"/>
              </a:rPr>
              <a:t>Vassiliki.gogou@enisa.europa.eu</a:t>
            </a:r>
            <a:endParaRPr lang="fr-FR" dirty="0"/>
          </a:p>
          <a:p>
            <a:r>
              <a:rPr lang="fr-FR" dirty="0"/>
              <a:t>Philippe.magnabosco@enisa.eu</a:t>
            </a:r>
            <a:endParaRPr lang="LID4096" dirty="0"/>
          </a:p>
        </p:txBody>
      </p:sp>
    </p:spTree>
    <p:extLst>
      <p:ext uri="{BB962C8B-B14F-4D97-AF65-F5344CB8AC3E}">
        <p14:creationId xmlns:p14="http://schemas.microsoft.com/office/powerpoint/2010/main" val="3434338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64D1D-DC75-4B7A-8D33-2DE957602670}"/>
              </a:ext>
            </a:extLst>
          </p:cNvPr>
          <p:cNvSpPr>
            <a:spLocks noGrp="1"/>
          </p:cNvSpPr>
          <p:nvPr>
            <p:ph type="ctrTitle"/>
          </p:nvPr>
        </p:nvSpPr>
        <p:spPr>
          <a:xfrm>
            <a:off x="0" y="4010400"/>
            <a:ext cx="6570000" cy="2217600"/>
          </a:xfrm>
        </p:spPr>
        <p:txBody>
          <a:bodyPr/>
          <a:lstStyle/>
          <a:p>
            <a:r>
              <a:rPr lang="fr-FR" cap="none" dirty="0"/>
              <a:t>NB: the </a:t>
            </a:r>
            <a:r>
              <a:rPr lang="fr-FR" cap="none" dirty="0" err="1"/>
              <a:t>following</a:t>
            </a:r>
            <a:r>
              <a:rPr lang="fr-FR" cap="none" dirty="0"/>
              <a:t> backup slides </a:t>
            </a:r>
            <a:r>
              <a:rPr lang="fr-FR" cap="none" dirty="0" err="1"/>
              <a:t>were</a:t>
            </a:r>
            <a:r>
              <a:rPr lang="fr-FR" cap="none" dirty="0"/>
              <a:t> not </a:t>
            </a:r>
            <a:r>
              <a:rPr lang="fr-FR" cap="none" dirty="0" err="1"/>
              <a:t>presented</a:t>
            </a:r>
            <a:r>
              <a:rPr lang="fr-FR" cap="none" dirty="0"/>
              <a:t> </a:t>
            </a:r>
            <a:r>
              <a:rPr lang="fr-FR" cap="none" dirty="0" err="1"/>
              <a:t>individually</a:t>
            </a:r>
            <a:r>
              <a:rPr lang="fr-FR" cap="none" dirty="0"/>
              <a:t> </a:t>
            </a:r>
            <a:r>
              <a:rPr lang="fr-FR" cap="none" dirty="0" err="1"/>
              <a:t>during</a:t>
            </a:r>
            <a:r>
              <a:rPr lang="fr-FR" cap="none" dirty="0"/>
              <a:t> the</a:t>
            </a:r>
            <a:br>
              <a:rPr lang="fr-FR" cap="none" dirty="0"/>
            </a:br>
            <a:r>
              <a:rPr lang="fr-FR" cap="none" dirty="0"/>
              <a:t>2022-11-15 meeting</a:t>
            </a:r>
            <a:endParaRPr lang="LID4096" cap="none" dirty="0"/>
          </a:p>
        </p:txBody>
      </p:sp>
      <p:sp>
        <p:nvSpPr>
          <p:cNvPr id="3" name="Text Placeholder 2">
            <a:extLst>
              <a:ext uri="{FF2B5EF4-FFF2-40B4-BE49-F238E27FC236}">
                <a16:creationId xmlns:a16="http://schemas.microsoft.com/office/drawing/2014/main" id="{DF866776-FF9B-484E-A2C2-CAE879265CC3}"/>
              </a:ext>
            </a:extLst>
          </p:cNvPr>
          <p:cNvSpPr>
            <a:spLocks noGrp="1"/>
          </p:cNvSpPr>
          <p:nvPr>
            <p:ph type="body" sz="quarter" idx="10"/>
          </p:nvPr>
        </p:nvSpPr>
        <p:spPr/>
        <p:txBody>
          <a:bodyPr/>
          <a:lstStyle/>
          <a:p>
            <a:r>
              <a:rPr lang="fr-FR" dirty="0"/>
              <a:t>Gaps </a:t>
            </a:r>
            <a:r>
              <a:rPr lang="fr-FR" dirty="0" err="1"/>
              <a:t>overview</a:t>
            </a:r>
            <a:endParaRPr lang="LID4096" dirty="0"/>
          </a:p>
        </p:txBody>
      </p:sp>
    </p:spTree>
    <p:extLst>
      <p:ext uri="{BB962C8B-B14F-4D97-AF65-F5344CB8AC3E}">
        <p14:creationId xmlns:p14="http://schemas.microsoft.com/office/powerpoint/2010/main" val="3549083301"/>
      </p:ext>
    </p:extLst>
  </p:cSld>
  <p:clrMapOvr>
    <a:masterClrMapping/>
  </p:clrMapOvr>
</p:sld>
</file>

<file path=ppt/theme/theme1.xml><?xml version="1.0" encoding="utf-8"?>
<a:theme xmlns:a="http://schemas.openxmlformats.org/drawingml/2006/main" name="Motiv Office">
  <a:themeElements>
    <a:clrScheme name="ENISA PPT">
      <a:dk1>
        <a:srgbClr val="1D1D1B"/>
      </a:dk1>
      <a:lt1>
        <a:sysClr val="window" lastClr="FFFFFF"/>
      </a:lt1>
      <a:dk2>
        <a:srgbClr val="A0A0A0"/>
      </a:dk2>
      <a:lt2>
        <a:srgbClr val="95C11F"/>
      </a:lt2>
      <a:accent1>
        <a:srgbClr val="EE756D"/>
      </a:accent1>
      <a:accent2>
        <a:srgbClr val="004F9F"/>
      </a:accent2>
      <a:accent3>
        <a:srgbClr val="575756"/>
      </a:accent3>
      <a:accent4>
        <a:srgbClr val="CB0538"/>
      </a:accent4>
      <a:accent5>
        <a:srgbClr val="F9B233"/>
      </a:accent5>
      <a:accent6>
        <a:srgbClr val="EBEBEB"/>
      </a:accent6>
      <a:hlink>
        <a:srgbClr val="004F9F"/>
      </a:hlink>
      <a:folHlink>
        <a:srgbClr val="004F9F"/>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owerPointTemplateNew1.potx" id="{A54FBC68-4A3C-4803-A996-73DC79D07F34}" vid="{44D74DCC-BA19-49B3-8FD8-9B1C3246E77B}"/>
    </a:ext>
  </a:extLst>
</a:theme>
</file>

<file path=ppt/theme/theme2.xml><?xml version="1.0" encoding="utf-8"?>
<a:theme xmlns:a="http://schemas.openxmlformats.org/drawingml/2006/main" name="Motiv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Motiv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C70F63A0D512A4BBEA7C0D46F38426D" ma:contentTypeVersion="3" ma:contentTypeDescription="Create a new document." ma:contentTypeScope="" ma:versionID="7427ca758a9f79d34805de71cf2eebe9">
  <xsd:schema xmlns:xsd="http://www.w3.org/2001/XMLSchema" xmlns:xs="http://www.w3.org/2001/XMLSchema" xmlns:p="http://schemas.microsoft.com/office/2006/metadata/properties" xmlns:ns2="69e2acda-3c38-4c53-8232-11ae5e71d11a" targetNamespace="http://schemas.microsoft.com/office/2006/metadata/properties" ma:root="true" ma:fieldsID="5d1a787134df4567cec340355bcabf92" ns2:_="">
    <xsd:import namespace="69e2acda-3c38-4c53-8232-11ae5e71d11a"/>
    <xsd:element name="properties">
      <xsd:complexType>
        <xsd:sequence>
          <xsd:element name="documentManagement">
            <xsd:complexType>
              <xsd:all>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9e2acda-3c38-4c53-8232-11ae5e71d11a"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18B46A5-41E9-4AB3-996F-543E16CA6DFF}">
  <ds:schemaRefs>
    <ds:schemaRef ds:uri="http://schemas.microsoft.com/sharepoint/v3/contenttype/forms"/>
  </ds:schemaRefs>
</ds:datastoreItem>
</file>

<file path=customXml/itemProps2.xml><?xml version="1.0" encoding="utf-8"?>
<ds:datastoreItem xmlns:ds="http://schemas.openxmlformats.org/officeDocument/2006/customXml" ds:itemID="{9326BFFE-0113-44CD-B02B-B22215BAA81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9e2acda-3c38-4c53-8232-11ae5e71d11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F32EF7E-441B-4F27-8FF8-0FFFDC3BD98F}">
  <ds:schemaRefs>
    <ds:schemaRef ds:uri="http://schemas.microsoft.com/office/infopath/2007/PartnerControls"/>
    <ds:schemaRef ds:uri="http://purl.org/dc/terms/"/>
    <ds:schemaRef ds:uri="http://schemas.microsoft.com/office/2006/documentManagement/types"/>
    <ds:schemaRef ds:uri="http://purl.org/dc/elements/1.1/"/>
    <ds:schemaRef ds:uri="69e2acda-3c38-4c53-8232-11ae5e71d11a"/>
    <ds:schemaRef ds:uri="http://schemas.microsoft.com/office/2006/metadata/properties"/>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PowerPoint 2019</Template>
  <TotalTime>29523</TotalTime>
  <Words>8602</Words>
  <Application>Microsoft Office PowerPoint</Application>
  <PresentationFormat>On-screen Show (4:3)</PresentationFormat>
  <Paragraphs>726</Paragraphs>
  <Slides>23</Slides>
  <Notes>19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23</vt:i4>
      </vt:variant>
    </vt:vector>
  </HeadingPairs>
  <TitlesOfParts>
    <vt:vector size="27" baseType="lpstr">
      <vt:lpstr>Arial</vt:lpstr>
      <vt:lpstr>Calibri</vt:lpstr>
      <vt:lpstr>Courier New</vt:lpstr>
      <vt:lpstr>Motiv Office</vt:lpstr>
      <vt:lpstr>PowerPoint Presentation</vt:lpstr>
      <vt:lpstr>PowerPoint Presentation</vt:lpstr>
      <vt:lpstr>Who we are ― What we do around 5G</vt:lpstr>
      <vt:lpstr>Who we are ―  EU5G working group progress</vt:lpstr>
      <vt:lpstr>Eu 5g AHWG Milestones in a nutshell</vt:lpstr>
      <vt:lpstr>Timeline for the eu 5g ahwg phase 2</vt:lpstr>
      <vt:lpstr>Open questionS</vt:lpstr>
      <vt:lpstr>PowerPoint Presentation</vt:lpstr>
      <vt:lpstr>NB: the following backup slides were not presented individually during the 2022-11-15 meeting</vt:lpstr>
      <vt:lpstr> GAPS OvervieW</vt:lpstr>
      <vt:lpstr>Grouping of gaps by type</vt:lpstr>
      <vt:lpstr>NETwork products security requirements</vt:lpstr>
      <vt:lpstr>Network Products security evaluation methodology </vt:lpstr>
      <vt:lpstr>CERTIFICATION FOR nesas </vt:lpstr>
      <vt:lpstr>CERTIFICATION FOR sas-up/sas-sm</vt:lpstr>
      <vt:lpstr>eUCC evaluation planning and site audits</vt:lpstr>
      <vt:lpstr>Accreditation requirements  </vt:lpstr>
      <vt:lpstr>Specifications and standards</vt:lpstr>
      <vt:lpstr>eUICC as a secure platform</vt:lpstr>
      <vt:lpstr>Certification for  eUICC (1)</vt:lpstr>
      <vt:lpstr>Certification for  eUICC (2)</vt:lpstr>
      <vt:lpstr>SM-DP+ related gaps</vt:lpstr>
      <vt:lpstr>gaps related to platform maturity </vt:lpstr>
    </vt:vector>
  </TitlesOfParts>
  <Company>ENISA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Cord-Heinrich Bartels</dc:creator>
  <cp:lastModifiedBy>Philippe Magnabosco</cp:lastModifiedBy>
  <cp:revision>1381</cp:revision>
  <cp:lastPrinted>2022-11-10T11:08:21Z</cp:lastPrinted>
  <dcterms:created xsi:type="dcterms:W3CDTF">2020-01-23T09:45:47Z</dcterms:created>
  <dcterms:modified xsi:type="dcterms:W3CDTF">2022-11-24T09:26:51Z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0x0101005C70F63A0D512A4BBEA7C0D46F38426D</vt:lpwstr>
  </property>
</Properties>
</file>