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21"/>
  </p:notesMasterIdLst>
  <p:handoutMasterIdLst>
    <p:handoutMasterId r:id="rId22"/>
  </p:handoutMasterIdLst>
  <p:sldIdLst>
    <p:sldId id="445" r:id="rId5"/>
    <p:sldId id="446" r:id="rId6"/>
    <p:sldId id="447" r:id="rId7"/>
    <p:sldId id="448" r:id="rId8"/>
    <p:sldId id="449" r:id="rId9"/>
    <p:sldId id="468" r:id="rId10"/>
    <p:sldId id="461" r:id="rId11"/>
    <p:sldId id="462" r:id="rId12"/>
    <p:sldId id="458" r:id="rId13"/>
    <p:sldId id="454" r:id="rId14"/>
    <p:sldId id="451" r:id="rId15"/>
    <p:sldId id="456" r:id="rId16"/>
    <p:sldId id="455" r:id="rId17"/>
    <p:sldId id="453" r:id="rId18"/>
    <p:sldId id="457" r:id="rId19"/>
    <p:sldId id="469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68"/>
            <p14:sldId id="461"/>
            <p14:sldId id="462"/>
            <p14:sldId id="458"/>
          </p14:sldIdLst>
        </p14:section>
        <p14:section name="Week 1" id="{E9139E82-C24E-4DF6-BAC8-EA3831C19DD1}">
          <p14:sldIdLst>
            <p14:sldId id="454"/>
            <p14:sldId id="451"/>
            <p14:sldId id="456"/>
          </p14:sldIdLst>
        </p14:section>
        <p14:section name="Week 2" id="{ACD60801-652A-4B6B-B38C-F24E9EF9FE61}">
          <p14:sldIdLst>
            <p14:sldId id="455"/>
            <p14:sldId id="453"/>
            <p14:sldId id="457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09" d="100"/>
          <a:sy n="109" d="100"/>
        </p:scale>
        <p:origin x="936" y="10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29958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72862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SA3#105-e,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6e/Docs/S3-220001.zip" TargetMode="External"/><Relationship Id="rId2" Type="http://schemas.openxmlformats.org/officeDocument/2006/relationships/hyperlink" Target="https://www.3gpp.org/ftp/TSG_SA/WG3_Security/TSGS3_106e/Docs/S3-220003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6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SA3#106e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Week 1 -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5261"/>
            <a:ext cx="5124938" cy="4741702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, 2&amp; 3 (LSs for early consideration).</a:t>
            </a:r>
          </a:p>
          <a:p>
            <a:pPr lvl="1"/>
            <a:r>
              <a:rPr lang="en-US" sz="1600" dirty="0">
                <a:highlight>
                  <a:srgbClr val="00FFFF"/>
                </a:highlight>
              </a:rPr>
              <a:t>Priority LSs,</a:t>
            </a:r>
          </a:p>
          <a:p>
            <a:pPr lvl="1"/>
            <a:r>
              <a:rPr lang="en-US" sz="1600" dirty="0">
                <a:highlight>
                  <a:srgbClr val="00FFFF"/>
                </a:highlight>
              </a:rPr>
              <a:t> 4.4(SCAS_5G_SECOP) </a:t>
            </a:r>
          </a:p>
          <a:p>
            <a:pPr lvl="1"/>
            <a:r>
              <a:rPr lang="en-US" sz="1600" dirty="0">
                <a:highlight>
                  <a:srgbClr val="00FFFF"/>
                </a:highlight>
              </a:rPr>
              <a:t>4.9(eNPN)</a:t>
            </a:r>
          </a:p>
          <a:p>
            <a:pPr lvl="1"/>
            <a:r>
              <a:rPr lang="en-US" sz="1600" dirty="0">
                <a:highlight>
                  <a:srgbClr val="00FFFF"/>
                </a:highlight>
              </a:rPr>
              <a:t>4.10(eEDGE_5GC) </a:t>
            </a:r>
          </a:p>
          <a:p>
            <a:pPr lvl="1"/>
            <a:r>
              <a:rPr lang="en-US" sz="1600" dirty="0">
                <a:highlight>
                  <a:srgbClr val="00FFFF"/>
                </a:highlight>
              </a:rPr>
              <a:t>4.14(UC3S_SEC) </a:t>
            </a:r>
          </a:p>
          <a:p>
            <a:pPr lvl="1"/>
            <a:r>
              <a:rPr lang="en-US" sz="1600" dirty="0">
                <a:highlight>
                  <a:srgbClr val="00FFFF"/>
                </a:highlight>
              </a:rPr>
              <a:t>4.19(Other work areas (no release restrictions)</a:t>
            </a:r>
          </a:p>
          <a:p>
            <a:r>
              <a:rPr lang="en-US" dirty="0"/>
              <a:t>Rel-17 study items: </a:t>
            </a:r>
          </a:p>
          <a:p>
            <a:pPr lvl="1"/>
            <a:r>
              <a:rPr lang="en-US" dirty="0"/>
              <a:t>Study items: 5.1 to 5.15, </a:t>
            </a:r>
            <a:endParaRPr lang="en-US" dirty="0">
              <a:highlight>
                <a:srgbClr val="00FFFF"/>
              </a:highligh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4" y="1710373"/>
            <a:ext cx="5124938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highlight>
                  <a:srgbClr val="FFFF00"/>
                </a:highlight>
              </a:rPr>
              <a:t>LSs for early consideration will be taken up in Week1.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highlight>
                  <a:srgbClr val="FFFF00"/>
                </a:highlight>
              </a:rPr>
              <a:t>If needed, we will allow discussions on </a:t>
            </a:r>
            <a:r>
              <a:rPr lang="en-US" dirty="0" err="1">
                <a:highlight>
                  <a:srgbClr val="FFFF00"/>
                </a:highlight>
              </a:rPr>
              <a:t>LSes</a:t>
            </a:r>
            <a:r>
              <a:rPr lang="en-US" dirty="0">
                <a:highlight>
                  <a:srgbClr val="FFFF00"/>
                </a:highlight>
              </a:rPr>
              <a:t> and related documents to continue during Week 2 as well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Week 1 output will take place during Week 2. The deadlines are shown in slide 12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1- Deadlines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48412689"/>
              </p:ext>
            </p:extLst>
          </p:nvPr>
        </p:nvGraphicFramePr>
        <p:xfrm>
          <a:off x="838200" y="1825625"/>
          <a:ext cx="10515600" cy="44521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7913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14 February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15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16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17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18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335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17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335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06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30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84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W1/D1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Closes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Wrap up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Week 1 of e-meeting at 16:00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3103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16:00-17:00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Objections latest at 17:00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Last revision at 17:00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re-Opens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Week 1 - Conference call agenda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4126720422"/>
              </p:ext>
            </p:extLst>
          </p:nvPr>
        </p:nvGraphicFramePr>
        <p:xfrm>
          <a:off x="1727900" y="1825625"/>
          <a:ext cx="9625898" cy="4193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14 February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15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16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17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18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, 3 incoming LSs related studies 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4.19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Outgoing LSs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5.5 PRoSe</a:t>
                      </a:r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 1,2, 3 LS incoming LSs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4.19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 err="1"/>
                        <a:t>Ougoing</a:t>
                      </a:r>
                      <a:r>
                        <a:rPr lang="en-US" sz="1200" dirty="0"/>
                        <a:t> LSs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4.10 EDGE</a:t>
                      </a: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15:00 - 15:30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5.5  PRoSe (&amp; 4.13 early discussion for merges)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4.19 NSWO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5.5 PRoSe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Pending topics from 4.19, 4.14, 3</a:t>
                      </a: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15:30 - 16:00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5.5 PRoSe (&amp;4.13 early discussion)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Pending Week1 LS from 3.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5.14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Id_Prvcy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Pending topics from 4.19, 4.14, 3</a:t>
                      </a: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Admin</a:t>
            </a:r>
          </a:p>
          <a:p>
            <a:pPr lvl="1"/>
            <a:r>
              <a:rPr lang="en-US" sz="2000" dirty="0"/>
              <a:t>Agenda items: 3, 6 &amp; 7</a:t>
            </a:r>
          </a:p>
          <a:p>
            <a:r>
              <a:rPr lang="en-US" sz="2400" dirty="0"/>
              <a:t>All normative items</a:t>
            </a:r>
          </a:p>
          <a:p>
            <a:pPr lvl="1"/>
            <a:r>
              <a:rPr lang="en-US" sz="2000" dirty="0">
                <a:solidFill>
                  <a:prstClr val="black"/>
                </a:solidFill>
              </a:rPr>
              <a:t>Work items: 4.1 to 4.17 (</a:t>
            </a:r>
            <a:r>
              <a:rPr lang="en-US" sz="2000" dirty="0">
                <a:solidFill>
                  <a:prstClr val="black"/>
                </a:solidFill>
                <a:highlight>
                  <a:srgbClr val="00FFFF"/>
                </a:highlight>
              </a:rPr>
              <a:t>except 4.4, 4.9,4.10,4.14</a:t>
            </a:r>
            <a:r>
              <a:rPr lang="en-US" sz="2000" dirty="0">
                <a:solidFill>
                  <a:prstClr val="black"/>
                </a:solidFill>
              </a:rPr>
              <a:t>)</a:t>
            </a:r>
            <a:endParaRPr lang="en-US" sz="2400" dirty="0"/>
          </a:p>
          <a:p>
            <a:r>
              <a:rPr lang="en-US" sz="2400" dirty="0"/>
              <a:t>New proposals</a:t>
            </a:r>
          </a:p>
          <a:p>
            <a:pPr lvl="1"/>
            <a:r>
              <a:rPr lang="en-US" sz="2000" dirty="0"/>
              <a:t>Agenda item: 4.18 </a:t>
            </a:r>
          </a:p>
          <a:p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Week 2 output will take place after the meeting. </a:t>
            </a:r>
          </a:p>
          <a:p>
            <a:pPr lvl="1"/>
            <a:r>
              <a:rPr lang="en-US" dirty="0"/>
              <a:t>Week2 Output Email approval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Document available:			 28th of February 15:00 UTC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comments:	</a:t>
            </a:r>
          </a:p>
          <a:p>
            <a:pPr marL="914400" lvl="2" indent="0">
              <a:buNone/>
            </a:pPr>
            <a:r>
              <a:rPr lang="en-US" dirty="0">
                <a:solidFill>
                  <a:srgbClr val="0070C0"/>
                </a:solidFill>
              </a:rPr>
              <a:t>1rd of March 15:00 UTC 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revision: </a:t>
            </a:r>
          </a:p>
          <a:p>
            <a:pPr marL="457200" lvl="1" indent="0">
              <a:buNone/>
            </a:pPr>
            <a:r>
              <a:rPr lang="en-US" sz="2000" dirty="0">
                <a:solidFill>
                  <a:srgbClr val="0070C0"/>
                </a:solidFill>
              </a:rPr>
              <a:t>	2rd of March  15:00 UTC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2- Deadlines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6000" y="945931"/>
            <a:ext cx="2585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6600"/>
                </a:solidFill>
              </a:rPr>
              <a:t>W1O = Week 1 Output</a:t>
            </a:r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8557376"/>
              </p:ext>
            </p:extLst>
          </p:nvPr>
        </p:nvGraphicFramePr>
        <p:xfrm>
          <a:off x="838200" y="1825624"/>
          <a:ext cx="10515600" cy="45174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8425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21 February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22 February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23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24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25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786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27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712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 – available at 11:00</a:t>
                      </a:r>
                    </a:p>
                    <a:p>
                      <a:pPr algn="ctr"/>
                      <a:r>
                        <a:rPr lang="en-US" sz="1200" dirty="0"/>
                        <a:t>W2 - 1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W1O– last comm. at 11:00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W2 - 2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W2 - 3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70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27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78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W2/D1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W2/D2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W2/D3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W2/D4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closes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Wrap –Up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e-meeting at 16:00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9786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7637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closes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Objections latest at 17:00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 – last rev. at 17:00</a:t>
                      </a:r>
                    </a:p>
                    <a:p>
                      <a:pPr algn="ctr"/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algn="ctr"/>
                      <a:r>
                        <a:rPr lang="en-US" sz="1200" dirty="0"/>
                        <a:t>W2 - Last revision at 17:00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re-opens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Week 2 - Conference call agenda</a:t>
            </a:r>
          </a:p>
        </p:txBody>
      </p:sp>
      <p:graphicFrame>
        <p:nvGraphicFramePr>
          <p:cNvPr id="8" name="Table 4"/>
          <p:cNvGraphicFramePr/>
          <p:nvPr>
            <p:extLst>
              <p:ext uri="{D42A27DB-BD31-4B8C-83A1-F6EECF244321}">
                <p14:modId xmlns:p14="http://schemas.microsoft.com/office/powerpoint/2010/main" val="2581368812"/>
              </p:ext>
            </p:extLst>
          </p:nvPr>
        </p:nvGraphicFramePr>
        <p:xfrm>
          <a:off x="1727900" y="1825625"/>
          <a:ext cx="9625897" cy="413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8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0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2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5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4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34136">
                  <a:extLst>
                    <a:ext uri="{9D8B030D-6E8A-4147-A177-3AD203B41FA5}">
                      <a16:colId xmlns:a16="http://schemas.microsoft.com/office/drawing/2014/main" val="3819947244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21 February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22 February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23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24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25 February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0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3.  Report/LSs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4.18 New SID/WIDs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Outgoing LSs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4.13 EDGE</a:t>
                      </a:r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Wrap-up session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3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3.  Report/LSs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4.18 New SID/WIDs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Outgoing LSs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Pending Rel-17 topics for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dirty="0"/>
                        <a:t>15:00 - 15:30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4.13 PRoSe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4.10 EDGE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4.10 EDGE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Pending Rel-17 topics for conclusion</a:t>
                      </a: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dirty="0"/>
                        <a:t>15:30 - 16:00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4.10 EDGE/4.12 UAS?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4.13 PRoSe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4.13 PRoSe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Pending Rel-17 topics for conclusion</a:t>
                      </a: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0359" y="2723765"/>
            <a:ext cx="14977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05" y="1817078"/>
            <a:ext cx="11036895" cy="4592267"/>
          </a:xfrm>
        </p:spPr>
        <p:txBody>
          <a:bodyPr/>
          <a:lstStyle/>
          <a:p>
            <a:r>
              <a:rPr lang="en-IN" sz="2400" dirty="0"/>
              <a:t>Call is to discuss</a:t>
            </a:r>
            <a:r>
              <a:rPr lang="en-IN" sz="2400" dirty="0">
                <a:solidFill>
                  <a:srgbClr val="0000FF"/>
                </a:solidFill>
              </a:rPr>
              <a:t>*</a:t>
            </a:r>
            <a:r>
              <a:rPr lang="en-IN" sz="2400" dirty="0"/>
              <a:t> and declare,</a:t>
            </a:r>
          </a:p>
          <a:p>
            <a:pPr lvl="1"/>
            <a:r>
              <a:rPr lang="en-IN" sz="2000" dirty="0"/>
              <a:t>final status of the contribution, if it is open or if there is any discrepancy in the Rapporteur’s final status report</a:t>
            </a:r>
          </a:p>
          <a:p>
            <a:pPr lvl="1"/>
            <a:r>
              <a:rPr lang="en-IN" sz="2000" dirty="0"/>
              <a:t>list of documents for e-mail discussion</a:t>
            </a:r>
          </a:p>
          <a:p>
            <a:pPr lvl="1"/>
            <a:r>
              <a:rPr lang="en-IN" sz="2000" dirty="0" err="1"/>
              <a:t>TDocs</a:t>
            </a:r>
            <a:r>
              <a:rPr lang="en-IN" sz="2000" dirty="0"/>
              <a:t> of the updated Living documents/draft </a:t>
            </a:r>
            <a:r>
              <a:rPr lang="en-IN" sz="2000" dirty="0" err="1"/>
              <a:t>TRs</a:t>
            </a:r>
            <a:r>
              <a:rPr lang="en-IN" sz="2000" dirty="0"/>
              <a:t>/draft </a:t>
            </a:r>
            <a:r>
              <a:rPr lang="en-IN" sz="2000" dirty="0" err="1"/>
              <a:t>TSs</a:t>
            </a:r>
            <a:endParaRPr lang="en-IN" sz="2000" dirty="0"/>
          </a:p>
          <a:p>
            <a:pPr lvl="1"/>
            <a:r>
              <a:rPr lang="en-IN" sz="2000" dirty="0"/>
              <a:t>final status of incoming </a:t>
            </a:r>
            <a:r>
              <a:rPr lang="en-IN" sz="2000" dirty="0" err="1"/>
              <a:t>LSs</a:t>
            </a:r>
            <a:r>
              <a:rPr lang="en-IN" sz="2000" dirty="0"/>
              <a:t> &amp; list of approved outgoing </a:t>
            </a:r>
            <a:r>
              <a:rPr lang="en-IN" sz="2000" dirty="0" err="1"/>
              <a:t>LSs</a:t>
            </a:r>
            <a:r>
              <a:rPr lang="en-IN" sz="2000" dirty="0"/>
              <a:t> </a:t>
            </a:r>
          </a:p>
          <a:p>
            <a:r>
              <a:rPr lang="en-IN" sz="2400" dirty="0"/>
              <a:t>Portal will be closed 10mins before the call</a:t>
            </a:r>
            <a:r>
              <a:rPr lang="en-IN" sz="2400" dirty="0">
                <a:solidFill>
                  <a:srgbClr val="0000FF"/>
                </a:solidFill>
              </a:rPr>
              <a:t>**</a:t>
            </a:r>
            <a:r>
              <a:rPr lang="en-IN" sz="2400" dirty="0"/>
              <a:t> and opens again after the call.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r>
              <a:rPr lang="en-IN" sz="1800" i="1" dirty="0">
                <a:solidFill>
                  <a:srgbClr val="0000FF"/>
                </a:solidFill>
              </a:rPr>
              <a:t>*discussion not on technical aspects of the contribution &amp; also no new comments on the contribution are considered</a:t>
            </a:r>
          </a:p>
          <a:p>
            <a:pPr marL="457200" lvl="1" indent="-371475">
              <a:buNone/>
            </a:pPr>
            <a:r>
              <a:rPr lang="en-IN" sz="1800" dirty="0">
                <a:solidFill>
                  <a:srgbClr val="0000FF"/>
                </a:solidFill>
              </a:rPr>
              <a:t>**to allow allocation of </a:t>
            </a:r>
            <a:r>
              <a:rPr lang="en-IN" sz="1800" dirty="0" err="1">
                <a:solidFill>
                  <a:srgbClr val="0000FF"/>
                </a:solidFill>
              </a:rPr>
              <a:t>TDoc</a:t>
            </a:r>
            <a:r>
              <a:rPr lang="en-IN" sz="1800" dirty="0">
                <a:solidFill>
                  <a:srgbClr val="0000FF"/>
                </a:solidFill>
              </a:rPr>
              <a:t> numbers during the wrap-up session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6244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Week 1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r>
              <a:rPr lang="sv-SE" dirty="0"/>
              <a:t>Week 2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sv-SE" dirty="0"/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S3-220003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S3-220001</a:t>
            </a:r>
            <a:r>
              <a:rPr lang="en-US" dirty="0"/>
              <a:t>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14:00-16:00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3GPP-SA3#106e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[SA3#106e][AI#]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[SA3#106e][AI#&lt;,group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[SA3#106e][AI#]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"[SA3#106e][admin]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https://www.3gpp.org/ftp/tsg_sa/WG3_Security/TSGS3_106e/Inbox/Drafts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1800" b="1" dirty="0"/>
              <a:t> We will continue  with email tool to capture comments, Email body need to follow a particular format</a:t>
            </a:r>
          </a:p>
          <a:p>
            <a:pPr marL="271463" lvl="1" indent="-180975"/>
            <a:r>
              <a:rPr lang="en-IN" sz="1600" dirty="0"/>
              <a:t>Body on an e-mail should be in accordance with the following template, if the commenting company likes to minute the comment in the Chair’s Notes:</a:t>
            </a:r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marL="457200" lvl="1" indent="0">
              <a:buNone/>
            </a:pPr>
            <a:endParaRPr lang="en-IN" sz="1600" dirty="0"/>
          </a:p>
          <a:p>
            <a:pPr lvl="1"/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srgbClr val="FF0000"/>
                </a:solidFill>
              </a:rPr>
              <a:t>These  &lt;Minutes&gt;  &amp; &lt;/Minutes&gt; are start and end tags. Please note "&lt;" and "&gt;" are part of tags. Macro searches for these tags as it is. Please DO NOT change anything related to tags. Please ensure that tags are formatted correctly.</a:t>
            </a:r>
          </a:p>
          <a:p>
            <a:pPr lvl="1"/>
            <a:endParaRPr lang="en-IN" sz="1600" dirty="0">
              <a:solidFill>
                <a:srgbClr val="7030A0"/>
              </a:solidFill>
            </a:endParaRPr>
          </a:p>
          <a:p>
            <a:pPr lvl="1"/>
            <a:r>
              <a:rPr lang="en-IN" sz="1600" dirty="0">
                <a:solidFill>
                  <a:srgbClr val="7030A0"/>
                </a:solidFill>
              </a:rPr>
              <a:t>Text between the tags will be automatically captured in the Chair's Notes by the Macro. This text should be very brief i.e. limited to 1 or 2 small sentences and SHALL include commenting company’s name. For the same email thread, exactly the same “comments for notes” are not added in the Chair’s Notes again. To avoid such a case, please modify your comments slightly for the same email thread, if you reiterate your company’s position. Only text is allowed between the tags , no hyperlink, tables, figures etc.</a:t>
            </a:r>
            <a:r>
              <a:rPr lang="en-IN" sz="1600" dirty="0"/>
              <a:t> </a:t>
            </a:r>
          </a:p>
          <a:p>
            <a:pPr lvl="1"/>
            <a:endParaRPr lang="en-IN" sz="1600" dirty="0">
              <a:solidFill>
                <a:srgbClr val="0070C0"/>
              </a:solidFill>
            </a:endParaRPr>
          </a:p>
          <a:p>
            <a:pPr lvl="1"/>
            <a:r>
              <a:rPr lang="en-IN" sz="1600" dirty="0">
                <a:solidFill>
                  <a:srgbClr val="0070C0"/>
                </a:solidFill>
              </a:rPr>
              <a:t>This text will NOT be captured in the Chair's Notes. This text should contain normal comments/question/clarification to document.</a:t>
            </a:r>
            <a:r>
              <a:rPr lang="en-IN" sz="1600" dirty="0"/>
              <a:t> 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412340" y="2380000"/>
            <a:ext cx="7386117" cy="1086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b="1" dirty="0">
                <a:solidFill>
                  <a:srgbClr val="FF0000"/>
                </a:solidFill>
              </a:rPr>
              <a:t>&lt;Minutes&gt;</a:t>
            </a:r>
          </a:p>
          <a:p>
            <a:r>
              <a:rPr lang="en-IN" sz="1400" b="1" dirty="0">
                <a:solidFill>
                  <a:srgbClr val="7030A0"/>
                </a:solidFill>
              </a:rPr>
              <a:t>[</a:t>
            </a:r>
            <a:r>
              <a:rPr lang="en-IN" sz="1400" b="1" dirty="0" err="1">
                <a:solidFill>
                  <a:srgbClr val="7030A0"/>
                </a:solidFill>
              </a:rPr>
              <a:t>CompanyName</a:t>
            </a:r>
            <a:r>
              <a:rPr lang="en-IN" sz="1400" b="1" dirty="0">
                <a:solidFill>
                  <a:srgbClr val="7030A0"/>
                </a:solidFill>
              </a:rPr>
              <a:t>] : &lt;Comment for Chair's Notes (Position, very brief text)&gt;</a:t>
            </a:r>
          </a:p>
          <a:p>
            <a:r>
              <a:rPr lang="en-IN" sz="1400" b="1" dirty="0">
                <a:solidFill>
                  <a:srgbClr val="FF0000"/>
                </a:solidFill>
              </a:rPr>
              <a:t>&lt;/Minutes&gt;</a:t>
            </a:r>
          </a:p>
          <a:p>
            <a:endParaRPr lang="en-IN" sz="1400" b="1" dirty="0">
              <a:solidFill>
                <a:schemeClr val="tx1"/>
              </a:solidFill>
            </a:endParaRPr>
          </a:p>
          <a:p>
            <a:r>
              <a:rPr lang="en-IN" sz="1400" b="1" dirty="0">
                <a:solidFill>
                  <a:srgbClr val="0070C0"/>
                </a:solidFill>
              </a:rPr>
              <a:t>&lt;Detailed comments to the contribution&gt;</a:t>
            </a:r>
          </a:p>
        </p:txBody>
      </p:sp>
    </p:spTree>
    <p:extLst>
      <p:ext uri="{BB962C8B-B14F-4D97-AF65-F5344CB8AC3E}">
        <p14:creationId xmlns:p14="http://schemas.microsoft.com/office/powerpoint/2010/main" val="38566282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2000" b="1" dirty="0"/>
              <a:t> Examples</a:t>
            </a:r>
            <a:endParaRPr lang="en-US" sz="2200" dirty="0"/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921" y="1941600"/>
            <a:ext cx="3565771" cy="47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8" y="2023300"/>
            <a:ext cx="4500000" cy="209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66" y="5256775"/>
            <a:ext cx="4896000" cy="1798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851" y="1984438"/>
            <a:ext cx="4320000" cy="341166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390931" y="1806652"/>
            <a:ext cx="0" cy="317275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08161" y="1806652"/>
            <a:ext cx="0" cy="468379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22635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20066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02793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-3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07406" y="5231927"/>
            <a:ext cx="810040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655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310115"/>
              </p:ext>
            </p:extLst>
          </p:nvPr>
        </p:nvGraphicFramePr>
        <p:xfrm>
          <a:off x="1077746" y="4155143"/>
          <a:ext cx="10036503" cy="14730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3, 4.3, 4.6, 4.9, 4.12, 4.15, 4.18, 5.1, 5.4, 5.7, 5.10, 5.13, 6, 7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4.1, 4.4, 4.7, 4.10, 4.13, 4.16, 4.19, 5.2, 5.5, 5.8, 5.11, 5.14,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12757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4.2,4.5, 4.8,4.11,4.14, 4.17, 5.3,5.6, 5.9, 5.12, 5.15,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caff5c9-5525-42d2-a219-5cdecbfb202a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1829</Words>
  <Application>Microsoft Office PowerPoint</Application>
  <PresentationFormat>Widescreen</PresentationFormat>
  <Paragraphs>295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Process and agenda for SA3#106e</vt:lpstr>
      <vt:lpstr>Outline</vt:lpstr>
      <vt:lpstr>General</vt:lpstr>
      <vt:lpstr>Email rules (1/2)</vt:lpstr>
      <vt:lpstr>Drafting</vt:lpstr>
      <vt:lpstr>Decision making</vt:lpstr>
      <vt:lpstr>Email and message format-1</vt:lpstr>
      <vt:lpstr>Email and message format-2</vt:lpstr>
      <vt:lpstr>Discussion monitoring</vt:lpstr>
      <vt:lpstr>Week 1 - Scope</vt:lpstr>
      <vt:lpstr>Week 1- Deadlines</vt:lpstr>
      <vt:lpstr>Week 1 - Conference call agenda</vt:lpstr>
      <vt:lpstr>Week 2 - Scope</vt:lpstr>
      <vt:lpstr>Week 2- Deadlines</vt:lpstr>
      <vt:lpstr>Week 2 - Conference call agenda</vt:lpstr>
      <vt:lpstr>Wrap-up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2022-03-01T16:08:28Z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