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1"/>
  </p:sldMasterIdLst>
  <p:notesMasterIdLst>
    <p:notesMasterId r:id="rId11"/>
  </p:notesMasterIdLst>
  <p:handoutMasterIdLst>
    <p:handoutMasterId r:id="rId12"/>
  </p:handoutMasterIdLst>
  <p:sldIdLst>
    <p:sldId id="445" r:id="rId2"/>
    <p:sldId id="446" r:id="rId3"/>
    <p:sldId id="447" r:id="rId4"/>
    <p:sldId id="819" r:id="rId5"/>
    <p:sldId id="448" r:id="rId6"/>
    <p:sldId id="821" r:id="rId7"/>
    <p:sldId id="449" r:id="rId8"/>
    <p:sldId id="820" r:id="rId9"/>
    <p:sldId id="439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819"/>
            <p14:sldId id="448"/>
            <p14:sldId id="821"/>
            <p14:sldId id="449"/>
            <p14:sldId id="820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27092"/>
    <a:srgbClr val="B1D254"/>
    <a:srgbClr val="2A6EA8"/>
    <a:srgbClr val="FFFFFF"/>
    <a:srgbClr val="FF6600"/>
    <a:srgbClr val="1A4669"/>
    <a:srgbClr val="C6D254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71" d="100"/>
          <a:sy n="71" d="100"/>
        </p:scale>
        <p:origin x="1080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S3-220004, SA3#106e,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94e/Docs" TargetMode="External"/><Relationship Id="rId2" Type="http://schemas.openxmlformats.org/officeDocument/2006/relationships/hyperlink" Target="https://www.3gpp.org/ftp/tsg_sa/TSG_SA/TSGS_94E_Electronic_2021_12/Doc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94E_Electronic_2021_12/Docs/SP-211545.zip" TargetMode="External"/><Relationship Id="rId5" Type="http://schemas.openxmlformats.org/officeDocument/2006/relationships/hyperlink" Target="https://www.3gpp.org/ftp/tsg_sa/TSG_SA/TSGS_94E_Electronic_2021_12/Report" TargetMode="External"/><Relationship Id="rId4" Type="http://schemas.openxmlformats.org/officeDocument/2006/relationships/hyperlink" Target="https://www.3gpp.org/ftp/tsg_ct/tsg_ct/TSGC_94e/Docs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94E_Electronic_2021_12/Docs/SP-211363.zip" TargetMode="External"/><Relationship Id="rId3" Type="http://schemas.openxmlformats.org/officeDocument/2006/relationships/hyperlink" Target="https://www.3gpp.org/ftp/tsg_sa/TSG_SA/TSGS_94E_Electronic_2021_12/Docs/SP-211360.zip" TargetMode="External"/><Relationship Id="rId7" Type="http://schemas.openxmlformats.org/officeDocument/2006/relationships/hyperlink" Target="https://www.3gpp.org/ftp/tsg_sa/TSG_SA/TSGS_94E_Electronic_2021_12/Docs/SP-211362.zip" TargetMode="External"/><Relationship Id="rId2" Type="http://schemas.openxmlformats.org/officeDocument/2006/relationships/hyperlink" Target="https://www.3gpp.org/ftp/tsg_sa/TSG_SA/TSGS_94E_Electronic_2021_12/Docs/SP-211358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TSG_SA/TSGS_94E_Electronic_2021_12/Docs/SP-211357.zip" TargetMode="External"/><Relationship Id="rId11" Type="http://schemas.openxmlformats.org/officeDocument/2006/relationships/hyperlink" Target="https://www.3gpp.org/ftp/tsg_sa/TSG_SA/TSGS_94E_Electronic_2021_12/Docs/SP-211368.zip" TargetMode="External"/><Relationship Id="rId5" Type="http://schemas.openxmlformats.org/officeDocument/2006/relationships/hyperlink" Target="https://www.3gpp.org/ftp/tsg_sa/TSG_SA/TSGS_94E_Electronic_2021_12/Docs/SP-211366.zip" TargetMode="External"/><Relationship Id="rId10" Type="http://schemas.openxmlformats.org/officeDocument/2006/relationships/hyperlink" Target="https://www.3gpp.org/ftp/tsg_sa/TSG_SA/TSGS_94E_Electronic_2021_12/Docs/SP-211364.zip" TargetMode="External"/><Relationship Id="rId4" Type="http://schemas.openxmlformats.org/officeDocument/2006/relationships/hyperlink" Target="https://www.3gpp.org/ftp/tsg_sa/TSG_SA/TSGS_94E_Electronic_2021_12/Docs/SP-211361.zip" TargetMode="External"/><Relationship Id="rId9" Type="http://schemas.openxmlformats.org/officeDocument/2006/relationships/hyperlink" Target="https://www.3gpp.org/ftp/tsg_sa/TSG_SA/TSGS_94E_Electronic_2021_12/Docs/SP-211365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4E_Electronic_2021_12/Docs/SP-211355.zip" TargetMode="External"/><Relationship Id="rId2" Type="http://schemas.openxmlformats.org/officeDocument/2006/relationships/hyperlink" Target="https://www.3gpp.org/ftp/tsg_sa/TSG_SA/TSGS_94E_Electronic_2021_12/Docs/SP-211354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94E_Electronic_2021_12/Docs/SP-211356.zip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94E_Electronic_2021_12/Docs/SP-211621.zip" TargetMode="Externa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Report from SA#94-e on SA3 topics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Suresh Nair, </a:t>
            </a:r>
            <a:r>
              <a:rPr lang="en-US" altLang="en-US" sz="2000" dirty="0">
                <a:latin typeface="Arial" panose="020B0604020202020204" pitchFamily="34" charset="0"/>
              </a:rPr>
              <a:t>SA3 Chair, Nokia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41984"/>
            <a:ext cx="5120114" cy="16927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eaLnBrk="1" hangingPunct="1"/>
            <a:r>
              <a:rPr lang="en-US" dirty="0"/>
              <a:t>Outline</a:t>
            </a:r>
          </a:p>
        </p:txBody>
      </p:sp>
      <p:cxnSp>
        <p:nvCxnSpPr>
          <p:cNvPr id="7" name="Straight Arrow Connector 9">
            <a:extLst>
              <a:ext uri="{FF2B5EF4-FFF2-40B4-BE49-F238E27FC236}">
                <a16:creationId xmlns:a16="http://schemas.microsoft.com/office/drawing/2014/main" id="{E4A809D5-3600-46D4-A466-67F2349A5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5720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321" y="2575034"/>
            <a:ext cx="5120113" cy="3462228"/>
          </a:xfrm>
        </p:spPr>
        <p:txBody>
          <a:bodyPr vert="horz" lIns="91440" tIns="45720" rIns="91440" bIns="45720" rtlCol="0">
            <a:normAutofit/>
          </a:bodyPr>
          <a:lstStyle/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General information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Outcome of SA3 submissions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Approved related WID/SIDs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SA3 Exception Requests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Report on specific topics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LS to SA3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0" indent="0" eaLnBrk="1" hangingPunct="1">
              <a:buNone/>
            </a:pPr>
            <a:endParaRPr lang="en-US" sz="2400" dirty="0"/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u="sng" dirty="0"/>
              <a:t>Input</a:t>
            </a:r>
          </a:p>
          <a:p>
            <a:pPr lvl="1"/>
            <a:r>
              <a:rPr lang="en-GB" sz="2000" dirty="0"/>
              <a:t>The SA#94-e documents: </a:t>
            </a:r>
            <a:r>
              <a:rPr lang="en-US" sz="2000" u="sng" dirty="0">
                <a:hlinkClick r:id="rId2"/>
              </a:rPr>
              <a:t>https://www.3gpp.org/ftp/tsg_sa/TSG_SA/TSGS_94E_Electronic_2021_12/Docs</a:t>
            </a:r>
            <a:r>
              <a:rPr lang="en-US" sz="2000" u="sng" dirty="0"/>
              <a:t> </a:t>
            </a:r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RAN#94-e documents: </a:t>
            </a:r>
            <a:r>
              <a:rPr lang="sv-SE" sz="2000" dirty="0">
                <a:hlinkClick r:id="rId3"/>
              </a:rPr>
              <a:t>https://www.3gpp.org/ftp/TSG_RAN/TSG_RAN/TSGR_94e/Docs</a:t>
            </a:r>
            <a:r>
              <a:rPr lang="sv-SE" sz="2000" dirty="0"/>
              <a:t> </a:t>
            </a:r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CT#94-e documents: </a:t>
            </a:r>
            <a:r>
              <a:rPr lang="sv-SE" sz="2000" dirty="0">
                <a:hlinkClick r:id="rId4"/>
              </a:rPr>
              <a:t>https://www.3gpp.org/ftp/tsg_ct/tsg_ct/TSGC_94e/Docs</a:t>
            </a:r>
            <a:r>
              <a:rPr lang="sv-SE" sz="2000" dirty="0"/>
              <a:t> </a:t>
            </a:r>
            <a:endParaRPr lang="sv-S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235D6-695C-4AE1-8BD0-6DA98BE0EE8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1" y="1825625"/>
            <a:ext cx="5565741" cy="4351338"/>
          </a:xfrm>
        </p:spPr>
        <p:txBody>
          <a:bodyPr/>
          <a:lstStyle/>
          <a:p>
            <a:r>
              <a:rPr lang="sv-SE" sz="2400" u="sng" dirty="0"/>
              <a:t>Reports</a:t>
            </a:r>
          </a:p>
          <a:p>
            <a:pPr lvl="1"/>
            <a:r>
              <a:rPr lang="en-GB" sz="2000" dirty="0"/>
              <a:t>SA#94-e report: </a:t>
            </a:r>
            <a:r>
              <a:rPr lang="sv-SE" sz="2000" dirty="0">
                <a:hlinkClick r:id="rId5"/>
              </a:rPr>
              <a:t>https://www.3gpp.org/ftp/tsg_sa/TSG_SA/TSGS_94E_Electronic_2021_12/Report</a:t>
            </a:r>
            <a:r>
              <a:rPr lang="sv-SE" sz="2000" dirty="0"/>
              <a:t> </a:t>
            </a:r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US" sz="1800" b="1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hlinkClick r:id="rId6"/>
              </a:rPr>
              <a:t>SP-211545</a:t>
            </a:r>
            <a:r>
              <a:rPr lang="en-US" sz="1600" dirty="0"/>
              <a:t> </a:t>
            </a:r>
            <a:r>
              <a:rPr lang="en-GB" sz="2000" dirty="0"/>
              <a:t>is SA3 status report to TSG SA.</a:t>
            </a:r>
            <a:endParaRPr lang="en-US" sz="2000" dirty="0"/>
          </a:p>
          <a:p>
            <a:pPr lvl="1"/>
            <a:endParaRPr lang="en-US" sz="2000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Outcome of SA3 submissions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All SA3-LI contributions were approved as submitted. </a:t>
            </a:r>
          </a:p>
          <a:p>
            <a:endParaRPr lang="en-US" sz="2400" dirty="0"/>
          </a:p>
          <a:p>
            <a:r>
              <a:rPr lang="en-US" sz="2400" dirty="0"/>
              <a:t>All SA3 contributions were approved except, 33.501 CR1218R1(S3-214498 ) and 33.501 CR1219R1(S3-214499) sent back to SA WG3.</a:t>
            </a:r>
          </a:p>
          <a:p>
            <a:endParaRPr lang="en-US" sz="2400" dirty="0"/>
          </a:p>
          <a:p>
            <a:pPr lvl="1"/>
            <a:endParaRPr lang="en-GB" sz="2000" dirty="0"/>
          </a:p>
          <a:p>
            <a:pPr lvl="1"/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265998595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Approved SA3 WID/SIDs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9254915-0853-4B98-8D73-9E2CF1FD04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2304807"/>
              </p:ext>
            </p:extLst>
          </p:nvPr>
        </p:nvGraphicFramePr>
        <p:xfrm>
          <a:off x="970709" y="3492658"/>
          <a:ext cx="8568708" cy="867156"/>
        </p:xfrm>
        <a:graphic>
          <a:graphicData uri="http://schemas.openxmlformats.org/drawingml/2006/table">
            <a:tbl>
              <a:tblPr firstRow="1" firstCol="1" bandRow="1"/>
              <a:tblGrid>
                <a:gridCol w="1341327">
                  <a:extLst>
                    <a:ext uri="{9D8B030D-6E8A-4147-A177-3AD203B41FA5}">
                      <a16:colId xmlns:a16="http://schemas.microsoft.com/office/drawing/2014/main" val="335973853"/>
                    </a:ext>
                  </a:extLst>
                </a:gridCol>
                <a:gridCol w="7227381">
                  <a:extLst>
                    <a:ext uri="{9D8B030D-6E8A-4147-A177-3AD203B41FA5}">
                      <a16:colId xmlns:a16="http://schemas.microsoft.com/office/drawing/2014/main" val="990769686"/>
                    </a:ext>
                  </a:extLst>
                </a:gridCol>
              </a:tblGrid>
              <a:tr h="1962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SP-211358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Security aspects of Non-Seamless WLAN offload in 5GS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9114324"/>
                  </a:ext>
                </a:extLst>
              </a:tr>
              <a:tr h="1670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SP-211360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Authentication enhancements in 5GS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5088706"/>
                  </a:ext>
                </a:extLst>
              </a:tr>
              <a:tr h="317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4"/>
                        </a:rPr>
                        <a:t>SP-211361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enhanced security for Phase 2 network slicing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0452353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5"/>
                        </a:rPr>
                        <a:t>SP-211366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Security enhancement of SEAL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116481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7851C34-A6B7-424B-9A85-244C960DE5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5372931"/>
              </p:ext>
            </p:extLst>
          </p:nvPr>
        </p:nvGraphicFramePr>
        <p:xfrm>
          <a:off x="970709" y="4359814"/>
          <a:ext cx="8568708" cy="445072"/>
        </p:xfrm>
        <a:graphic>
          <a:graphicData uri="http://schemas.openxmlformats.org/drawingml/2006/table">
            <a:tbl>
              <a:tblPr firstRow="1" firstCol="1" bandRow="1"/>
              <a:tblGrid>
                <a:gridCol w="1301736">
                  <a:extLst>
                    <a:ext uri="{9D8B030D-6E8A-4147-A177-3AD203B41FA5}">
                      <a16:colId xmlns:a16="http://schemas.microsoft.com/office/drawing/2014/main" val="1326779272"/>
                    </a:ext>
                  </a:extLst>
                </a:gridCol>
                <a:gridCol w="7266972">
                  <a:extLst>
                    <a:ext uri="{9D8B030D-6E8A-4147-A177-3AD203B41FA5}">
                      <a16:colId xmlns:a16="http://schemas.microsoft.com/office/drawing/2014/main" val="1158413357"/>
                    </a:ext>
                  </a:extLst>
                </a:gridCol>
              </a:tblGrid>
              <a:tr h="3092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6"/>
                        </a:rPr>
                        <a:t>SP-211357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Revised WID on Enhancements of 3GPP profiles for cryptographic algorithms and security protocols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3357677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D5D23FD-E5A1-4DBC-ADA6-02329FDAFC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4223229"/>
              </p:ext>
            </p:extLst>
          </p:nvPr>
        </p:nvGraphicFramePr>
        <p:xfrm>
          <a:off x="970708" y="2013439"/>
          <a:ext cx="8568707" cy="650367"/>
        </p:xfrm>
        <a:graphic>
          <a:graphicData uri="http://schemas.openxmlformats.org/drawingml/2006/table">
            <a:tbl>
              <a:tblPr firstRow="1" firstCol="1" bandRow="1"/>
              <a:tblGrid>
                <a:gridCol w="1371208">
                  <a:extLst>
                    <a:ext uri="{9D8B030D-6E8A-4147-A177-3AD203B41FA5}">
                      <a16:colId xmlns:a16="http://schemas.microsoft.com/office/drawing/2014/main" val="1006969305"/>
                    </a:ext>
                  </a:extLst>
                </a:gridCol>
                <a:gridCol w="7197499">
                  <a:extLst>
                    <a:ext uri="{9D8B030D-6E8A-4147-A177-3AD203B41FA5}">
                      <a16:colId xmlns:a16="http://schemas.microsoft.com/office/drawing/2014/main" val="2775356190"/>
                    </a:ext>
                  </a:extLst>
                </a:gridCol>
              </a:tblGrid>
              <a:tr h="838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7"/>
                        </a:rPr>
                        <a:t>SP-211362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Security Assurance Specification for Management Function (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MnF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1809658"/>
                  </a:ext>
                </a:extLst>
              </a:tr>
              <a:tr h="1289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8"/>
                        </a:rPr>
                        <a:t>SP-211363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Mission critical security enhancements phase 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5621331"/>
                  </a:ext>
                </a:extLst>
              </a:tr>
              <a:tr h="317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9"/>
                        </a:rPr>
                        <a:t>SP-211365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SECAM and SCAS for 3GPP virtualized network products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5946645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502DB3D1-06F2-4805-B786-9FF1E13FB2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7106519"/>
              </p:ext>
            </p:extLst>
          </p:nvPr>
        </p:nvGraphicFramePr>
        <p:xfrm>
          <a:off x="970708" y="2663806"/>
          <a:ext cx="8568707" cy="216789"/>
        </p:xfrm>
        <a:graphic>
          <a:graphicData uri="http://schemas.openxmlformats.org/drawingml/2006/table">
            <a:tbl>
              <a:tblPr firstRow="1" firstCol="1" bandRow="1"/>
              <a:tblGrid>
                <a:gridCol w="1377076">
                  <a:extLst>
                    <a:ext uri="{9D8B030D-6E8A-4147-A177-3AD203B41FA5}">
                      <a16:colId xmlns:a16="http://schemas.microsoft.com/office/drawing/2014/main" val="933336637"/>
                    </a:ext>
                  </a:extLst>
                </a:gridCol>
                <a:gridCol w="7191631">
                  <a:extLst>
                    <a:ext uri="{9D8B030D-6E8A-4147-A177-3AD203B41FA5}">
                      <a16:colId xmlns:a16="http://schemas.microsoft.com/office/drawing/2014/main" val="3068925652"/>
                    </a:ext>
                  </a:extLst>
                </a:gridCol>
              </a:tblGrid>
              <a:tr h="1885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10"/>
                        </a:rPr>
                        <a:t>SP-211364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SID on privacy of identifiers over radio access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6221546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52B6F663-BDC6-4F61-BED2-84FEFA73DA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310040"/>
              </p:ext>
            </p:extLst>
          </p:nvPr>
        </p:nvGraphicFramePr>
        <p:xfrm>
          <a:off x="970708" y="2886341"/>
          <a:ext cx="8568706" cy="216789"/>
        </p:xfrm>
        <a:graphic>
          <a:graphicData uri="http://schemas.openxmlformats.org/drawingml/2006/table">
            <a:tbl>
              <a:tblPr firstRow="1" firstCol="1" bandRow="1"/>
              <a:tblGrid>
                <a:gridCol w="1364719">
                  <a:extLst>
                    <a:ext uri="{9D8B030D-6E8A-4147-A177-3AD203B41FA5}">
                      <a16:colId xmlns:a16="http://schemas.microsoft.com/office/drawing/2014/main" val="2152464471"/>
                    </a:ext>
                  </a:extLst>
                </a:gridCol>
                <a:gridCol w="7203987">
                  <a:extLst>
                    <a:ext uri="{9D8B030D-6E8A-4147-A177-3AD203B41FA5}">
                      <a16:colId xmlns:a16="http://schemas.microsoft.com/office/drawing/2014/main" val="2923940287"/>
                    </a:ext>
                  </a:extLst>
                </a:gridCol>
              </a:tblGrid>
              <a:tr h="1454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11"/>
                        </a:rPr>
                        <a:t>SP-211368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Revised Study on enhanced Security Aspects of the 5G Service Based Architecture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3687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603215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SA3 </a:t>
            </a:r>
            <a:r>
              <a:rPr lang="sv-SE" dirty="0" err="1"/>
              <a:t>Exception</a:t>
            </a:r>
            <a:r>
              <a:rPr lang="sv-SE" dirty="0"/>
              <a:t> </a:t>
            </a:r>
            <a:r>
              <a:rPr lang="sv-SE" dirty="0" err="1"/>
              <a:t>Requests</a:t>
            </a:r>
            <a:endParaRPr lang="sv-SE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Three exceptions were granted for SA3 to complete the work on security aspects for </a:t>
            </a:r>
          </a:p>
          <a:p>
            <a:pPr marL="342900" marR="0" lvl="0" indent="-342900" algn="l" defTabSz="914400" rtl="0" eaLnBrk="0" fontAlgn="base" latinLnBrk="0" hangingPunct="0">
              <a:lnSpc>
                <a:spcPct val="115000"/>
              </a:lnSpc>
              <a:spcBef>
                <a:spcPts val="1200"/>
              </a:spcBef>
              <a:spcAft>
                <a:spcPts val="660"/>
              </a:spcAft>
              <a:buClrTx/>
              <a:buSzPts val="1200"/>
              <a:buFont typeface="Symbol" panose="05050102010706020507" pitchFamily="18" charset="2"/>
              <a:buChar char="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Edge Computing (</a:t>
            </a:r>
            <a:r>
              <a:rPr kumimoji="0" 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Calibri" panose="020F0502020204030204" pitchFamily="34" charset="0"/>
                <a:hlinkClick r:id="rId2"/>
              </a:rPr>
              <a:t>SP-211354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), </a:t>
            </a:r>
          </a:p>
          <a:p>
            <a:pPr marL="342900" marR="0" lvl="0" indent="-342900" algn="l" defTabSz="914400" rtl="0" eaLnBrk="0" fontAlgn="base" latinLnBrk="0" hangingPunct="0">
              <a:lnSpc>
                <a:spcPct val="115000"/>
              </a:lnSpc>
              <a:spcBef>
                <a:spcPts val="1200"/>
              </a:spcBef>
              <a:spcAft>
                <a:spcPts val="660"/>
              </a:spcAft>
              <a:buClrTx/>
              <a:buSzPts val="1200"/>
              <a:buFont typeface="Symbol" panose="05050102010706020507" pitchFamily="18" charset="2"/>
              <a:buChar char="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Proximity based Services (</a:t>
            </a:r>
            <a:r>
              <a:rPr kumimoji="0" 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Calibri" panose="020F0502020204030204" pitchFamily="34" charset="0"/>
                <a:hlinkClick r:id="rId3"/>
              </a:rPr>
              <a:t>SP-211355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), </a:t>
            </a:r>
          </a:p>
          <a:p>
            <a:pPr marL="342900" marR="0" lvl="0" indent="-342900" algn="l" defTabSz="914400" rtl="0" eaLnBrk="0" fontAlgn="base" latinLnBrk="0" hangingPunct="0">
              <a:lnSpc>
                <a:spcPct val="115000"/>
              </a:lnSpc>
              <a:spcBef>
                <a:spcPts val="1200"/>
              </a:spcBef>
              <a:spcAft>
                <a:spcPts val="660"/>
              </a:spcAft>
              <a:buClrTx/>
              <a:buSzPts val="1200"/>
              <a:buFont typeface="Symbol" panose="05050102010706020507" pitchFamily="18" charset="2"/>
              <a:buChar char="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Uncrewed Aerial Systems (UAS) (</a:t>
            </a:r>
            <a:r>
              <a:rPr kumimoji="0" 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Calibri" panose="020F0502020204030204" pitchFamily="34" charset="0"/>
                <a:hlinkClick r:id="rId4"/>
              </a:rPr>
              <a:t>SP-211356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).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Arial" panose="020B0604020202020204" pitchFamily="34" charset="0"/>
              <a:ea typeface="Arial" panose="020B0604020202020204" pitchFamily="34" charset="0"/>
              <a:cs typeface="Calibri" panose="020F0502020204030204" pitchFamily="34" charset="0"/>
            </a:endParaRPr>
          </a:p>
          <a:p>
            <a:pPr marL="457200" lvl="1" indent="0">
              <a:buNone/>
            </a:pPr>
            <a:endParaRPr lang="en-GB" sz="2000" dirty="0"/>
          </a:p>
          <a:p>
            <a:pPr lvl="1"/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377100639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Report on specific topics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85924F-3487-42AF-8272-688DE60B16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400" dirty="0"/>
          </a:p>
          <a:p>
            <a:r>
              <a:rPr lang="en-US" sz="2400" b="1" dirty="0">
                <a:solidFill>
                  <a:srgbClr val="0070C0"/>
                </a:solidFill>
              </a:rPr>
              <a:t>Work plan was not discussed</a:t>
            </a:r>
            <a:endParaRPr lang="sv-SE" sz="2400" b="1" dirty="0">
              <a:solidFill>
                <a:srgbClr val="0070C0"/>
              </a:solidFill>
            </a:endParaRPr>
          </a:p>
          <a:p>
            <a:pPr lvl="1"/>
            <a:r>
              <a:rPr lang="en-US" sz="2000" dirty="0"/>
              <a:t>Because of the Rel-18 content finalization discussions, no work plan was discussed. However, there were questions on SA3 Rel-17 completion and remaining work !</a:t>
            </a:r>
            <a:endParaRPr lang="sv-SE" sz="2000" dirty="0"/>
          </a:p>
          <a:p>
            <a:r>
              <a:rPr lang="en-US" sz="2400" b="1" dirty="0">
                <a:solidFill>
                  <a:srgbClr val="0070C0"/>
                </a:solidFill>
              </a:rPr>
              <a:t>Queries on Rel-18 Security workshop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Many queries on Security work for Rel-18 and plans for a workshop. Subsequently  an SA3 workshop for Rel-18 was conducted on Jan 13, 20, 2022.</a:t>
            </a:r>
          </a:p>
          <a:p>
            <a:r>
              <a:rPr lang="en-US" sz="2400" b="1" dirty="0">
                <a:solidFill>
                  <a:srgbClr val="0070C0"/>
                </a:solidFill>
              </a:rPr>
              <a:t> F2F Meetings</a:t>
            </a: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All meetings until end of May confirmed as Electronic. F2F meetings to start from TSG meetings in June (to be confirmed in Quarterly decision meeting).</a:t>
            </a:r>
          </a:p>
          <a:p>
            <a:endParaRPr lang="sv-SE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13979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LSs to SA3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F748BC2F-C9DF-4D37-9580-928ADF77FC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4199E6C-2EE0-41CF-AA39-FD2CAABB5C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324387"/>
              </p:ext>
            </p:extLst>
          </p:nvPr>
        </p:nvGraphicFramePr>
        <p:xfrm>
          <a:off x="1124465" y="2423317"/>
          <a:ext cx="8748584" cy="54806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553315">
                  <a:extLst>
                    <a:ext uri="{9D8B030D-6E8A-4147-A177-3AD203B41FA5}">
                      <a16:colId xmlns:a16="http://schemas.microsoft.com/office/drawing/2014/main" val="974468073"/>
                    </a:ext>
                  </a:extLst>
                </a:gridCol>
                <a:gridCol w="5195269">
                  <a:extLst>
                    <a:ext uri="{9D8B030D-6E8A-4147-A177-3AD203B41FA5}">
                      <a16:colId xmlns:a16="http://schemas.microsoft.com/office/drawing/2014/main" val="350693303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00"/>
                        </a:spcAft>
                      </a:pPr>
                      <a:r>
                        <a:rPr lang="en-GB" sz="1400" u="sng">
                          <a:solidFill>
                            <a:srgbClr val="44546A"/>
                          </a:solidFill>
                          <a:effectLst/>
                          <a:latin typeface="Nokia Pure Text" panose="020B05040406020603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2"/>
                        </a:rPr>
                        <a:t>SP-211621</a:t>
                      </a:r>
                      <a:endParaRPr lang="en-US" sz="1400">
                        <a:solidFill>
                          <a:srgbClr val="44546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44546A"/>
                          </a:solidFill>
                          <a:effectLst/>
                          <a:latin typeface="Nokia Pure Text" panose="020B0504040602060303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LS on Energy Efficiency as guiding principle for new solutions</a:t>
                      </a:r>
                      <a:endParaRPr lang="en-US" sz="1400" dirty="0">
                        <a:solidFill>
                          <a:srgbClr val="44546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700"/>
                        </a:spcAft>
                      </a:pPr>
                      <a:r>
                        <a:rPr lang="en-GB" sz="1400" dirty="0">
                          <a:solidFill>
                            <a:srgbClr val="44546A"/>
                          </a:solidFill>
                          <a:effectLst/>
                          <a:latin typeface="Nokia Pure Text" panose="020B0504040602060303" pitchFamily="34" charset="0"/>
                          <a:ea typeface="Nokia Pure Text Light" panose="020B0304040602060303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solidFill>
                          <a:srgbClr val="44546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6674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59955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Suresh Nair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suresh.p.nair@nokia.com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+1 973 978 9038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94301D49-B92C-4755-AF23-C63A418E4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1943100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504</Words>
  <Application>Microsoft Office PowerPoint</Application>
  <PresentationFormat>Widescreen</PresentationFormat>
  <Paragraphs>75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Nokia Pure Text</vt:lpstr>
      <vt:lpstr>Symbol</vt:lpstr>
      <vt:lpstr>Times New Roman</vt:lpstr>
      <vt:lpstr>Office Theme</vt:lpstr>
      <vt:lpstr>Report from SA#94-e on SA3 topics</vt:lpstr>
      <vt:lpstr>Outline</vt:lpstr>
      <vt:lpstr>General information</vt:lpstr>
      <vt:lpstr>Outcome of SA3 submissions</vt:lpstr>
      <vt:lpstr>Approved SA3 WID/SIDs</vt:lpstr>
      <vt:lpstr>SA3 Exception Requests</vt:lpstr>
      <vt:lpstr>Report on specific topics</vt:lpstr>
      <vt:lpstr>LSs to SA3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2019-12-13T09:14:46Z</dcterms:created>
  <dcterms:modified xsi:type="dcterms:W3CDTF">2022-01-26T14:26:32Z</dcterms:modified>
</cp:coreProperties>
</file>