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5305" r:id="rId1"/>
  </p:sldMasterIdLst>
  <p:notesMasterIdLst>
    <p:notesMasterId r:id="rId12"/>
  </p:notesMasterIdLst>
  <p:handoutMasterIdLst>
    <p:handoutMasterId r:id="rId13"/>
  </p:handoutMasterIdLst>
  <p:sldIdLst>
    <p:sldId id="445" r:id="rId2"/>
    <p:sldId id="446" r:id="rId3"/>
    <p:sldId id="447" r:id="rId4"/>
    <p:sldId id="448" r:id="rId5"/>
    <p:sldId id="819" r:id="rId6"/>
    <p:sldId id="449" r:id="rId7"/>
    <p:sldId id="820" r:id="rId8"/>
    <p:sldId id="818" r:id="rId9"/>
    <p:sldId id="269" r:id="rId10"/>
    <p:sldId id="439" r:id="rId11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BECCE8F7-B084-4B23-8CD3-49B7D87A467D}">
          <p14:sldIdLst>
            <p14:sldId id="445"/>
            <p14:sldId id="446"/>
            <p14:sldId id="447"/>
            <p14:sldId id="448"/>
            <p14:sldId id="819"/>
            <p14:sldId id="449"/>
            <p14:sldId id="820"/>
            <p14:sldId id="818"/>
            <p14:sldId id="269"/>
            <p14:sldId id="43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127092"/>
    <a:srgbClr val="B1D254"/>
    <a:srgbClr val="2A6EA8"/>
    <a:srgbClr val="FFFFFF"/>
    <a:srgbClr val="FF6600"/>
    <a:srgbClr val="1A4669"/>
    <a:srgbClr val="C6D254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0354" autoAdjust="0"/>
    <p:restoredTop sz="95889" autoAdjust="0"/>
  </p:normalViewPr>
  <p:slideViewPr>
    <p:cSldViewPr snapToGrid="0" showGuides="1">
      <p:cViewPr varScale="1">
        <p:scale>
          <a:sx n="115" d="100"/>
          <a:sy n="115" d="100"/>
        </p:scale>
        <p:origin x="696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>
        <p:scale>
          <a:sx n="150" d="100"/>
          <a:sy n="150" d="100"/>
        </p:scale>
        <p:origin x="1116" y="-2607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9F0E574-D5E5-42E5-8871-9EA236ED041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BA0AB36-4B70-4581-BE64-63AA70ACA8A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C4BFCF03-F91D-4C08-ACB2-C156330128F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8A7CB7F-FA31-4DCA-BE50-73124A97FE75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6A01AD0-D987-43EA-88A8-B332DDC59B4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9CA8F975-62B6-4D29-9497-C4239419F27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1B832733-B917-4D36-86B7-13FA4D8615B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4D257E03-96B2-4237-BC9C-8088699C005E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86AEB4D8-0183-4E88-B123-2AB507B78DF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9653EBD-7A18-4705-9F8A-47B527E653F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14ED718-A1F5-4F84-B0CC-84281BA312C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2CB175A-CCF7-4340-A462-55EAE47CFBD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5828114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2BE95C3-7B72-4413-839B-5A1FCCD4B7D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6333963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8DD754-77B0-4F47-A8DB-815F037AB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DB7C28-51FC-4B42-8455-E61B60DB5B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3301386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E54B6-A402-48CE-AC60-170C706231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63857712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4626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3013B12-28F4-4BED-AC0E-02168ADCBE8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1D017C7-4781-495A-90E1-A20058A8846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90948316"/>
      </p:ext>
    </p:extLst>
  </p:cSld>
  <p:clrMapOvr>
    <a:masterClrMapping/>
  </p:clrMapOvr>
  <p:hf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6394441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1622A28D-91FF-424D-9A85-3D92302E7DB9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B6DBCF18-D575-4F93-8162-3ADADE4C87E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92EE7BBB-86C4-46F9-ABAA-9947F158819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0DEAEC1E-84A2-48EF-A1E5-55F2235ABA0A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7FC3C839-C9C2-4CE6-8345-973B003AC03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2019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C60B5DA1-387A-4F0C-9B12-B9F05790505D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320A1963-80C5-45FD-8F33-240A40EFEBA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A31594D-628B-4CF5-89E2-2A31F528B6F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S3-213804</a:t>
            </a:r>
            <a:r>
              <a:rPr lang="en-GB" altLang="en-US" sz="1200">
                <a:ln w="0"/>
                <a:latin typeface="Calibri" panose="020F0502020204030204" pitchFamily="34" charset="0"/>
                <a:ea typeface="华文细黑"/>
              </a:rPr>
              <a:t>, SA3#105e</a:t>
            </a: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, Online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13" r:id="rId1"/>
    <p:sldLayoutId id="2147485414" r:id="rId2"/>
    <p:sldLayoutId id="2147485419" r:id="rId3"/>
    <p:sldLayoutId id="2147485415" r:id="rId4"/>
    <p:sldLayoutId id="2147485416" r:id="rId5"/>
    <p:sldLayoutId id="2147485418" r:id="rId6"/>
    <p:sldLayoutId id="2147485420" r:id="rId7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10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file:///C:\Users\surnair\AppData\Local\Temp\Docs\SP-211115.zip" TargetMode="External"/><Relationship Id="rId3" Type="http://schemas.openxmlformats.org/officeDocument/2006/relationships/hyperlink" Target="https://www.3gpp.org/ftp/tsg_ran/TSG_RAN/TSGR_93e/Docs" TargetMode="External"/><Relationship Id="rId7" Type="http://schemas.openxmlformats.org/officeDocument/2006/relationships/hyperlink" Target="file:///C:\Users\surnair\AppData\Local\Temp\Docs\SP-211114.zip" TargetMode="External"/><Relationship Id="rId2" Type="http://schemas.openxmlformats.org/officeDocument/2006/relationships/hyperlink" Target="https://www.3gpp.org/ftp/tsg_sa/TSG_SA/TSGS_93E_Electronic_2021_09/Docs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sa/TSG_SA/TSGS_93E_Electronic_2021_09/Docs/SP-211079.zip" TargetMode="External"/><Relationship Id="rId5" Type="http://schemas.openxmlformats.org/officeDocument/2006/relationships/hyperlink" Target="https://www.3gpp.org/ftp/tsg_sa/TSG_SA/TSGS_93E_Electronic_2021_09/Report" TargetMode="External"/><Relationship Id="rId4" Type="http://schemas.openxmlformats.org/officeDocument/2006/relationships/hyperlink" Target="https://www.3gpp.org/ftp/tsg_ct/TSG_CT/TSGC_93e/Docs" TargetMode="External"/><Relationship Id="rId9" Type="http://schemas.openxmlformats.org/officeDocument/2006/relationships/hyperlink" Target="file:///C:\Users\surnair\AppData\Local\Temp\Docs\SP-211141.zip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93E_Electronic_2021_09/Docs/SP-210836.zip" TargetMode="External"/><Relationship Id="rId2" Type="http://schemas.openxmlformats.org/officeDocument/2006/relationships/hyperlink" Target="https://www.3gpp.org/ftp/tsg_sa/TSG_SA/TSGS_93E_Electronic_2021_09/Docs/SP-210835.zip" TargetMode="External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portal.3gpp.org/ngppapp/CreateTdoc.aspx?mode=view&amp;contributionId=1257450" TargetMode="External"/><Relationship Id="rId4" Type="http://schemas.openxmlformats.org/officeDocument/2006/relationships/hyperlink" Target="https://www.3gpp.org/ftp/tsg_sa/TSG_SA/TSGS_93E_Electronic_2021_09/Docs/SP-210837.zip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ran/TSG_RAN/TSGR_93e/Docs/RP-212588.zip" TargetMode="Externa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93E_Electronic_2021_09/Docs/SP-211140.zip" TargetMode="External"/><Relationship Id="rId2" Type="http://schemas.openxmlformats.org/officeDocument/2006/relationships/hyperlink" Target="https://www.3gpp.org/ftp/tsg_sa/TSG_SA/TSGS_93E_Electronic_2021_09/Docs/SP-211134.zip" TargetMode="Externa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93E_Electronic_2021_09/Docs/SP-211093.zip" TargetMode="External"/><Relationship Id="rId2" Type="http://schemas.openxmlformats.org/officeDocument/2006/relationships/hyperlink" Target="https://www.3gpp.org/ftp/tsg_sa/TSG_SA/Workshops/2021-09-09_Rel-18_Workshop/Docs" TargetMode="Externa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D6F74BBF-6643-4D12-BB2C-2105504062A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01984"/>
            <a:ext cx="9144000" cy="2387600"/>
          </a:xfrm>
        </p:spPr>
        <p:txBody>
          <a:bodyPr/>
          <a:lstStyle/>
          <a:p>
            <a:r>
              <a:rPr lang="sv-SE" altLang="sv-SE" dirty="0"/>
              <a:t>Report from SA#93-e </a:t>
            </a:r>
            <a:br>
              <a:rPr lang="sv-SE" altLang="sv-SE" dirty="0"/>
            </a:br>
            <a:r>
              <a:rPr lang="sv-SE" altLang="sv-SE" dirty="0"/>
              <a:t>on </a:t>
            </a:r>
            <a:br>
              <a:rPr lang="sv-SE" altLang="sv-SE" dirty="0"/>
            </a:br>
            <a:r>
              <a:rPr lang="sv-SE" altLang="sv-SE" dirty="0"/>
              <a:t>SA3 topics</a:t>
            </a:r>
          </a:p>
        </p:txBody>
      </p:sp>
      <p:sp>
        <p:nvSpPr>
          <p:cNvPr id="5123" name="Subtitle 2">
            <a:extLst>
              <a:ext uri="{FF2B5EF4-FFF2-40B4-BE49-F238E27FC236}">
                <a16:creationId xmlns:a16="http://schemas.microsoft.com/office/drawing/2014/main" id="{6076546E-D892-4ECA-A62B-AF382ED7CF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491725"/>
            <a:ext cx="9144000" cy="661043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en-US" sz="2000" b="1" dirty="0">
                <a:latin typeface="Arial" panose="020B0604020202020204" pitchFamily="34" charset="0"/>
              </a:rPr>
              <a:t>Suresh Nair, </a:t>
            </a:r>
            <a:r>
              <a:rPr lang="en-US" altLang="en-US" sz="2000" dirty="0">
                <a:latin typeface="Arial" panose="020B0604020202020204" pitchFamily="34" charset="0"/>
              </a:rPr>
              <a:t>SA3 Chair, Nokia</a:t>
            </a:r>
          </a:p>
          <a:p>
            <a:pPr>
              <a:buFontTx/>
              <a:buNone/>
            </a:pPr>
            <a:endParaRPr lang="sv-SE" altLang="sv-SE" sz="2000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A62AC140-58E4-429E-B6A7-A16F6CE62F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en-US"/>
              <a:t>Thank You!</a:t>
            </a:r>
            <a:endParaRPr lang="en-US" altLang="en-US"/>
          </a:p>
        </p:txBody>
      </p:sp>
      <p:sp>
        <p:nvSpPr>
          <p:cNvPr id="17411" name="Content Placeholder 2">
            <a:extLst>
              <a:ext uri="{FF2B5EF4-FFF2-40B4-BE49-F238E27FC236}">
                <a16:creationId xmlns:a16="http://schemas.microsoft.com/office/drawing/2014/main" id="{3B74E3E3-8821-43AA-9960-9A2F7C0F15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124450" cy="4351338"/>
          </a:xfrm>
        </p:spPr>
        <p:txBody>
          <a:bodyPr>
            <a:normAutofit/>
          </a:bodyPr>
          <a:lstStyle/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Suresh Nair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3GPP SA3 Chairman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mail: suresh.p.nair@nokia.com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phone: +91 973 978 9038</a:t>
            </a:r>
          </a:p>
          <a:p>
            <a:pPr marL="0" indent="0">
              <a:buFontTx/>
              <a:buNone/>
              <a:defRPr/>
            </a:pPr>
            <a:endParaRPr lang="sv-SE" altLang="en-US" dirty="0"/>
          </a:p>
        </p:txBody>
      </p:sp>
      <p:pic>
        <p:nvPicPr>
          <p:cNvPr id="8196" name="Picture 3">
            <a:extLst>
              <a:ext uri="{FF2B5EF4-FFF2-40B4-BE49-F238E27FC236}">
                <a16:creationId xmlns:a16="http://schemas.microsoft.com/office/drawing/2014/main" id="{94301D49-B92C-4755-AF23-C63A418E47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988" y="1943100"/>
            <a:ext cx="8863012" cy="300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0BF4D-B165-4C49-88D3-062043E4C1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5320" y="341984"/>
            <a:ext cx="5120114" cy="169279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eaLnBrk="1" hangingPunct="1"/>
            <a:r>
              <a:rPr lang="en-US" dirty="0"/>
              <a:t>Outline</a:t>
            </a:r>
          </a:p>
        </p:txBody>
      </p:sp>
      <p:cxnSp>
        <p:nvCxnSpPr>
          <p:cNvPr id="7" name="Straight Arrow Connector 9">
            <a:extLst>
              <a:ext uri="{FF2B5EF4-FFF2-40B4-BE49-F238E27FC236}">
                <a16:creationId xmlns:a16="http://schemas.microsoft.com/office/drawing/2014/main" id="{E4A809D5-3600-46D4-A466-67F2349A54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55320" y="2316480"/>
            <a:ext cx="4572000" cy="0"/>
          </a:xfrm>
          <a:prstGeom prst="straightConnector1">
            <a:avLst/>
          </a:prstGeom>
          <a:ln w="19050" cap="sq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F639F3-3BD3-4C77-B720-4DF4ADD219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5321" y="2575034"/>
            <a:ext cx="5120113" cy="3462228"/>
          </a:xfrm>
        </p:spPr>
        <p:txBody>
          <a:bodyPr vert="horz" lIns="91440" tIns="45720" rIns="91440" bIns="45720" rtlCol="0">
            <a:normAutofit/>
          </a:bodyPr>
          <a:lstStyle/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400" dirty="0"/>
              <a:t>General information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400" dirty="0"/>
              <a:t>Outcome of SA3 submissions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400" dirty="0"/>
              <a:t>Approved related WID/SIDs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400" dirty="0"/>
              <a:t>Report on specific topics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400" dirty="0"/>
              <a:t>Rel-18 Discussions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400" dirty="0"/>
              <a:t>Meetings in Q1 2022 and Q2 2022.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021875202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6EA62F-77EA-4269-B2B3-149D052A0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General information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321AD9-6172-4EE6-8DF0-EEF44C736C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u="sng" dirty="0"/>
              <a:t>Input</a:t>
            </a:r>
          </a:p>
          <a:p>
            <a:pPr lvl="1"/>
            <a:r>
              <a:rPr lang="en-GB" sz="2000" dirty="0"/>
              <a:t>The SA#93-e documents: </a:t>
            </a:r>
            <a:r>
              <a:rPr lang="en-US" sz="2000" u="sng" dirty="0">
                <a:hlinkClick r:id="rId2"/>
              </a:rPr>
              <a:t>https://www.3gpp.org/ftp/tsg_sa/TSG_SA/TSGS_93E_Electronic_2021_09/Docs</a:t>
            </a:r>
            <a:r>
              <a:rPr lang="en-US" sz="2000" u="sng" dirty="0"/>
              <a:t> </a:t>
            </a:r>
            <a:endParaRPr lang="en-GB" sz="2000" dirty="0">
              <a:highlight>
                <a:srgbClr val="FFFF00"/>
              </a:highlight>
            </a:endParaRPr>
          </a:p>
          <a:p>
            <a:pPr lvl="1"/>
            <a:r>
              <a:rPr lang="en-GB" sz="2000" dirty="0"/>
              <a:t>The RAN#93-e documents: </a:t>
            </a:r>
            <a:r>
              <a:rPr lang="sv-SE" sz="2000" dirty="0">
                <a:hlinkClick r:id="rId3"/>
              </a:rPr>
              <a:t>https://www.3gpp.org/ftp/tsg_ran/TSG_RAN/TSGR_93e/Docs</a:t>
            </a:r>
            <a:r>
              <a:rPr lang="sv-SE" sz="2000" dirty="0"/>
              <a:t> </a:t>
            </a:r>
            <a:endParaRPr lang="en-GB" sz="2000" dirty="0">
              <a:highlight>
                <a:srgbClr val="FFFF00"/>
              </a:highlight>
            </a:endParaRPr>
          </a:p>
          <a:p>
            <a:pPr lvl="1"/>
            <a:r>
              <a:rPr lang="en-GB" sz="2000" dirty="0"/>
              <a:t>The CT#93-e documents: </a:t>
            </a:r>
            <a:r>
              <a:rPr lang="sv-SE" sz="2000" dirty="0">
                <a:hlinkClick r:id="rId4"/>
              </a:rPr>
              <a:t>https://www.3gpp.org/ftp/tsg_ct/TSG_CT/TSGC_93e/Docs</a:t>
            </a:r>
            <a:r>
              <a:rPr lang="sv-SE" sz="2000" dirty="0"/>
              <a:t> </a:t>
            </a:r>
            <a:endParaRPr lang="sv-SE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1235D6-695C-4AE1-8BD0-6DA98BE0EE81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28861" y="1825625"/>
            <a:ext cx="5794263" cy="4351338"/>
          </a:xfrm>
        </p:spPr>
        <p:txBody>
          <a:bodyPr/>
          <a:lstStyle/>
          <a:p>
            <a:r>
              <a:rPr lang="sv-SE" sz="2400" u="sng" dirty="0"/>
              <a:t>Reports</a:t>
            </a:r>
          </a:p>
          <a:p>
            <a:pPr lvl="1"/>
            <a:r>
              <a:rPr lang="en-GB" sz="2000" dirty="0"/>
              <a:t>SA#93-e report: </a:t>
            </a:r>
            <a:r>
              <a:rPr lang="sv-SE" sz="2000" dirty="0">
                <a:hlinkClick r:id="rId5"/>
              </a:rPr>
              <a:t>https://www.3gpp.org/ftp/tsg_sa/TSG_SA/TSGS_93E_Electronic_2021_09/Report</a:t>
            </a:r>
            <a:r>
              <a:rPr lang="sv-SE" sz="2000" dirty="0"/>
              <a:t> </a:t>
            </a:r>
            <a:endParaRPr lang="en-GB" sz="2000" dirty="0">
              <a:highlight>
                <a:srgbClr val="FFFF00"/>
              </a:highlight>
            </a:endParaRPr>
          </a:p>
          <a:p>
            <a:pPr lvl="1"/>
            <a:r>
              <a:rPr lang="en-US" sz="2000" dirty="0">
                <a:hlinkClick r:id="rId6"/>
              </a:rPr>
              <a:t>SP-211079</a:t>
            </a:r>
            <a:r>
              <a:rPr lang="en-GB" sz="2000" dirty="0"/>
              <a:t> is SA3 status report to TSG SA.</a:t>
            </a:r>
            <a:endParaRPr lang="en-US" sz="2000" dirty="0"/>
          </a:p>
          <a:p>
            <a:pPr lvl="1"/>
            <a:r>
              <a:rPr lang="en-GB" sz="2000" u="sng" dirty="0">
                <a:solidFill>
                  <a:srgbClr val="0000FF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SP-211114</a:t>
            </a:r>
            <a:r>
              <a:rPr lang="en-US" sz="2000" dirty="0"/>
              <a:t> is Status report of TSG CT#93-e.</a:t>
            </a:r>
          </a:p>
          <a:p>
            <a:pPr lvl="1"/>
            <a:r>
              <a:rPr lang="en-GB" sz="2000" u="sng" dirty="0">
                <a:hlinkClick r:id="rId8"/>
              </a:rPr>
              <a:t>SP-211115</a:t>
            </a:r>
            <a:r>
              <a:rPr lang="en-US" sz="2000" dirty="0"/>
              <a:t> is Status Report of TSG RAN#93-e</a:t>
            </a:r>
          </a:p>
          <a:p>
            <a:pPr lvl="1"/>
            <a:endParaRPr lang="en-US" sz="2000" dirty="0"/>
          </a:p>
          <a:p>
            <a:pPr lvl="1"/>
            <a:r>
              <a:rPr lang="en-GB" sz="2000" u="sng" dirty="0">
                <a:hlinkClick r:id="rId9"/>
              </a:rPr>
              <a:t>SP-211141</a:t>
            </a:r>
            <a:r>
              <a:rPr lang="en-US" sz="2000" dirty="0"/>
              <a:t> contains the 3GPP work-plan review.</a:t>
            </a:r>
            <a:endParaRPr lang="sv-SE" sz="2000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085006794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0ABC1-E959-40A4-87E2-B56926DFE3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Approved SA3 </a:t>
            </a:r>
            <a:r>
              <a:rPr lang="sv-SE" dirty="0" err="1"/>
              <a:t>WIDs</a:t>
            </a:r>
            <a:endParaRPr lang="sv-SE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DD2A6B42-11B4-4902-B0DB-019DF9D258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6191374"/>
              </p:ext>
            </p:extLst>
          </p:nvPr>
        </p:nvGraphicFramePr>
        <p:xfrm>
          <a:off x="508322" y="1825625"/>
          <a:ext cx="10845478" cy="23690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63546">
                  <a:extLst>
                    <a:ext uri="{9D8B030D-6E8A-4147-A177-3AD203B41FA5}">
                      <a16:colId xmlns:a16="http://schemas.microsoft.com/office/drawing/2014/main" val="1084601145"/>
                    </a:ext>
                  </a:extLst>
                </a:gridCol>
                <a:gridCol w="9281932">
                  <a:extLst>
                    <a:ext uri="{9D8B030D-6E8A-4147-A177-3AD203B41FA5}">
                      <a16:colId xmlns:a16="http://schemas.microsoft.com/office/drawing/2014/main" val="1155535040"/>
                    </a:ext>
                  </a:extLst>
                </a:gridCol>
              </a:tblGrid>
              <a:tr h="454588">
                <a:tc>
                  <a:txBody>
                    <a:bodyPr/>
                    <a:lstStyle/>
                    <a:p>
                      <a:pPr algn="l" fontAlgn="t"/>
                      <a:r>
                        <a:rPr lang="en-US" sz="2400" b="1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  <a:hlinkClick r:id="rId2"/>
                        </a:rPr>
                        <a:t>SP-210835</a:t>
                      </a:r>
                      <a:endParaRPr lang="en-US" sz="2400" b="1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New WID on Security aspects of the 5GMSG Service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563484450"/>
                  </a:ext>
                </a:extLst>
              </a:tr>
              <a:tr h="451412">
                <a:tc>
                  <a:txBody>
                    <a:bodyPr/>
                    <a:lstStyle/>
                    <a:p>
                      <a:pPr algn="l" fontAlgn="t"/>
                      <a:r>
                        <a:rPr lang="en-US" sz="2400" b="1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  <a:hlinkClick r:id="rId3"/>
                        </a:rPr>
                        <a:t>SP-210836</a:t>
                      </a:r>
                      <a:endParaRPr lang="en-US" sz="2400" b="1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New WID for Security aspects on User Consent for 3GPP services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296953154"/>
                  </a:ext>
                </a:extLst>
              </a:tr>
              <a:tr h="387151">
                <a:tc>
                  <a:txBody>
                    <a:bodyPr/>
                    <a:lstStyle/>
                    <a:p>
                      <a:pPr algn="l" fontAlgn="t"/>
                      <a:r>
                        <a:rPr lang="en-US" sz="2400" b="1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  <a:hlinkClick r:id="rId4"/>
                        </a:rPr>
                        <a:t>SP-210837</a:t>
                      </a:r>
                      <a:endParaRPr lang="en-US" sz="2400" b="1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New WID on Security aspects of enablers for Network Automation (eNA) for the 5G system (5GS) Phase 2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954490840"/>
                  </a:ext>
                </a:extLst>
              </a:tr>
              <a:tr h="597389">
                <a:tc>
                  <a:txBody>
                    <a:bodyPr/>
                    <a:lstStyle/>
                    <a:p>
                      <a:pPr algn="l" fontAlgn="t"/>
                      <a:r>
                        <a:rPr lang="en-US" sz="2400" b="1" i="0" u="sng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  <a:hlinkClick r:id="rId5"/>
                        </a:rPr>
                        <a:t>SP-211120</a:t>
                      </a:r>
                      <a:endParaRPr lang="en-US" sz="2400" b="1" i="0" u="sng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New WID on Security Aspects of Proximity based Services (ProSe) in the 5G System (5GS)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3851716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96032151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0ABC1-E959-40A4-87E2-B56926DFE3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Outcome of SA3 submissions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1E2C71D-159C-4427-AF4A-F930C16488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All SA3-LI contributions were approved as submitted. </a:t>
            </a:r>
          </a:p>
          <a:p>
            <a:endParaRPr lang="en-US" sz="2400" dirty="0"/>
          </a:p>
          <a:p>
            <a:r>
              <a:rPr lang="en-US" sz="2400" dirty="0"/>
              <a:t>All SA3 contributions were approved.</a:t>
            </a:r>
          </a:p>
          <a:p>
            <a:endParaRPr lang="en-US" sz="2400" dirty="0"/>
          </a:p>
          <a:p>
            <a:pPr lvl="1"/>
            <a:endParaRPr lang="sv-SE" sz="2000" dirty="0"/>
          </a:p>
        </p:txBody>
      </p:sp>
    </p:spTree>
    <p:extLst>
      <p:ext uri="{BB962C8B-B14F-4D97-AF65-F5344CB8AC3E}">
        <p14:creationId xmlns:p14="http://schemas.microsoft.com/office/powerpoint/2010/main" val="2659985958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E2BF6A65-37BB-4D86-AC0F-70C5F3DDC3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Report on specific topics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685924F-3487-42AF-8272-688DE60B16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z="2400" dirty="0"/>
          </a:p>
          <a:p>
            <a:r>
              <a:rPr lang="en-US" sz="2400" b="1" dirty="0">
                <a:solidFill>
                  <a:srgbClr val="0070C0"/>
                </a:solidFill>
              </a:rPr>
              <a:t>LTE UPIP (Rel-17) has an objection in TSG RAN</a:t>
            </a:r>
            <a:endParaRPr lang="sv-SE" sz="2400" b="1" dirty="0">
              <a:solidFill>
                <a:srgbClr val="0070C0"/>
              </a:solidFill>
            </a:endParaRPr>
          </a:p>
          <a:p>
            <a:r>
              <a:rPr lang="en-US" dirty="0"/>
              <a:t>RAN discussed a potential new WID on User Plane Integrity Protection support for EPC connected architectures with email discussion summary in </a:t>
            </a:r>
            <a:r>
              <a:rPr lang="en-US" dirty="0">
                <a:hlinkClick r:id="rId2"/>
              </a:rPr>
              <a:t>RP-212588</a:t>
            </a:r>
            <a:endParaRPr lang="en-US" dirty="0"/>
          </a:p>
          <a:p>
            <a:pPr lvl="1"/>
            <a:r>
              <a:rPr lang="en-US" dirty="0"/>
              <a:t>No conclusion was reached in RAN#93-e</a:t>
            </a:r>
          </a:p>
          <a:p>
            <a:pPr marL="457200" lvl="1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265139794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E2BF6A65-37BB-4D86-AC0F-70C5F3DDC3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LSs to SA3 </a:t>
            </a:r>
            <a:r>
              <a:rPr lang="sv-SE" sz="3200" dirty="0"/>
              <a:t>(in CC)</a:t>
            </a: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F748BC2F-C9DF-4D37-9580-928ADF77FC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78C5D6BA-CA98-47CF-A33A-5F9945A840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7817974"/>
              </p:ext>
            </p:extLst>
          </p:nvPr>
        </p:nvGraphicFramePr>
        <p:xfrm>
          <a:off x="738390" y="2188317"/>
          <a:ext cx="10333263" cy="12395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91256">
                  <a:extLst>
                    <a:ext uri="{9D8B030D-6E8A-4147-A177-3AD203B41FA5}">
                      <a16:colId xmlns:a16="http://schemas.microsoft.com/office/drawing/2014/main" val="3104862870"/>
                    </a:ext>
                  </a:extLst>
                </a:gridCol>
                <a:gridCol w="8242007">
                  <a:extLst>
                    <a:ext uri="{9D8B030D-6E8A-4147-A177-3AD203B41FA5}">
                      <a16:colId xmlns:a16="http://schemas.microsoft.com/office/drawing/2014/main" val="3542895256"/>
                    </a:ext>
                  </a:extLst>
                </a:gridCol>
              </a:tblGrid>
              <a:tr h="508000">
                <a:tc>
                  <a:txBody>
                    <a:bodyPr/>
                    <a:lstStyle/>
                    <a:p>
                      <a:pPr algn="l" fontAlgn="t"/>
                      <a:r>
                        <a:rPr lang="en-US" sz="2400" u="sng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  <a:hlinkClick r:id="rId2"/>
                        </a:rPr>
                        <a:t>SP-211134</a:t>
                      </a:r>
                      <a:endParaRPr lang="en-US" sz="2400" b="1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2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Reply LS to 5G-ACIA on 5G capabilities exposure for factories of the future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585089650"/>
                  </a:ext>
                </a:extLst>
              </a:tr>
              <a:tr h="508000">
                <a:tc>
                  <a:txBody>
                    <a:bodyPr/>
                    <a:lstStyle/>
                    <a:p>
                      <a:pPr algn="l" fontAlgn="t"/>
                      <a:r>
                        <a:rPr lang="en-US" sz="2400" u="sng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  <a:hlinkClick r:id="rId3"/>
                        </a:rPr>
                        <a:t>SP-211140</a:t>
                      </a:r>
                      <a:endParaRPr lang="en-US" sz="2400" b="1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2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Reply LS on Inclusive language review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1805689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0599558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2DF839-AA8A-418B-B492-2BF275D1DA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Rel-18 </a:t>
            </a:r>
            <a:r>
              <a:rPr lang="sv-SE" dirty="0" err="1"/>
              <a:t>Discussions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6D7967-E6EE-4B47-8F96-83A287842A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v-SE" dirty="0"/>
          </a:p>
          <a:p>
            <a:pPr lvl="0"/>
            <a:r>
              <a:rPr lang="en-US" b="1" dirty="0"/>
              <a:t>Rel-18: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3GPPSA-Rel-18 Workshop </a:t>
            </a:r>
            <a:r>
              <a:rPr lang="en-US" dirty="0">
                <a:hlinkClick r:id="rId2"/>
              </a:rPr>
              <a:t>https://www.3gpp.org/ftp/tsg_sa/TSG_SA/Workshops/2021-09-09_Rel-18_Workshop/Docs</a:t>
            </a:r>
            <a:r>
              <a:rPr lang="en-US" dirty="0"/>
              <a:t> </a:t>
            </a:r>
          </a:p>
          <a:p>
            <a:pPr lvl="1"/>
            <a:r>
              <a:rPr lang="en-US" u="sng" dirty="0">
                <a:solidFill>
                  <a:srgbClr val="0000FF"/>
                </a:solidFill>
                <a:hlinkClick r:id="rId3"/>
              </a:rPr>
              <a:t>SP-211093</a:t>
            </a:r>
            <a:r>
              <a:rPr lang="en-US" u="sng" dirty="0">
                <a:solidFill>
                  <a:srgbClr val="0000FF"/>
                </a:solidFill>
              </a:rPr>
              <a:t> </a:t>
            </a:r>
            <a:r>
              <a:rPr lang="en-US" dirty="0">
                <a:solidFill>
                  <a:srgbClr val="000000"/>
                </a:solidFill>
              </a:rPr>
              <a:t>SA WG2 Rel-18 Status and Planning Considerations</a:t>
            </a:r>
            <a:r>
              <a:rPr lang="en-US" dirty="0"/>
              <a:t> 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714842244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B6C31C44-223A-4BDA-B4E1-F6EBD18AD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SA &amp; SA WG Metings 2022 Q1 and Q2 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19D50C2-E734-4799-9BAA-611FAB671C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dirty="0"/>
              <a:t>All 3GPP SA WG Meetings in Q1/2022 should be organized as e-meetings</a:t>
            </a:r>
          </a:p>
          <a:p>
            <a:pPr>
              <a:defRPr/>
            </a:pPr>
            <a:r>
              <a:rPr lang="en-US" dirty="0"/>
              <a:t>Whether TSG SA#95-e (March 2022) will be organized as a face-to-face meeting or an e-meeting will be decided during Q4/2021 by the TSG chairs and the hosting organization of SA#95-e</a:t>
            </a:r>
          </a:p>
          <a:p>
            <a:pPr>
              <a:defRPr/>
            </a:pPr>
            <a:r>
              <a:rPr lang="en-US" dirty="0"/>
              <a:t>Whether 3GPP SA WG Meeting in Q2/2022 will be organized as f2f or e-meetings will be decided during SA#94-e (December 2022)</a:t>
            </a:r>
          </a:p>
          <a:p>
            <a:pPr>
              <a:defRPr/>
            </a:pPr>
            <a:endParaRPr lang="en-US" dirty="0"/>
          </a:p>
          <a:p>
            <a:pPr>
              <a:defRPr/>
            </a:pPr>
            <a:endParaRPr lang="en-US" dirty="0"/>
          </a:p>
          <a:p>
            <a:pPr marL="0" indent="0">
              <a:buFontTx/>
              <a:buNone/>
              <a:defRPr/>
            </a:pPr>
            <a:endParaRPr lang="en-US" dirty="0"/>
          </a:p>
          <a:p>
            <a:pPr>
              <a:defRPr/>
            </a:pPr>
            <a:endParaRPr lang="en-US" dirty="0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513</Words>
  <Application>Microsoft Office PowerPoint</Application>
  <PresentationFormat>Widescreen</PresentationFormat>
  <Paragraphs>68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Office Theme</vt:lpstr>
      <vt:lpstr>Report from SA#93-e  on  SA3 topics</vt:lpstr>
      <vt:lpstr>Outline</vt:lpstr>
      <vt:lpstr>General information</vt:lpstr>
      <vt:lpstr>Approved SA3 WIDs</vt:lpstr>
      <vt:lpstr>Outcome of SA3 submissions</vt:lpstr>
      <vt:lpstr>Report on specific topics</vt:lpstr>
      <vt:lpstr>LSs to SA3 (in CC)</vt:lpstr>
      <vt:lpstr>Rel-18 Discussions</vt:lpstr>
      <vt:lpstr>SA &amp; SA WG Metings 2022 Q1 and Q2 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2019-12-13T09:14:46Z</dcterms:created>
  <dcterms:modified xsi:type="dcterms:W3CDTF">2021-10-20T10:34:14Z</dcterms:modified>
</cp:coreProperties>
</file>