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14"/>
  </p:notesMasterIdLst>
  <p:handoutMasterIdLst>
    <p:handoutMasterId r:id="rId15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8" r:id="rId11"/>
    <p:sldId id="451" r:id="rId12"/>
    <p:sldId id="456" r:id="rId13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  <p14:sldId id="458"/>
          </p14:sldIdLst>
        </p14:section>
        <p14:section name="Deadlines and schedule" id="{E9139E82-C24E-4DF6-BAC8-EA3831C19DD1}">
          <p14:sldIdLst>
            <p14:sldId id="451"/>
            <p14:sldId id="4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59AEFC-28DE-41AA-9B48-8145CC4A8FF5}" v="13" dt="2021-03-01T08:56:24.6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5889" autoAdjust="0"/>
  </p:normalViewPr>
  <p:slideViewPr>
    <p:cSldViewPr snapToGrid="0" showGuides="1">
      <p:cViewPr varScale="1">
        <p:scale>
          <a:sx n="159" d="100"/>
          <a:sy n="159" d="100"/>
        </p:scale>
        <p:origin x="300" y="132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SA3#102bis-e,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2Bis-e/Docs/S3-210810.zip" TargetMode="External"/><Relationship Id="rId2" Type="http://schemas.openxmlformats.org/officeDocument/2006/relationships/hyperlink" Target="https://www.3gpp.org/ftp/tsg_sa/WG3_Security/TSGS3_102Bis-e/Docs/S3-210811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toh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2Bis-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SA3#102bis-e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  <a:p>
            <a:pPr lvl="1"/>
            <a:r>
              <a:rPr lang="sv-SE" dirty="0"/>
              <a:t>Discussion monitoring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https://www.3gpp.org/ftp/tsg_sa/WG3_Security/TSGS3_102Bis-e/Docs/S3-210811.zip</a:t>
            </a:r>
            <a:r>
              <a:rPr lang="en-US" dirty="0"/>
              <a:t> </a:t>
            </a: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https://www.3gpp.org/ftp/tsg_sa/WG3_Security/TSGS3_102Bis-e/Docs/S3-210810.zip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13:00-16:00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 with meeting ID ”3GPP-SA3#102bis-e”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[SA3#102bis-e][AI#]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[SA3#102bis-e][AI#&lt;,group name if applicable&gt;][S3-21wxyz]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[SA3#102bis-e][AI#]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"[SA3#102bis-e][admin]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Drafts’ folder:</a:t>
            </a:r>
          </a:p>
          <a:p>
            <a:pPr lvl="1"/>
            <a:r>
              <a:rPr lang="sv-SE" sz="2000" dirty="0">
                <a:hlinkClick r:id="rId2"/>
              </a:rPr>
              <a:t>https://www.3gpp.org/ftp/tsg_sa/WG3_Security/TSGS3_102Bis-e/Inbox/Drafts</a:t>
            </a:r>
            <a:r>
              <a:rPr lang="sv-SE" sz="2000" dirty="0"/>
              <a:t> </a:t>
            </a:r>
          </a:p>
          <a:p>
            <a:r>
              <a:rPr lang="en-US" sz="2400" dirty="0"/>
              <a:t>Filename convention for revisions:</a:t>
            </a:r>
          </a:p>
          <a:p>
            <a:pPr lvl="1"/>
            <a:r>
              <a:rPr lang="en-US" sz="2000" dirty="0"/>
              <a:t>"</a:t>
            </a:r>
            <a:r>
              <a:rPr lang="en-US" sz="2000" b="1" dirty="0"/>
              <a:t>draft_S3-21wxyz-r#</a:t>
            </a:r>
            <a:r>
              <a:rPr lang="en-US" sz="2000" dirty="0"/>
              <a:t>"</a:t>
            </a:r>
          </a:p>
          <a:p>
            <a:r>
              <a:rPr lang="en-US" sz="2400" dirty="0"/>
              <a:t>Merges:</a:t>
            </a:r>
          </a:p>
          <a:p>
            <a:pPr lvl="1"/>
            <a:r>
              <a:rPr lang="en-US" sz="2000" dirty="0"/>
              <a:t>Authors are to explicitly announce the merge and close the discussion on their merged documents’ threads</a:t>
            </a:r>
          </a:p>
          <a:p>
            <a:pPr lvl="1"/>
            <a:r>
              <a:rPr lang="en-US" sz="2000" dirty="0"/>
              <a:t>Discussion and drafting are to be continued on the baseline document thread  </a:t>
            </a:r>
          </a:p>
          <a:p>
            <a:r>
              <a:rPr lang="en-US" sz="2400" dirty="0"/>
              <a:t>Mirrors:</a:t>
            </a:r>
          </a:p>
          <a:p>
            <a:pPr lvl="1"/>
            <a:r>
              <a:rPr lang="en-US" sz="2000" dirty="0"/>
              <a:t>Focus the discussion on the changes in the main CR (cat-F) thread not the mirrors (cat-A)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Positions:</a:t>
            </a:r>
          </a:p>
          <a:p>
            <a:pPr lvl="1"/>
            <a:r>
              <a:rPr lang="en-US" sz="18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600" dirty="0"/>
              <a:t>Company X sends email stating objection to the contribution</a:t>
            </a:r>
          </a:p>
          <a:p>
            <a:pPr lvl="2"/>
            <a:r>
              <a:rPr lang="en-US" sz="16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1800" dirty="0"/>
              <a:t>Objections are to be raised before the provided deadlines to allow time for discussion and compromise</a:t>
            </a:r>
          </a:p>
          <a:p>
            <a:r>
              <a:rPr lang="en-US" sz="2000" dirty="0"/>
              <a:t>Automatic decisions:</a:t>
            </a:r>
          </a:p>
          <a:p>
            <a:pPr lvl="1"/>
            <a:r>
              <a:rPr lang="en-US" sz="18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1800" dirty="0"/>
              <a:t>Challenged documents are to be noted by the last challenge deadline unless all objections have been withdrawn</a:t>
            </a:r>
          </a:p>
          <a:p>
            <a:pPr lvl="1"/>
            <a:r>
              <a:rPr lang="en-US" sz="1800" dirty="0"/>
              <a:t>Objections to a cat-F CR applies automatically to all the mirrors, i.e., cat-A if any. Objections on any mirrors (ex. revised into cat-F) must be explicitly withdrawn.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5831A-B6BE-4B9A-859A-62FF4D965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6B210-F191-42C1-89C9-E75DF8C41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515599" cy="2194583"/>
          </a:xfrm>
        </p:spPr>
        <p:txBody>
          <a:bodyPr/>
          <a:lstStyle/>
          <a:p>
            <a:r>
              <a:rPr lang="en-US" sz="2400" dirty="0"/>
              <a:t>The SA3 leadership will monitor the email discussions to keep a track record of disagreements and for the note taking. The agenda items will be split among the leadership members as shown in the table below.</a:t>
            </a:r>
          </a:p>
          <a:p>
            <a:r>
              <a:rPr lang="en-US" sz="2400" dirty="0"/>
              <a:t>MCC will continuously provide feedback on the documents directly to the authors, over the admin channel or in the corresponding email thread. So please pay attention to such feedback.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47F1E3-0472-437F-8F9E-1D7CAC0EA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37789"/>
              </p:ext>
            </p:extLst>
          </p:nvPr>
        </p:nvGraphicFramePr>
        <p:xfrm>
          <a:off x="1157013" y="4337853"/>
          <a:ext cx="10036503" cy="14833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37421">
                  <a:extLst>
                    <a:ext uri="{9D8B030D-6E8A-4147-A177-3AD203B41FA5}">
                      <a16:colId xmlns:a16="http://schemas.microsoft.com/office/drawing/2014/main" val="2050855342"/>
                    </a:ext>
                  </a:extLst>
                </a:gridCol>
                <a:gridCol w="8399082">
                  <a:extLst>
                    <a:ext uri="{9D8B030D-6E8A-4147-A177-3AD203B41FA5}">
                      <a16:colId xmlns:a16="http://schemas.microsoft.com/office/drawing/2014/main" val="118014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Agenda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587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(MQ)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2.2, 2.4, 2.5, 2.6, 2.14, 2.16, 2.19, 2.21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895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(RR)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2.1, 2.3, 2.7, 2.10, 2.11, 2.13, 2.15, 2.17, 2.18, 2.20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75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 (NB)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Remaining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90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30832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Deadlines</a:t>
            </a:r>
          </a:p>
        </p:txBody>
      </p:sp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65B16732-5C5F-49E0-95AC-323250DB99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5555762"/>
              </p:ext>
            </p:extLst>
          </p:nvPr>
        </p:nvGraphicFramePr>
        <p:xfrm>
          <a:off x="838200" y="1825624"/>
          <a:ext cx="10515600" cy="4013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3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4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5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</a:t>
                      </a:r>
                      <a:r>
                        <a:rPr lang="en-US" sz="1200" b="1" baseline="30000" dirty="0"/>
                        <a:t>st</a:t>
                      </a:r>
                      <a:r>
                        <a:rPr lang="en-US" sz="1200" b="1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2</a:t>
                      </a:r>
                      <a:r>
                        <a:rPr lang="en-US" sz="1200" b="1" baseline="30000" dirty="0"/>
                        <a:t>nd</a:t>
                      </a:r>
                      <a:r>
                        <a:rPr lang="en-US" sz="1200" b="1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3</a:t>
                      </a:r>
                      <a:r>
                        <a:rPr lang="en-US" sz="1200" b="1" baseline="30000" dirty="0"/>
                        <a:t>rd</a:t>
                      </a:r>
                      <a:r>
                        <a:rPr lang="en-US" sz="1200" b="1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D3</a:t>
                      </a:r>
                    </a:p>
                    <a:p>
                      <a:pPr algn="ctr"/>
                      <a:r>
                        <a:rPr lang="en-US" sz="1200" b="1" dirty="0"/>
                        <a:t>Objections latest at 16:00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 call D4</a:t>
                      </a:r>
                      <a:endParaRPr lang="en-US" sz="1200" dirty="0"/>
                    </a:p>
                    <a:p>
                      <a:pPr algn="ctr"/>
                      <a:r>
                        <a:rPr lang="en-US" sz="1200" b="1" dirty="0"/>
                        <a:t>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Conference call agenda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0E1EE2-E7B9-4F00-8AEC-6E41F9C452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741058"/>
              </p:ext>
            </p:extLst>
          </p:nvPr>
        </p:nvGraphicFramePr>
        <p:xfrm>
          <a:off x="1718440" y="1825625"/>
          <a:ext cx="9635357" cy="42640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285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051305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1993523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033971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117273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90794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6042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Incoming LSes, editorials, admin.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2.14 FS_UC3S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5525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2.1 FS_5GFBS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5424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2.9 FS_5G_ProSe_Sec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Very important announcement!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2.5 FS_AUTH_ENH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5726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2.8 FS_eEDGE_SEC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2.12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FS_eNPN_SEC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5424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2.10 </a:t>
                      </a:r>
                      <a:r>
                        <a:rPr lang="en-US" sz="1400" dirty="0" err="1"/>
                        <a:t>FS_IIoT_SEC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2.12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FS_eNPN_SEC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5418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2.20 </a:t>
                      </a:r>
                      <a:r>
                        <a:rPr lang="en-US" sz="1400" dirty="0" err="1"/>
                        <a:t>FS_eSBA_SEC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F086BDC-C7DF-4FF1-8B66-5BE7863DF543}"/>
              </a:ext>
            </a:extLst>
          </p:cNvPr>
          <p:cNvSpPr txBox="1"/>
          <p:nvPr/>
        </p:nvSpPr>
        <p:spPr>
          <a:xfrm>
            <a:off x="89338" y="1825625"/>
            <a:ext cx="149772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timeslot limits are not strict except the conference call start and ending times.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C02C06-A7C5-447B-BACE-1D37D09B97F5}"/>
              </a:ext>
            </a:extLst>
          </p:cNvPr>
          <p:cNvSpPr txBox="1"/>
          <p:nvPr/>
        </p:nvSpPr>
        <p:spPr>
          <a:xfrm>
            <a:off x="110359" y="2723765"/>
            <a:ext cx="149772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       Free for use. </a:t>
            </a:r>
          </a:p>
          <a:p>
            <a:r>
              <a:rPr lang="en-US" sz="1100" dirty="0"/>
              <a:t>To be scheduled based solely on requests. SA3 leadership can assist with chairing if needed. No support for preliminary decisions.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BD660D-FA19-4693-9137-60509773DCA6}"/>
              </a:ext>
            </a:extLst>
          </p:cNvPr>
          <p:cNvSpPr txBox="1"/>
          <p:nvPr/>
        </p:nvSpPr>
        <p:spPr>
          <a:xfrm>
            <a:off x="110359" y="4304616"/>
            <a:ext cx="149772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       Free for use. </a:t>
            </a:r>
          </a:p>
          <a:p>
            <a:r>
              <a:rPr lang="en-US" sz="1100" dirty="0"/>
              <a:t>Will be scheduled based partly on requests. SA3 leadership will chair. Important discussion and decisions will be scheduled in the orange slots, to the extent possible.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A97383-7519-42D3-BEA2-55B07DA735AA}"/>
              </a:ext>
            </a:extLst>
          </p:cNvPr>
          <p:cNvSpPr/>
          <p:nvPr/>
        </p:nvSpPr>
        <p:spPr>
          <a:xfrm>
            <a:off x="110359" y="2767035"/>
            <a:ext cx="315310" cy="1529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946E26-3139-47F4-9DFE-52EBCB7317F4}"/>
              </a:ext>
            </a:extLst>
          </p:cNvPr>
          <p:cNvSpPr/>
          <p:nvPr/>
        </p:nvSpPr>
        <p:spPr>
          <a:xfrm>
            <a:off x="110359" y="4304616"/>
            <a:ext cx="157655" cy="1529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A3AF7-9998-4DBA-BDF2-5430E2D4FFBF}"/>
              </a:ext>
            </a:extLst>
          </p:cNvPr>
          <p:cNvSpPr/>
          <p:nvPr/>
        </p:nvSpPr>
        <p:spPr>
          <a:xfrm>
            <a:off x="268014" y="4304616"/>
            <a:ext cx="157655" cy="1529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F2A74F-69CD-45A6-BBD9-9CE024898205}"/>
              </a:ext>
            </a:extLst>
          </p:cNvPr>
          <p:cNvSpPr txBox="1"/>
          <p:nvPr/>
        </p:nvSpPr>
        <p:spPr>
          <a:xfrm>
            <a:off x="3156155" y="4854661"/>
            <a:ext cx="2050026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5 minutes break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98E073-03FC-499F-9094-D0775ABA9AAC}"/>
              </a:ext>
            </a:extLst>
          </p:cNvPr>
          <p:cNvSpPr txBox="1"/>
          <p:nvPr/>
        </p:nvSpPr>
        <p:spPr>
          <a:xfrm>
            <a:off x="5206181" y="3729697"/>
            <a:ext cx="1991032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5 minutes break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0E6883-9182-4358-91A2-B0DAA088B2BE}"/>
              </a:ext>
            </a:extLst>
          </p:cNvPr>
          <p:cNvSpPr txBox="1"/>
          <p:nvPr/>
        </p:nvSpPr>
        <p:spPr>
          <a:xfrm>
            <a:off x="7197213" y="4854661"/>
            <a:ext cx="2042652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5 minutes break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5D9319-86B7-4C4C-869B-74221AB729BA}"/>
              </a:ext>
            </a:extLst>
          </p:cNvPr>
          <p:cNvSpPr txBox="1"/>
          <p:nvPr/>
        </p:nvSpPr>
        <p:spPr>
          <a:xfrm>
            <a:off x="9239865" y="3742710"/>
            <a:ext cx="2106558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5 minutes break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877</Words>
  <Application>Microsoft Office PowerPoint</Application>
  <PresentationFormat>Widescreen</PresentationFormat>
  <Paragraphs>131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SA3#102bis-e</vt:lpstr>
      <vt:lpstr>Outline</vt:lpstr>
      <vt:lpstr>General</vt:lpstr>
      <vt:lpstr>Email rules (1/2)</vt:lpstr>
      <vt:lpstr>Drafting</vt:lpstr>
      <vt:lpstr>Decision making</vt:lpstr>
      <vt:lpstr>Discussion monitoring</vt:lpstr>
      <vt:lpstr>Deadlines</vt:lpstr>
      <vt:lpstr>Conference call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2021-03-01T09:38:20Z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