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305" r:id="rId4"/>
  </p:sldMasterIdLst>
  <p:notesMasterIdLst>
    <p:notesMasterId r:id="rId14"/>
  </p:notesMasterIdLst>
  <p:handoutMasterIdLst>
    <p:handoutMasterId r:id="rId15"/>
  </p:handoutMasterIdLst>
  <p:sldIdLst>
    <p:sldId id="445" r:id="rId5"/>
    <p:sldId id="446" r:id="rId6"/>
    <p:sldId id="447" r:id="rId7"/>
    <p:sldId id="448" r:id="rId8"/>
    <p:sldId id="449" r:id="rId9"/>
    <p:sldId id="450" r:id="rId10"/>
    <p:sldId id="458" r:id="rId11"/>
    <p:sldId id="451" r:id="rId12"/>
    <p:sldId id="456" r:id="rId13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CCE8F7-B084-4B23-8CD3-49B7D87A467D}">
          <p14:sldIdLst>
            <p14:sldId id="445"/>
            <p14:sldId id="446"/>
          </p14:sldIdLst>
        </p14:section>
        <p14:section name="Process" id="{3A9ABC6D-78A5-44F6-A005-2862DC019D8E}">
          <p14:sldIdLst>
            <p14:sldId id="447"/>
            <p14:sldId id="448"/>
            <p14:sldId id="449"/>
            <p14:sldId id="450"/>
            <p14:sldId id="458"/>
          </p14:sldIdLst>
        </p14:section>
        <p14:section name="Deadlines and schedule" id="{E9139E82-C24E-4DF6-BAC8-EA3831C19DD1}">
          <p14:sldIdLst>
            <p14:sldId id="451"/>
            <p14:sldId id="4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B1D254"/>
    <a:srgbClr val="2A6EA8"/>
    <a:srgbClr val="FFFFFF"/>
    <a:srgbClr val="1A4669"/>
    <a:srgbClr val="C6D254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B4DBFF-C6AC-4263-987E-C0F2EF9E765E}" v="13" dt="2021-02-25T12:26:15.1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5889" autoAdjust="0"/>
  </p:normalViewPr>
  <p:slideViewPr>
    <p:cSldViewPr snapToGrid="0" showGuides="1">
      <p:cViewPr varScale="1">
        <p:scale>
          <a:sx n="62" d="100"/>
          <a:sy n="62" d="100"/>
        </p:scale>
        <p:origin x="756" y="66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50" d="100"/>
          <a:sy n="150" d="100"/>
        </p:scale>
        <p:origin x="1116" y="-2607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9F0E574-D5E5-42E5-8871-9EA236ED04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BA0AB36-4B70-4581-BE64-63AA70ACA8A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4BFCF03-F91D-4C08-ACB2-C156330128F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8A7CB7F-FA31-4DCA-BE50-73124A97FE7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A01AD0-D987-43EA-88A8-B332DDC59B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CA8F975-62B6-4D29-9497-C4239419F2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B832733-B917-4D36-86B7-13FA4D8615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D257E03-96B2-4237-BC9C-8088699C005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6AEB4D8-0183-4E88-B123-2AB507B78D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9653EBD-7A18-4705-9F8A-47B527E653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14ED718-A1F5-4F84-B0CC-84281BA312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CB175A-CCF7-4340-A462-55EAE47CFB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8281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2BE95C3-7B72-4413-839B-5A1FCCD4B7D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33396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DD754-77B0-4F47-A8DB-815F037A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B7C28-51FC-4B42-8455-E61B60DB5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0138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E54B6-A402-48CE-AC60-170C7062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385771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2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3013B12-28F4-4BED-AC0E-02168ADCBE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D017C7-4781-495A-90E1-A20058A884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094831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1622A28D-91FF-424D-9A85-3D92302E7DB9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B6DBCF18-D575-4F93-8162-3ADADE4C87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2EE7BBB-86C4-46F9-ABAA-9947F15881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0DEAEC1E-84A2-48EF-A1E5-55F2235ABA0A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7FC3C839-C9C2-4CE6-8345-973B003AC03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C60B5DA1-387A-4F0C-9B12-B9F05790505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320A1963-80C5-45FD-8F33-240A40EFEB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31594D-628B-4CF5-89E2-2A31F528B6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S3-21wxyz</a:t>
            </a:r>
            <a:r>
              <a:rPr lang="en-GB" altLang="en-US" sz="1200" dirty="0">
                <a:ln w="0"/>
                <a:latin typeface="Calibri" panose="020F0502020204030204" pitchFamily="34" charset="0"/>
                <a:ea typeface="华文细黑"/>
              </a:rPr>
              <a:t>, SA3#102bis-e,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3" r:id="rId1"/>
    <p:sldLayoutId id="2147485414" r:id="rId2"/>
    <p:sldLayoutId id="2147485419" r:id="rId3"/>
    <p:sldLayoutId id="2147485415" r:id="rId4"/>
    <p:sldLayoutId id="2147485416" r:id="rId5"/>
    <p:sldLayoutId id="2147485418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3_Security/TSGS3_102Bis-e/Docs/S3-210810.zip" TargetMode="External"/><Relationship Id="rId2" Type="http://schemas.openxmlformats.org/officeDocument/2006/relationships/hyperlink" Target="https://www.3gpp.org/ftp/tsg_sa/WG3_Security/TSGS3_102Bis-e/Docs/S3-210811.zip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3gpp.org/tohr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3_Security/TSGS3_102Bis-e/Inbox/Draft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6F74BBF-6643-4D12-BB2C-210550406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altLang="sv-SE" dirty="0"/>
              <a:t>Process and agenda for SA3#102bis-e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6076546E-D892-4ECA-A62B-AF382ED7CF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SA3 Chair</a:t>
            </a:r>
          </a:p>
          <a:p>
            <a:pPr>
              <a:buFontTx/>
              <a:buNone/>
            </a:pPr>
            <a:endParaRPr lang="sv-SE" altLang="sv-SE" sz="2000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0BF4D-B165-4C49-88D3-062043E4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639F3-3BD3-4C77-B720-4DF4ADD21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lvl="1"/>
            <a:r>
              <a:rPr lang="sv-SE" dirty="0"/>
              <a:t>General</a:t>
            </a:r>
          </a:p>
          <a:p>
            <a:pPr lvl="1"/>
            <a:r>
              <a:rPr lang="sv-SE" dirty="0"/>
              <a:t>Email rules</a:t>
            </a:r>
          </a:p>
          <a:p>
            <a:pPr lvl="1"/>
            <a:r>
              <a:rPr lang="sv-SE" dirty="0"/>
              <a:t>Drafting</a:t>
            </a:r>
          </a:p>
          <a:p>
            <a:pPr lvl="1"/>
            <a:r>
              <a:rPr lang="sv-SE" dirty="0"/>
              <a:t>Decision making</a:t>
            </a:r>
          </a:p>
          <a:p>
            <a:pPr lvl="1"/>
            <a:r>
              <a:rPr lang="sv-SE" dirty="0"/>
              <a:t>Discussion monitoring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2187520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E42FD-EB58-48CE-B939-0CB2C23C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C9B9-67B1-4FD4-97D0-D40C3B4EE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document: </a:t>
            </a:r>
          </a:p>
          <a:p>
            <a:pPr lvl="1"/>
            <a:r>
              <a:rPr lang="en-US" dirty="0">
                <a:hlinkClick r:id="rId2"/>
              </a:rPr>
              <a:t>https://www.3gpp.org/ftp/tsg_sa/WG3_Security/TSGS3_102Bis-e/Docs/S3-210811.zip</a:t>
            </a:r>
            <a:r>
              <a:rPr lang="en-US" dirty="0"/>
              <a:t> </a:t>
            </a:r>
          </a:p>
          <a:p>
            <a:r>
              <a:rPr lang="en-US" dirty="0"/>
              <a:t>Agenda:</a:t>
            </a:r>
          </a:p>
          <a:p>
            <a:pPr lvl="1"/>
            <a:r>
              <a:rPr lang="en-US" dirty="0">
                <a:hlinkClick r:id="rId3"/>
              </a:rPr>
              <a:t>https://www.3gpp.org/ftp/tsg_sa/WG3_Security/TSGS3_102Bis-e/Docs/S3-210810.zip</a:t>
            </a:r>
            <a:r>
              <a:rPr lang="en-US" dirty="0"/>
              <a:t> </a:t>
            </a:r>
          </a:p>
          <a:p>
            <a:r>
              <a:rPr lang="en-US" dirty="0"/>
              <a:t>Conference call: </a:t>
            </a:r>
          </a:p>
          <a:p>
            <a:pPr lvl="1"/>
            <a:r>
              <a:rPr lang="en-US" dirty="0"/>
              <a:t>To be scheduled daily depending on needs 13:00-16:00 UTC</a:t>
            </a:r>
          </a:p>
          <a:p>
            <a:pPr lvl="1"/>
            <a:r>
              <a:rPr lang="en-US" dirty="0"/>
              <a:t>Conference calls topics are collected in this document</a:t>
            </a:r>
            <a:endParaRPr lang="en-GB" dirty="0"/>
          </a:p>
          <a:p>
            <a:pPr lvl="1"/>
            <a:r>
              <a:rPr lang="sv-SE" dirty="0"/>
              <a:t>GoToMeeting in combination with </a:t>
            </a:r>
            <a:r>
              <a:rPr lang="sv-SE" dirty="0">
                <a:hlinkClick r:id="rId4"/>
              </a:rPr>
              <a:t>TOHRU</a:t>
            </a:r>
            <a:r>
              <a:rPr lang="sv-SE" dirty="0"/>
              <a:t> for hand raising with meeting ID ”3GPP-SA3#102bis-e”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34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CDB2E-1EF1-4901-94D7-484E2BF6D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Email rules 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6E8F-8CF2-4FCA-A576-AC39B653B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Final status: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[SA3#102bis-e][AI#] Final status</a:t>
            </a:r>
            <a:r>
              <a:rPr lang="en-US" dirty="0"/>
              <a:t>" as subject line (only by rapporteurs)</a:t>
            </a:r>
            <a:endParaRPr lang="sv-SE" dirty="0"/>
          </a:p>
          <a:p>
            <a:pPr lvl="0"/>
            <a:r>
              <a:rPr lang="en-US" dirty="0"/>
              <a:t>Comment thread: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[SA3#102bis-e][AI#&lt;,group name if applicable&gt;][S3-21wxyz] &lt;exact Tdoc title&gt;</a:t>
            </a:r>
            <a:r>
              <a:rPr lang="en-US" dirty="0"/>
              <a:t>" as subject line </a:t>
            </a:r>
            <a:endParaRPr lang="sv-SE" dirty="0"/>
          </a:p>
          <a:p>
            <a:pPr lvl="0"/>
            <a:r>
              <a:rPr lang="en-US" dirty="0"/>
              <a:t>Preliminary decision: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[SA3#102bis-e][AI#] Preliminary decisions</a:t>
            </a:r>
            <a:r>
              <a:rPr lang="en-US" dirty="0"/>
              <a:t>" as subject line (only by the leadership)</a:t>
            </a:r>
            <a:endParaRPr lang="sv-SE" dirty="0"/>
          </a:p>
          <a:p>
            <a:r>
              <a:rPr lang="sv-SE" dirty="0"/>
              <a:t>Direct requests to the SA3 leadership:</a:t>
            </a:r>
          </a:p>
          <a:p>
            <a:pPr lvl="1"/>
            <a:r>
              <a:rPr lang="en-GB" b="1" dirty="0"/>
              <a:t>"[SA3#102bis-e][admin] …</a:t>
            </a:r>
            <a:r>
              <a:rPr lang="en-US" dirty="0"/>
              <a:t> " as subject line</a:t>
            </a:r>
            <a:endParaRPr lang="sv-SE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6934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98F80-B7F5-4686-AFB8-87A0CC7E7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B4DB-0794-490B-9AE4-76A7B5A29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Drafts’ folder:</a:t>
            </a:r>
          </a:p>
          <a:p>
            <a:pPr lvl="1"/>
            <a:r>
              <a:rPr lang="sv-SE" sz="2000" dirty="0">
                <a:hlinkClick r:id="rId2"/>
              </a:rPr>
              <a:t>https://www.3gpp.org/ftp/tsg_sa/WG3_Security/TSGS3_102Bis-e/Inbox/Drafts</a:t>
            </a:r>
            <a:r>
              <a:rPr lang="sv-SE" sz="2000" dirty="0"/>
              <a:t> </a:t>
            </a:r>
          </a:p>
          <a:p>
            <a:r>
              <a:rPr lang="en-US" sz="2400" dirty="0"/>
              <a:t>Filename convention for revisions:</a:t>
            </a:r>
          </a:p>
          <a:p>
            <a:pPr lvl="1"/>
            <a:r>
              <a:rPr lang="en-US" sz="2000" dirty="0"/>
              <a:t>"</a:t>
            </a:r>
            <a:r>
              <a:rPr lang="en-US" sz="2000" b="1" dirty="0"/>
              <a:t>draft_S3-21wxyz-r#</a:t>
            </a:r>
            <a:r>
              <a:rPr lang="en-US" sz="2000" dirty="0"/>
              <a:t>"</a:t>
            </a:r>
          </a:p>
          <a:p>
            <a:r>
              <a:rPr lang="en-US" sz="2400" dirty="0"/>
              <a:t>Merges:</a:t>
            </a:r>
          </a:p>
          <a:p>
            <a:pPr lvl="1"/>
            <a:r>
              <a:rPr lang="en-US" sz="2000" dirty="0"/>
              <a:t>Authors are to explicitly announce the merge and close the discussion on their merged documents’ threads</a:t>
            </a:r>
          </a:p>
          <a:p>
            <a:pPr lvl="1"/>
            <a:r>
              <a:rPr lang="en-US" sz="2000" dirty="0"/>
              <a:t>Discussion and drafting are to be continued on the baseline document thread  </a:t>
            </a:r>
          </a:p>
          <a:p>
            <a:r>
              <a:rPr lang="en-US" sz="2400" dirty="0"/>
              <a:t>Mirrors:</a:t>
            </a:r>
          </a:p>
          <a:p>
            <a:pPr lvl="1"/>
            <a:r>
              <a:rPr lang="en-US" sz="2000" dirty="0"/>
              <a:t>Focus the discussion on the changes in the main CR (cat-F) thread not the mirrors (cat-A)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76655165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25A00-1512-45B8-9919-3795539A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83912-0650-46C8-9579-08F2D454E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Positions:</a:t>
            </a:r>
          </a:p>
          <a:p>
            <a:pPr lvl="1"/>
            <a:r>
              <a:rPr lang="en-US" sz="1800" dirty="0"/>
              <a:t>Positions (especially support/objection/objection withdrawal) are to be explicitly stated on the target contribution thread preferably at the beginning of the email. Below is an example of the scenarios to avoid: </a:t>
            </a:r>
          </a:p>
          <a:p>
            <a:pPr lvl="2"/>
            <a:r>
              <a:rPr lang="en-US" sz="1600" dirty="0"/>
              <a:t>Company X sends email stating objection to the contribution</a:t>
            </a:r>
          </a:p>
          <a:p>
            <a:pPr lvl="2"/>
            <a:r>
              <a:rPr lang="en-US" sz="1600" dirty="0"/>
              <a:t>Later, on the same thread Company Y sends email stating support of Company X (Company Y here should in addition state explicitly their objection to the contribution)</a:t>
            </a:r>
          </a:p>
          <a:p>
            <a:pPr lvl="1"/>
            <a:r>
              <a:rPr lang="en-US" sz="1800" dirty="0"/>
              <a:t>Objections are to be raised before the provided deadlines to allow time for discussion and compromise</a:t>
            </a:r>
          </a:p>
          <a:p>
            <a:r>
              <a:rPr lang="en-US" sz="2000" dirty="0"/>
              <a:t>Automatic decisions:</a:t>
            </a:r>
          </a:p>
          <a:p>
            <a:pPr lvl="1"/>
            <a:r>
              <a:rPr lang="en-US" sz="1800" dirty="0"/>
              <a:t>Unchallenged documents are automatically approved by the last challenge deadline or, in case of preliminary decisions, the following day’s challenge deadline</a:t>
            </a:r>
          </a:p>
          <a:p>
            <a:pPr lvl="1"/>
            <a:r>
              <a:rPr lang="en-US" sz="1800" dirty="0"/>
              <a:t>Challenged documents are to be noted by the last challenge deadline unless all objections have been withdrawn</a:t>
            </a:r>
          </a:p>
          <a:p>
            <a:pPr lvl="1"/>
            <a:r>
              <a:rPr lang="en-US" sz="1800" dirty="0"/>
              <a:t>Objections to a cat-F CR applies automatically to all the mirrors, i.e., cat-A if any. Objections on any mirrors (ex. revised into cat-F) must be explicitly withdrawn.</a:t>
            </a:r>
          </a:p>
        </p:txBody>
      </p:sp>
    </p:spTree>
    <p:extLst>
      <p:ext uri="{BB962C8B-B14F-4D97-AF65-F5344CB8AC3E}">
        <p14:creationId xmlns:p14="http://schemas.microsoft.com/office/powerpoint/2010/main" val="131543559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5831A-B6BE-4B9A-859A-62FF4D965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6B210-F191-42C1-89C9-E75DF8C41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515599" cy="2194583"/>
          </a:xfrm>
        </p:spPr>
        <p:txBody>
          <a:bodyPr/>
          <a:lstStyle/>
          <a:p>
            <a:r>
              <a:rPr lang="en-US" sz="2400" dirty="0"/>
              <a:t>The SA3 leadership will monitor the email discussions to keep a track record of disagreements and for the note taking. The agenda items will be split among the leadership members as shown in the table below.</a:t>
            </a:r>
          </a:p>
          <a:p>
            <a:r>
              <a:rPr lang="en-US" sz="2400" dirty="0"/>
              <a:t>MCC will continuously provide feedback on the documents directly to the authors, over the admin channel or in the corresponding email thread. So please pay attention to such feedback.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247F1E3-0472-437F-8F9E-1D7CAC0EA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68280"/>
              </p:ext>
            </p:extLst>
          </p:nvPr>
        </p:nvGraphicFramePr>
        <p:xfrm>
          <a:off x="1157013" y="4337853"/>
          <a:ext cx="10036503" cy="148336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637421">
                  <a:extLst>
                    <a:ext uri="{9D8B030D-6E8A-4147-A177-3AD203B41FA5}">
                      <a16:colId xmlns:a16="http://schemas.microsoft.com/office/drawing/2014/main" val="2050855342"/>
                    </a:ext>
                  </a:extLst>
                </a:gridCol>
                <a:gridCol w="8399082">
                  <a:extLst>
                    <a:ext uri="{9D8B030D-6E8A-4147-A177-3AD203B41FA5}">
                      <a16:colId xmlns:a16="http://schemas.microsoft.com/office/drawing/2014/main" val="1180144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Agenda 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587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VC (MQ)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5.2, 5.4, 5.5, 5.6, 5.14, 5.16, 5.19, 5.21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895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VC (RR)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5.1, 5.3, 5.7, 5.10, 5.11, 5.13, 5.15, 5.17, 5.18, 5.20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754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 (NB)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Remaining 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905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308329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Deadlines</a:t>
            </a:r>
          </a:p>
        </p:txBody>
      </p:sp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id="{65B16732-5C5F-49E0-95AC-323250DB99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5555762"/>
              </p:ext>
            </p:extLst>
          </p:nvPr>
        </p:nvGraphicFramePr>
        <p:xfrm>
          <a:off x="838200" y="1825624"/>
          <a:ext cx="10515600" cy="40137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(UTC)\Date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1 Mar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2 Mar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3 Mar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4 Mar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5 Mar 2021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Start of e-meeting at 8:00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b="1" kern="1200" dirty="0">
                        <a:solidFill>
                          <a:srgbClr val="FF66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</a:t>
                      </a:r>
                      <a:r>
                        <a:rPr lang="en-US" sz="1200" b="1" baseline="30000" dirty="0"/>
                        <a:t>st</a:t>
                      </a:r>
                      <a:r>
                        <a:rPr lang="en-US" sz="1200" b="1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2</a:t>
                      </a:r>
                      <a:r>
                        <a:rPr lang="en-US" sz="1200" b="1" baseline="30000" dirty="0"/>
                        <a:t>nd</a:t>
                      </a:r>
                      <a:r>
                        <a:rPr lang="en-US" sz="1200" b="1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3</a:t>
                      </a:r>
                      <a:r>
                        <a:rPr lang="en-US" sz="1200" b="1" baseline="30000" dirty="0"/>
                        <a:t>rd</a:t>
                      </a:r>
                      <a:r>
                        <a:rPr lang="en-US" sz="1200" b="1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Conf call 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Conf call D3</a:t>
                      </a:r>
                    </a:p>
                    <a:p>
                      <a:pPr algn="ctr"/>
                      <a:r>
                        <a:rPr lang="en-US" sz="1200" b="1" dirty="0"/>
                        <a:t>Objections latest at 16:00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Conf call D4</a:t>
                      </a:r>
                      <a:endParaRPr lang="en-US" sz="1200" dirty="0"/>
                    </a:p>
                    <a:p>
                      <a:pPr algn="ctr"/>
                      <a:r>
                        <a:rPr lang="en-US" sz="1200" b="1" dirty="0"/>
                        <a:t>Last revision at 17:00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End of e-meeting at 15:00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125787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Conference call agenda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0E1EE2-E7B9-4F00-8AEC-6E41F9C452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5235223"/>
              </p:ext>
            </p:extLst>
          </p:nvPr>
        </p:nvGraphicFramePr>
        <p:xfrm>
          <a:off x="1718440" y="1825625"/>
          <a:ext cx="9635357" cy="42640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9285">
                  <a:extLst>
                    <a:ext uri="{9D8B030D-6E8A-4147-A177-3AD203B41FA5}">
                      <a16:colId xmlns:a16="http://schemas.microsoft.com/office/drawing/2014/main" val="2592006862"/>
                    </a:ext>
                  </a:extLst>
                </a:gridCol>
                <a:gridCol w="2051305">
                  <a:extLst>
                    <a:ext uri="{9D8B030D-6E8A-4147-A177-3AD203B41FA5}">
                      <a16:colId xmlns:a16="http://schemas.microsoft.com/office/drawing/2014/main" val="1128471600"/>
                    </a:ext>
                  </a:extLst>
                </a:gridCol>
                <a:gridCol w="1993523">
                  <a:extLst>
                    <a:ext uri="{9D8B030D-6E8A-4147-A177-3AD203B41FA5}">
                      <a16:colId xmlns:a16="http://schemas.microsoft.com/office/drawing/2014/main" val="1533463868"/>
                    </a:ext>
                  </a:extLst>
                </a:gridCol>
                <a:gridCol w="2033971">
                  <a:extLst>
                    <a:ext uri="{9D8B030D-6E8A-4147-A177-3AD203B41FA5}">
                      <a16:colId xmlns:a16="http://schemas.microsoft.com/office/drawing/2014/main" val="853216693"/>
                    </a:ext>
                  </a:extLst>
                </a:gridCol>
                <a:gridCol w="2117273">
                  <a:extLst>
                    <a:ext uri="{9D8B030D-6E8A-4147-A177-3AD203B41FA5}">
                      <a16:colId xmlns:a16="http://schemas.microsoft.com/office/drawing/2014/main" val="2948232054"/>
                    </a:ext>
                  </a:extLst>
                </a:gridCol>
              </a:tblGrid>
              <a:tr h="90794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 (UTC)\Day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Mar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Mar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Mar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Thursday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Mar 2021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718947"/>
                  </a:ext>
                </a:extLst>
              </a:tr>
              <a:tr h="6042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13:00 - 13:30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Incoming LSes, editorials, admin.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116508"/>
                  </a:ext>
                </a:extLst>
              </a:tr>
              <a:tr h="5525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13:30 - 14:00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825585"/>
                  </a:ext>
                </a:extLst>
              </a:tr>
              <a:tr h="5424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14:00 - 14:30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/>
                        <a:t>2.9 FS_5G_ProSe_Sec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Very important announcement!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2.5 FS_AUTH_ENH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888994"/>
                  </a:ext>
                </a:extLst>
              </a:tr>
              <a:tr h="57261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14:30 - 15:00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2.8 FS_eEDGE_SEC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2.12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FS_eNPN_SEC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317150"/>
                  </a:ext>
                </a:extLst>
              </a:tr>
              <a:tr h="5424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15:00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i="1" dirty="0"/>
                        <a:t> 15:30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Wrap-up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551386"/>
                  </a:ext>
                </a:extLst>
              </a:tr>
              <a:tr h="5418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15:30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i="1" dirty="0"/>
                        <a:t> 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Wrap-up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04588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F086BDC-C7DF-4FF1-8B66-5BE7863DF543}"/>
              </a:ext>
            </a:extLst>
          </p:cNvPr>
          <p:cNvSpPr txBox="1"/>
          <p:nvPr/>
        </p:nvSpPr>
        <p:spPr>
          <a:xfrm>
            <a:off x="89338" y="1825625"/>
            <a:ext cx="149772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The timeslot limits are not strict except the conference call start and ending times.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C02C06-A7C5-447B-BACE-1D37D09B97F5}"/>
              </a:ext>
            </a:extLst>
          </p:cNvPr>
          <p:cNvSpPr txBox="1"/>
          <p:nvPr/>
        </p:nvSpPr>
        <p:spPr>
          <a:xfrm>
            <a:off x="110359" y="2892208"/>
            <a:ext cx="149772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        Free for use. </a:t>
            </a:r>
          </a:p>
          <a:p>
            <a:r>
              <a:rPr lang="en-US" sz="1100" dirty="0"/>
              <a:t>Will be scheduled based solely on requests. SA3 leadership can assist with chairing if needed.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BD660D-FA19-4693-9137-60509773DCA6}"/>
              </a:ext>
            </a:extLst>
          </p:cNvPr>
          <p:cNvSpPr txBox="1"/>
          <p:nvPr/>
        </p:nvSpPr>
        <p:spPr>
          <a:xfrm>
            <a:off x="110359" y="4304616"/>
            <a:ext cx="149772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        Free for use. </a:t>
            </a:r>
          </a:p>
          <a:p>
            <a:r>
              <a:rPr lang="en-US" sz="1100" dirty="0"/>
              <a:t>Will be scheduled based partly on requests. SA3 leadership will chair. Important discussion and decisions will be scheduled in the orange slots, to the extent possible.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A97383-7519-42D3-BEA2-55B07DA735AA}"/>
              </a:ext>
            </a:extLst>
          </p:cNvPr>
          <p:cNvSpPr/>
          <p:nvPr/>
        </p:nvSpPr>
        <p:spPr>
          <a:xfrm>
            <a:off x="110359" y="2935478"/>
            <a:ext cx="315310" cy="1529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A946E26-3139-47F4-9DFE-52EBCB7317F4}"/>
              </a:ext>
            </a:extLst>
          </p:cNvPr>
          <p:cNvSpPr/>
          <p:nvPr/>
        </p:nvSpPr>
        <p:spPr>
          <a:xfrm>
            <a:off x="110359" y="4304616"/>
            <a:ext cx="157655" cy="1529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A3AF7-9998-4DBA-BDF2-5430E2D4FFBF}"/>
              </a:ext>
            </a:extLst>
          </p:cNvPr>
          <p:cNvSpPr/>
          <p:nvPr/>
        </p:nvSpPr>
        <p:spPr>
          <a:xfrm>
            <a:off x="268014" y="4304616"/>
            <a:ext cx="157655" cy="15294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F2A74F-69CD-45A6-BBD9-9CE024898205}"/>
              </a:ext>
            </a:extLst>
          </p:cNvPr>
          <p:cNvSpPr txBox="1"/>
          <p:nvPr/>
        </p:nvSpPr>
        <p:spPr>
          <a:xfrm>
            <a:off x="3156155" y="4854661"/>
            <a:ext cx="2050026" cy="24622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i="1" dirty="0"/>
              <a:t>5 minutes break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98E073-03FC-499F-9094-D0775ABA9AAC}"/>
              </a:ext>
            </a:extLst>
          </p:cNvPr>
          <p:cNvSpPr txBox="1"/>
          <p:nvPr/>
        </p:nvSpPr>
        <p:spPr>
          <a:xfrm>
            <a:off x="5206181" y="3729697"/>
            <a:ext cx="1991032" cy="24622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i="1" dirty="0"/>
              <a:t>5 minutes break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10E6883-9182-4358-91A2-B0DAA088B2BE}"/>
              </a:ext>
            </a:extLst>
          </p:cNvPr>
          <p:cNvSpPr txBox="1"/>
          <p:nvPr/>
        </p:nvSpPr>
        <p:spPr>
          <a:xfrm>
            <a:off x="7197213" y="4854661"/>
            <a:ext cx="2042652" cy="24622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i="1" dirty="0"/>
              <a:t>5 minutes break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45D9319-86B7-4C4C-869B-74221AB729BA}"/>
              </a:ext>
            </a:extLst>
          </p:cNvPr>
          <p:cNvSpPr txBox="1"/>
          <p:nvPr/>
        </p:nvSpPr>
        <p:spPr>
          <a:xfrm>
            <a:off x="9239865" y="3742710"/>
            <a:ext cx="2106558" cy="24622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i="1" dirty="0"/>
              <a:t>5 minutes break</a:t>
            </a:r>
          </a:p>
        </p:txBody>
      </p:sp>
    </p:spTree>
    <p:extLst>
      <p:ext uri="{BB962C8B-B14F-4D97-AF65-F5344CB8AC3E}">
        <p14:creationId xmlns:p14="http://schemas.microsoft.com/office/powerpoint/2010/main" val="189902838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f8fe64598aa6a98ba2c48ba916b1a262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8d6530949a8052906682361df69ab2cb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5F77A5-4F6E-409A-9892-DDAE0DE76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2BD09B-7BC0-429F-A74D-1CED2054BA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E2EAA4-7395-4C52-9C43-852F1C5982D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845</Words>
  <Application>Microsoft Office PowerPoint</Application>
  <PresentationFormat>Widescreen</PresentationFormat>
  <Paragraphs>126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 Theme</vt:lpstr>
      <vt:lpstr>Process and agenda for SA3#102bis-e</vt:lpstr>
      <vt:lpstr>Outline</vt:lpstr>
      <vt:lpstr>General</vt:lpstr>
      <vt:lpstr>Email rules (1/2)</vt:lpstr>
      <vt:lpstr>Drafting</vt:lpstr>
      <vt:lpstr>Decision making</vt:lpstr>
      <vt:lpstr>Discussion monitoring</vt:lpstr>
      <vt:lpstr>Deadlines</vt:lpstr>
      <vt:lpstr>Conference call 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2019-05-22T07:33:39Z</dcterms:created>
  <dcterms:modified xsi:type="dcterms:W3CDTF">2021-02-25T12:26:19Z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