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43" r:id="rId6"/>
    <p:sldId id="344" r:id="rId7"/>
    <p:sldId id="342" r:id="rId8"/>
    <p:sldId id="3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866B81-C3B8-661F-407E-D494137C1453}" name="Irfan Ali (irfaali)" initials="IA(" userId="S::irfaali@cisco.com::f9debdf4-7226-46e7-8b54-e3656980931b" providerId="AD"/>
  <p188:author id="{F24CCFFA-DBD8-F5EF-191A-7F0BAFD3F87B}" name="Vimal Srivastava (vimsriva)" initials="V(" userId="S::vimsriva@cisco.com::c02cbc6e-9a02-4be0-a5a9-93e1adcaad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27"/>
    <p:restoredTop sz="94694"/>
  </p:normalViewPr>
  <p:slideViewPr>
    <p:cSldViewPr snapToGrid="0">
      <p:cViewPr varScale="1">
        <p:scale>
          <a:sx n="121" d="100"/>
          <a:sy n="121" d="100"/>
        </p:scale>
        <p:origin x="928" y="17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3301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TSG-SA3 Release 19 SID</a:t>
            </a:r>
            <a:r>
              <a:rPr lang="sv-SE" altLang="en-US" sz="1400" b="1">
                <a:latin typeface="Arial "/>
              </a:rPr>
              <a:t>/WID Workshop </a:t>
            </a:r>
            <a:r>
              <a:rPr lang="sv-SE" altLang="en-US" sz="1400" b="1" dirty="0">
                <a:latin typeface="Arial "/>
              </a:rPr>
              <a:t>AdHoc-e </a:t>
            </a:r>
            <a:r>
              <a:rPr lang="fi-FI" altLang="en-US" sz="1400" b="1" dirty="0">
                <a:latin typeface="Arial "/>
              </a:rPr>
              <a:t>Electronic meeting, 27 - 28 September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S3ah-230005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xample.com/acme" TargetMode="External"/><Relationship Id="rId2" Type="http://schemas.openxmlformats.org/officeDocument/2006/relationships/hyperlink" Target="https://example.com/cm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xample.com/acme" TargetMode="External"/><Relationship Id="rId2" Type="http://schemas.openxmlformats.org/officeDocument/2006/relationships/hyperlink" Target="http://www.example.com/.well-known/cmp" TargetMode="Externa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package" Target="../embeddings/Microsoft_Visio_Drawing1.vsd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753793" cy="2852737"/>
          </a:xfrm>
        </p:spPr>
        <p:txBody>
          <a:bodyPr/>
          <a:lstStyle/>
          <a:p>
            <a:pPr eaLnBrk="1" hangingPunct="1"/>
            <a:r>
              <a:rPr lang="en-GB" altLang="en-US" sz="5400" dirty="0"/>
              <a:t>Study of ACME for Automated Certificate Management in SBA</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ja-JP" dirty="0">
                <a:solidFill>
                  <a:srgbClr val="312E25"/>
                </a:solidFill>
                <a:latin typeface="arial" panose="020B0604020202020204" pitchFamily="34" charset="0"/>
              </a:rPr>
              <a:t>Cisco Systems</a:t>
            </a: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A73F6-A32F-73D6-3704-18DA9D09AA81}"/>
              </a:ext>
            </a:extLst>
          </p:cNvPr>
          <p:cNvSpPr>
            <a:spLocks noGrp="1"/>
          </p:cNvSpPr>
          <p:nvPr>
            <p:ph type="title"/>
          </p:nvPr>
        </p:nvSpPr>
        <p:spPr/>
        <p:txBody>
          <a:bodyPr/>
          <a:lstStyle/>
          <a:p>
            <a:r>
              <a:rPr lang="en-US" dirty="0"/>
              <a:t>Justification</a:t>
            </a:r>
          </a:p>
        </p:txBody>
      </p:sp>
      <p:sp>
        <p:nvSpPr>
          <p:cNvPr id="3" name="Content Placeholder 2">
            <a:extLst>
              <a:ext uri="{FF2B5EF4-FFF2-40B4-BE49-F238E27FC236}">
                <a16:creationId xmlns:a16="http://schemas.microsoft.com/office/drawing/2014/main" id="{6791818C-9CAB-20E8-85C9-3417E4D18093}"/>
              </a:ext>
            </a:extLst>
          </p:cNvPr>
          <p:cNvSpPr>
            <a:spLocks noGrp="1"/>
          </p:cNvSpPr>
          <p:nvPr>
            <p:ph idx="1"/>
          </p:nvPr>
        </p:nvSpPr>
        <p:spPr>
          <a:xfrm>
            <a:off x="838200" y="1825625"/>
            <a:ext cx="10801574" cy="4331335"/>
          </a:xfrm>
        </p:spPr>
        <p:txBody>
          <a:bodyPr/>
          <a:lstStyle/>
          <a:p>
            <a:pPr marL="404813" indent="-404813"/>
            <a:r>
              <a:rPr lang="en-US" sz="2000" dirty="0"/>
              <a:t>5G Service Based Architecture (SBA) is secured using certificates across all SBA components and corresponding Network Functions (NFs)</a:t>
            </a:r>
          </a:p>
          <a:p>
            <a:pPr marL="404813" indent="-404813"/>
            <a:r>
              <a:rPr lang="en-US" sz="2000" dirty="0"/>
              <a:t>Virtualization and modularity of NFs has led to increase in multi-vendor environments</a:t>
            </a:r>
          </a:p>
          <a:p>
            <a:pPr marL="404813" indent="-404813"/>
            <a:r>
              <a:rPr lang="en-US" sz="2000" dirty="0"/>
              <a:t>It is increasing common to deploy NFs from multiple vendors within a cloud native environment from yet another vendor and for these to be independent of the Certificate Authority (CA) that is authoritative for the certificates used to secure communications</a:t>
            </a:r>
          </a:p>
          <a:p>
            <a:pPr marL="404813" indent="-404813"/>
            <a:r>
              <a:rPr lang="en-US" sz="2000" dirty="0"/>
              <a:t>In such deployments, it is impractical to manage certificates manually</a:t>
            </a:r>
          </a:p>
          <a:p>
            <a:pPr marL="404813" indent="-404813"/>
            <a:r>
              <a:rPr lang="en-US" sz="2000" dirty="0"/>
              <a:t>In Release 18, SA3 defined the use of CMPv2 for automated certificate management for SBA</a:t>
            </a:r>
          </a:p>
          <a:p>
            <a:pPr marL="404813" indent="-404813"/>
            <a:r>
              <a:rPr lang="en-US" sz="2000" dirty="0"/>
              <a:t>ACME is a more suitable alternative in some scenarios, especially when considering NFs deployed on cloud native platforms (e.g., Kubernetes) that have built-in support for ACME</a:t>
            </a:r>
          </a:p>
          <a:p>
            <a:pPr marL="404813" indent="-404813"/>
            <a:r>
              <a:rPr lang="en-US" sz="2000" dirty="0"/>
              <a:t>Another important benefit of ACME is automated validation of authority to represent an identifier (i.e., to be authoritative for the resource for which the certificate is issued). This is particularly helpful for multi-vendor environments. </a:t>
            </a:r>
          </a:p>
        </p:txBody>
      </p:sp>
    </p:spTree>
    <p:extLst>
      <p:ext uri="{BB962C8B-B14F-4D97-AF65-F5344CB8AC3E}">
        <p14:creationId xmlns:p14="http://schemas.microsoft.com/office/powerpoint/2010/main" val="69264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A73F6-A32F-73D6-3704-18DA9D09AA81}"/>
              </a:ext>
            </a:extLst>
          </p:cNvPr>
          <p:cNvSpPr>
            <a:spLocks noGrp="1"/>
          </p:cNvSpPr>
          <p:nvPr>
            <p:ph type="title"/>
          </p:nvPr>
        </p:nvSpPr>
        <p:spPr/>
        <p:txBody>
          <a:bodyPr/>
          <a:lstStyle/>
          <a:p>
            <a:r>
              <a:rPr lang="en-US" dirty="0"/>
              <a:t>Coexistence of CMPv2 and ACME</a:t>
            </a:r>
          </a:p>
        </p:txBody>
      </p:sp>
      <p:sp>
        <p:nvSpPr>
          <p:cNvPr id="3" name="Content Placeholder 2">
            <a:extLst>
              <a:ext uri="{FF2B5EF4-FFF2-40B4-BE49-F238E27FC236}">
                <a16:creationId xmlns:a16="http://schemas.microsoft.com/office/drawing/2014/main" id="{6791818C-9CAB-20E8-85C9-3417E4D18093}"/>
              </a:ext>
            </a:extLst>
          </p:cNvPr>
          <p:cNvSpPr>
            <a:spLocks noGrp="1"/>
          </p:cNvSpPr>
          <p:nvPr>
            <p:ph idx="1"/>
          </p:nvPr>
        </p:nvSpPr>
        <p:spPr>
          <a:xfrm>
            <a:off x="838200" y="1825625"/>
            <a:ext cx="10801574" cy="4351338"/>
          </a:xfrm>
        </p:spPr>
        <p:txBody>
          <a:bodyPr/>
          <a:lstStyle/>
          <a:p>
            <a:pPr marL="404813" indent="-404813"/>
            <a:r>
              <a:rPr lang="en-US" sz="2000" dirty="0"/>
              <a:t>Deployments with a combination of traditional and cloud native NFs may benefit from the ability to support both CMPv2 and ACME</a:t>
            </a:r>
          </a:p>
          <a:p>
            <a:pPr marL="404813" indent="-404813"/>
            <a:r>
              <a:rPr lang="en-US" sz="2000" dirty="0"/>
              <a:t>One way to achieve this is for the CA to support both CMPv2 and ACME</a:t>
            </a:r>
          </a:p>
          <a:p>
            <a:pPr marL="404813" indent="-404813"/>
            <a:r>
              <a:rPr lang="en-US" sz="2000" dirty="0"/>
              <a:t>All other SBA components may support either CMPv2 or ACME</a:t>
            </a:r>
          </a:p>
          <a:p>
            <a:pPr marL="404813" indent="-404813"/>
            <a:r>
              <a:rPr lang="en-US" sz="2000" dirty="0"/>
              <a:t>It is already common for commercial CAs to support multiple certificate management protocols, including CMPv2 and ACME</a:t>
            </a:r>
          </a:p>
          <a:p>
            <a:pPr marL="404813" indent="-404813"/>
            <a:r>
              <a:rPr lang="en-US" sz="2000" dirty="0"/>
              <a:t>Such CAs operate API endpoints for </a:t>
            </a:r>
            <a:r>
              <a:rPr lang="en-US" sz="2000" dirty="0">
                <a:hlinkClick r:id="rId2"/>
              </a:rPr>
              <a:t>https://example.com/cmp</a:t>
            </a:r>
            <a:r>
              <a:rPr lang="en-US" sz="2000" dirty="0"/>
              <a:t> and </a:t>
            </a:r>
            <a:r>
              <a:rPr lang="en-US" sz="2000" dirty="0">
                <a:hlinkClick r:id="rId3"/>
              </a:rPr>
              <a:t>https://example.com/acme</a:t>
            </a:r>
            <a:endParaRPr lang="en-US" sz="2000" dirty="0"/>
          </a:p>
          <a:p>
            <a:pPr marL="404813" indent="-404813"/>
            <a:r>
              <a:rPr lang="en-US" sz="2000" dirty="0"/>
              <a:t>Same certificate profiles can be used with CMPv2 and ACME, the same certificates can be used</a:t>
            </a:r>
          </a:p>
          <a:p>
            <a:pPr marL="404813" indent="-404813"/>
            <a:r>
              <a:rPr lang="en-US" sz="2000" dirty="0"/>
              <a:t>Existing certificate management procedures specified in TS 33.310 can be updated to support a combination of CMPv2 and ACME</a:t>
            </a:r>
          </a:p>
          <a:p>
            <a:pPr marL="404813" indent="-404813"/>
            <a:r>
              <a:rPr lang="en-US" sz="2000" dirty="0"/>
              <a:t>A new study item is proposed to identify key issues, highlight the benefits ACME provides, and define solutions to address the use of ACME for automated certificate management in SBA</a:t>
            </a:r>
          </a:p>
        </p:txBody>
      </p:sp>
    </p:spTree>
    <p:extLst>
      <p:ext uri="{BB962C8B-B14F-4D97-AF65-F5344CB8AC3E}">
        <p14:creationId xmlns:p14="http://schemas.microsoft.com/office/powerpoint/2010/main" val="9041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DE19896-BDD6-AE8A-6330-2D62A689EC57}"/>
              </a:ext>
            </a:extLst>
          </p:cNvPr>
          <p:cNvSpPr>
            <a:spLocks noGrp="1"/>
          </p:cNvSpPr>
          <p:nvPr>
            <p:ph type="title"/>
          </p:nvPr>
        </p:nvSpPr>
        <p:spPr>
          <a:xfrm>
            <a:off x="838200" y="560388"/>
            <a:ext cx="10515600" cy="900984"/>
          </a:xfrm>
        </p:spPr>
        <p:txBody>
          <a:bodyPr/>
          <a:lstStyle/>
          <a:p>
            <a:r>
              <a:rPr lang="en-US" sz="3600" dirty="0"/>
              <a:t>Adaptation of CMPv2 procedures for ACME</a:t>
            </a:r>
            <a:br>
              <a:rPr lang="en-US" sz="3600" dirty="0"/>
            </a:br>
            <a:r>
              <a:rPr lang="en-US" sz="3600" dirty="0"/>
              <a:t>(Example – Establishing Initial Trust)</a:t>
            </a:r>
            <a:endParaRPr lang="en-US" sz="4800" dirty="0"/>
          </a:p>
        </p:txBody>
      </p:sp>
      <p:sp>
        <p:nvSpPr>
          <p:cNvPr id="7" name="Content Placeholder 6">
            <a:extLst>
              <a:ext uri="{FF2B5EF4-FFF2-40B4-BE49-F238E27FC236}">
                <a16:creationId xmlns:a16="http://schemas.microsoft.com/office/drawing/2014/main" id="{4EB7FAFE-C24A-35A0-25D1-11A265BE5215}"/>
              </a:ext>
            </a:extLst>
          </p:cNvPr>
          <p:cNvSpPr>
            <a:spLocks noGrp="1"/>
          </p:cNvSpPr>
          <p:nvPr>
            <p:ph idx="1"/>
          </p:nvPr>
        </p:nvSpPr>
        <p:spPr>
          <a:xfrm>
            <a:off x="533400" y="1931439"/>
            <a:ext cx="5562600" cy="4215362"/>
          </a:xfrm>
        </p:spPr>
        <p:txBody>
          <a:bodyPr/>
          <a:lstStyle/>
          <a:p>
            <a:pPr marL="287338" indent="-287338">
              <a:buFont typeface="+mj-lt"/>
              <a:buAutoNum type="arabicParenR"/>
            </a:pPr>
            <a:r>
              <a:rPr lang="en-US" sz="1900" dirty="0"/>
              <a:t>Options defined for CMPv2 can used for ACME; Additional options may be defined for ACME</a:t>
            </a:r>
          </a:p>
          <a:p>
            <a:pPr marL="287338" indent="-287338">
              <a:buFont typeface="+mj-lt"/>
              <a:buAutoNum type="arabicParenR"/>
            </a:pPr>
            <a:r>
              <a:rPr lang="en-US" sz="1900" dirty="0"/>
              <a:t>NF supporting CMPv2 generates CMPv2 request;</a:t>
            </a:r>
            <a:br>
              <a:rPr lang="en-US" sz="1900" dirty="0"/>
            </a:br>
            <a:r>
              <a:rPr lang="en-US" sz="1900" dirty="0"/>
              <a:t>NF supporting ACME generates ACME request</a:t>
            </a:r>
          </a:p>
          <a:p>
            <a:pPr marL="287338" indent="-287338">
              <a:buFont typeface="+mj-lt"/>
              <a:buAutoNum type="arabicParenR"/>
            </a:pPr>
            <a:r>
              <a:rPr lang="en-US" sz="1900" dirty="0"/>
              <a:t>NF supporting CMPv2 sends request to </a:t>
            </a:r>
            <a:r>
              <a:rPr lang="en-US" sz="1900" dirty="0">
                <a:hlinkClick r:id="rId2"/>
              </a:rPr>
              <a:t>http://example.com/cmp</a:t>
            </a:r>
            <a:r>
              <a:rPr lang="en-US" sz="1900" dirty="0"/>
              <a:t>;</a:t>
            </a:r>
            <a:br>
              <a:rPr lang="en-US" sz="1900" dirty="0"/>
            </a:br>
            <a:r>
              <a:rPr lang="en-US" sz="1900" dirty="0"/>
              <a:t>NF supporting ACME sends request to </a:t>
            </a:r>
            <a:r>
              <a:rPr lang="en-US" sz="1900" dirty="0">
                <a:hlinkClick r:id="rId3"/>
              </a:rPr>
              <a:t>https://example.com/acme</a:t>
            </a:r>
            <a:endParaRPr lang="en-US" sz="1900" dirty="0"/>
          </a:p>
          <a:p>
            <a:pPr marL="287338" indent="-287338">
              <a:buFont typeface="+mj-lt"/>
              <a:buAutoNum type="arabicParenR"/>
            </a:pPr>
            <a:r>
              <a:rPr lang="en-US" sz="1900" dirty="0"/>
              <a:t>CA validates private key in CMPv2 request;</a:t>
            </a:r>
            <a:br>
              <a:rPr lang="en-US" sz="1900" dirty="0"/>
            </a:br>
            <a:r>
              <a:rPr lang="en-US" sz="1900" dirty="0"/>
              <a:t>CA and NF performs automated validation procedure for ACME request</a:t>
            </a:r>
          </a:p>
          <a:p>
            <a:pPr marL="287338" indent="-287338">
              <a:buFont typeface="+mj-lt"/>
              <a:buAutoNum type="arabicParenR"/>
            </a:pPr>
            <a:r>
              <a:rPr lang="en-US" sz="1900" dirty="0"/>
              <a:t>CA sends CMPv2 response to NF supporting CMPv2;</a:t>
            </a:r>
            <a:br>
              <a:rPr lang="en-US" sz="1900" dirty="0"/>
            </a:br>
            <a:r>
              <a:rPr lang="en-US" sz="1900" dirty="0"/>
              <a:t>CA sends ACME response to NF supporting ACME</a:t>
            </a:r>
          </a:p>
          <a:p>
            <a:pPr marL="287338" indent="-287338">
              <a:buFont typeface="+mj-lt"/>
              <a:buAutoNum type="arabicParenR"/>
            </a:pPr>
            <a:endParaRPr lang="en-US" sz="2000" dirty="0"/>
          </a:p>
        </p:txBody>
      </p:sp>
      <p:sp>
        <p:nvSpPr>
          <p:cNvPr id="4" name="Rectangle 2">
            <a:extLst>
              <a:ext uri="{FF2B5EF4-FFF2-40B4-BE49-F238E27FC236}">
                <a16:creationId xmlns:a16="http://schemas.microsoft.com/office/drawing/2014/main" id="{D978996F-1561-DFF0-AC72-4F3175C35FC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 name="Object 4">
            <a:extLst>
              <a:ext uri="{FF2B5EF4-FFF2-40B4-BE49-F238E27FC236}">
                <a16:creationId xmlns:a16="http://schemas.microsoft.com/office/drawing/2014/main" id="{5F0A0FE6-FBE6-1F88-D436-C626B2F3A717}"/>
              </a:ext>
            </a:extLst>
          </p:cNvPr>
          <p:cNvGraphicFramePr>
            <a:graphicFrameLocks noChangeAspect="1"/>
          </p:cNvGraphicFramePr>
          <p:nvPr>
            <p:extLst>
              <p:ext uri="{D42A27DB-BD31-4B8C-83A1-F6EECF244321}">
                <p14:modId xmlns:p14="http://schemas.microsoft.com/office/powerpoint/2010/main" val="3139893475"/>
              </p:ext>
            </p:extLst>
          </p:nvPr>
        </p:nvGraphicFramePr>
        <p:xfrm>
          <a:off x="5831114" y="1612183"/>
          <a:ext cx="6564086" cy="4685430"/>
        </p:xfrm>
        <a:graphic>
          <a:graphicData uri="http://schemas.openxmlformats.org/presentationml/2006/ole">
            <mc:AlternateContent xmlns:mc="http://schemas.openxmlformats.org/markup-compatibility/2006">
              <mc:Choice xmlns:v="urn:schemas-microsoft-com:vml" Requires="v">
                <p:oleObj r:id="rId4" imgW="8737600" imgH="5816600" progId="Visio.Drawing.15">
                  <p:embed/>
                </p:oleObj>
              </mc:Choice>
              <mc:Fallback>
                <p:oleObj r:id="rId4" imgW="8737600" imgH="581660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1114" y="1612183"/>
                        <a:ext cx="6564086" cy="4685430"/>
                      </a:xfrm>
                      <a:prstGeom prst="rect">
                        <a:avLst/>
                      </a:prstGeom>
                      <a:noFill/>
                    </p:spPr>
                  </p:pic>
                </p:oleObj>
              </mc:Fallback>
            </mc:AlternateContent>
          </a:graphicData>
        </a:graphic>
      </p:graphicFrame>
    </p:spTree>
    <p:extLst>
      <p:ext uri="{BB962C8B-B14F-4D97-AF65-F5344CB8AC3E}">
        <p14:creationId xmlns:p14="http://schemas.microsoft.com/office/powerpoint/2010/main" val="4204662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58299-DDE6-62E9-E7B1-B90D2B81A390}"/>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42014054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e1d428bc-13f4-449c-9f48-a89f2c9cd5e6">
      <UserInfo>
        <DisplayName>Charles Eckel (eckelcu)</DisplayName>
        <AccountId>423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C162600A428114892D424A9B76CBC15" ma:contentTypeVersion="11" ma:contentTypeDescription="Create a new document." ma:contentTypeScope="" ma:versionID="408c5dac64fcedb1941c3ed09088cd3c">
  <xsd:schema xmlns:xsd="http://www.w3.org/2001/XMLSchema" xmlns:xs="http://www.w3.org/2001/XMLSchema" xmlns:p="http://schemas.microsoft.com/office/2006/metadata/properties" xmlns:ns2="a4217139-10e9-43ec-90fc-0a5606dbd6cd" xmlns:ns3="e1d428bc-13f4-449c-9f48-a89f2c9cd5e6" targetNamespace="http://schemas.microsoft.com/office/2006/metadata/properties" ma:root="true" ma:fieldsID="679d0025d2f205c704d888a7eeace581" ns2:_="" ns3:_="">
    <xsd:import namespace="a4217139-10e9-43ec-90fc-0a5606dbd6cd"/>
    <xsd:import namespace="e1d428bc-13f4-449c-9f48-a89f2c9cd5e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217139-10e9-43ec-90fc-0a5606dbd6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1d428bc-13f4-449c-9f48-a89f2c9cd5e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e1d428bc-13f4-449c-9f48-a89f2c9cd5e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22A5CE1-112B-454E-8586-CC0C314D6AD7}">
  <ds:schemaRefs>
    <ds:schemaRef ds:uri="a4217139-10e9-43ec-90fc-0a5606dbd6cd"/>
    <ds:schemaRef ds:uri="e1d428bc-13f4-449c-9f48-a89f2c9cd5e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2703</TotalTime>
  <Words>456</Words>
  <Application>Microsoft Macintosh PowerPoint</Application>
  <PresentationFormat>Widescreen</PresentationFormat>
  <Paragraphs>26</Paragraphs>
  <Slides>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3" baseType="lpstr">
      <vt:lpstr>Arial</vt:lpstr>
      <vt:lpstr>Arial</vt:lpstr>
      <vt:lpstr>Arial </vt:lpstr>
      <vt:lpstr>Calibri</vt:lpstr>
      <vt:lpstr>Calibri Light</vt:lpstr>
      <vt:lpstr>Times New Roman</vt:lpstr>
      <vt:lpstr>Office Theme</vt:lpstr>
      <vt:lpstr>Visio.Drawing.15</vt:lpstr>
      <vt:lpstr>Study of ACME for Automated Certificate Management in SBA</vt:lpstr>
      <vt:lpstr>Justification</vt:lpstr>
      <vt:lpstr>Coexistence of CMPv2 and ACME</vt:lpstr>
      <vt:lpstr>Adaptation of CMPv2 procedures for ACME (Example – Establishing Initial Trust)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Charles Eckel (eckelcu)</cp:lastModifiedBy>
  <cp:revision>15</cp:revision>
  <dcterms:created xsi:type="dcterms:W3CDTF">2010-02-05T13:52:04Z</dcterms:created>
  <dcterms:modified xsi:type="dcterms:W3CDTF">2023-09-19T21:56:07Z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0x010100FC162600A428114892D424A9B76CBC15</vt:lpwstr>
  </property>
</Properties>
</file>