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305" r:id="rId1"/>
  </p:sldMasterIdLst>
  <p:notesMasterIdLst>
    <p:notesMasterId r:id="rId13"/>
  </p:notesMasterIdLst>
  <p:handoutMasterIdLst>
    <p:handoutMasterId r:id="rId14"/>
  </p:handoutMasterIdLst>
  <p:sldIdLst>
    <p:sldId id="445" r:id="rId2"/>
    <p:sldId id="829" r:id="rId3"/>
    <p:sldId id="828" r:id="rId4"/>
    <p:sldId id="830" r:id="rId5"/>
    <p:sldId id="831" r:id="rId6"/>
    <p:sldId id="832" r:id="rId7"/>
    <p:sldId id="833" r:id="rId8"/>
    <p:sldId id="836" r:id="rId9"/>
    <p:sldId id="834" r:id="rId10"/>
    <p:sldId id="835" r:id="rId11"/>
    <p:sldId id="439" r:id="rId1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829"/>
            <p14:sldId id="828"/>
            <p14:sldId id="830"/>
            <p14:sldId id="831"/>
            <p14:sldId id="832"/>
            <p14:sldId id="833"/>
            <p14:sldId id="836"/>
            <p14:sldId id="834"/>
            <p14:sldId id="835"/>
            <p14:sldId id="4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127092"/>
    <a:srgbClr val="B1D254"/>
    <a:srgbClr val="2A6EA8"/>
    <a:srgbClr val="FFFFFF"/>
    <a:srgbClr val="1A4669"/>
    <a:srgbClr val="C6D254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8" autoAdjust="0"/>
    <p:restoredTop sz="95889" autoAdjust="0"/>
  </p:normalViewPr>
  <p:slideViewPr>
    <p:cSldViewPr snapToGrid="0" showGuides="1">
      <p:cViewPr varScale="1">
        <p:scale>
          <a:sx n="103" d="100"/>
          <a:sy n="103" d="100"/>
        </p:scale>
        <p:origin x="258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9F0E574-D5E5-42E5-8871-9EA236ED04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BA0AB36-4B70-4581-BE64-63AA70ACA8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BFCF03-F91D-4C08-ACB2-C156330128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8A7CB7F-FA31-4DCA-BE50-73124A97FE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CA8F975-62B6-4D29-9497-C4239419F2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B832733-B917-4D36-86B7-13FA4D8615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D257E03-96B2-4237-BC9C-8088699C005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6AEB4D8-0183-4E88-B123-2AB507B78DF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9653EBD-7A18-4705-9F8A-47B527E653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14ED718-A1F5-4F84-B0CC-84281BA31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82811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33396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301386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3857712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626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0948316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84212" y="57274"/>
            <a:ext cx="10021888" cy="71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84212" y="1145787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9" y="827682"/>
            <a:ext cx="11701463" cy="111687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5325" y="130478"/>
            <a:ext cx="838200" cy="487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9" r:id="rId3"/>
    <p:sldLayoutId id="2147485415" r:id="rId4"/>
    <p:sldLayoutId id="2147485416" r:id="rId5"/>
    <p:sldLayoutId id="2147485418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6F74BBF-6643-4D12-BB2C-2105504062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/>
              <a:t>SID on NTN Store and Forward – Rel19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6076546E-D892-4ECA-A62B-AF382ED7CF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Stawros Orkopoulos</a:t>
            </a:r>
            <a:r>
              <a:rPr lang="en-US" altLang="en-US" sz="2000" dirty="0">
                <a:latin typeface="Arial" panose="020B0604020202020204" pitchFamily="34" charset="0"/>
              </a:rPr>
              <a:t>, Nokia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58994E-C733-6255-78F6-34C9D4DD4A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Abbreviations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2C4033-6304-EC3F-2484-7B6A1B37C0AA}"/>
              </a:ext>
            </a:extLst>
          </p:cNvPr>
          <p:cNvSpPr txBox="1"/>
          <p:nvPr/>
        </p:nvSpPr>
        <p:spPr>
          <a:xfrm>
            <a:off x="879566" y="1193074"/>
            <a:ext cx="758516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NTN	Non-</a:t>
            </a:r>
            <a:r>
              <a:rPr lang="de-DE" sz="1400" dirty="0" err="1"/>
              <a:t>terrestrial</a:t>
            </a:r>
            <a:r>
              <a:rPr lang="de-DE" sz="1400" dirty="0"/>
              <a:t> Network</a:t>
            </a:r>
          </a:p>
          <a:p>
            <a:r>
              <a:rPr lang="de-DE" sz="1400" dirty="0"/>
              <a:t>S&amp;F	Store </a:t>
            </a:r>
            <a:r>
              <a:rPr lang="de-DE" sz="1400" dirty="0" err="1"/>
              <a:t>and</a:t>
            </a:r>
            <a:r>
              <a:rPr lang="de-DE" sz="1400" dirty="0"/>
              <a:t> Forward</a:t>
            </a:r>
          </a:p>
          <a:p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616495811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62AC140-58E4-429E-B6A7-A16F6CE62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92CAB88-E44C-9C11-70F4-F5C8DB7B73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/>
              <a:t>Thank</a:t>
            </a:r>
            <a:r>
              <a:rPr lang="de-DE" dirty="0"/>
              <a:t> You!</a:t>
            </a:r>
            <a:endParaRPr lang="en-GB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86A0310-CFCC-E166-1E94-A18D4D4370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Motivation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Methodology</a:t>
            </a:r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3D3B11F-EA16-5E59-6794-160F252512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1096282"/>
            <a:ext cx="10515599" cy="4351338"/>
          </a:xfrm>
        </p:spPr>
        <p:txBody>
          <a:bodyPr/>
          <a:lstStyle/>
          <a:p>
            <a:r>
              <a:rPr lang="en-US" sz="1600" dirty="0"/>
              <a:t>For NTN Release 19 the support of the Store &amp; Forward (S&amp;F) functionality is required and implicit the support of </a:t>
            </a:r>
            <a:r>
              <a:rPr lang="en-US" sz="1600" dirty="0" err="1"/>
              <a:t>gNB</a:t>
            </a:r>
            <a:r>
              <a:rPr lang="en-US" sz="1600" dirty="0"/>
              <a:t> on-board architecture for the Satellite.</a:t>
            </a:r>
          </a:p>
          <a:p>
            <a:endParaRPr lang="en-US" sz="1600" dirty="0"/>
          </a:p>
          <a:p>
            <a:r>
              <a:rPr lang="en-US" sz="1600" dirty="0"/>
              <a:t>This SID is based on the SA1 NTN Rel19 phase 3 SI [1]. </a:t>
            </a:r>
          </a:p>
          <a:p>
            <a:r>
              <a:rPr lang="en-US" sz="1600" dirty="0"/>
              <a:t>As part of this analysis, the relevant NTN Rel19 architecture and protocol stacks will be taken into account [2].</a:t>
            </a:r>
          </a:p>
          <a:p>
            <a:endParaRPr lang="en-US" sz="1600" dirty="0"/>
          </a:p>
          <a:p>
            <a:r>
              <a:rPr lang="en-US" sz="1600" dirty="0"/>
              <a:t>In a first step, all documented use cases will be reviewed from security perspective with the aim to derive the corresponding key-issues. Thereafter, in a second step, solutions should be developed per key-issue.</a:t>
            </a:r>
          </a:p>
          <a:p>
            <a:endParaRPr lang="en-US" sz="1600" dirty="0"/>
          </a:p>
          <a:p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15316465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2BF6A65-37BB-4D86-AC0F-70C5F3DDC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Architecture</a:t>
            </a:r>
            <a:r>
              <a:rPr lang="sv-SE" dirty="0"/>
              <a:t> and </a:t>
            </a:r>
            <a:r>
              <a:rPr lang="sv-SE" dirty="0" err="1"/>
              <a:t>Functional</a:t>
            </a:r>
            <a:r>
              <a:rPr lang="sv-SE" dirty="0"/>
              <a:t> </a:t>
            </a:r>
            <a:r>
              <a:rPr lang="sv-SE" dirty="0" err="1"/>
              <a:t>Mapping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8BA600-3325-5490-F304-E9BD5A9374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1253331"/>
            <a:ext cx="10515599" cy="4351338"/>
          </a:xfrm>
        </p:spPr>
        <p:txBody>
          <a:bodyPr/>
          <a:lstStyle/>
          <a:p>
            <a:r>
              <a:rPr lang="en-US" sz="1600" dirty="0"/>
              <a:t>Separation in transparent and regenerative satellite-based architecture.</a:t>
            </a:r>
          </a:p>
          <a:p>
            <a:r>
              <a:rPr lang="en-US" sz="1600" dirty="0"/>
              <a:t>For the transparent satellite architecture, there is no radio network mapped to (hosted by) the satellite. The radio network layer (RNL) is between the UE and the (ground) </a:t>
            </a:r>
            <a:r>
              <a:rPr lang="en-US" sz="1600" dirty="0" err="1"/>
              <a:t>gNB</a:t>
            </a:r>
            <a:r>
              <a:rPr lang="en-US" sz="1600" dirty="0"/>
              <a:t>. The assumption is, there is no S&amp;F support.</a:t>
            </a:r>
          </a:p>
          <a:p>
            <a:r>
              <a:rPr lang="en-US" sz="1600" dirty="0"/>
              <a:t>For the regenerative satellite architecture, the following architecture deployment scenarios can be considered:</a:t>
            </a:r>
          </a:p>
          <a:p>
            <a:endParaRPr lang="en-US" sz="1600" dirty="0"/>
          </a:p>
          <a:p>
            <a:r>
              <a:rPr lang="en-US" sz="1600" dirty="0"/>
              <a:t>AS#1: satellite </a:t>
            </a:r>
            <a:r>
              <a:rPr lang="en-US" sz="1600" dirty="0" err="1"/>
              <a:t>gNB</a:t>
            </a:r>
            <a:r>
              <a:rPr lang="en-US" sz="1600" dirty="0"/>
              <a:t> on board </a:t>
            </a:r>
            <a:br>
              <a:rPr lang="en-US" sz="1600" dirty="0"/>
            </a:br>
            <a:r>
              <a:rPr lang="en-US" sz="1600" dirty="0"/>
              <a:t>	 UE   &lt;-Service-link (</a:t>
            </a:r>
            <a:r>
              <a:rPr lang="en-US" sz="1600" dirty="0" err="1"/>
              <a:t>Uu</a:t>
            </a:r>
            <a:r>
              <a:rPr lang="en-US" sz="1600" dirty="0"/>
              <a:t>-I/F)-&gt;   Satellite (</a:t>
            </a:r>
            <a:r>
              <a:rPr lang="en-US" sz="1600" dirty="0" err="1"/>
              <a:t>gNB</a:t>
            </a:r>
            <a:r>
              <a:rPr lang="en-US" sz="1600" dirty="0"/>
              <a:t> on board)   &lt;-Feeder-link-&gt;   NTN GW   &lt;-NG-I/F-&gt;   </a:t>
            </a:r>
            <a:r>
              <a:rPr lang="en-US" sz="1600" dirty="0" err="1"/>
              <a:t>CoreNetwork</a:t>
            </a:r>
            <a:endParaRPr lang="en-US" sz="1600" dirty="0"/>
          </a:p>
          <a:p>
            <a:r>
              <a:rPr lang="en-US" sz="1600" dirty="0"/>
              <a:t>AS#2: satellite </a:t>
            </a:r>
            <a:r>
              <a:rPr lang="en-US" sz="1600" dirty="0" err="1"/>
              <a:t>gNB</a:t>
            </a:r>
            <a:r>
              <a:rPr lang="en-US" sz="1600" dirty="0"/>
              <a:t>-DU on board </a:t>
            </a:r>
            <a:br>
              <a:rPr lang="en-US" sz="1600" dirty="0"/>
            </a:br>
            <a:r>
              <a:rPr lang="en-US" sz="1600" dirty="0"/>
              <a:t>	UE   &lt;-Service-link (</a:t>
            </a:r>
            <a:r>
              <a:rPr lang="en-US" sz="1600" dirty="0" err="1"/>
              <a:t>Uu</a:t>
            </a:r>
            <a:r>
              <a:rPr lang="en-US" sz="1600" dirty="0"/>
              <a:t>-I/F)-&gt;   Satellite (</a:t>
            </a:r>
            <a:r>
              <a:rPr lang="en-US" sz="1600" dirty="0" err="1"/>
              <a:t>gNB</a:t>
            </a:r>
            <a:r>
              <a:rPr lang="en-US" sz="1600" dirty="0"/>
              <a:t> on board)   &lt;-inter-SAT-I/F-&gt;   Satellite (</a:t>
            </a:r>
            <a:r>
              <a:rPr lang="en-US" sz="1600" dirty="0" err="1"/>
              <a:t>gNB</a:t>
            </a:r>
            <a:r>
              <a:rPr lang="en-US" sz="1600" dirty="0"/>
              <a:t> on board)   </a:t>
            </a:r>
            <a:br>
              <a:rPr lang="en-US" sz="1600" dirty="0"/>
            </a:br>
            <a:r>
              <a:rPr lang="en-US" sz="1600" dirty="0"/>
              <a:t>		&lt;-Feeder-link-&gt;   NTN GW   &lt;-NG-I/F-&gt;   </a:t>
            </a:r>
            <a:r>
              <a:rPr lang="en-US" sz="1600" dirty="0" err="1"/>
              <a:t>CoreNetwork</a:t>
            </a:r>
            <a:endParaRPr lang="en-US" sz="1600" dirty="0"/>
          </a:p>
          <a:p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454256099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7C63DA-FDD4-CC10-D8FB-572223ADF7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Use</a:t>
            </a:r>
            <a:r>
              <a:rPr lang="de-DE" dirty="0"/>
              <a:t> Cases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C7B5E2-DC38-A069-96FF-550645EF80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1097836"/>
            <a:ext cx="10515599" cy="5107020"/>
          </a:xfrm>
        </p:spPr>
        <p:txBody>
          <a:bodyPr/>
          <a:lstStyle/>
          <a:p>
            <a:pPr marL="0" indent="0">
              <a:buNone/>
            </a:pPr>
            <a:r>
              <a:rPr lang="en-GB" sz="1400" dirty="0"/>
              <a:t>UC#1: Use case on store and forward – MO</a:t>
            </a:r>
          </a:p>
          <a:p>
            <a:pPr marL="0" indent="0">
              <a:buNone/>
            </a:pPr>
            <a:r>
              <a:rPr lang="en-GB" sz="1400" dirty="0"/>
              <a:t>UC#2: Use case on store and forward - MT</a:t>
            </a:r>
          </a:p>
          <a:p>
            <a:pPr marL="0" indent="0">
              <a:buNone/>
            </a:pPr>
            <a:r>
              <a:rPr lang="en-GB" sz="1400" dirty="0"/>
              <a:t>UC#3: Use case on store and forward - Inter-satellite</a:t>
            </a:r>
          </a:p>
          <a:p>
            <a:pPr marL="0" indent="0">
              <a:buNone/>
            </a:pPr>
            <a:r>
              <a:rPr lang="en-GB" sz="1400" dirty="0"/>
              <a:t>UC#4: Use case on data transfer for IoT devices in remote areas</a:t>
            </a:r>
          </a:p>
          <a:p>
            <a:pPr marL="0" indent="0">
              <a:buNone/>
            </a:pPr>
            <a:r>
              <a:rPr lang="en-GB" sz="1400" dirty="0"/>
              <a:t>UC#5: Use case on Temporary LAN using Satellite Access</a:t>
            </a:r>
          </a:p>
          <a:p>
            <a:pPr marL="0" indent="0">
              <a:buNone/>
            </a:pPr>
            <a:r>
              <a:rPr lang="en-GB" sz="1400" dirty="0"/>
              <a:t>UC#6: Use case on Information Exchange between Ships at sea</a:t>
            </a:r>
          </a:p>
          <a:p>
            <a:pPr marL="0" indent="0">
              <a:buNone/>
            </a:pPr>
            <a:r>
              <a:rPr lang="en-GB" sz="1400" dirty="0"/>
              <a:t>UC#7: Use case on the support of UE-satellite-UE phone call</a:t>
            </a:r>
          </a:p>
          <a:p>
            <a:pPr marL="0" indent="0">
              <a:buNone/>
            </a:pPr>
            <a:r>
              <a:rPr lang="en-GB" sz="1400" dirty="0"/>
              <a:t>UC#8: Use case for enabling multiple communication services between UEs</a:t>
            </a:r>
          </a:p>
          <a:p>
            <a:pPr marL="0" indent="0">
              <a:buNone/>
            </a:pPr>
            <a:r>
              <a:rPr lang="en-GB" sz="1400" dirty="0"/>
              <a:t>UC#9: Use case on usage of satellite connectivity for collection of information to aid terrestrial network planning</a:t>
            </a:r>
          </a:p>
          <a:p>
            <a:pPr marL="0" indent="0">
              <a:buNone/>
            </a:pPr>
            <a:r>
              <a:rPr lang="en-GB" sz="1400" dirty="0"/>
              <a:t>UC#10: Use case on vehicle fleet management in the desert</a:t>
            </a:r>
          </a:p>
          <a:p>
            <a:pPr marL="0" indent="0">
              <a:buNone/>
            </a:pPr>
            <a:r>
              <a:rPr lang="en-GB" sz="1400" dirty="0"/>
              <a:t>UC#11: Use case on service differentiation for UEs via satellite access</a:t>
            </a:r>
          </a:p>
          <a:p>
            <a:pPr marL="0" indent="0">
              <a:buNone/>
            </a:pPr>
            <a:r>
              <a:rPr lang="en-GB" sz="1400" dirty="0"/>
              <a:t>UC#12: Use case on UAVs using satellite access</a:t>
            </a:r>
          </a:p>
          <a:p>
            <a:pPr marL="0" indent="0">
              <a:buNone/>
            </a:pPr>
            <a:r>
              <a:rPr lang="en-GB" sz="1400" dirty="0"/>
              <a:t>UC#13: Use case on Enhanced Positioning Service using Satellite Access </a:t>
            </a:r>
          </a:p>
          <a:p>
            <a:pPr marL="0" indent="0">
              <a:buNone/>
            </a:pPr>
            <a:r>
              <a:rPr lang="en-GB" sz="1400" dirty="0"/>
              <a:t>UC#14: Use case on service continuity for UE-to-UE communication between satellites</a:t>
            </a:r>
          </a:p>
          <a:p>
            <a:pPr marL="0" indent="0">
              <a:buNone/>
            </a:pPr>
            <a:r>
              <a:rPr lang="en-GB" sz="1400" dirty="0"/>
              <a:t>UC#15: Use case on service continuity for UE-to-UE communication in case of mobility between satellite and terrestrial network</a:t>
            </a:r>
          </a:p>
          <a:p>
            <a:pPr marL="0" indent="0">
              <a:buNone/>
            </a:pPr>
            <a:r>
              <a:rPr lang="en-GB" sz="1400" dirty="0"/>
              <a:t>UC#16: Use case on store and forward – emergency report</a:t>
            </a:r>
          </a:p>
          <a:p>
            <a:endParaRPr lang="en-GB" sz="1400" dirty="0"/>
          </a:p>
        </p:txBody>
      </p:sp>
      <p:sp>
        <p:nvSpPr>
          <p:cNvPr id="4" name="Right Brace 3">
            <a:extLst>
              <a:ext uri="{FF2B5EF4-FFF2-40B4-BE49-F238E27FC236}">
                <a16:creationId xmlns:a16="http://schemas.microsoft.com/office/drawing/2014/main" id="{293DC8FF-CA7C-9199-6E3B-927B846A95C0}"/>
              </a:ext>
            </a:extLst>
          </p:cNvPr>
          <p:cNvSpPr/>
          <p:nvPr/>
        </p:nvSpPr>
        <p:spPr>
          <a:xfrm>
            <a:off x="5612154" y="1097836"/>
            <a:ext cx="144834" cy="1216156"/>
          </a:xfrm>
          <a:prstGeom prst="rightBrace">
            <a:avLst/>
          </a:prstGeom>
          <a:ln w="635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E739F14-C5CD-A250-87C1-C3A6E1BE296A}"/>
              </a:ext>
            </a:extLst>
          </p:cNvPr>
          <p:cNvSpPr txBox="1"/>
          <p:nvPr/>
        </p:nvSpPr>
        <p:spPr>
          <a:xfrm>
            <a:off x="5850489" y="1603618"/>
            <a:ext cx="2157721" cy="23682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lang="de-DE" sz="1200" dirty="0">
                <a:solidFill>
                  <a:schemeClr val="accent5">
                    <a:lumMod val="75000"/>
                  </a:schemeClr>
                </a:solidFill>
                <a:latin typeface="Nokia Pure Text Light"/>
              </a:rPr>
              <a:t>Basic </a:t>
            </a:r>
            <a:r>
              <a:rPr lang="de-DE" sz="1200" dirty="0" err="1">
                <a:solidFill>
                  <a:schemeClr val="accent5">
                    <a:lumMod val="75000"/>
                  </a:schemeClr>
                </a:solidFill>
                <a:latin typeface="Nokia Pure Text Light"/>
              </a:rPr>
              <a:t>use</a:t>
            </a:r>
            <a:r>
              <a:rPr lang="de-DE" sz="1200" dirty="0">
                <a:solidFill>
                  <a:schemeClr val="accent5">
                    <a:lumMod val="75000"/>
                  </a:schemeClr>
                </a:solidFill>
                <a:latin typeface="Nokia Pure Text Light"/>
              </a:rPr>
              <a:t> </a:t>
            </a:r>
            <a:r>
              <a:rPr lang="de-DE" sz="1200" dirty="0" err="1">
                <a:solidFill>
                  <a:schemeClr val="accent5">
                    <a:lumMod val="75000"/>
                  </a:schemeClr>
                </a:solidFill>
                <a:latin typeface="Nokia Pure Text Light"/>
              </a:rPr>
              <a:t>cases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6" name="Right Brace 5">
            <a:extLst>
              <a:ext uri="{FF2B5EF4-FFF2-40B4-BE49-F238E27FC236}">
                <a16:creationId xmlns:a16="http://schemas.microsoft.com/office/drawing/2014/main" id="{2F64E60A-95F9-CDA5-EE91-1DC23C3271D1}"/>
              </a:ext>
            </a:extLst>
          </p:cNvPr>
          <p:cNvSpPr/>
          <p:nvPr/>
        </p:nvSpPr>
        <p:spPr>
          <a:xfrm>
            <a:off x="5118195" y="5872535"/>
            <a:ext cx="151852" cy="264966"/>
          </a:xfrm>
          <a:prstGeom prst="rightBrace">
            <a:avLst/>
          </a:prstGeom>
          <a:ln w="635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E987406-8003-F735-D2C4-5500F8D4BA67}"/>
              </a:ext>
            </a:extLst>
          </p:cNvPr>
          <p:cNvSpPr txBox="1"/>
          <p:nvPr/>
        </p:nvSpPr>
        <p:spPr>
          <a:xfrm>
            <a:off x="5339832" y="5921378"/>
            <a:ext cx="2157721" cy="23682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lang="de-DE" sz="1200" dirty="0">
                <a:solidFill>
                  <a:schemeClr val="accent5">
                    <a:lumMod val="75000"/>
                  </a:schemeClr>
                </a:solidFill>
                <a:latin typeface="Nokia Pure Text Light"/>
              </a:rPr>
              <a:t>Basic </a:t>
            </a:r>
            <a:r>
              <a:rPr lang="de-DE" sz="1200" dirty="0" err="1">
                <a:solidFill>
                  <a:schemeClr val="accent5">
                    <a:lumMod val="75000"/>
                  </a:schemeClr>
                </a:solidFill>
                <a:latin typeface="Nokia Pure Text Light"/>
              </a:rPr>
              <a:t>use</a:t>
            </a:r>
            <a:r>
              <a:rPr lang="de-DE" sz="1200" dirty="0">
                <a:solidFill>
                  <a:schemeClr val="accent5">
                    <a:lumMod val="75000"/>
                  </a:schemeClr>
                </a:solidFill>
                <a:latin typeface="Nokia Pure Text Light"/>
              </a:rPr>
              <a:t> </a:t>
            </a:r>
            <a:r>
              <a:rPr lang="de-DE" sz="1200" dirty="0" err="1">
                <a:solidFill>
                  <a:schemeClr val="accent5">
                    <a:lumMod val="75000"/>
                  </a:schemeClr>
                </a:solidFill>
                <a:latin typeface="Nokia Pure Text Light"/>
              </a:rPr>
              <a:t>case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8" name="Callout: Bent Line 7">
            <a:extLst>
              <a:ext uri="{FF2B5EF4-FFF2-40B4-BE49-F238E27FC236}">
                <a16:creationId xmlns:a16="http://schemas.microsoft.com/office/drawing/2014/main" id="{4AA75A6B-EA66-A470-3FF4-E3E1180C424B}"/>
              </a:ext>
            </a:extLst>
          </p:cNvPr>
          <p:cNvSpPr/>
          <p:nvPr/>
        </p:nvSpPr>
        <p:spPr>
          <a:xfrm>
            <a:off x="8268230" y="1603618"/>
            <a:ext cx="2157721" cy="836023"/>
          </a:xfrm>
          <a:prstGeom prst="borderCallout2">
            <a:avLst>
              <a:gd name="adj1" fmla="val -3543"/>
              <a:gd name="adj2" fmla="val 62189"/>
              <a:gd name="adj3" fmla="val -2906"/>
              <a:gd name="adj4" fmla="val -2488"/>
              <a:gd name="adj5" fmla="val 10848"/>
              <a:gd name="adj6" fmla="val -59279"/>
            </a:avLst>
          </a:prstGeom>
          <a:solidFill>
            <a:schemeClr val="bg2">
              <a:lumMod val="90000"/>
            </a:schemeClr>
          </a:solidFill>
          <a:ln w="19050">
            <a:solidFill>
              <a:srgbClr val="92D050"/>
            </a:solidFill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accent6">
                    <a:lumMod val="75000"/>
                  </a:schemeClr>
                </a:solidFill>
                <a:latin typeface="SeroWebPro"/>
              </a:rPr>
              <a:t>F</a:t>
            </a:r>
            <a:r>
              <a:rPr lang="en-GB" sz="1200" b="0" i="0" dirty="0">
                <a:solidFill>
                  <a:schemeClr val="accent6">
                    <a:lumMod val="75000"/>
                  </a:schemeClr>
                </a:solidFill>
                <a:effectLst/>
                <a:latin typeface="SeroWebPro"/>
              </a:rPr>
              <a:t>rom security point of view, all use cases can be merged into a few basic use cases.</a:t>
            </a:r>
            <a:endParaRPr lang="en-GB" sz="1200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3144501-9A3C-30CE-1D66-14494F2C3BAC}"/>
              </a:ext>
            </a:extLst>
          </p:cNvPr>
          <p:cNvCxnSpPr>
            <a:endCxn id="7" idx="0"/>
          </p:cNvCxnSpPr>
          <p:nvPr/>
        </p:nvCxnSpPr>
        <p:spPr>
          <a:xfrm flipH="1">
            <a:off x="6418693" y="1603618"/>
            <a:ext cx="1802198" cy="4317760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Callout: Bent Line 10">
            <a:extLst>
              <a:ext uri="{FF2B5EF4-FFF2-40B4-BE49-F238E27FC236}">
                <a16:creationId xmlns:a16="http://schemas.microsoft.com/office/drawing/2014/main" id="{6CB12515-554A-1764-3B8F-5C854A693F6C}"/>
              </a:ext>
            </a:extLst>
          </p:cNvPr>
          <p:cNvSpPr/>
          <p:nvPr/>
        </p:nvSpPr>
        <p:spPr>
          <a:xfrm>
            <a:off x="8506627" y="2593228"/>
            <a:ext cx="2157721" cy="582470"/>
          </a:xfrm>
          <a:prstGeom prst="borderCallout2">
            <a:avLst>
              <a:gd name="adj1" fmla="val -3543"/>
              <a:gd name="adj2" fmla="val 62189"/>
              <a:gd name="adj3" fmla="val -2906"/>
              <a:gd name="adj4" fmla="val -2488"/>
              <a:gd name="adj5" fmla="val -52694"/>
              <a:gd name="adj6" fmla="val 31531"/>
            </a:avLst>
          </a:prstGeom>
          <a:solidFill>
            <a:schemeClr val="bg2">
              <a:lumMod val="90000"/>
            </a:schemeClr>
          </a:solidFill>
          <a:ln w="19050">
            <a:solidFill>
              <a:srgbClr val="92D050"/>
            </a:solidFill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accent6">
                    <a:lumMod val="75000"/>
                  </a:schemeClr>
                </a:solidFill>
                <a:latin typeface="SeroWebPro"/>
              </a:rPr>
              <a:t>Ergo, only the basic use cases are used for the analysis.</a:t>
            </a:r>
            <a:endParaRPr lang="en-GB" sz="12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06970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DD926-9424-75BB-35D4-E69ADAE36A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Store </a:t>
            </a:r>
            <a:r>
              <a:rPr lang="de-DE" dirty="0" err="1"/>
              <a:t>and</a:t>
            </a:r>
            <a:r>
              <a:rPr lang="de-DE" dirty="0"/>
              <a:t> Forward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E7879E3-AF6C-BC9B-2EDB-6A343C85AA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1309" y="1016257"/>
            <a:ext cx="4783044" cy="262956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2639572-5E58-D7C2-75DE-AA12CA5A6D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847" y="3728900"/>
            <a:ext cx="5486400" cy="2411560"/>
          </a:xfrm>
          <a:prstGeom prst="rect">
            <a:avLst/>
          </a:prstGeom>
        </p:spPr>
      </p:pic>
      <p:sp>
        <p:nvSpPr>
          <p:cNvPr id="9" name="Callout: Bent Line 8">
            <a:extLst>
              <a:ext uri="{FF2B5EF4-FFF2-40B4-BE49-F238E27FC236}">
                <a16:creationId xmlns:a16="http://schemas.microsoft.com/office/drawing/2014/main" id="{F4B0C449-FB90-3549-4B18-E1FB05A2702E}"/>
              </a:ext>
            </a:extLst>
          </p:cNvPr>
          <p:cNvSpPr/>
          <p:nvPr/>
        </p:nvSpPr>
        <p:spPr>
          <a:xfrm>
            <a:off x="8548379" y="2204510"/>
            <a:ext cx="2157721" cy="836023"/>
          </a:xfrm>
          <a:prstGeom prst="borderCallout2">
            <a:avLst>
              <a:gd name="adj1" fmla="val -3543"/>
              <a:gd name="adj2" fmla="val 62189"/>
              <a:gd name="adj3" fmla="val -2906"/>
              <a:gd name="adj4" fmla="val -2488"/>
              <a:gd name="adj5" fmla="val 45223"/>
              <a:gd name="adj6" fmla="val -174305"/>
            </a:avLst>
          </a:prstGeom>
          <a:solidFill>
            <a:schemeClr val="bg2">
              <a:lumMod val="90000"/>
            </a:schemeClr>
          </a:solidFill>
          <a:ln w="19050">
            <a:solidFill>
              <a:srgbClr val="92D050"/>
            </a:solidFill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chemeClr val="accent6">
                    <a:lumMod val="75000"/>
                  </a:schemeClr>
                </a:solidFill>
                <a:latin typeface="SeroWebPro"/>
              </a:rPr>
              <a:t>I</a:t>
            </a:r>
            <a:r>
              <a:rPr lang="en-GB" sz="1200" dirty="0">
                <a:solidFill>
                  <a:schemeClr val="accent6">
                    <a:lumMod val="75000"/>
                  </a:schemeClr>
                </a:solidFill>
                <a:latin typeface="SeroWebPro"/>
              </a:rPr>
              <a:t>n the Store and Forward scenario, either the Feeder-link or the Service-link is missing.</a:t>
            </a:r>
            <a:endParaRPr lang="en-GB" sz="1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Callout: Bent Line 9">
            <a:extLst>
              <a:ext uri="{FF2B5EF4-FFF2-40B4-BE49-F238E27FC236}">
                <a16:creationId xmlns:a16="http://schemas.microsoft.com/office/drawing/2014/main" id="{BBFDC0C2-2D64-7C8C-0A40-95D33A68598C}"/>
              </a:ext>
            </a:extLst>
          </p:cNvPr>
          <p:cNvSpPr/>
          <p:nvPr/>
        </p:nvSpPr>
        <p:spPr>
          <a:xfrm>
            <a:off x="8548378" y="4516669"/>
            <a:ext cx="2459256" cy="1004566"/>
          </a:xfrm>
          <a:prstGeom prst="borderCallout2">
            <a:avLst>
              <a:gd name="adj1" fmla="val -3543"/>
              <a:gd name="adj2" fmla="val 62189"/>
              <a:gd name="adj3" fmla="val -2906"/>
              <a:gd name="adj4" fmla="val -2488"/>
              <a:gd name="adj5" fmla="val 65895"/>
              <a:gd name="adj6" fmla="val -184531"/>
            </a:avLst>
          </a:prstGeom>
          <a:solidFill>
            <a:schemeClr val="bg2">
              <a:lumMod val="90000"/>
            </a:schemeClr>
          </a:solidFill>
          <a:ln w="19050">
            <a:solidFill>
              <a:srgbClr val="92D050"/>
            </a:solidFill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chemeClr val="accent6">
                    <a:lumMod val="75000"/>
                  </a:schemeClr>
                </a:solidFill>
                <a:latin typeface="SeroWebPro"/>
              </a:rPr>
              <a:t>I</a:t>
            </a:r>
            <a:r>
              <a:rPr lang="en-GB" sz="1200" dirty="0">
                <a:solidFill>
                  <a:schemeClr val="accent6">
                    <a:lumMod val="75000"/>
                  </a:schemeClr>
                </a:solidFill>
                <a:latin typeface="SeroWebPro"/>
              </a:rPr>
              <a:t>n the Store and Forward scenario w/ inter-SAT communication, the Inter-Satellite communication is available.</a:t>
            </a:r>
            <a:endParaRPr lang="en-GB" sz="12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41717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693FDB-7E54-92FB-0AC8-D2FD4F6769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Protocol Stack (</a:t>
            </a:r>
            <a:r>
              <a:rPr lang="de-DE" dirty="0" err="1"/>
              <a:t>overview</a:t>
            </a:r>
            <a:r>
              <a:rPr lang="de-DE" dirty="0"/>
              <a:t>)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A26597A-5B56-537A-4256-3DBDBA2783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929" y="3818053"/>
            <a:ext cx="4231178" cy="180409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B2FAEA3-036D-6276-801F-5CC02DF21092}"/>
              </a:ext>
            </a:extLst>
          </p:cNvPr>
          <p:cNvSpPr txBox="1"/>
          <p:nvPr/>
        </p:nvSpPr>
        <p:spPr>
          <a:xfrm>
            <a:off x="1559945" y="3232055"/>
            <a:ext cx="2765146" cy="20468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de-DE" sz="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User Plane Protocol Stack (Regenerative </a:t>
            </a:r>
            <a:r>
              <a:rPr lang="de-DE" sz="800" dirty="0">
                <a:solidFill>
                  <a:schemeClr val="tx2"/>
                </a:solidFill>
                <a:latin typeface="Nokia Pure Text Light"/>
              </a:rPr>
              <a:t>S</a:t>
            </a:r>
            <a:r>
              <a:rPr kumimoji="0" lang="de-DE" sz="8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atellite</a:t>
            </a:r>
            <a:r>
              <a:rPr lang="de-DE" sz="800" dirty="0">
                <a:solidFill>
                  <a:schemeClr val="tx2"/>
                </a:solidFill>
                <a:latin typeface="Nokia Pure Text Light"/>
              </a:rPr>
              <a:t>)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0D779C1-CC3C-4BC2-7F83-32B216F85F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6161" y="3862711"/>
            <a:ext cx="5501030" cy="186275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6747BBF-E65F-0212-A2FC-2C60C98A324F}"/>
              </a:ext>
            </a:extLst>
          </p:cNvPr>
          <p:cNvSpPr txBox="1"/>
          <p:nvPr/>
        </p:nvSpPr>
        <p:spPr>
          <a:xfrm>
            <a:off x="7497947" y="3203130"/>
            <a:ext cx="2765146" cy="20468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de-DE" sz="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User Plane Protocol Stack (Regenerative Inter-</a:t>
            </a:r>
            <a:r>
              <a:rPr lang="de-DE" sz="800" dirty="0">
                <a:solidFill>
                  <a:schemeClr val="tx2"/>
                </a:solidFill>
                <a:latin typeface="Nokia Pure Text Light"/>
              </a:rPr>
              <a:t>S</a:t>
            </a:r>
            <a:r>
              <a:rPr kumimoji="0" lang="de-DE" sz="8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atellite</a:t>
            </a:r>
            <a:r>
              <a:rPr lang="de-DE" sz="800" dirty="0">
                <a:solidFill>
                  <a:schemeClr val="tx2"/>
                </a:solidFill>
                <a:latin typeface="Nokia Pure Text Light"/>
              </a:rPr>
              <a:t>)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2398431-4087-4731-B984-D9F387DDCE48}"/>
              </a:ext>
            </a:extLst>
          </p:cNvPr>
          <p:cNvSpPr txBox="1"/>
          <p:nvPr/>
        </p:nvSpPr>
        <p:spPr>
          <a:xfrm>
            <a:off x="7445381" y="5734214"/>
            <a:ext cx="2765146" cy="20468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de-DE" sz="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Control Plane Protocol Stack (Regenerative Inter-</a:t>
            </a:r>
            <a:r>
              <a:rPr lang="de-DE" sz="800" dirty="0">
                <a:solidFill>
                  <a:schemeClr val="tx2"/>
                </a:solidFill>
                <a:latin typeface="Nokia Pure Text Light"/>
              </a:rPr>
              <a:t>S</a:t>
            </a:r>
            <a:r>
              <a:rPr kumimoji="0" lang="de-DE" sz="8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atellite</a:t>
            </a:r>
            <a:r>
              <a:rPr lang="de-DE" sz="800" dirty="0">
                <a:solidFill>
                  <a:schemeClr val="tx2"/>
                </a:solidFill>
                <a:latin typeface="Nokia Pure Text Light"/>
              </a:rPr>
              <a:t>)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05BA192-C585-2641-2B8C-3154447897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4115" y="1374003"/>
            <a:ext cx="3872810" cy="1822018"/>
          </a:xfrm>
          <a:prstGeom prst="rect">
            <a:avLst/>
          </a:prstGeom>
        </p:spPr>
      </p:pic>
      <p:sp>
        <p:nvSpPr>
          <p:cNvPr id="16" name="Oval 15">
            <a:extLst>
              <a:ext uri="{FF2B5EF4-FFF2-40B4-BE49-F238E27FC236}">
                <a16:creationId xmlns:a16="http://schemas.microsoft.com/office/drawing/2014/main" id="{909CFB47-FEFE-D1A0-8D6B-BE89024F80EE}"/>
              </a:ext>
            </a:extLst>
          </p:cNvPr>
          <p:cNvSpPr/>
          <p:nvPr/>
        </p:nvSpPr>
        <p:spPr>
          <a:xfrm>
            <a:off x="7207002" y="1294238"/>
            <a:ext cx="160935" cy="156066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7C8A16F-DD35-ED32-7315-B8CC7B8ED1C5}"/>
              </a:ext>
            </a:extLst>
          </p:cNvPr>
          <p:cNvSpPr/>
          <p:nvPr/>
        </p:nvSpPr>
        <p:spPr>
          <a:xfrm>
            <a:off x="7600134" y="1295833"/>
            <a:ext cx="160935" cy="156066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9B85C30-D5A4-DFA8-7C55-75150C13D8D8}"/>
              </a:ext>
            </a:extLst>
          </p:cNvPr>
          <p:cNvCxnSpPr>
            <a:stCxn id="16" idx="6"/>
            <a:endCxn id="17" idx="2"/>
          </p:cNvCxnSpPr>
          <p:nvPr/>
        </p:nvCxnSpPr>
        <p:spPr>
          <a:xfrm>
            <a:off x="7367937" y="1372271"/>
            <a:ext cx="232197" cy="159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F6E650D6-23B0-A93F-0E3B-D8584E0E0227}"/>
              </a:ext>
            </a:extLst>
          </p:cNvPr>
          <p:cNvSpPr txBox="1"/>
          <p:nvPr/>
        </p:nvSpPr>
        <p:spPr>
          <a:xfrm>
            <a:off x="7090623" y="1143536"/>
            <a:ext cx="814648" cy="20468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de-DE" sz="8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PDCPsec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864E8360-20EA-7728-10AF-6A1AF43533AE}"/>
              </a:ext>
            </a:extLst>
          </p:cNvPr>
          <p:cNvSpPr/>
          <p:nvPr/>
        </p:nvSpPr>
        <p:spPr>
          <a:xfrm>
            <a:off x="8881446" y="1303079"/>
            <a:ext cx="160935" cy="156066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E1739322-5DDC-B32C-9519-7BCA2B6CAC4A}"/>
              </a:ext>
            </a:extLst>
          </p:cNvPr>
          <p:cNvSpPr/>
          <p:nvPr/>
        </p:nvSpPr>
        <p:spPr>
          <a:xfrm>
            <a:off x="10247176" y="1304674"/>
            <a:ext cx="160935" cy="156066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696C132-D8BD-F389-CE9F-3EA332BA7A14}"/>
              </a:ext>
            </a:extLst>
          </p:cNvPr>
          <p:cNvCxnSpPr>
            <a:stCxn id="20" idx="6"/>
            <a:endCxn id="21" idx="2"/>
          </p:cNvCxnSpPr>
          <p:nvPr/>
        </p:nvCxnSpPr>
        <p:spPr>
          <a:xfrm>
            <a:off x="9042381" y="1381112"/>
            <a:ext cx="1204795" cy="159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5D0D22C2-C63F-095A-8921-1EE7246D5DC3}"/>
              </a:ext>
            </a:extLst>
          </p:cNvPr>
          <p:cNvSpPr txBox="1"/>
          <p:nvPr/>
        </p:nvSpPr>
        <p:spPr>
          <a:xfrm>
            <a:off x="9475307" y="1230437"/>
            <a:ext cx="814648" cy="20468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lang="de-DE" sz="800" dirty="0">
                <a:solidFill>
                  <a:schemeClr val="tx2"/>
                </a:solidFill>
                <a:latin typeface="Nokia Pure Text Light"/>
              </a:rPr>
              <a:t>NDS/IP</a:t>
            </a:r>
            <a:r>
              <a:rPr kumimoji="0" lang="de-DE" sz="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sec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812720F1-0085-4CE6-9961-AFCE006EE6E7}"/>
              </a:ext>
            </a:extLst>
          </p:cNvPr>
          <p:cNvCxnSpPr>
            <a:cxnSpLocks/>
            <a:stCxn id="20" idx="2"/>
            <a:endCxn id="17" idx="6"/>
          </p:cNvCxnSpPr>
          <p:nvPr/>
        </p:nvCxnSpPr>
        <p:spPr>
          <a:xfrm flipH="1" flipV="1">
            <a:off x="7761069" y="1373866"/>
            <a:ext cx="1120377" cy="7246"/>
          </a:xfrm>
          <a:prstGeom prst="straightConnector1">
            <a:avLst/>
          </a:prstGeom>
          <a:ln w="19050">
            <a:solidFill>
              <a:srgbClr val="92D05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3AEA1F2D-8694-B45C-86B9-BC7892B5FC3C}"/>
              </a:ext>
            </a:extLst>
          </p:cNvPr>
          <p:cNvSpPr txBox="1"/>
          <p:nvPr/>
        </p:nvSpPr>
        <p:spPr>
          <a:xfrm>
            <a:off x="7930873" y="1187553"/>
            <a:ext cx="814648" cy="20468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de-DE" sz="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Clear-text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435B83B-F07E-723D-EF03-44B87C99D5D4}"/>
              </a:ext>
            </a:extLst>
          </p:cNvPr>
          <p:cNvSpPr txBox="1"/>
          <p:nvPr/>
        </p:nvSpPr>
        <p:spPr>
          <a:xfrm>
            <a:off x="1893766" y="5631871"/>
            <a:ext cx="2765146" cy="20468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de-DE" sz="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Control Plane Protocol Stack (Regenerative </a:t>
            </a:r>
            <a:r>
              <a:rPr lang="de-DE" sz="800" dirty="0">
                <a:solidFill>
                  <a:schemeClr val="tx2"/>
                </a:solidFill>
                <a:latin typeface="Nokia Pure Text Light"/>
              </a:rPr>
              <a:t>S</a:t>
            </a:r>
            <a:r>
              <a:rPr kumimoji="0" lang="de-DE" sz="8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atellite</a:t>
            </a:r>
            <a:r>
              <a:rPr lang="de-DE" sz="800" dirty="0">
                <a:solidFill>
                  <a:schemeClr val="tx2"/>
                </a:solidFill>
                <a:latin typeface="Nokia Pure Text Light"/>
              </a:rPr>
              <a:t>)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9A82B557-87DD-A65B-EB74-C8CA5329D1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2002" y="1143536"/>
            <a:ext cx="3233612" cy="2027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93098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0F38B9-7166-7973-20E6-75E5DB8117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The following working assumptions will be considered: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AAECAA-ACA5-C4A2-F5F9-7FF251B657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1146356"/>
            <a:ext cx="10515599" cy="2859587"/>
          </a:xfrm>
        </p:spPr>
        <p:txBody>
          <a:bodyPr/>
          <a:lstStyle/>
          <a:p>
            <a:pPr>
              <a:spcAft>
                <a:spcPts val="900"/>
              </a:spcAft>
            </a:pPr>
            <a:r>
              <a:rPr lang="en-GB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[WA#1]: There is no terrestrial network available, i.e., the UE will be authenticated and authorized via the NTN.</a:t>
            </a:r>
          </a:p>
          <a:p>
            <a:pPr>
              <a:spcAft>
                <a:spcPts val="900"/>
              </a:spcAft>
            </a:pPr>
            <a:r>
              <a:rPr lang="en-GB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[WA#2]: In the “S&amp;F satellite” mode of operation, the Feeder link is available while the service link is not (Step B), or the Service link is available while the Feeder link is not (Step A).</a:t>
            </a:r>
          </a:p>
          <a:p>
            <a:pPr>
              <a:spcAft>
                <a:spcPts val="900"/>
              </a:spcAft>
            </a:pPr>
            <a:r>
              <a:rPr lang="en-GB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[WA#3]: The legacy UE (IoT) does not know anything about NTN S&amp;F functionality or other new features. The introduction of the NTN S&amp;F is not impacting the operation of a legacy UE.</a:t>
            </a:r>
          </a:p>
          <a:p>
            <a:pPr>
              <a:spcAft>
                <a:spcPts val="900"/>
              </a:spcAft>
            </a:pPr>
            <a:r>
              <a:rPr lang="en-GB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[WA#4]: After successful UE registration, the NAS security context is remaining valid.</a:t>
            </a:r>
          </a:p>
          <a:p>
            <a:pPr>
              <a:spcAft>
                <a:spcPts val="900"/>
              </a:spcAft>
            </a:pPr>
            <a:r>
              <a:rPr lang="en-GB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[WA#5]: After successful RRC idle state the AS security context will retain.</a:t>
            </a:r>
          </a:p>
          <a:p>
            <a:pPr>
              <a:spcAft>
                <a:spcPts val="900"/>
              </a:spcAft>
            </a:pPr>
            <a:r>
              <a:rPr lang="en-GB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[WA#6]: In the “normal/default” mode of operation, both, the Feeder link, and the Service link are available.</a:t>
            </a:r>
          </a:p>
          <a:p>
            <a:endParaRPr lang="en-GB" sz="12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CFBA742-E940-6DB0-92C8-90BBAB0C40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8659058"/>
              </p:ext>
            </p:extLst>
          </p:nvPr>
        </p:nvGraphicFramePr>
        <p:xfrm>
          <a:off x="2346915" y="4489881"/>
          <a:ext cx="6396491" cy="839763"/>
        </p:xfrm>
        <a:graphic>
          <a:graphicData uri="http://schemas.openxmlformats.org/drawingml/2006/table">
            <a:tbl>
              <a:tblPr firstRow="1" firstCol="1" bandRow="1">
                <a:tableStyleId>{1FECB4D8-DB02-4DC6-A0A2-4F2EBAE1DC90}</a:tableStyleId>
              </a:tblPr>
              <a:tblGrid>
                <a:gridCol w="2131713">
                  <a:extLst>
                    <a:ext uri="{9D8B030D-6E8A-4147-A177-3AD203B41FA5}">
                      <a16:colId xmlns:a16="http://schemas.microsoft.com/office/drawing/2014/main" val="2116981572"/>
                    </a:ext>
                  </a:extLst>
                </a:gridCol>
                <a:gridCol w="2132389">
                  <a:extLst>
                    <a:ext uri="{9D8B030D-6E8A-4147-A177-3AD203B41FA5}">
                      <a16:colId xmlns:a16="http://schemas.microsoft.com/office/drawing/2014/main" val="1366413010"/>
                    </a:ext>
                  </a:extLst>
                </a:gridCol>
                <a:gridCol w="2132389">
                  <a:extLst>
                    <a:ext uri="{9D8B030D-6E8A-4147-A177-3AD203B41FA5}">
                      <a16:colId xmlns:a16="http://schemas.microsoft.com/office/drawing/2014/main" val="2173005297"/>
                    </a:ext>
                  </a:extLst>
                </a:gridCol>
              </a:tblGrid>
              <a:tr h="279921">
                <a:tc>
                  <a:txBody>
                    <a:bodyPr/>
                    <a:lstStyle/>
                    <a:p>
                      <a:pPr marL="453390" indent="-226695"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Mode</a:t>
                      </a:r>
                      <a:endParaRPr lang="en-GB" sz="1000" dirty="0">
                        <a:solidFill>
                          <a:srgbClr val="44546A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3390" indent="-226695"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AS context…</a:t>
                      </a:r>
                      <a:endParaRPr lang="en-GB" sz="1000" dirty="0">
                        <a:solidFill>
                          <a:srgbClr val="44546A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3390" indent="-226695"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NAS context…</a:t>
                      </a:r>
                      <a:endParaRPr lang="en-GB" sz="1000" dirty="0">
                        <a:solidFill>
                          <a:srgbClr val="44546A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84603001"/>
                  </a:ext>
                </a:extLst>
              </a:tr>
              <a:tr h="279921">
                <a:tc>
                  <a:txBody>
                    <a:bodyPr/>
                    <a:lstStyle/>
                    <a:p>
                      <a:pPr marL="453390" indent="-226695">
                        <a:spcAft>
                          <a:spcPts val="9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“normal/default”</a:t>
                      </a:r>
                      <a:endParaRPr lang="en-GB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3390" indent="-226695"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Setup</a:t>
                      </a:r>
                      <a:endParaRPr lang="en-GB" sz="1000" dirty="0">
                        <a:solidFill>
                          <a:srgbClr val="44546A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3390" indent="-226695"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Setup</a:t>
                      </a:r>
                      <a:endParaRPr lang="en-GB" sz="1000" dirty="0">
                        <a:solidFill>
                          <a:srgbClr val="44546A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92300247"/>
                  </a:ext>
                </a:extLst>
              </a:tr>
              <a:tr h="279921">
                <a:tc>
                  <a:txBody>
                    <a:bodyPr/>
                    <a:lstStyle/>
                    <a:p>
                      <a:pPr marL="453390" indent="-226695">
                        <a:spcAft>
                          <a:spcPts val="9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“S&amp;F satellite”</a:t>
                      </a:r>
                      <a:endParaRPr lang="en-GB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3390" indent="-226695"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</a:rPr>
                        <a:t>Setup @ UE mobility</a:t>
                      </a:r>
                      <a:endParaRPr lang="en-GB" sz="1000">
                        <a:solidFill>
                          <a:srgbClr val="44546A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3390" indent="-226695"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Setup @ SAT mobility</a:t>
                      </a:r>
                      <a:endParaRPr lang="en-GB" sz="1000" dirty="0">
                        <a:solidFill>
                          <a:srgbClr val="44546A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971045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0196316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5396E3-35C5-67FC-7A34-3712E2BD41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Proposal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CBF179-4201-30BF-54F1-D9C64C2D32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1253331"/>
            <a:ext cx="10515599" cy="4351338"/>
          </a:xfrm>
        </p:spPr>
        <p:txBody>
          <a:bodyPr/>
          <a:lstStyle/>
          <a:p>
            <a:r>
              <a:rPr lang="de-DE" sz="1600" dirty="0"/>
              <a:t>It </a:t>
            </a:r>
            <a:r>
              <a:rPr lang="de-DE" sz="1600" dirty="0" err="1"/>
              <a:t>is</a:t>
            </a:r>
            <a:r>
              <a:rPr lang="de-DE" sz="1600" dirty="0"/>
              <a:t> </a:t>
            </a:r>
            <a:r>
              <a:rPr lang="de-DE" sz="1600" dirty="0" err="1"/>
              <a:t>proposed</a:t>
            </a:r>
            <a:r>
              <a:rPr lang="de-DE" sz="1600" dirty="0"/>
              <a:t> </a:t>
            </a:r>
            <a:r>
              <a:rPr lang="de-DE" sz="1600" dirty="0" err="1"/>
              <a:t>to</a:t>
            </a:r>
            <a:r>
              <a:rPr lang="de-DE" sz="1600" dirty="0"/>
              <a:t> </a:t>
            </a:r>
            <a:r>
              <a:rPr lang="de-DE" sz="1600" dirty="0" err="1"/>
              <a:t>run</a:t>
            </a:r>
            <a:r>
              <a:rPr lang="de-DE" sz="1600" dirty="0"/>
              <a:t> a Study on </a:t>
            </a:r>
            <a:r>
              <a:rPr lang="de-DE" sz="1600" dirty="0" err="1"/>
              <a:t>the</a:t>
            </a:r>
            <a:r>
              <a:rPr lang="de-DE" sz="1600" dirty="0"/>
              <a:t> Security </a:t>
            </a:r>
            <a:r>
              <a:rPr lang="de-DE" sz="1600" dirty="0" err="1"/>
              <a:t>for</a:t>
            </a:r>
            <a:r>
              <a:rPr lang="de-DE" sz="1600" dirty="0"/>
              <a:t> NTN Store </a:t>
            </a:r>
            <a:r>
              <a:rPr lang="de-DE" sz="1600" dirty="0" err="1"/>
              <a:t>and</a:t>
            </a:r>
            <a:r>
              <a:rPr lang="de-DE" sz="1600" dirty="0"/>
              <a:t> Forward </a:t>
            </a:r>
            <a:r>
              <a:rPr lang="de-DE" sz="1600" dirty="0" err="1"/>
              <a:t>function</a:t>
            </a:r>
            <a:r>
              <a:rPr lang="de-DE" sz="1600" dirty="0"/>
              <a:t> </a:t>
            </a:r>
            <a:r>
              <a:rPr lang="de-DE" sz="1600" dirty="0" err="1"/>
              <a:t>as</a:t>
            </a:r>
            <a:r>
              <a:rPr lang="de-DE" sz="1600" dirty="0"/>
              <a:t> </a:t>
            </a:r>
            <a:r>
              <a:rPr lang="de-DE" sz="1600" dirty="0" err="1"/>
              <a:t>part</a:t>
            </a:r>
            <a:r>
              <a:rPr lang="de-DE" sz="1600" dirty="0"/>
              <a:t> </a:t>
            </a:r>
            <a:r>
              <a:rPr lang="de-DE" sz="1600" dirty="0" err="1"/>
              <a:t>of</a:t>
            </a:r>
            <a:r>
              <a:rPr lang="de-DE" sz="1600" dirty="0"/>
              <a:t> 3GPP Release 19. </a:t>
            </a:r>
            <a:r>
              <a:rPr lang="de-DE" sz="1600" dirty="0" err="1"/>
              <a:t>For</a:t>
            </a:r>
            <a:r>
              <a:rPr lang="de-DE" sz="1600" dirty="0"/>
              <a:t> </a:t>
            </a:r>
            <a:r>
              <a:rPr lang="de-DE" sz="1600" dirty="0" err="1"/>
              <a:t>more</a:t>
            </a:r>
            <a:r>
              <a:rPr lang="de-DE" sz="1600" dirty="0"/>
              <a:t> </a:t>
            </a:r>
            <a:r>
              <a:rPr lang="de-DE" sz="1600" dirty="0" err="1"/>
              <a:t>details</a:t>
            </a:r>
            <a:r>
              <a:rPr lang="de-DE" sz="1600" dirty="0"/>
              <a:t> </a:t>
            </a:r>
            <a:r>
              <a:rPr lang="de-DE" sz="1600" dirty="0" err="1"/>
              <a:t>please</a:t>
            </a:r>
            <a:r>
              <a:rPr lang="de-DE" sz="1600" dirty="0"/>
              <a:t> </a:t>
            </a:r>
            <a:r>
              <a:rPr lang="de-DE" sz="1600" dirty="0" err="1"/>
              <a:t>refer</a:t>
            </a:r>
            <a:r>
              <a:rPr lang="de-DE" sz="1600" dirty="0"/>
              <a:t> </a:t>
            </a:r>
            <a:r>
              <a:rPr lang="de-DE" sz="1600" dirty="0" err="1"/>
              <a:t>to</a:t>
            </a:r>
            <a:r>
              <a:rPr lang="de-DE" sz="1600" dirty="0"/>
              <a:t> [3] </a:t>
            </a:r>
            <a:r>
              <a:rPr lang="de-DE" sz="1600" dirty="0" err="1"/>
              <a:t>and</a:t>
            </a:r>
            <a:r>
              <a:rPr lang="de-DE" sz="1600" dirty="0"/>
              <a:t> [4].</a:t>
            </a:r>
          </a:p>
          <a:p>
            <a:endParaRPr lang="de-DE" sz="1600" dirty="0"/>
          </a:p>
          <a:p>
            <a:endParaRPr lang="de-DE" sz="1600" dirty="0"/>
          </a:p>
          <a:p>
            <a:endParaRPr lang="de-DE" sz="1600" dirty="0"/>
          </a:p>
          <a:p>
            <a:endParaRPr lang="de-DE" sz="1600" dirty="0"/>
          </a:p>
          <a:p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139071116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58994E-C733-6255-78F6-34C9D4DD4A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References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1E124A-D348-F6C3-6F13-78C332AC75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900"/>
              </a:spcAft>
            </a:pPr>
            <a:r>
              <a:rPr lang="de-DE" sz="1400" dirty="0"/>
              <a:t>[1]	</a:t>
            </a:r>
            <a:r>
              <a:rPr lang="en-GB" sz="1400" dirty="0">
                <a:effectLst/>
                <a:ea typeface="SimSun" panose="02010600030101010101" pitchFamily="2" charset="-122"/>
              </a:rPr>
              <a:t>3GPP TR 22.865, Study on Satellite Access – Phase 3, Release 19</a:t>
            </a:r>
          </a:p>
          <a:p>
            <a:pPr>
              <a:spcAft>
                <a:spcPts val="900"/>
              </a:spcAft>
            </a:pPr>
            <a:r>
              <a:rPr lang="en-GB" sz="1400" dirty="0">
                <a:ea typeface="SimSun" panose="02010600030101010101" pitchFamily="2" charset="-122"/>
              </a:rPr>
              <a:t>[2]	</a:t>
            </a:r>
            <a:r>
              <a:rPr lang="en-GB" sz="1400" dirty="0">
                <a:effectLst/>
                <a:ea typeface="SimSun" panose="02010600030101010101" pitchFamily="2" charset="-122"/>
              </a:rPr>
              <a:t> 3GPP TR 38.821, Solutions for NR to support non-terrestrial networks (NTN), Release 16</a:t>
            </a:r>
          </a:p>
          <a:p>
            <a:pPr>
              <a:spcAft>
                <a:spcPts val="900"/>
              </a:spcAft>
            </a:pPr>
            <a:r>
              <a:rPr lang="en-GB" sz="1400" dirty="0">
                <a:ea typeface="SimSun" panose="02010600030101010101" pitchFamily="2" charset="-122"/>
              </a:rPr>
              <a:t>[3]	S3-233551, Discussion on NTN Store and Forward</a:t>
            </a:r>
          </a:p>
          <a:p>
            <a:pPr>
              <a:spcAft>
                <a:spcPts val="900"/>
              </a:spcAft>
            </a:pPr>
            <a:r>
              <a:rPr lang="en-GB" sz="1400" dirty="0">
                <a:effectLst/>
                <a:ea typeface="SimSun" panose="02010600030101010101" pitchFamily="2" charset="-122"/>
              </a:rPr>
              <a:t>[4]	S3ah-230002, SID on Study for Security of NTN Store and Forward</a:t>
            </a:r>
          </a:p>
          <a:p>
            <a:pPr>
              <a:spcAft>
                <a:spcPts val="900"/>
              </a:spcAft>
            </a:pPr>
            <a:endParaRPr lang="en-GB" sz="1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230424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963</Words>
  <Application>Microsoft Office PowerPoint</Application>
  <PresentationFormat>Widescreen</PresentationFormat>
  <Paragraphs>78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Calibri Light</vt:lpstr>
      <vt:lpstr>Nokia Pure Text Light</vt:lpstr>
      <vt:lpstr>SeroWebPro</vt:lpstr>
      <vt:lpstr>Times New Roman</vt:lpstr>
      <vt:lpstr>Office Theme</vt:lpstr>
      <vt:lpstr>SID on NTN Store and Forward – Rel19</vt:lpstr>
      <vt:lpstr>Motivation and Methodology</vt:lpstr>
      <vt:lpstr>Architecture and Functional Mapping</vt:lpstr>
      <vt:lpstr>Use Cases</vt:lpstr>
      <vt:lpstr>Store and Forward</vt:lpstr>
      <vt:lpstr>Protocol Stack (overview)</vt:lpstr>
      <vt:lpstr>The following working assumptions will be considered:</vt:lpstr>
      <vt:lpstr>Proposal</vt:lpstr>
      <vt:lpstr>References</vt:lpstr>
      <vt:lpstr>Abbreviations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2019-12-13T09:14:46Z</dcterms:created>
  <dcterms:modified xsi:type="dcterms:W3CDTF">2023-09-22T05:43:41Z</dcterms:modified>
</cp:coreProperties>
</file>