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92" r:id="rId3"/>
    <p:sldId id="293" r:id="rId4"/>
    <p:sldId id="289" r:id="rId5"/>
    <p:sldId id="291" r:id="rId6"/>
    <p:sldId id="288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61" autoAdjust="0"/>
    <p:restoredTop sz="94660"/>
  </p:normalViewPr>
  <p:slideViewPr>
    <p:cSldViewPr>
      <p:cViewPr varScale="1">
        <p:scale>
          <a:sx n="113" d="100"/>
          <a:sy n="113" d="100"/>
        </p:scale>
        <p:origin x="-72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2DDDA-C335-4FF4-82D0-BF0A90CF90E5}" type="datetimeFigureOut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B8233-6558-4C67-AAE4-4255258102F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82685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47073-F6E5-4663-8FC7-40D9A77DFBF1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99888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48556-AA51-4656-A26F-BA3EFBA60350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4657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C09EE-095C-4A15-93CE-659DD9090601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205828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5737-D0CC-41BA-8E06-96CC6F1A7272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096524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2BFBD-CDD6-4A85-B93E-44E7E4F178D4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1513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8A1E-D47E-4DBD-B775-32E8F25EFE2A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31403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3256-1AE8-4393-B7C4-34124F3BD896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839081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5A599-6DA1-4CE3-933C-E9E777A435D2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53573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2F235-6820-46B0-8D69-ACDC0534D433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156406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F7E44-2AAE-4DD4-892E-FFC6C86ED968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98035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F5C8-0E85-45A1-8A02-BC3021F3959C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00178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8B5DF-6F2F-434F-B0BE-B707491693FA}" type="datetime1">
              <a:rPr kumimoji="1" lang="ja-JP" altLang="en-US" smtClean="0"/>
              <a:pPr/>
              <a:t>2013/9/17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D8AE2-422D-4240-B920-F58CA899F62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77518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8253855" cy="2090663"/>
          </a:xfrm>
        </p:spPr>
        <p:txBody>
          <a:bodyPr>
            <a:normAutofit/>
          </a:bodyPr>
          <a:lstStyle/>
          <a:p>
            <a:r>
              <a:rPr lang="en-US" altLang="ja-JP" sz="4000" dirty="0" smtClean="0"/>
              <a:t>Addition of Subscription Information for Selecting a Specific Network</a:t>
            </a:r>
            <a:endParaRPr kumimoji="1" lang="ja-JP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11153" y="5067389"/>
            <a:ext cx="2586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3200" dirty="0" smtClean="0"/>
              <a:t>NTT DOCOMO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7159836" y="158491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ja-JP" sz="3200" dirty="0" smtClean="0"/>
              <a:t>S2-133304</a:t>
            </a:r>
            <a:endParaRPr lang="ja-JP" altLang="en-US" sz="3200" dirty="0"/>
          </a:p>
        </p:txBody>
      </p:sp>
      <p:sp>
        <p:nvSpPr>
          <p:cNvPr id="5" name="正方形/長方形 4"/>
          <p:cNvSpPr/>
          <p:nvPr/>
        </p:nvSpPr>
        <p:spPr>
          <a:xfrm>
            <a:off x="179512" y="158491"/>
            <a:ext cx="65872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TSG SA WG2 #99</a:t>
            </a:r>
          </a:p>
          <a:p>
            <a:r>
              <a:rPr lang="en-US" altLang="ja-JP" sz="3200" dirty="0" smtClean="0"/>
              <a:t>Xiamen, China, 23-27 September 2013</a:t>
            </a:r>
            <a:endParaRPr lang="ja-JP" altLang="en-US" sz="32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2282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47074" y="1495325"/>
            <a:ext cx="8229600" cy="4525963"/>
          </a:xfrm>
        </p:spPr>
        <p:txBody>
          <a:bodyPr/>
          <a:lstStyle/>
          <a:p>
            <a:r>
              <a:rPr lang="en-US" altLang="ja-JP" dirty="0" smtClean="0"/>
              <a:t>LAPI (Low Access Priority Indicator)</a:t>
            </a:r>
          </a:p>
          <a:p>
            <a:pPr lvl="1"/>
            <a:r>
              <a:rPr lang="en-US" altLang="ja-JP" dirty="0" smtClean="0"/>
              <a:t>SA2 agreed CRs (S2-132262 and S2-132263) to use LAPI for selecting a specific MME.</a:t>
            </a:r>
          </a:p>
          <a:p>
            <a:pPr lvl="1"/>
            <a:r>
              <a:rPr lang="en-US" altLang="ja-JP" dirty="0" smtClean="0"/>
              <a:t>Effective only for UEs compliant to Release 10 or later version of specifications, which supports LAPI.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949806" y="6185197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152606" y="4591729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227193" y="4302714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S</a:t>
            </a:r>
            <a:r>
              <a:rPr kumimoji="1" lang="en-US" altLang="ja-JP" dirty="0" smtClean="0">
                <a:solidFill>
                  <a:schemeClr val="bg1"/>
                </a:solidFill>
              </a:rPr>
              <a:t>pecific 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949806" y="5045807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96136" y="4601021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Specific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09446" y="4273041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4211960" y="5495773"/>
            <a:ext cx="0" cy="761432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V="1">
            <a:off x="4211962" y="4817045"/>
            <a:ext cx="3888430" cy="6787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537526" y="5855813"/>
            <a:ext cx="1602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Attach Request</a:t>
            </a:r>
            <a:endParaRPr kumimoji="1" lang="ja-JP" altLang="en-US" dirty="0"/>
          </a:p>
        </p:txBody>
      </p:sp>
      <p:sp>
        <p:nvSpPr>
          <p:cNvPr id="14" name="角丸四角形吹き出し 13"/>
          <p:cNvSpPr/>
          <p:nvPr/>
        </p:nvSpPr>
        <p:spPr>
          <a:xfrm>
            <a:off x="5436096" y="5376175"/>
            <a:ext cx="3456384" cy="1224136"/>
          </a:xfrm>
          <a:prstGeom prst="wedgeRoundRectCallout">
            <a:avLst>
              <a:gd name="adj1" fmla="val -82562"/>
              <a:gd name="adj2" fmla="val -23956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An eNodeB/RNC may select a specific MME/SGSN on the basis of its pre-configured information if a UE sets LAPI in RRC.</a:t>
            </a:r>
            <a:endParaRPr kumimoji="1" lang="ja-JP" altLang="en-US" dirty="0"/>
          </a:p>
        </p:txBody>
      </p:sp>
      <p:sp>
        <p:nvSpPr>
          <p:cNvPr id="15" name="メモ 14"/>
          <p:cNvSpPr/>
          <p:nvPr/>
        </p:nvSpPr>
        <p:spPr>
          <a:xfrm>
            <a:off x="3419872" y="5448183"/>
            <a:ext cx="720080" cy="360040"/>
          </a:xfrm>
          <a:prstGeom prst="foldedCorner">
            <a:avLst>
              <a:gd name="adj" fmla="val 26073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LAPI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Introduction (cont’d)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However, </a:t>
            </a:r>
            <a:r>
              <a:rPr lang="en-US" altLang="ja-JP" sz="2800" dirty="0" smtClean="0">
                <a:solidFill>
                  <a:srgbClr val="FF0000"/>
                </a:solidFill>
              </a:rPr>
              <a:t>existing UEs </a:t>
            </a:r>
            <a:r>
              <a:rPr lang="en-US" altLang="ja-JP" sz="2800" dirty="0" smtClean="0"/>
              <a:t>which do not support LAPI </a:t>
            </a:r>
            <a:r>
              <a:rPr lang="en-US" altLang="ja-JP" sz="2800" dirty="0" smtClean="0">
                <a:solidFill>
                  <a:srgbClr val="FF0000"/>
                </a:solidFill>
              </a:rPr>
              <a:t>have no way</a:t>
            </a:r>
            <a:r>
              <a:rPr lang="en-US" altLang="ja-JP" sz="2800" dirty="0" smtClean="0"/>
              <a:t> to select a specific network.</a:t>
            </a:r>
          </a:p>
          <a:p>
            <a:r>
              <a:rPr kumimoji="1" lang="en-US" altLang="ja-JP" sz="2800" dirty="0" smtClean="0"/>
              <a:t>So many existing UEs have been already </a:t>
            </a:r>
            <a:r>
              <a:rPr lang="en-US" altLang="ja-JP" sz="2800" dirty="0" smtClean="0"/>
              <a:t>in widespread use</a:t>
            </a:r>
            <a:r>
              <a:rPr kumimoji="1" lang="en-US" altLang="ja-JP" sz="2800" dirty="0" smtClean="0"/>
              <a:t>, but will be required to support the same function.</a:t>
            </a:r>
          </a:p>
          <a:p>
            <a:r>
              <a:rPr lang="en-US" altLang="ja-JP" sz="2800" dirty="0" smtClean="0">
                <a:solidFill>
                  <a:srgbClr val="FF0000"/>
                </a:solidFill>
              </a:rPr>
              <a:t>This paper shows the proposal of addition of subscription information for network selection regardless of LAPI implementation of UEs.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graphicFrame>
        <p:nvGraphicFramePr>
          <p:cNvPr id="6" name="表 5"/>
          <p:cNvGraphicFramePr>
            <a:graphicFrameLocks noGrp="1"/>
          </p:cNvGraphicFramePr>
          <p:nvPr/>
        </p:nvGraphicFramePr>
        <p:xfrm>
          <a:off x="1331641" y="5445224"/>
          <a:ext cx="648071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4067"/>
                <a:gridCol w="2182396"/>
                <a:gridCol w="2304256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Rel-9</a:t>
                      </a:r>
                      <a:r>
                        <a:rPr kumimoji="1" lang="en-US" altLang="ja-JP" baseline="0" dirty="0" smtClean="0"/>
                        <a:t> or former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Rel-10 or later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LAPI supported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bg1"/>
                          </a:solidFill>
                        </a:rPr>
                        <a:t>(No</a:t>
                      </a:r>
                      <a:r>
                        <a:rPr kumimoji="1" lang="en-US" altLang="ja-JP" baseline="0" dirty="0" smtClean="0">
                          <a:solidFill>
                            <a:schemeClr val="bg1"/>
                          </a:solidFill>
                        </a:rPr>
                        <a:t> UEs</a:t>
                      </a:r>
                      <a:r>
                        <a:rPr kumimoji="1" lang="en-US" altLang="ja-JP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kumimoji="1" lang="ja-JP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LAPI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LAPI unsuppoted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kumimoji="1" lang="en-US" altLang="ja-JP" baseline="0" dirty="0" smtClean="0">
                          <a:solidFill>
                            <a:srgbClr val="FF0000"/>
                          </a:solidFill>
                        </a:rPr>
                        <a:t> WAY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(LAPI implementation)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角丸四角形吹き出し 7"/>
          <p:cNvSpPr/>
          <p:nvPr/>
        </p:nvSpPr>
        <p:spPr>
          <a:xfrm>
            <a:off x="611560" y="5301208"/>
            <a:ext cx="2520280" cy="432048"/>
          </a:xfrm>
          <a:prstGeom prst="wedgeRoundRectCallout">
            <a:avLst>
              <a:gd name="adj1" fmla="val 79722"/>
              <a:gd name="adj2" fmla="val 150686"/>
              <a:gd name="adj3" fmla="val 1666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 smtClean="0">
                <a:solidFill>
                  <a:srgbClr val="FF0000"/>
                </a:solidFill>
              </a:rPr>
              <a:t>Current Problem!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3347864" y="6173771"/>
            <a:ext cx="2160240" cy="36004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Proposal: Addition of subscription information for network selection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Specific 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5977656" y="2887622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Specific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339752" y="5157192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  <a:endParaRPr kumimoji="1" lang="ja-JP" altLang="en-US" dirty="0"/>
          </a:p>
        </p:txBody>
      </p:sp>
      <p:cxnSp>
        <p:nvCxnSpPr>
          <p:cNvPr id="16" name="直線矢印コネクタ 15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1979712" y="207362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The Subscription Data in ULA contains information to use a specific network.</a:t>
            </a:r>
            <a:endParaRPr kumimoji="1" lang="ja-JP" altLang="en-US" dirty="0">
              <a:solidFill>
                <a:srgbClr val="7030A0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563888" y="3502749"/>
            <a:ext cx="4311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</a:t>
            </a:r>
            <a:r>
              <a:rPr lang="en-US" altLang="ja-JP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(NAS, information to use a specific network)</a:t>
            </a:r>
          </a:p>
        </p:txBody>
      </p:sp>
      <p:cxnSp>
        <p:nvCxnSpPr>
          <p:cNvPr id="19" name="直線矢印コネクタ 18"/>
          <p:cNvCxnSpPr>
            <a:stCxn id="11" idx="2"/>
          </p:cNvCxnSpPr>
          <p:nvPr/>
        </p:nvCxnSpPr>
        <p:spPr>
          <a:xfrm flipH="1">
            <a:off x="4932040" y="3391678"/>
            <a:ext cx="1657684" cy="136018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5364088" y="4305870"/>
            <a:ext cx="3707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3. Initial UE Message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-&gt; Perform an Attach procedure again to a specific MME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flipH="1" flipV="1">
            <a:off x="3131840" y="3645024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Proposal: Addition of subscription information for network selection (cont’d) </a:t>
            </a:r>
            <a:endParaRPr kumimoji="1" lang="ja-JP" altLang="en-US" sz="36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sz="2800" dirty="0" smtClean="0"/>
              <a:t>Alternatives of information to use a specific network are as follows;</a:t>
            </a:r>
          </a:p>
          <a:p>
            <a:endParaRPr lang="en-US" altLang="ja-JP" sz="2800" u="sng" dirty="0" smtClean="0"/>
          </a:p>
          <a:p>
            <a:r>
              <a:rPr kumimoji="1" lang="en-US" altLang="ja-JP" sz="2800" u="sng" dirty="0" smtClean="0"/>
              <a:t>Alt.1: Add new bit to show a subscription state</a:t>
            </a:r>
          </a:p>
          <a:p>
            <a:pPr lvl="1"/>
            <a:r>
              <a:rPr lang="en-US" altLang="ja-JP" sz="2400" dirty="0" smtClean="0"/>
              <a:t>0: Without subscription to use a specific network</a:t>
            </a:r>
          </a:p>
          <a:p>
            <a:pPr lvl="1"/>
            <a:r>
              <a:rPr kumimoji="1" lang="en-US" altLang="ja-JP" sz="2400" dirty="0" smtClean="0"/>
              <a:t>1: With subscription </a:t>
            </a:r>
            <a:r>
              <a:rPr lang="en-US" altLang="ja-JP" sz="2400" dirty="0" smtClean="0"/>
              <a:t>to use a</a:t>
            </a:r>
            <a:r>
              <a:rPr kumimoji="1" lang="en-US" altLang="ja-JP" sz="2400" dirty="0" smtClean="0"/>
              <a:t> specific network</a:t>
            </a:r>
          </a:p>
          <a:p>
            <a:endParaRPr lang="en-US" altLang="ja-JP" sz="2800" u="sng" dirty="0" smtClean="0">
              <a:solidFill>
                <a:srgbClr val="FF0000"/>
              </a:solidFill>
            </a:endParaRPr>
          </a:p>
          <a:p>
            <a:r>
              <a:rPr lang="en-US" altLang="ja-JP" sz="2800" u="sng" dirty="0" smtClean="0">
                <a:solidFill>
                  <a:srgbClr val="FF0000"/>
                </a:solidFill>
              </a:rPr>
              <a:t>Alt.2: Add LAPI as a subscription state</a:t>
            </a:r>
          </a:p>
          <a:p>
            <a:pPr lvl="1"/>
            <a:r>
              <a:rPr lang="en-US" altLang="ja-JP" sz="2400" dirty="0" smtClean="0">
                <a:solidFill>
                  <a:srgbClr val="FF0000"/>
                </a:solidFill>
              </a:rPr>
              <a:t>0: Without LAPI (Normal User) -&gt; Without subscription</a:t>
            </a:r>
          </a:p>
          <a:p>
            <a:pPr lvl="1"/>
            <a:r>
              <a:rPr lang="en-US" altLang="ja-JP" sz="2400" dirty="0" smtClean="0">
                <a:solidFill>
                  <a:srgbClr val="FF0000"/>
                </a:solidFill>
              </a:rPr>
              <a:t>1: With LAPI (Low Priority User) -&gt; With subscription</a:t>
            </a:r>
          </a:p>
          <a:p>
            <a:pPr lvl="1">
              <a:buNone/>
            </a:pPr>
            <a:r>
              <a:rPr lang="en-US" altLang="ja-JP" sz="2400" dirty="0" smtClean="0">
                <a:solidFill>
                  <a:srgbClr val="FF0000"/>
                </a:solidFill>
              </a:rPr>
              <a:t>	</a:t>
            </a:r>
            <a:r>
              <a:rPr lang="en-US" altLang="ja-JP" sz="1900" dirty="0" smtClean="0">
                <a:solidFill>
                  <a:srgbClr val="FF0000"/>
                </a:solidFill>
              </a:rPr>
              <a:t># “LAPI” used in this case is different from that of UE’s.</a:t>
            </a:r>
            <a:endParaRPr lang="en-US" altLang="ja-JP" sz="2400" dirty="0" smtClean="0">
              <a:solidFill>
                <a:srgbClr val="FF0000"/>
              </a:solidFill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We have a strong requirement of using a specific network even for LAPI-unsupported UEs. 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See relevant CRs we prepared.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982</TotalTime>
  <Words>365</Words>
  <Application>Microsoft Office PowerPoint</Application>
  <PresentationFormat>画面に合わせる (4:3)</PresentationFormat>
  <Paragraphs>69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Addition of Subscription Information for Selecting a Specific Network</vt:lpstr>
      <vt:lpstr>Introduction</vt:lpstr>
      <vt:lpstr>Introduction (cont’d)</vt:lpstr>
      <vt:lpstr>Proposal: Addition of subscription information for network selection</vt:lpstr>
      <vt:lpstr>Proposal: Addition of subscription information for network selection (cont’d) 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PMOC: Discussion on Problem Space 4  P-CSCF congestion by SIP messages from UE in RRC-Connected</dc:title>
  <dc:creator>rev</dc:creator>
  <cp:lastModifiedBy>0171465</cp:lastModifiedBy>
  <cp:revision>127</cp:revision>
  <dcterms:created xsi:type="dcterms:W3CDTF">2013-04-26T02:40:14Z</dcterms:created>
  <dcterms:modified xsi:type="dcterms:W3CDTF">2013-09-17T07:42:26Z</dcterms:modified>
</cp:coreProperties>
</file>