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65" r:id="rId7"/>
    <p:sldId id="367" r:id="rId8"/>
    <p:sldId id="366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28" autoAdjust="0"/>
    <p:restoredTop sz="93187" autoAdjust="0"/>
  </p:normalViewPr>
  <p:slideViewPr>
    <p:cSldViewPr snapToGrid="0">
      <p:cViewPr varScale="1">
        <p:scale>
          <a:sx n="129" d="100"/>
          <a:sy n="129" d="100"/>
        </p:scale>
        <p:origin x="240" y="2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93488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5333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A09FDF-E64B-1A7F-9D87-D6B51A490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5E71D-AE6E-A550-9FB7-E13419A013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17AAAB-DA11-3199-210A-58CEF4F720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1E0675-0B72-8F67-8A91-336615A86F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4078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19414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3GPP TSG-WG2 Meeting #168	</a:t>
            </a:r>
          </a:p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Goteborg , SE, Apr 07 – 11, 2025</a:t>
            </a:r>
          </a:p>
          <a:p>
            <a:pPr eaLnBrk="1" hangingPunct="1">
              <a:defRPr/>
            </a:pP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S2-2503859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sma.com/solutions-and-impact/technologies/networks/gsma_resources/whitepaper-enriched-service-over-converged-wi-fi-and-cellular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6G System Architecture and Services Priorities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919870"/>
            <a:ext cx="7886700" cy="116978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Charter Communications, Inc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364" y="2057399"/>
            <a:ext cx="10515600" cy="4038881"/>
          </a:xfrm>
        </p:spPr>
        <p:txBody>
          <a:bodyPr/>
          <a:lstStyle/>
          <a:p>
            <a:r>
              <a:rPr lang="en-GB" altLang="en-US" sz="2800" dirty="0"/>
              <a:t>Charter </a:t>
            </a:r>
            <a:r>
              <a:rPr lang="en-GB" altLang="en-US" dirty="0"/>
              <a:t>Communications</a:t>
            </a:r>
            <a:r>
              <a:rPr lang="en-GB" altLang="en-US" sz="2800" dirty="0"/>
              <a:t>’ Prioritized View on 6G SID Scope Content</a:t>
            </a:r>
          </a:p>
          <a:p>
            <a:endParaRPr lang="en-GB" altLang="en-US" sz="2800" dirty="0"/>
          </a:p>
          <a:p>
            <a:r>
              <a:rPr lang="en-GB" altLang="en-US" dirty="0"/>
              <a:t>Summary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View on 6G SID Scope Content for Architecture requirements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0882889"/>
              </p:ext>
            </p:extLst>
          </p:nvPr>
        </p:nvGraphicFramePr>
        <p:xfrm>
          <a:off x="162966" y="1819837"/>
          <a:ext cx="11622634" cy="3977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5350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658119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093827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2734799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510539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+mn-lt"/>
                        </a:rPr>
                        <a:t>S.NO.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+mn-lt"/>
                        </a:rPr>
                        <a:t>Title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+mn-lt"/>
                        </a:rPr>
                        <a:t>Key Objectives</a:t>
                      </a:r>
                    </a:p>
                    <a:p>
                      <a:pPr algn="ctr"/>
                      <a:endParaRPr lang="en-US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Justifications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+mn-lt"/>
                        </a:rPr>
                        <a:t>Potential dependencies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+mn-lt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Network Convergence, Access Agnostic, Seamless Mobility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0" i="0" dirty="0">
                          <a:latin typeface="+mn-lt"/>
                          <a:cs typeface="Spectrum Sans" panose="020B0502020503020304" pitchFamily="34" charset="0"/>
                        </a:rPr>
                        <a:t>Provide access agnostic service between Cellular (TN &amp; NTN), WiFi, Wireline accesses to a common core network (i.e., all accesses converge to the same core network, to provide 6G services).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Spectrum Sans" panose="020B0502020503020304" pitchFamily="34" charset="0"/>
                        </a:rPr>
                        <a:t>Seamless transition among and across all access networks.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Spectrum Sans" panose="020B0502020503020304" pitchFamily="34" charset="0"/>
                        </a:rPr>
                        <a:t>Non-3GPP network control plane procedures should not be dependent on 3GPP networks.</a:t>
                      </a:r>
                    </a:p>
                    <a:p>
                      <a:pPr marL="6286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Spectrum Sans" panose="020B0502020503020304" pitchFamily="34" charset="0"/>
                        </a:rPr>
                        <a:t>Control plane procedures independent of any access.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Users can connect and access services anytime and anywhere.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  <a:cs typeface="Spectrum Sans" panose="020B0502020503020304" pitchFamily="34" charset="0"/>
                        </a:rPr>
                        <a:t>RAN, SA3, 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+mn-lt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b="0" i="0" dirty="0">
                          <a:latin typeface="+mn-lt"/>
                          <a:cs typeface="Spectrum Sans" panose="020B0502020503020304" pitchFamily="34" charset="0"/>
                        </a:rPr>
                        <a:t>Native Multi-access Data Sessions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0" i="0" dirty="0">
                          <a:latin typeface="+mn-lt"/>
                          <a:cs typeface="Spectrum Sans" panose="020B0502020503020304" pitchFamily="34" charset="0"/>
                        </a:rPr>
                        <a:t>Leverage native MA PDU sessions with data flow across different accesses.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dirty="0">
                          <a:latin typeface="+mn-lt"/>
                          <a:cs typeface="Spectrum Sans" panose="020B0502020503020304" pitchFamily="34" charset="0"/>
                        </a:rPr>
                        <a:t>Strive to offload traffic from 3GPP network to non-3GPP (WiFi &amp; Wireline) networks.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dirty="0">
                          <a:latin typeface="+mn-lt"/>
                          <a:cs typeface="Spectrum Sans" panose="020B0502020503020304" pitchFamily="34" charset="0"/>
                        </a:rPr>
                        <a:t>3GPP tight integration with WiFi.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  <a:cs typeface="Spectrum Sans" panose="020B0502020503020304" pitchFamily="34" charset="0"/>
                        </a:rPr>
                        <a:t>Current industry reports indicate that more than 70% of wireless traffic is over WiFi.</a:t>
                      </a:r>
                    </a:p>
                    <a:p>
                      <a:r>
                        <a:rPr lang="en-US" sz="1100" b="0" i="0" u="sng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Spectrum Sans" panose="020B0502020503020304" pitchFamily="34" charset="0"/>
                          <a:hlinkClick r:id="rId3" tooltip="https://www.gsma.com/solutions-and-impact/technologies/networks/gsma_resources/whitepaper-enriched-service-over-converged-wi-fi-and-cellular/"/>
                        </a:rPr>
                        <a:t>GSMA-Voice-over-Wi-Fi-Whitepaper</a:t>
                      </a:r>
                      <a:endParaRPr lang="en-US" sz="1100" b="0" i="0" u="sng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Spectrum Sans" panose="020B05020205030203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  <a:cs typeface="Spectrum Sans" panose="020B0502020503020304" pitchFamily="34" charset="0"/>
                        </a:rPr>
                        <a:t>SA3, CT</a:t>
                      </a:r>
                    </a:p>
                    <a:p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182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+mn-lt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latin typeface="+mn-lt"/>
                          <a:cs typeface="Spectrum Sans" panose="020B0502020503020304" pitchFamily="34" charset="0"/>
                        </a:rPr>
                        <a:t>QoS differentiation over non-3GPP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Spectrum Sans" panose="020B0502020503020304" pitchFamily="34" charset="0"/>
                        </a:rPr>
                        <a:t>QoS distinction over non-3GPP networks (e.g., L4S, DSCP marking, etc.).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  <a:cs typeface="Spectrum Sans" panose="020B0502020503020304" pitchFamily="34" charset="0"/>
                        </a:rPr>
                        <a:t>Current industry reports indicate that more than 70% of wireless traffic is over WiFi.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  <a:cs typeface="Spectrum Sans" panose="020B0502020503020304" pitchFamily="34" charset="0"/>
                        </a:rPr>
                        <a:t>RAN, SA3, CT</a:t>
                      </a:r>
                    </a:p>
                    <a:p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3908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+mn-lt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Enhanced 5G SBA based on 5GC evolution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0" i="0" dirty="0">
                          <a:latin typeface="+mn-lt"/>
                          <a:cs typeface="Spectrum Sans"/>
                        </a:rPr>
                        <a:t>6G standalone architecture while 6G coexist with 5G.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Spectrum Sans" panose="020B0502020503020304" pitchFamily="34" charset="0"/>
                        </a:rPr>
                        <a:t>Extend SBI between RAN &amp; Core.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Spectrum Sans" panose="020B0502020503020304" pitchFamily="34" charset="0"/>
                        </a:rPr>
                        <a:t>Leverage QUIC vs HTTP/2 + TLS1.2 for all SBI.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Spectrum Sans" panose="020B0502020503020304" pitchFamily="34" charset="0"/>
                        </a:rPr>
                        <a:t>Incorporate MASQUE on CP and UP between UE and Core Network, enabling a common transport  across accesses.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Operators will increase ROI for 5G while gaining 6G ROI.</a:t>
                      </a:r>
                    </a:p>
                    <a:p>
                      <a:endParaRPr lang="en-US" sz="1100" dirty="0">
                        <a:latin typeface="+mn-lt"/>
                      </a:endParaRPr>
                    </a:p>
                    <a:p>
                      <a:r>
                        <a:rPr lang="en-US" sz="1100" dirty="0">
                          <a:latin typeface="+mn-lt"/>
                        </a:rPr>
                        <a:t>QUIC is receiving more industry adoption and provides native security &amp; privacy, multi-stream, and latency control.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  <a:cs typeface="Spectrum Sans" panose="020B0502020503020304" pitchFamily="34" charset="0"/>
                        </a:rPr>
                        <a:t>RAN, SA3, 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157834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C77E73-9B80-2F6B-1C9B-57A9B8ED3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B467281-5802-901D-7F5E-D447C4A55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View on 6G SID Scope Content for Architecture requirements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79A98B4B-22E8-0377-33CE-F3AECF2D993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5708269"/>
              </p:ext>
            </p:extLst>
          </p:nvPr>
        </p:nvGraphicFramePr>
        <p:xfrm>
          <a:off x="162966" y="1819837"/>
          <a:ext cx="1162263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5350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658119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093827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2734799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510539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+mn-lt"/>
                        </a:rPr>
                        <a:t>S.NO.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+mn-lt"/>
                        </a:rPr>
                        <a:t>Title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+mn-lt"/>
                        </a:rPr>
                        <a:t>Key Objectives</a:t>
                      </a:r>
                    </a:p>
                    <a:p>
                      <a:pPr algn="ctr"/>
                      <a:endParaRPr lang="en-US" sz="11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Justifications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+mn-lt"/>
                        </a:rPr>
                        <a:t>Potential dependencies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+mn-lt"/>
                          <a:cs typeface="Spectrum Sans" panose="020B0502020503020304" pitchFamily="34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  <a:cs typeface="Spectrum Sans" panose="020B0502020503020304" pitchFamily="34" charset="0"/>
                        </a:rPr>
                        <a:t>Network Exposure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dirty="0">
                          <a:latin typeface="+mn-lt"/>
                          <a:cs typeface="Spectrum Sans" panose="020B0502020503020304" pitchFamily="34" charset="0"/>
                        </a:rPr>
                        <a:t>(in)direct network information exposure via APIs to (un)trusted parties.</a:t>
                      </a:r>
                      <a:endParaRPr lang="en-US" sz="1100" b="0" i="0" strike="sngStrike" dirty="0">
                        <a:highlight>
                          <a:srgbClr val="FFFF00"/>
                        </a:highlight>
                        <a:latin typeface="+mn-lt"/>
                        <a:cs typeface="Spectrum Sans" panose="020B05020205030203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dirty="0">
                          <a:latin typeface="+mn-lt"/>
                          <a:cs typeface="Spectrum Sans" panose="020B0502020503020304" pitchFamily="34" charset="0"/>
                        </a:rPr>
                        <a:t>Network information/data related to a particular service.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  <a:cs typeface="Spectrum Sans" panose="020B0502020503020304" pitchFamily="34" charset="0"/>
                        </a:rPr>
                        <a:t>Network as a Service (</a:t>
                      </a:r>
                      <a:r>
                        <a:rPr lang="en-US" sz="1100" dirty="0" err="1">
                          <a:latin typeface="+mn-lt"/>
                          <a:cs typeface="Spectrum Sans" panose="020B0502020503020304" pitchFamily="34" charset="0"/>
                        </a:rPr>
                        <a:t>NaaS</a:t>
                      </a:r>
                      <a:r>
                        <a:rPr lang="en-US" sz="1100" dirty="0">
                          <a:latin typeface="+mn-lt"/>
                          <a:cs typeface="Spectrum Sans" panose="020B0502020503020304" pitchFamily="34" charset="0"/>
                        </a:rPr>
                        <a:t>) and increase end users </a:t>
                      </a:r>
                      <a:r>
                        <a:rPr lang="en-US" sz="1100" dirty="0" err="1">
                          <a:latin typeface="+mn-lt"/>
                          <a:cs typeface="Spectrum Sans" panose="020B0502020503020304" pitchFamily="34" charset="0"/>
                        </a:rPr>
                        <a:t>QoE</a:t>
                      </a:r>
                      <a:r>
                        <a:rPr lang="en-US" sz="1100" dirty="0">
                          <a:latin typeface="+mn-lt"/>
                          <a:cs typeface="Spectrum Sans" panose="020B0502020503020304" pitchFamily="34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  <a:cs typeface="Spectrum Sans" panose="020B0502020503020304" pitchFamily="34" charset="0"/>
                        </a:rPr>
                        <a:t>RAN, SA3, SA4, 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+mn-lt"/>
                          <a:cs typeface="Spectrum Sans" panose="020B0502020503020304" pitchFamily="34" charset="0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b="0" i="0" dirty="0">
                          <a:latin typeface="+mn-lt"/>
                          <a:cs typeface="Spectrum Sans"/>
                        </a:rPr>
                        <a:t>Energy Efficiency and Sustainability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dirty="0">
                          <a:latin typeface="+mn-lt"/>
                          <a:cs typeface="Spectrum Sans"/>
                        </a:rPr>
                        <a:t>Improved reduction on network power consumption.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dirty="0">
                          <a:latin typeface="+mn-lt"/>
                          <a:cs typeface="Spectrum Sans"/>
                        </a:rPr>
                        <a:t>Improved Energy as a Service feature.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dirty="0">
                          <a:latin typeface="+mn-lt"/>
                          <a:cs typeface="Spectrum Sans"/>
                        </a:rPr>
                        <a:t>Energy Efficiency to be native/considered in all 6G features (when possible).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SA1 TR22.870-0.2.0 include initial requirements to improve e2e EE for the network and UE in 6G (i.e., PR5.6.1.6-1).  Such as: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 and network coordination for energy efficiency improvements (UE and NW).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  <a:cs typeface="Spectrum Sans" panose="020B0502020503020304" pitchFamily="34" charset="0"/>
                        </a:rPr>
                        <a:t>SA3, CT</a:t>
                      </a:r>
                    </a:p>
                    <a:p>
                      <a:endParaRPr lang="en-US" sz="1100" dirty="0">
                        <a:latin typeface="+mn-lt"/>
                        <a:cs typeface="Spectrum Sans" panose="020B05020205030203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182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+mn-lt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AI-Native 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Spectrum Sans" panose="020B0502020503020304" pitchFamily="34" charset="0"/>
                        </a:rPr>
                        <a:t>Enhance AI capabilities developed in 5G.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Spectrum Sans" panose="020B0502020503020304" pitchFamily="34" charset="0"/>
                        </a:rPr>
                        <a:t>Inclusion of cloud resource orchestration.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Improve OPEX, network resiliency, network automation, efficiency and user experience.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  <a:cs typeface="Spectrum Sans" panose="020B0502020503020304" pitchFamily="34" charset="0"/>
                        </a:rPr>
                        <a:t>RAN, SA3, SA5, SA6, 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3908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25237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234" y="1831836"/>
            <a:ext cx="11300791" cy="4465777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Charter prioritizes the following topics as in scope for a 6G SA2 Study:</a:t>
            </a:r>
          </a:p>
          <a:p>
            <a:r>
              <a:rPr lang="en-US" altLang="en-US" sz="2400" dirty="0"/>
              <a:t>Non-3GPP support in 1</a:t>
            </a:r>
            <a:r>
              <a:rPr lang="en-US" altLang="en-US" sz="2400" baseline="30000" dirty="0"/>
              <a:t>st</a:t>
            </a:r>
            <a:r>
              <a:rPr lang="en-US" altLang="en-US" sz="2400" dirty="0"/>
              <a:t> release of 6G system</a:t>
            </a:r>
          </a:p>
          <a:p>
            <a:r>
              <a:rPr lang="en-US" altLang="en-US" sz="2400" dirty="0"/>
              <a:t>Network Convergence, Access Agnostic, &amp; Seamless Connectivity</a:t>
            </a:r>
          </a:p>
          <a:p>
            <a:r>
              <a:rPr lang="en-US" altLang="en-US" sz="2400" dirty="0"/>
              <a:t>Multi-Access Native System</a:t>
            </a:r>
          </a:p>
          <a:p>
            <a:r>
              <a:rPr lang="en-US" altLang="en-US" sz="2400" dirty="0"/>
              <a:t>QoS differentiation over non-3GPP access</a:t>
            </a:r>
          </a:p>
          <a:p>
            <a:r>
              <a:rPr lang="en-US" altLang="en-US" sz="2400" dirty="0"/>
              <a:t>Leverage 5G SA network investment and Service Based Architecture.</a:t>
            </a:r>
          </a:p>
          <a:p>
            <a:r>
              <a:rPr lang="en-US" altLang="en-US" sz="2400" dirty="0"/>
              <a:t>Enhance Network Exposure functionality, to enable </a:t>
            </a:r>
            <a:r>
              <a:rPr lang="en-US" altLang="en-US" sz="2400" dirty="0" err="1"/>
              <a:t>NaaS</a:t>
            </a:r>
            <a:endParaRPr lang="en-US" altLang="en-US" sz="2400" dirty="0"/>
          </a:p>
          <a:p>
            <a:r>
              <a:rPr lang="en-US" altLang="en-US" sz="2400" dirty="0"/>
              <a:t>Energy Efficiency considered in all 6G features </a:t>
            </a:r>
          </a:p>
          <a:p>
            <a:r>
              <a:rPr lang="en-US" altLang="en-US" sz="2400" dirty="0"/>
              <a:t>AI-Native Support</a:t>
            </a:r>
          </a:p>
          <a:p>
            <a:pPr marL="0" indent="0" algn="l" rtl="0" eaLnBrk="1" fontAlgn="t" latinLnBrk="0" hangingPunct="1">
              <a:buNone/>
            </a:pP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7148</TotalTime>
  <Words>581</Words>
  <Application>Microsoft Macintosh PowerPoint</Application>
  <PresentationFormat>Widescreen</PresentationFormat>
  <Paragraphs>83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6G System Architecture and Services Priorities</vt:lpstr>
      <vt:lpstr>Outline</vt:lpstr>
      <vt:lpstr>View on 6G SID Scope Content for Architecture requirements</vt:lpstr>
      <vt:lpstr>View on 6G SID Scope Content for Architecture requirements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Russell, Paul</cp:lastModifiedBy>
  <cp:revision>621</cp:revision>
  <dcterms:created xsi:type="dcterms:W3CDTF">2010-02-05T13:52:04Z</dcterms:created>
  <dcterms:modified xsi:type="dcterms:W3CDTF">2025-03-28T18:03:36Z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