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6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  <p:sldMasterId id="2147483893" r:id="rId5"/>
    <p:sldMasterId id="2147483897" r:id="rId6"/>
    <p:sldMasterId id="2147483904" r:id="rId7"/>
  </p:sldMasterIdLst>
  <p:notesMasterIdLst>
    <p:notesMasterId r:id="rId19"/>
  </p:notesMasterIdLst>
  <p:handoutMasterIdLst>
    <p:handoutMasterId r:id="rId20"/>
  </p:handoutMasterIdLst>
  <p:sldIdLst>
    <p:sldId id="283" r:id="rId8"/>
    <p:sldId id="2147471051" r:id="rId9"/>
    <p:sldId id="2147471052" r:id="rId10"/>
    <p:sldId id="2147471053" r:id="rId11"/>
    <p:sldId id="2147471023" r:id="rId12"/>
    <p:sldId id="2147471049" r:id="rId13"/>
    <p:sldId id="2147471043" r:id="rId14"/>
    <p:sldId id="2147475700" r:id="rId15"/>
    <p:sldId id="2147475699" r:id="rId16"/>
    <p:sldId id="2147475701" r:id="rId17"/>
    <p:sldId id="2147471050" r:id="rId18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页_图片版" id="{E8D0D622-F6C6-F44A-B365-B4A5FF6195C2}">
          <p14:sldIdLst>
            <p14:sldId id="283"/>
          </p14:sldIdLst>
        </p14:section>
        <p14:section name="章节页" id="{FD05EE94-C931-8C4B-83A2-004B32AA1207}">
          <p14:sldIdLst>
            <p14:sldId id="2147471051"/>
            <p14:sldId id="2147471052"/>
            <p14:sldId id="2147471053"/>
            <p14:sldId id="2147471023"/>
            <p14:sldId id="2147471049"/>
            <p14:sldId id="2147471043"/>
            <p14:sldId id="2147475700"/>
            <p14:sldId id="2147475699"/>
            <p14:sldId id="2147475701"/>
            <p14:sldId id="2147471050"/>
          </p14:sldIdLst>
        </p14:section>
        <p14:section name="结束页" id="{3F9D54A7-3BE2-2540-BB4C-DFE5509085F3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E9002F"/>
    <a:srgbClr val="595757"/>
    <a:srgbClr val="221815"/>
    <a:srgbClr val="888888"/>
    <a:srgbClr val="898989"/>
    <a:srgbClr val="B5B5B5"/>
    <a:srgbClr val="DDDDDD"/>
    <a:srgbClr val="D0E8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556" autoAdjust="0"/>
  </p:normalViewPr>
  <p:slideViewPr>
    <p:cSldViewPr snapToGrid="0" snapToObjects="1">
      <p:cViewPr varScale="1">
        <p:scale>
          <a:sx n="82" d="100"/>
          <a:sy n="82" d="100"/>
        </p:scale>
        <p:origin x="56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3/29/2025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3/29/2025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18260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12901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47508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55372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46775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6596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2F8733E-C4C9-8D4D-8DDA-CAB265AC05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76416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91800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0575" y="218019"/>
            <a:ext cx="10977087" cy="429682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839" y="1600204"/>
            <a:ext cx="10977087" cy="452543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609840" y="6356353"/>
            <a:ext cx="2845912" cy="3661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885813-81B7-4417-9D80-AD8BBBE4984B}" type="slidenum">
              <a:rPr lang="de-DE" altLang="zh-CN" smtClean="0">
                <a:solidFill>
                  <a:prstClr val="black"/>
                </a:solidFill>
              </a:rPr>
              <a:pPr defTabSz="914112">
                <a:defRPr/>
              </a:pPr>
              <a:t>‹#›</a:t>
            </a:fld>
            <a:endParaRPr lang="en-GB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3514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6024" y="1512881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226" marR="0" indent="-168124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001" algn="ctr"/>
              </a:tabLst>
              <a:defRPr sz="1798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098" marR="0" indent="-285493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001" algn="ctr"/>
              </a:tabLst>
              <a:defRPr sz="1598" baseline="0">
                <a:latin typeface="+mn-lt"/>
                <a:ea typeface="Microsoft YaHei" panose="020B0503020204020204" pitchFamily="34" charset="-122"/>
              </a:defRPr>
            </a:lvl2pPr>
            <a:lvl3pPr marL="1097587" marR="0" indent="-168124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001" algn="ctr"/>
              </a:tabLst>
              <a:defRPr sz="1297" baseline="0">
                <a:latin typeface="+mn-lt"/>
                <a:ea typeface="Microsoft YaHei" panose="020B0503020204020204" pitchFamily="34" charset="-122"/>
              </a:defRPr>
            </a:lvl3pPr>
            <a:lvl4pPr marL="525377" indent="-171006">
              <a:buFont typeface="Arial" panose="020B0604020202020204" pitchFamily="34" charset="0"/>
              <a:buChar char="•"/>
              <a:tabLst>
                <a:tab pos="1207333" algn="ctr"/>
              </a:tabLst>
              <a:defRPr sz="1297" baseline="0"/>
            </a:lvl4pPr>
            <a:lvl5pPr marL="525377" indent="-171006">
              <a:buFont typeface="Arial" panose="020B0604020202020204" pitchFamily="34" charset="0"/>
              <a:buChar char="•"/>
              <a:tabLst>
                <a:tab pos="1207333" algn="ctr"/>
              </a:tabLst>
              <a:defRPr sz="1297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8729" marR="0" lvl="1" indent="-168124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001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7587" marR="0" lvl="2" indent="-168124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001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7587" marR="0" lvl="2" indent="-168124" algn="l" defTabSz="11867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001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8"/>
              </a:lnSpc>
              <a:spcBef>
                <a:spcPts val="0"/>
              </a:spcBef>
              <a:buNone/>
              <a:defRPr sz="3198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366" indent="0" algn="ctr">
              <a:buNone/>
              <a:defRPr sz="2596"/>
            </a:lvl2pPr>
            <a:lvl3pPr marL="1186729" indent="0" algn="ctr">
              <a:buNone/>
              <a:defRPr sz="2336"/>
            </a:lvl3pPr>
            <a:lvl4pPr marL="1780096" indent="0" algn="ctr">
              <a:buNone/>
              <a:defRPr sz="2077"/>
            </a:lvl4pPr>
            <a:lvl5pPr marL="2373460" indent="0" algn="ctr">
              <a:buNone/>
              <a:defRPr sz="2077"/>
            </a:lvl5pPr>
            <a:lvl6pPr marL="2966825" indent="0" algn="ctr">
              <a:buNone/>
              <a:defRPr sz="2077"/>
            </a:lvl6pPr>
            <a:lvl7pPr marL="3560190" indent="0" algn="ctr">
              <a:buNone/>
              <a:defRPr sz="2077"/>
            </a:lvl7pPr>
            <a:lvl8pPr marL="4153556" indent="0" algn="ctr">
              <a:buNone/>
              <a:defRPr sz="2077"/>
            </a:lvl8pPr>
            <a:lvl9pPr marL="4746920" indent="0" algn="ctr">
              <a:buNone/>
              <a:defRPr sz="2077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299937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0599EA8-6349-3349-B5F3-BFB77398A86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1D1D1A"/>
                </a:solidFill>
              </a:rPr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32884435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5F4FA-B522-4241-B254-08B530592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64727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3F2E7B-DD6D-49F9-A520-B7ABDE029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6DACFD-09C0-4437-8B5D-0604773F9F3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528" y="1118440"/>
            <a:ext cx="10519708" cy="5025421"/>
          </a:xfrm>
        </p:spPr>
        <p:txBody>
          <a:bodyPr/>
          <a:lstStyle>
            <a:lvl1pPr marL="342900" indent="-342900">
              <a:buFont typeface="Wingdings" panose="05000000000000000000" pitchFamily="2" charset="2"/>
              <a:buChar char="Ø"/>
              <a:defRPr/>
            </a:lvl1pPr>
            <a:lvl2pPr marL="742950" indent="-285750">
              <a:lnSpc>
                <a:spcPct val="100000"/>
              </a:lnSpc>
              <a:spcBef>
                <a:spcPts val="300"/>
              </a:spcBef>
              <a:buFont typeface="Courier New" panose="02070309020205020404" pitchFamily="49" charset="0"/>
              <a:buChar char="o"/>
              <a:defRPr/>
            </a:lvl2pPr>
            <a:lvl3pPr marL="1200150" indent="-285750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/>
            </a:lvl3pPr>
            <a:lvl4pPr marL="1657350" indent="-285750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/>
            </a:lvl4pPr>
            <a:lvl5pPr marL="2114550" indent="-285750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/>
            </a:lvl5pPr>
          </a:lstStyle>
          <a:p>
            <a:pPr marL="342900" lvl="0" indent="-3429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333333"/>
              </a:buClr>
              <a:buFont typeface="Wingdings" panose="05000000000000000000" pitchFamily="2" charset="2"/>
              <a:buChar char="Ø"/>
            </a:pPr>
            <a:r>
              <a:rPr lang="en-US" dirty="0"/>
              <a:t>Click to edit Master text styles</a:t>
            </a:r>
          </a:p>
          <a:p>
            <a:pPr marL="742950" lvl="1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33333"/>
              </a:buClr>
              <a:buFont typeface="Courier New" panose="02070309020205020404" pitchFamily="49" charset="0"/>
              <a:buChar char="o"/>
            </a:pPr>
            <a:r>
              <a:rPr lang="en-US" dirty="0"/>
              <a:t>Second level</a:t>
            </a:r>
          </a:p>
          <a:p>
            <a:pPr marL="1200150" lvl="2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33333"/>
              </a:buClr>
              <a:buFont typeface="Wingdings" panose="05000000000000000000" pitchFamily="2" charset="2"/>
              <a:buChar char="§"/>
            </a:pPr>
            <a:r>
              <a:rPr lang="en-US" dirty="0"/>
              <a:t>Third level</a:t>
            </a:r>
          </a:p>
          <a:p>
            <a:pPr marL="1657350" lvl="3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2114550" lvl="4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4720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176" y="1710269"/>
            <a:ext cx="10519708" cy="2853267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176" y="4588936"/>
            <a:ext cx="10519708" cy="1500717"/>
          </a:xfrm>
        </p:spPr>
        <p:txBody>
          <a:bodyPr/>
          <a:lstStyle>
            <a:lvl1pPr marL="0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1pPr>
            <a:lvl2pPr marL="609341" indent="0">
              <a:buNone/>
              <a:defRPr sz="2666">
                <a:solidFill>
                  <a:schemeClr val="tx1">
                    <a:tint val="75000"/>
                  </a:schemeClr>
                </a:solidFill>
              </a:defRPr>
            </a:lvl2pPr>
            <a:lvl3pPr marL="1218682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3pPr>
            <a:lvl4pPr marL="1828022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4pPr>
            <a:lvl5pPr marL="2437364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5pPr>
            <a:lvl6pPr marL="3046705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6pPr>
            <a:lvl7pPr marL="3656046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7pPr>
            <a:lvl8pPr marL="4265386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8pPr>
            <a:lvl9pPr marL="4874727" indent="0">
              <a:buNone/>
              <a:defRPr sz="21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23008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智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04"/>
          <a:stretch/>
        </p:blipFill>
        <p:spPr>
          <a:xfrm>
            <a:off x="0" y="375"/>
            <a:ext cx="12197432" cy="559923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2AA4863-E1EF-3342-A8CB-ECD4FD06CE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195303EA-8491-464F-99A0-67F948701C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412816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6DBC59C-CE55-E340-A3AE-F88AAF0D75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L 形 17">
            <a:extLst>
              <a:ext uri="{FF2B5EF4-FFF2-40B4-BE49-F238E27FC236}">
                <a16:creationId xmlns:a16="http://schemas.microsoft.com/office/drawing/2014/main" id="{3049C48A-4CAE-8940-8A29-89DE0543DF4C}"/>
              </a:ext>
            </a:extLst>
          </p:cNvPr>
          <p:cNvSpPr/>
          <p:nvPr userDrawn="1"/>
        </p:nvSpPr>
        <p:spPr>
          <a:xfrm rot="5400000">
            <a:off x="5369529" y="2370740"/>
            <a:ext cx="744262" cy="762208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创新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8476"/>
          <a:stretch/>
        </p:blipFill>
        <p:spPr>
          <a:xfrm>
            <a:off x="0" y="374"/>
            <a:ext cx="12197432" cy="5590529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908F03-BBCC-164B-BE54-2E836D6E7C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A3BE9F9B-07D9-DD4C-9CEF-250804A41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A299E5-0026-5A42-88AA-B3A7F29D3A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426698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攀登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02"/>
          <a:stretch/>
        </p:blipFill>
        <p:spPr>
          <a:xfrm>
            <a:off x="0" y="-74021"/>
            <a:ext cx="12197432" cy="56687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BB7B2F8-0AF7-D04F-81DD-52FDB6B732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62D1BCC-0781-514D-8FE8-12F4AF64BC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960DD1-8AC3-8F46-9D2D-BF81187F43FC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48159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04811031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492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9945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tif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Layout" Target="../slideLayouts/slideLayout11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9.jpeg"/><Relationship Id="rId4" Type="http://schemas.openxmlformats.org/officeDocument/2006/relationships/theme" Target="../theme/them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E8B5C1-4D37-8442-902D-D86F9BBDE2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8751" y="5970991"/>
            <a:ext cx="2260800" cy="48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92" r:id="rId3"/>
    <p:sldLayoutId id="2147483824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3503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0" kern="1200" baseline="0" dirty="0">
                <a:solidFill>
                  <a:srgbClr val="1D1D1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Huawei Proprietary - Restricted Distribution</a:t>
            </a:r>
            <a:endParaRPr lang="en-US" sz="900" b="0" kern="1200" baseline="0" dirty="0">
              <a:solidFill>
                <a:srgbClr val="1D1D1B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0" y="2625389"/>
            <a:ext cx="1967973" cy="4233515"/>
            <a:chOff x="5343885" y="-48857"/>
            <a:chExt cx="327131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84543" y="4866463"/>
              <a:ext cx="791510" cy="664398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82308" y="4134866"/>
              <a:ext cx="791510" cy="664398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77324" y="5596166"/>
              <a:ext cx="791510" cy="664398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11114" y="3415851"/>
              <a:ext cx="791510" cy="664398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20945" y="4866463"/>
              <a:ext cx="791510" cy="664398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8707" y="4134866"/>
              <a:ext cx="791510" cy="664398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23691" y="5596166"/>
              <a:ext cx="791510" cy="664398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45335" y="6324024"/>
              <a:ext cx="513579" cy="664398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7003279" y="6324024"/>
              <a:ext cx="513579" cy="66439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51547" y="6324024"/>
              <a:ext cx="513579" cy="66439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98559" y="6324024"/>
              <a:ext cx="513579" cy="6643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69" y="1467870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id="{12B8F806-ABD5-064C-8793-5E22C72554FD}"/>
              </a:ext>
            </a:extLst>
          </p:cNvPr>
          <p:cNvSpPr txBox="1">
            <a:spLocks/>
          </p:cNvSpPr>
          <p:nvPr userDrawn="1"/>
        </p:nvSpPr>
        <p:spPr>
          <a:xfrm>
            <a:off x="7987276" y="1631849"/>
            <a:ext cx="3477701" cy="491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1"/>
              </a:lnSpc>
              <a:spcBef>
                <a:spcPts val="0"/>
              </a:spcBef>
            </a:pP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把数字世界带入每个人、每个家庭、</a:t>
            </a:r>
            <a:b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</a:b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每个组织，构建万物互联的智能世界。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2106124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792140-33FB-E045-9071-EE8DB65F2A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676" y="5237566"/>
            <a:ext cx="1875600" cy="40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295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95" r:id="rId2"/>
    <p:sldLayoutId id="2147483896" r:id="rId3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833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3">
            <a:extLst>
              <a:ext uri="{FF2B5EF4-FFF2-40B4-BE49-F238E27FC236}">
                <a16:creationId xmlns:a16="http://schemas.microsoft.com/office/drawing/2014/main" id="{DA8AD30F-F8A6-4871-B51C-6AADE7E1BDA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9440" y="6320239"/>
            <a:ext cx="1582582" cy="347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E5E12952-3B45-4F99-8286-849637483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528" y="366187"/>
            <a:ext cx="10519708" cy="6865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pPr marL="0" lvl="0" indent="0" algn="l" defTabSz="914400" rtl="0" eaLnBrk="1" latinLnBrk="0" hangingPunct="1">
              <a:lnSpc>
                <a:spcPts val="3429"/>
              </a:lnSpc>
              <a:spcBef>
                <a:spcPct val="0"/>
              </a:spcBef>
              <a:buFontTx/>
              <a:buNone/>
            </a:pPr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C70B5004-5862-4B83-8B56-60C0293E8B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528" y="1124746"/>
            <a:ext cx="10519708" cy="5051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333333"/>
              </a:buClr>
              <a:buFont typeface="Wingdings" panose="05000000000000000000" pitchFamily="2" charset="2"/>
              <a:buChar char="Ø"/>
            </a:pPr>
            <a:r>
              <a:rPr lang="en-US" dirty="0"/>
              <a:t>Click to edit Master text styles</a:t>
            </a:r>
          </a:p>
          <a:p>
            <a:pPr marL="742950" lvl="1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33333"/>
              </a:buClr>
              <a:buFont typeface="Courier New" panose="02070309020205020404" pitchFamily="49" charset="0"/>
              <a:buChar char="o"/>
            </a:pPr>
            <a:r>
              <a:rPr lang="en-US" dirty="0"/>
              <a:t>Second level</a:t>
            </a:r>
          </a:p>
          <a:p>
            <a:pPr marL="1200150" lvl="2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33333"/>
              </a:buClr>
              <a:buFont typeface="Wingdings" panose="05000000000000000000" pitchFamily="2" charset="2"/>
              <a:buChar char="§"/>
            </a:pPr>
            <a:r>
              <a:rPr lang="en-US" dirty="0"/>
              <a:t>Third level</a:t>
            </a:r>
          </a:p>
          <a:p>
            <a:pPr marL="1657350" lvl="3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2114550" lvl="4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333333"/>
              </a:buClr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F2E50A-9ECE-4991-BA2A-767ABA950355}"/>
              </a:ext>
            </a:extLst>
          </p:cNvPr>
          <p:cNvSpPr txBox="1"/>
          <p:nvPr userDrawn="1"/>
        </p:nvSpPr>
        <p:spPr>
          <a:xfrm>
            <a:off x="164789" y="83884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4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1D1D1B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8904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D1D1B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675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lang="en-GB" sz="2400" b="1" i="0" kern="1200" baseline="0" dirty="0">
          <a:solidFill>
            <a:prstClr val="black"/>
          </a:solidFill>
          <a:latin typeface="微软雅黑" panose="020B0503020204020204" pitchFamily="34" charset="-122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Clr>
          <a:schemeClr val="tx1"/>
        </a:buClr>
        <a:buFontTx/>
        <a:buNone/>
        <a:defRPr lang="en-US" sz="2000" b="1" kern="1200" dirty="0" smtClean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1344613" indent="-28575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tx1"/>
        </a:buClr>
        <a:buFontTx/>
        <a:buNone/>
        <a:defRPr lang="en-US" sz="1800" kern="1200" dirty="0" smtClean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91440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tx1"/>
        </a:buClr>
        <a:buFontTx/>
        <a:buNone/>
        <a:defRPr lang="en-US" sz="1600" kern="1200" dirty="0" smtClean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371600" indent="0" algn="l" defTabSz="914400" rtl="0" eaLnBrk="0" latinLnBrk="0" hangingPunct="0">
        <a:lnSpc>
          <a:spcPct val="100000"/>
        </a:lnSpc>
        <a:spcBef>
          <a:spcPts val="300"/>
        </a:spcBef>
        <a:spcAft>
          <a:spcPts val="300"/>
        </a:spcAft>
        <a:buClr>
          <a:schemeClr val="tx1"/>
        </a:buClr>
        <a:buFontTx/>
        <a:buNone/>
        <a:defRPr lang="en-US" sz="1400" kern="1200" dirty="0" smtClean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82880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tx1"/>
        </a:buClr>
        <a:buFontTx/>
        <a:buNone/>
        <a:defRPr lang="en-GB" sz="1399" kern="1200" dirty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18" Type="http://schemas.openxmlformats.org/officeDocument/2006/relationships/image" Target="../media/image25.png"/><Relationship Id="rId3" Type="http://schemas.openxmlformats.org/officeDocument/2006/relationships/image" Target="../media/image10.png"/><Relationship Id="rId7" Type="http://schemas.openxmlformats.org/officeDocument/2006/relationships/image" Target="../media/image14.jp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19" Type="http://schemas.openxmlformats.org/officeDocument/2006/relationships/image" Target="../media/image26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17" Type="http://schemas.openxmlformats.org/officeDocument/2006/relationships/image" Target="../media/image41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7F3DB8AC-5DE9-5548-8697-C9055F7FFC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3588" y="1917384"/>
            <a:ext cx="6535842" cy="406370"/>
          </a:xfrm>
        </p:spPr>
        <p:txBody>
          <a:bodyPr lIns="0" tIns="0" rIns="0" bIns="0"/>
          <a:lstStyle/>
          <a:p>
            <a:r>
              <a:rPr lang="en-US" altLang="zh-CN" sz="1800" dirty="0"/>
              <a:t>Huawei, </a:t>
            </a:r>
            <a:r>
              <a:rPr lang="en-US" altLang="zh-CN" sz="1800" dirty="0" err="1"/>
              <a:t>HiSilicon</a:t>
            </a:r>
            <a:endParaRPr lang="en-US" sz="1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E566F3-A3A5-4146-9236-C652EFF2FBE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Security Level:</a:t>
            </a:r>
            <a:endParaRPr lang="en-US" dirty="0"/>
          </a:p>
          <a:p>
            <a:endParaRPr lang="en-US" dirty="0"/>
          </a:p>
        </p:txBody>
      </p:sp>
      <p:sp>
        <p:nvSpPr>
          <p:cNvPr id="5" name="标题 8">
            <a:extLst>
              <a:ext uri="{FF2B5EF4-FFF2-40B4-BE49-F238E27FC236}">
                <a16:creationId xmlns:a16="http://schemas.microsoft.com/office/drawing/2014/main" id="{5B2E30AC-CB27-4197-A0C0-267A47DD0EF7}"/>
              </a:ext>
            </a:extLst>
          </p:cNvPr>
          <p:cNvSpPr txBox="1">
            <a:spLocks/>
          </p:cNvSpPr>
          <p:nvPr/>
        </p:nvSpPr>
        <p:spPr>
          <a:xfrm>
            <a:off x="913588" y="1273458"/>
            <a:ext cx="9088140" cy="643926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b="1" dirty="0">
                <a:solidFill>
                  <a:srgbClr val="C00000"/>
                </a:solidFill>
              </a:rPr>
              <a:t>Rel-20 SA2 Ambient IoT Proposal</a:t>
            </a: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C783887E-10BC-4DF1-A01F-AA8FF3716AFA}"/>
              </a:ext>
            </a:extLst>
          </p:cNvPr>
          <p:cNvSpPr/>
          <p:nvPr/>
        </p:nvSpPr>
        <p:spPr>
          <a:xfrm>
            <a:off x="388767" y="103369"/>
            <a:ext cx="11580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SA2#168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		S2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-2503844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altLang="zh-CN" b="1" dirty="0"/>
              <a:t>Goteborg, SE, April 7</a:t>
            </a:r>
            <a:r>
              <a:rPr lang="en-US" altLang="zh-CN" b="1" baseline="30000" dirty="0"/>
              <a:t>th</a:t>
            </a:r>
            <a:r>
              <a:rPr lang="en-US" altLang="zh-CN" b="1" dirty="0"/>
              <a:t> – April 11</a:t>
            </a:r>
            <a:r>
              <a:rPr lang="en-US" altLang="zh-CN" b="1" baseline="30000" dirty="0"/>
              <a:t>th</a:t>
            </a:r>
            <a:r>
              <a:rPr lang="en-US" altLang="zh-CN" b="1" dirty="0"/>
              <a:t>, 2025</a:t>
            </a:r>
          </a:p>
          <a:p>
            <a:r>
              <a:rPr lang="en-US" altLang="zh-CN" b="1" dirty="0"/>
              <a:t>Agenda Item: 30.6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1">
            <a:extLst>
              <a:ext uri="{FF2B5EF4-FFF2-40B4-BE49-F238E27FC236}">
                <a16:creationId xmlns:a16="http://schemas.microsoft.com/office/drawing/2014/main" id="{D266841D-5EAD-4228-8CD9-9E5A99F1BD41}"/>
              </a:ext>
            </a:extLst>
          </p:cNvPr>
          <p:cNvSpPr txBox="1">
            <a:spLocks/>
          </p:cNvSpPr>
          <p:nvPr/>
        </p:nvSpPr>
        <p:spPr>
          <a:xfrm>
            <a:off x="478322" y="152931"/>
            <a:ext cx="10740640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Proposal of R20 SA2 Ambient IoT </a:t>
            </a:r>
            <a:r>
              <a:rPr lang="en-US" altLang="zh-CN" sz="2800" b="1" dirty="0">
                <a:solidFill>
                  <a:srgbClr val="C00000"/>
                </a:solidFill>
                <a:latin typeface="Arial" panose="020B0604020202020204"/>
                <a:cs typeface="Calibri" panose="020F0502020204030204" pitchFamily="34" charset="0"/>
              </a:rPr>
              <a:t>work task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aphicFrame>
        <p:nvGraphicFramePr>
          <p:cNvPr id="5" name="表格 9">
            <a:extLst>
              <a:ext uri="{FF2B5EF4-FFF2-40B4-BE49-F238E27FC236}">
                <a16:creationId xmlns:a16="http://schemas.microsoft.com/office/drawing/2014/main" id="{1948D56B-6407-4B93-8F96-FB6EA4F2A5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7086392"/>
              </p:ext>
            </p:extLst>
          </p:nvPr>
        </p:nvGraphicFramePr>
        <p:xfrm>
          <a:off x="478322" y="1129950"/>
          <a:ext cx="10740640" cy="3690023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3251775">
                  <a:extLst>
                    <a:ext uri="{9D8B030D-6E8A-4147-A177-3AD203B41FA5}">
                      <a16:colId xmlns:a16="http://schemas.microsoft.com/office/drawing/2014/main" val="4169258285"/>
                    </a:ext>
                  </a:extLst>
                </a:gridCol>
                <a:gridCol w="7488865">
                  <a:extLst>
                    <a:ext uri="{9D8B030D-6E8A-4147-A177-3AD203B41FA5}">
                      <a16:colId xmlns:a16="http://schemas.microsoft.com/office/drawing/2014/main" val="2823346319"/>
                    </a:ext>
                  </a:extLst>
                </a:gridCol>
              </a:tblGrid>
              <a:tr h="626028">
                <a:tc>
                  <a:txBody>
                    <a:bodyPr/>
                    <a:lstStyle/>
                    <a:p>
                      <a:pPr marL="0" algn="ctr" defTabSz="1187798" rtl="0" eaLnBrk="1" latinLnBrk="0" hangingPunct="1"/>
                      <a:r>
                        <a:rPr lang="en-US" altLang="zh-CN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WT# (estimate TU)</a:t>
                      </a:r>
                      <a:endParaRPr lang="zh-CN" alt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Work Task description</a:t>
                      </a:r>
                      <a:endParaRPr lang="zh-CN" altLang="en-US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68675698"/>
                  </a:ext>
                </a:extLst>
              </a:tr>
              <a:tr h="1572397">
                <a:tc rowSpan="2">
                  <a:txBody>
                    <a:bodyPr/>
                    <a:lstStyle/>
                    <a:p>
                      <a:r>
                        <a:rPr lang="en-US" altLang="zh-CN" sz="1800" b="1" dirty="0"/>
                        <a:t>WT#1 (TU = 4)</a:t>
                      </a:r>
                    </a:p>
                    <a:p>
                      <a:r>
                        <a:rPr lang="en-US" altLang="zh-CN" sz="1800" dirty="0"/>
                        <a:t>Architecture to support DO-A traffic type and device C</a:t>
                      </a:r>
                      <a:endParaRPr lang="zh-CN" altLang="en-US" sz="18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1" dirty="0"/>
                        <a:t>WT#1.1 (TU=2) : </a:t>
                      </a:r>
                      <a:r>
                        <a:rPr lang="en-US" altLang="zh-CN" sz="1800" b="1" dirty="0" err="1"/>
                        <a:t>AIoT</a:t>
                      </a:r>
                      <a:r>
                        <a:rPr lang="en-US" altLang="zh-CN" sz="1800" b="1" dirty="0"/>
                        <a:t> device C management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800" dirty="0"/>
                        <a:t>Study registration management, mobility management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800" dirty="0"/>
                        <a:t>Device C identifier, and identification of device C by network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800" dirty="0"/>
                        <a:t>Data profile (subscription) management for device C by network</a:t>
                      </a:r>
                      <a:endParaRPr lang="zh-CN" altLang="en-US" sz="18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8472206"/>
                  </a:ext>
                </a:extLst>
              </a:tr>
              <a:tr h="1491598">
                <a:tc vMerge="1">
                  <a:txBody>
                    <a:bodyPr/>
                    <a:lstStyle/>
                    <a:p>
                      <a:endParaRPr lang="en-US" altLang="zh-CN" sz="18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1" dirty="0"/>
                        <a:t>WT#1.2 (TU=2): </a:t>
                      </a:r>
                      <a:r>
                        <a:rPr lang="en-US" altLang="zh-CN" sz="1800" b="1" dirty="0" err="1"/>
                        <a:t>AIoT</a:t>
                      </a:r>
                      <a:r>
                        <a:rPr lang="en-US" altLang="zh-CN" sz="1800" b="1" dirty="0"/>
                        <a:t> data transfer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800" dirty="0"/>
                        <a:t>Support </a:t>
                      </a:r>
                      <a:r>
                        <a:rPr lang="en-US" altLang="zh-CN" sz="1800" dirty="0" err="1"/>
                        <a:t>AIoT</a:t>
                      </a:r>
                      <a:r>
                        <a:rPr lang="en-US" altLang="zh-CN" sz="1800" dirty="0"/>
                        <a:t> device autonomous communication with network (DO-A)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800" dirty="0"/>
                        <a:t>Exposure of </a:t>
                      </a:r>
                      <a:r>
                        <a:rPr lang="en-US" altLang="zh-CN" sz="1800" dirty="0" err="1"/>
                        <a:t>AIoT</a:t>
                      </a:r>
                      <a:r>
                        <a:rPr lang="en-US" altLang="zh-CN" sz="1800" dirty="0"/>
                        <a:t> services for device C and DO-A traffic type, to third party AF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4458004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497B9334-8CC9-4692-A663-F49A244FD489}"/>
              </a:ext>
            </a:extLst>
          </p:cNvPr>
          <p:cNvSpPr txBox="1"/>
          <p:nvPr/>
        </p:nvSpPr>
        <p:spPr>
          <a:xfrm>
            <a:off x="478322" y="5548098"/>
            <a:ext cx="10740640" cy="4001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/>
              <a:t>TU estimate: 4 for study phase + 4 for normative phase</a:t>
            </a:r>
          </a:p>
        </p:txBody>
      </p:sp>
    </p:spTree>
    <p:extLst>
      <p:ext uri="{BB962C8B-B14F-4D97-AF65-F5344CB8AC3E}">
        <p14:creationId xmlns:p14="http://schemas.microsoft.com/office/powerpoint/2010/main" val="59177398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3656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1">
            <a:extLst>
              <a:ext uri="{FF2B5EF4-FFF2-40B4-BE49-F238E27FC236}">
                <a16:creationId xmlns:a16="http://schemas.microsoft.com/office/drawing/2014/main" id="{D596280D-C757-4262-AFC9-A701CD9F167D}"/>
              </a:ext>
            </a:extLst>
          </p:cNvPr>
          <p:cNvSpPr txBox="1">
            <a:spLocks/>
          </p:cNvSpPr>
          <p:nvPr/>
        </p:nvSpPr>
        <p:spPr>
          <a:xfrm>
            <a:off x="222920" y="152931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R20</a:t>
            </a:r>
            <a:r>
              <a:rPr lang="en-US" altLang="zh-CN" sz="2800" b="1" dirty="0">
                <a:solidFill>
                  <a:srgbClr val="C00000"/>
                </a:solidFill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 </a:t>
            </a:r>
            <a:r>
              <a:rPr lang="en-US" altLang="zh-CN" sz="2800" b="1" dirty="0" err="1">
                <a:solidFill>
                  <a:srgbClr val="C00000"/>
                </a:solidFill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AIoT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 use case #1: Recyclable logistics crate management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67" name="矩形 166">
            <a:extLst>
              <a:ext uri="{FF2B5EF4-FFF2-40B4-BE49-F238E27FC236}">
                <a16:creationId xmlns:a16="http://schemas.microsoft.com/office/drawing/2014/main" id="{5C0D6A82-C5EE-43DC-A09E-F72BF7E2F317}"/>
              </a:ext>
            </a:extLst>
          </p:cNvPr>
          <p:cNvSpPr/>
          <p:nvPr/>
        </p:nvSpPr>
        <p:spPr>
          <a:xfrm>
            <a:off x="222920" y="742341"/>
            <a:ext cx="11734618" cy="1100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Recyclable logistics crate is the trend to replace disposable plastic foam boxes to avoid environment pollution. Add electronic labels on the crate for inventory, stock in/out,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path tracing, temperature monitoring. And enable end-to-end visibility and management.</a:t>
            </a:r>
          </a:p>
          <a:p>
            <a:pPr marL="285750" marR="0" lvl="0" indent="-285750" algn="just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B2C902D-C514-4D7A-BC46-82AF9DED40AC}"/>
              </a:ext>
            </a:extLst>
          </p:cNvPr>
          <p:cNvGrpSpPr/>
          <p:nvPr/>
        </p:nvGrpSpPr>
        <p:grpSpPr>
          <a:xfrm>
            <a:off x="670901" y="2019301"/>
            <a:ext cx="4972776" cy="2355850"/>
            <a:chOff x="583909" y="1550140"/>
            <a:chExt cx="5183486" cy="2088502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F31308F-B076-4DDC-A1B2-D20C97067410}"/>
                </a:ext>
              </a:extLst>
            </p:cNvPr>
            <p:cNvGrpSpPr/>
            <p:nvPr/>
          </p:nvGrpSpPr>
          <p:grpSpPr>
            <a:xfrm>
              <a:off x="5348963" y="2732863"/>
              <a:ext cx="177380" cy="160685"/>
              <a:chOff x="5846041" y="3031764"/>
              <a:chExt cx="280307" cy="249203"/>
            </a:xfrm>
          </p:grpSpPr>
          <p:sp>
            <p:nvSpPr>
              <p:cNvPr id="55" name="Freeform 512">
                <a:extLst>
                  <a:ext uri="{FF2B5EF4-FFF2-40B4-BE49-F238E27FC236}">
                    <a16:creationId xmlns:a16="http://schemas.microsoft.com/office/drawing/2014/main" id="{79226CD8-4676-4A43-83CE-9CC55FBA8A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6041" y="3031764"/>
                <a:ext cx="280307" cy="78683"/>
              </a:xfrm>
              <a:custGeom>
                <a:avLst/>
                <a:gdLst/>
                <a:ahLst/>
                <a:cxnLst>
                  <a:cxn ang="0">
                    <a:pos x="114" y="22"/>
                  </a:cxn>
                  <a:cxn ang="0">
                    <a:pos x="114" y="22"/>
                  </a:cxn>
                  <a:cxn ang="0">
                    <a:pos x="102" y="12"/>
                  </a:cxn>
                  <a:cxn ang="0">
                    <a:pos x="88" y="6"/>
                  </a:cxn>
                  <a:cxn ang="0">
                    <a:pos x="72" y="2"/>
                  </a:cxn>
                  <a:cxn ang="0">
                    <a:pos x="58" y="0"/>
                  </a:cxn>
                  <a:cxn ang="0">
                    <a:pos x="42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2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18" y="24"/>
                  </a:cxn>
                  <a:cxn ang="0">
                    <a:pos x="30" y="18"/>
                  </a:cxn>
                  <a:cxn ang="0">
                    <a:pos x="44" y="14"/>
                  </a:cxn>
                  <a:cxn ang="0">
                    <a:pos x="58" y="12"/>
                  </a:cxn>
                  <a:cxn ang="0">
                    <a:pos x="72" y="14"/>
                  </a:cxn>
                  <a:cxn ang="0">
                    <a:pos x="84" y="16"/>
                  </a:cxn>
                  <a:cxn ang="0">
                    <a:pos x="96" y="24"/>
                  </a:cxn>
                  <a:cxn ang="0">
                    <a:pos x="108" y="32"/>
                  </a:cxn>
                  <a:cxn ang="0">
                    <a:pos x="114" y="22"/>
                  </a:cxn>
                </a:cxnLst>
                <a:rect l="0" t="0" r="r" b="b"/>
                <a:pathLst>
                  <a:path w="114" h="32">
                    <a:moveTo>
                      <a:pt x="114" y="22"/>
                    </a:moveTo>
                    <a:lnTo>
                      <a:pt x="114" y="22"/>
                    </a:lnTo>
                    <a:lnTo>
                      <a:pt x="102" y="12"/>
                    </a:lnTo>
                    <a:lnTo>
                      <a:pt x="88" y="6"/>
                    </a:lnTo>
                    <a:lnTo>
                      <a:pt x="72" y="2"/>
                    </a:lnTo>
                    <a:lnTo>
                      <a:pt x="58" y="0"/>
                    </a:lnTo>
                    <a:lnTo>
                      <a:pt x="42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18" y="24"/>
                    </a:lnTo>
                    <a:lnTo>
                      <a:pt x="30" y="18"/>
                    </a:lnTo>
                    <a:lnTo>
                      <a:pt x="44" y="14"/>
                    </a:lnTo>
                    <a:lnTo>
                      <a:pt x="58" y="12"/>
                    </a:lnTo>
                    <a:lnTo>
                      <a:pt x="72" y="14"/>
                    </a:lnTo>
                    <a:lnTo>
                      <a:pt x="84" y="16"/>
                    </a:lnTo>
                    <a:lnTo>
                      <a:pt x="96" y="24"/>
                    </a:lnTo>
                    <a:lnTo>
                      <a:pt x="108" y="32"/>
                    </a:lnTo>
                    <a:lnTo>
                      <a:pt x="114" y="2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56" name="Freeform 513">
                <a:extLst>
                  <a:ext uri="{FF2B5EF4-FFF2-40B4-BE49-F238E27FC236}">
                    <a16:creationId xmlns:a16="http://schemas.microsoft.com/office/drawing/2014/main" id="{22A15DCD-D296-43D2-A72B-10320BEB1B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5218" y="3120282"/>
                <a:ext cx="186871" cy="73765"/>
              </a:xfrm>
              <a:custGeom>
                <a:avLst/>
                <a:gdLst/>
                <a:ahLst/>
                <a:cxnLst>
                  <a:cxn ang="0">
                    <a:pos x="72" y="14"/>
                  </a:cxn>
                  <a:cxn ang="0">
                    <a:pos x="72" y="14"/>
                  </a:cxn>
                  <a:cxn ang="0">
                    <a:pos x="64" y="8"/>
                  </a:cxn>
                  <a:cxn ang="0">
                    <a:pos x="56" y="2"/>
                  </a:cxn>
                  <a:cxn ang="0">
                    <a:pos x="46" y="0"/>
                  </a:cxn>
                  <a:cxn ang="0">
                    <a:pos x="38" y="0"/>
                  </a:cxn>
                  <a:cxn ang="0">
                    <a:pos x="28" y="0"/>
                  </a:cxn>
                  <a:cxn ang="0">
                    <a:pos x="20" y="2"/>
                  </a:cxn>
                  <a:cxn ang="0">
                    <a:pos x="12" y="8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0" y="18"/>
                  </a:cxn>
                  <a:cxn ang="0">
                    <a:pos x="6" y="30"/>
                  </a:cxn>
                  <a:cxn ang="0">
                    <a:pos x="6" y="30"/>
                  </a:cxn>
                  <a:cxn ang="0">
                    <a:pos x="12" y="22"/>
                  </a:cxn>
                  <a:cxn ang="0">
                    <a:pos x="12" y="22"/>
                  </a:cxn>
                  <a:cxn ang="0">
                    <a:pos x="18" y="18"/>
                  </a:cxn>
                  <a:cxn ang="0">
                    <a:pos x="24" y="14"/>
                  </a:cxn>
                  <a:cxn ang="0">
                    <a:pos x="30" y="12"/>
                  </a:cxn>
                  <a:cxn ang="0">
                    <a:pos x="38" y="12"/>
                  </a:cxn>
                  <a:cxn ang="0">
                    <a:pos x="44" y="12"/>
                  </a:cxn>
                  <a:cxn ang="0">
                    <a:pos x="52" y="14"/>
                  </a:cxn>
                  <a:cxn ang="0">
                    <a:pos x="58" y="18"/>
                  </a:cxn>
                  <a:cxn ang="0">
                    <a:pos x="62" y="22"/>
                  </a:cxn>
                  <a:cxn ang="0">
                    <a:pos x="62" y="22"/>
                  </a:cxn>
                  <a:cxn ang="0">
                    <a:pos x="68" y="30"/>
                  </a:cxn>
                  <a:cxn ang="0">
                    <a:pos x="76" y="18"/>
                  </a:cxn>
                  <a:cxn ang="0">
                    <a:pos x="76" y="18"/>
                  </a:cxn>
                  <a:cxn ang="0">
                    <a:pos x="72" y="14"/>
                  </a:cxn>
                  <a:cxn ang="0">
                    <a:pos x="72" y="14"/>
                  </a:cxn>
                </a:cxnLst>
                <a:rect l="0" t="0" r="r" b="b"/>
                <a:pathLst>
                  <a:path w="76" h="30">
                    <a:moveTo>
                      <a:pt x="72" y="14"/>
                    </a:moveTo>
                    <a:lnTo>
                      <a:pt x="72" y="14"/>
                    </a:lnTo>
                    <a:lnTo>
                      <a:pt x="64" y="8"/>
                    </a:lnTo>
                    <a:lnTo>
                      <a:pt x="56" y="2"/>
                    </a:lnTo>
                    <a:lnTo>
                      <a:pt x="46" y="0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20" y="2"/>
                    </a:lnTo>
                    <a:lnTo>
                      <a:pt x="12" y="8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18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8" y="18"/>
                    </a:lnTo>
                    <a:lnTo>
                      <a:pt x="24" y="14"/>
                    </a:lnTo>
                    <a:lnTo>
                      <a:pt x="30" y="12"/>
                    </a:lnTo>
                    <a:lnTo>
                      <a:pt x="38" y="12"/>
                    </a:lnTo>
                    <a:lnTo>
                      <a:pt x="44" y="12"/>
                    </a:lnTo>
                    <a:lnTo>
                      <a:pt x="52" y="14"/>
                    </a:lnTo>
                    <a:lnTo>
                      <a:pt x="58" y="18"/>
                    </a:lnTo>
                    <a:lnTo>
                      <a:pt x="62" y="22"/>
                    </a:lnTo>
                    <a:lnTo>
                      <a:pt x="62" y="22"/>
                    </a:lnTo>
                    <a:lnTo>
                      <a:pt x="68" y="30"/>
                    </a:lnTo>
                    <a:lnTo>
                      <a:pt x="76" y="18"/>
                    </a:lnTo>
                    <a:lnTo>
                      <a:pt x="76" y="18"/>
                    </a:lnTo>
                    <a:lnTo>
                      <a:pt x="72" y="14"/>
                    </a:lnTo>
                    <a:lnTo>
                      <a:pt x="72" y="14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57" name="Freeform 515">
                <a:extLst>
                  <a:ext uri="{FF2B5EF4-FFF2-40B4-BE49-F238E27FC236}">
                    <a16:creationId xmlns:a16="http://schemas.microsoft.com/office/drawing/2014/main" id="{7DAC04E1-7BC2-4B02-8BDE-BA3CF4D097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4574" y="3212120"/>
                <a:ext cx="68847" cy="68847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20"/>
                  </a:cxn>
                  <a:cxn ang="0">
                    <a:pos x="4" y="24"/>
                  </a:cxn>
                  <a:cxn ang="0">
                    <a:pos x="8" y="26"/>
                  </a:cxn>
                  <a:cxn ang="0">
                    <a:pos x="14" y="28"/>
                  </a:cxn>
                  <a:cxn ang="0">
                    <a:pos x="14" y="28"/>
                  </a:cxn>
                  <a:cxn ang="0">
                    <a:pos x="20" y="26"/>
                  </a:cxn>
                  <a:cxn ang="0">
                    <a:pos x="24" y="24"/>
                  </a:cxn>
                  <a:cxn ang="0">
                    <a:pos x="26" y="20"/>
                  </a:cxn>
                  <a:cxn ang="0">
                    <a:pos x="28" y="14"/>
                  </a:cxn>
                  <a:cxn ang="0">
                    <a:pos x="28" y="14"/>
                  </a:cxn>
                  <a:cxn ang="0">
                    <a:pos x="26" y="8"/>
                  </a:cxn>
                  <a:cxn ang="0">
                    <a:pos x="24" y="4"/>
                  </a:cxn>
                  <a:cxn ang="0">
                    <a:pos x="20" y="0"/>
                  </a:cxn>
                  <a:cxn ang="0">
                    <a:pos x="14" y="0"/>
                  </a:cxn>
                  <a:cxn ang="0">
                    <a:pos x="14" y="0"/>
                  </a:cxn>
                </a:cxnLst>
                <a:rect l="0" t="0" r="r" b="b"/>
                <a:pathLst>
                  <a:path w="28" h="28">
                    <a:moveTo>
                      <a:pt x="14" y="0"/>
                    </a:moveTo>
                    <a:lnTo>
                      <a:pt x="14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20"/>
                    </a:lnTo>
                    <a:lnTo>
                      <a:pt x="4" y="24"/>
                    </a:lnTo>
                    <a:lnTo>
                      <a:pt x="8" y="26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20" y="26"/>
                    </a:lnTo>
                    <a:lnTo>
                      <a:pt x="24" y="24"/>
                    </a:lnTo>
                    <a:lnTo>
                      <a:pt x="26" y="20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57AEC4FC-D1F1-4C29-A177-F959FED1B9D5}"/>
                </a:ext>
              </a:extLst>
            </p:cNvPr>
            <p:cNvGrpSpPr/>
            <p:nvPr/>
          </p:nvGrpSpPr>
          <p:grpSpPr>
            <a:xfrm>
              <a:off x="583909" y="1550140"/>
              <a:ext cx="5183486" cy="2088502"/>
              <a:chOff x="583909" y="1550140"/>
              <a:chExt cx="5183486" cy="2088502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7D6300EB-3572-4422-9A6F-FAE37CB63E4E}"/>
                  </a:ext>
                </a:extLst>
              </p:cNvPr>
              <p:cNvGrpSpPr/>
              <p:nvPr/>
            </p:nvGrpSpPr>
            <p:grpSpPr>
              <a:xfrm>
                <a:off x="583909" y="1550140"/>
                <a:ext cx="5183486" cy="2088502"/>
                <a:chOff x="589765" y="2493119"/>
                <a:chExt cx="5183486" cy="2088502"/>
              </a:xfrm>
            </p:grpSpPr>
            <p:pic>
              <p:nvPicPr>
                <p:cNvPr id="26" name="图片 25">
                  <a:extLst>
                    <a:ext uri="{FF2B5EF4-FFF2-40B4-BE49-F238E27FC236}">
                      <a16:creationId xmlns:a16="http://schemas.microsoft.com/office/drawing/2014/main" id="{433AE535-80F4-42B4-8866-32836E9EB8D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225092" y="2630882"/>
                  <a:ext cx="714145" cy="689335"/>
                </a:xfrm>
                <a:prstGeom prst="rect">
                  <a:avLst/>
                </a:prstGeom>
              </p:spPr>
            </p:pic>
            <p:sp>
              <p:nvSpPr>
                <p:cNvPr id="27" name="箭头: V 形 45">
                  <a:extLst>
                    <a:ext uri="{FF2B5EF4-FFF2-40B4-BE49-F238E27FC236}">
                      <a16:creationId xmlns:a16="http://schemas.microsoft.com/office/drawing/2014/main" id="{AD56CE75-8FC8-4377-95CA-F9130086E76E}"/>
                    </a:ext>
                  </a:extLst>
                </p:cNvPr>
                <p:cNvSpPr/>
                <p:nvPr/>
              </p:nvSpPr>
              <p:spPr>
                <a:xfrm>
                  <a:off x="1225092" y="2508002"/>
                  <a:ext cx="714145" cy="113450"/>
                </a:xfrm>
                <a:prstGeom prst="chevron">
                  <a:avLst>
                    <a:gd name="adj" fmla="val 35325"/>
                  </a:avLst>
                </a:prstGeom>
                <a:solidFill>
                  <a:schemeClr val="bg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D1D1A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Packaging</a:t>
                  </a:r>
                  <a:endParaRPr kumimoji="0" lang="zh-CN" altLang="en-US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pic>
              <p:nvPicPr>
                <p:cNvPr id="28" name="图片 27">
                  <a:extLst>
                    <a:ext uri="{FF2B5EF4-FFF2-40B4-BE49-F238E27FC236}">
                      <a16:creationId xmlns:a16="http://schemas.microsoft.com/office/drawing/2014/main" id="{5E624C24-1A2C-47BE-91A5-C37BFFBD5E7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589766" y="2625323"/>
                  <a:ext cx="635326" cy="694894"/>
                </a:xfrm>
                <a:prstGeom prst="rect">
                  <a:avLst/>
                </a:prstGeom>
              </p:spPr>
            </p:pic>
            <p:sp>
              <p:nvSpPr>
                <p:cNvPr id="29" name="箭头: V 形 44">
                  <a:extLst>
                    <a:ext uri="{FF2B5EF4-FFF2-40B4-BE49-F238E27FC236}">
                      <a16:creationId xmlns:a16="http://schemas.microsoft.com/office/drawing/2014/main" id="{B0B47A1C-080B-48D5-ADAD-55F93ED850F6}"/>
                    </a:ext>
                  </a:extLst>
                </p:cNvPr>
                <p:cNvSpPr/>
                <p:nvPr/>
              </p:nvSpPr>
              <p:spPr>
                <a:xfrm>
                  <a:off x="589765" y="2513561"/>
                  <a:ext cx="635326" cy="113120"/>
                </a:xfrm>
                <a:prstGeom prst="chevron">
                  <a:avLst>
                    <a:gd name="adj" fmla="val 35325"/>
                  </a:avLst>
                </a:prstGeom>
                <a:solidFill>
                  <a:schemeClr val="bg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D1D1A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Farm</a:t>
                  </a:r>
                  <a:endParaRPr kumimoji="0" lang="zh-CN" altLang="en-US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1" name="箭头: V 形 46">
                  <a:extLst>
                    <a:ext uri="{FF2B5EF4-FFF2-40B4-BE49-F238E27FC236}">
                      <a16:creationId xmlns:a16="http://schemas.microsoft.com/office/drawing/2014/main" id="{9BB5EB3D-24B3-47D2-BA8D-E10E0494C237}"/>
                    </a:ext>
                  </a:extLst>
                </p:cNvPr>
                <p:cNvSpPr/>
                <p:nvPr/>
              </p:nvSpPr>
              <p:spPr>
                <a:xfrm>
                  <a:off x="1939237" y="2508002"/>
                  <a:ext cx="711225" cy="113449"/>
                </a:xfrm>
                <a:prstGeom prst="chevron">
                  <a:avLst>
                    <a:gd name="adj" fmla="val 35325"/>
                  </a:avLst>
                </a:prstGeom>
                <a:solidFill>
                  <a:schemeClr val="bg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D1D1A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Transport</a:t>
                  </a:r>
                  <a:endParaRPr kumimoji="0" lang="zh-CN" altLang="en-US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2" name="箭头: V 形 47">
                  <a:extLst>
                    <a:ext uri="{FF2B5EF4-FFF2-40B4-BE49-F238E27FC236}">
                      <a16:creationId xmlns:a16="http://schemas.microsoft.com/office/drawing/2014/main" id="{AD9BDA04-DD15-4D66-BA98-BDEB233AB29D}"/>
                    </a:ext>
                  </a:extLst>
                </p:cNvPr>
                <p:cNvSpPr/>
                <p:nvPr/>
              </p:nvSpPr>
              <p:spPr>
                <a:xfrm>
                  <a:off x="2665374" y="2508002"/>
                  <a:ext cx="666451" cy="111290"/>
                </a:xfrm>
                <a:prstGeom prst="chevron">
                  <a:avLst>
                    <a:gd name="adj" fmla="val 35325"/>
                  </a:avLst>
                </a:prstGeom>
                <a:solidFill>
                  <a:schemeClr val="bg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D1D1A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Processing</a:t>
                  </a:r>
                  <a:endParaRPr kumimoji="0" lang="zh-CN" altLang="en-US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3" name="箭头: V 形 47">
                  <a:extLst>
                    <a:ext uri="{FF2B5EF4-FFF2-40B4-BE49-F238E27FC236}">
                      <a16:creationId xmlns:a16="http://schemas.microsoft.com/office/drawing/2014/main" id="{FA2663DC-AAF7-4061-A6F0-D1BC99B7B401}"/>
                    </a:ext>
                  </a:extLst>
                </p:cNvPr>
                <p:cNvSpPr/>
                <p:nvPr/>
              </p:nvSpPr>
              <p:spPr>
                <a:xfrm>
                  <a:off x="3330491" y="2508002"/>
                  <a:ext cx="666451" cy="116078"/>
                </a:xfrm>
                <a:prstGeom prst="chevron">
                  <a:avLst>
                    <a:gd name="adj" fmla="val 35325"/>
                  </a:avLst>
                </a:prstGeom>
                <a:solidFill>
                  <a:schemeClr val="bg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D1D1A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Re-load</a:t>
                  </a:r>
                  <a:endParaRPr kumimoji="0" lang="zh-CN" altLang="en-US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pic>
              <p:nvPicPr>
                <p:cNvPr id="34" name="图片 33">
                  <a:extLst>
                    <a:ext uri="{FF2B5EF4-FFF2-40B4-BE49-F238E27FC236}">
                      <a16:creationId xmlns:a16="http://schemas.microsoft.com/office/drawing/2014/main" id="{2DA5A6B6-42BA-4895-AEFB-6EDABF10A95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031231" y="2645725"/>
                  <a:ext cx="678694" cy="679915"/>
                </a:xfrm>
                <a:prstGeom prst="rect">
                  <a:avLst/>
                </a:prstGeom>
              </p:spPr>
            </p:pic>
            <p:sp>
              <p:nvSpPr>
                <p:cNvPr id="35" name="箭头: V 形 47">
                  <a:extLst>
                    <a:ext uri="{FF2B5EF4-FFF2-40B4-BE49-F238E27FC236}">
                      <a16:creationId xmlns:a16="http://schemas.microsoft.com/office/drawing/2014/main" id="{202B3DBA-8F14-442B-A4F2-AD1A9945E682}"/>
                    </a:ext>
                  </a:extLst>
                </p:cNvPr>
                <p:cNvSpPr/>
                <p:nvPr/>
              </p:nvSpPr>
              <p:spPr>
                <a:xfrm>
                  <a:off x="4031231" y="2493119"/>
                  <a:ext cx="678694" cy="142404"/>
                </a:xfrm>
                <a:prstGeom prst="chevron">
                  <a:avLst>
                    <a:gd name="adj" fmla="val 35325"/>
                  </a:avLst>
                </a:prstGeom>
                <a:solidFill>
                  <a:schemeClr val="bg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D1D1A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Shelves</a:t>
                  </a:r>
                  <a:endParaRPr kumimoji="0" lang="zh-CN" altLang="en-US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pic>
              <p:nvPicPr>
                <p:cNvPr id="36" name="图片 35">
                  <a:extLst>
                    <a:ext uri="{FF2B5EF4-FFF2-40B4-BE49-F238E27FC236}">
                      <a16:creationId xmlns:a16="http://schemas.microsoft.com/office/drawing/2014/main" id="{C9EA6077-CB31-40A5-BC83-EC198F982F2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4722553" y="2652903"/>
                  <a:ext cx="711734" cy="667313"/>
                </a:xfrm>
                <a:prstGeom prst="rect">
                  <a:avLst/>
                </a:prstGeom>
              </p:spPr>
            </p:pic>
            <p:sp>
              <p:nvSpPr>
                <p:cNvPr id="37" name="箭头: V 形 47">
                  <a:extLst>
                    <a:ext uri="{FF2B5EF4-FFF2-40B4-BE49-F238E27FC236}">
                      <a16:creationId xmlns:a16="http://schemas.microsoft.com/office/drawing/2014/main" id="{CBF2C6C2-970E-4571-BC12-2C4657A659D9}"/>
                    </a:ext>
                  </a:extLst>
                </p:cNvPr>
                <p:cNvSpPr/>
                <p:nvPr/>
              </p:nvSpPr>
              <p:spPr>
                <a:xfrm>
                  <a:off x="4722553" y="2493119"/>
                  <a:ext cx="701267" cy="142809"/>
                </a:xfrm>
                <a:prstGeom prst="chevron">
                  <a:avLst>
                    <a:gd name="adj" fmla="val 35325"/>
                  </a:avLst>
                </a:prstGeom>
                <a:solidFill>
                  <a:schemeClr val="bg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D1D1A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Disposal</a:t>
                  </a:r>
                  <a:endParaRPr kumimoji="0" lang="zh-CN" altLang="en-US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pic>
              <p:nvPicPr>
                <p:cNvPr id="38" name="图片 37">
                  <a:extLst>
                    <a:ext uri="{FF2B5EF4-FFF2-40B4-BE49-F238E27FC236}">
                      <a16:creationId xmlns:a16="http://schemas.microsoft.com/office/drawing/2014/main" id="{51CB0CAC-561E-407D-A6DA-49C88B56F536}"/>
                    </a:ext>
                  </a:extLst>
                </p:cNvPr>
                <p:cNvPicPr>
                  <a:picLocks/>
                </p:cNvPicPr>
                <p:nvPr/>
              </p:nvPicPr>
              <p:blipFill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7919" t="22285" r="57531" b="59506"/>
                <a:stretch/>
              </p:blipFill>
              <p:spPr>
                <a:xfrm>
                  <a:off x="1241160" y="3644914"/>
                  <a:ext cx="699232" cy="703424"/>
                </a:xfrm>
                <a:prstGeom prst="rect">
                  <a:avLst/>
                </a:prstGeom>
              </p:spPr>
            </p:pic>
            <p:cxnSp>
              <p:nvCxnSpPr>
                <p:cNvPr id="39" name="肘形连接符 56">
                  <a:extLst>
                    <a:ext uri="{FF2B5EF4-FFF2-40B4-BE49-F238E27FC236}">
                      <a16:creationId xmlns:a16="http://schemas.microsoft.com/office/drawing/2014/main" id="{9D9090F3-4984-4990-8AF5-139AF000D945}"/>
                    </a:ext>
                  </a:extLst>
                </p:cNvPr>
                <p:cNvCxnSpPr>
                  <a:stCxn id="38" idx="2"/>
                  <a:endCxn id="42" idx="2"/>
                </p:cNvCxnSpPr>
                <p:nvPr/>
              </p:nvCxnSpPr>
              <p:spPr>
                <a:xfrm rot="16200000" flipH="1">
                  <a:off x="3328819" y="2610294"/>
                  <a:ext cx="12700" cy="3476087"/>
                </a:xfrm>
                <a:prstGeom prst="bentConnector3">
                  <a:avLst>
                    <a:gd name="adj1" fmla="val 1800000"/>
                  </a:avLst>
                </a:prstGeom>
                <a:ln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0" name="矩形 39">
                  <a:extLst>
                    <a:ext uri="{FF2B5EF4-FFF2-40B4-BE49-F238E27FC236}">
                      <a16:creationId xmlns:a16="http://schemas.microsoft.com/office/drawing/2014/main" id="{BD6CF046-CB8D-4AF7-BFE4-05AF42343D5D}"/>
                    </a:ext>
                  </a:extLst>
                </p:cNvPr>
                <p:cNvSpPr/>
                <p:nvPr/>
              </p:nvSpPr>
              <p:spPr>
                <a:xfrm>
                  <a:off x="2346912" y="4285736"/>
                  <a:ext cx="1792189" cy="29588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5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C00000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Recyclable crates</a:t>
                  </a:r>
                  <a:endParaRPr kumimoji="0" lang="zh-CN" altLang="en-US" sz="105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41" name="梯形 40">
                  <a:extLst>
                    <a:ext uri="{FF2B5EF4-FFF2-40B4-BE49-F238E27FC236}">
                      <a16:creationId xmlns:a16="http://schemas.microsoft.com/office/drawing/2014/main" id="{ABBC1615-EAC7-4214-93C1-0CB8584D3D02}"/>
                    </a:ext>
                  </a:extLst>
                </p:cNvPr>
                <p:cNvSpPr/>
                <p:nvPr/>
              </p:nvSpPr>
              <p:spPr>
                <a:xfrm rot="10800000">
                  <a:off x="1381957" y="3419841"/>
                  <a:ext cx="4391294" cy="389751"/>
                </a:xfrm>
                <a:prstGeom prst="trapezoid">
                  <a:avLst>
                    <a:gd name="adj" fmla="val 580680"/>
                  </a:avLst>
                </a:prstGeom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6200000" scaled="1"/>
                  <a:tileRect/>
                </a:gradFill>
                <a:ln w="3175">
                  <a:noFill/>
                  <a:miter lim="800000"/>
                </a:ln>
              </p:spPr>
              <p:txBody>
                <a:bodyPr lIns="0" tIns="0" rIns="0" bIns="0"/>
                <a:lstStyle/>
                <a:p>
                  <a:pPr marL="0" marR="0" lvl="0" indent="0" algn="l" defTabSz="1103820" rtl="0" eaLnBrk="1" fontAlgn="base" latinLnBrk="0" hangingPunct="1">
                    <a:lnSpc>
                      <a:spcPts val="4617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Tx/>
                    <a:buNone/>
                    <a:tabLst/>
                    <a:defRPr/>
                  </a:pPr>
                  <a:endParaRPr kumimoji="0" lang="zh-CN" altLang="en-US" sz="8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pic>
              <p:nvPicPr>
                <p:cNvPr id="42" name="图片 41">
                  <a:extLst>
                    <a:ext uri="{FF2B5EF4-FFF2-40B4-BE49-F238E27FC236}">
                      <a16:creationId xmlns:a16="http://schemas.microsoft.com/office/drawing/2014/main" id="{B417FB9D-475C-473D-A4CD-C2B032B2348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4690216" y="3855274"/>
                  <a:ext cx="753293" cy="493064"/>
                </a:xfrm>
                <a:prstGeom prst="rect">
                  <a:avLst/>
                </a:prstGeom>
              </p:spPr>
            </p:pic>
            <p:pic>
              <p:nvPicPr>
                <p:cNvPr id="43" name="图片 42">
                  <a:extLst>
                    <a:ext uri="{FF2B5EF4-FFF2-40B4-BE49-F238E27FC236}">
                      <a16:creationId xmlns:a16="http://schemas.microsoft.com/office/drawing/2014/main" id="{A64D7921-7E0E-4C86-8F48-9CE91C54C33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950371" y="2625323"/>
                  <a:ext cx="674211" cy="681381"/>
                </a:xfrm>
                <a:prstGeom prst="rect">
                  <a:avLst/>
                </a:prstGeom>
              </p:spPr>
            </p:pic>
            <p:sp>
              <p:nvSpPr>
                <p:cNvPr id="44" name="矩形 43">
                  <a:extLst>
                    <a:ext uri="{FF2B5EF4-FFF2-40B4-BE49-F238E27FC236}">
                      <a16:creationId xmlns:a16="http://schemas.microsoft.com/office/drawing/2014/main" id="{B6032DE9-2F00-4B40-863F-9B823615CCB0}"/>
                    </a:ext>
                  </a:extLst>
                </p:cNvPr>
                <p:cNvSpPr/>
                <p:nvPr/>
              </p:nvSpPr>
              <p:spPr>
                <a:xfrm>
                  <a:off x="4590063" y="3665581"/>
                  <a:ext cx="819455" cy="2308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D1D1A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tag attached</a:t>
                  </a:r>
                </a:p>
              </p:txBody>
            </p:sp>
            <p:pic>
              <p:nvPicPr>
                <p:cNvPr id="45" name="图片 44">
                  <a:extLst>
                    <a:ext uri="{FF2B5EF4-FFF2-40B4-BE49-F238E27FC236}">
                      <a16:creationId xmlns:a16="http://schemas.microsoft.com/office/drawing/2014/main" id="{030A0BBA-B102-4115-BB55-24E7644DF35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5391785" y="3930986"/>
                  <a:ext cx="36770" cy="12780"/>
                </a:xfrm>
                <a:prstGeom prst="rect">
                  <a:avLst/>
                </a:prstGeom>
              </p:spPr>
            </p:pic>
            <p:sp>
              <p:nvSpPr>
                <p:cNvPr id="46" name="矩形 45">
                  <a:extLst>
                    <a:ext uri="{FF2B5EF4-FFF2-40B4-BE49-F238E27FC236}">
                      <a16:creationId xmlns:a16="http://schemas.microsoft.com/office/drawing/2014/main" id="{C12F6940-6C93-402F-BC88-360BAD4F82D0}"/>
                    </a:ext>
                  </a:extLst>
                </p:cNvPr>
                <p:cNvSpPr/>
                <p:nvPr/>
              </p:nvSpPr>
              <p:spPr>
                <a:xfrm>
                  <a:off x="2786421" y="3442728"/>
                  <a:ext cx="1518364" cy="25391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5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Microsoft YaHei" panose="020B0503020204020204" pitchFamily="34" charset="-122"/>
                      <a:cs typeface="Calibri" panose="020F0502020204030204" pitchFamily="34" charset="0"/>
                    </a:rPr>
                    <a:t>Enabled by Ambient IoT</a:t>
                  </a:r>
                  <a:endParaRPr kumimoji="0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黑体" panose="02010609060101010101" pitchFamily="49" charset="-122"/>
                    <a:cs typeface="Calibri" panose="020F0502020204030204" pitchFamily="34" charset="0"/>
                  </a:endParaRPr>
                </a:p>
              </p:txBody>
            </p:sp>
            <p:pic>
              <p:nvPicPr>
                <p:cNvPr id="47" name="图片 46">
                  <a:extLst>
                    <a:ext uri="{FF2B5EF4-FFF2-40B4-BE49-F238E27FC236}">
                      <a16:creationId xmlns:a16="http://schemas.microsoft.com/office/drawing/2014/main" id="{CAA7F38C-AA19-4CDD-B78E-472AC89E438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 flipH="1">
                  <a:off x="1381957" y="3685796"/>
                  <a:ext cx="116250" cy="113409"/>
                </a:xfrm>
                <a:prstGeom prst="rect">
                  <a:avLst/>
                </a:prstGeom>
              </p:spPr>
            </p:pic>
            <p:pic>
              <p:nvPicPr>
                <p:cNvPr id="48" name="图片 47">
                  <a:extLst>
                    <a:ext uri="{FF2B5EF4-FFF2-40B4-BE49-F238E27FC236}">
                      <a16:creationId xmlns:a16="http://schemas.microsoft.com/office/drawing/2014/main" id="{E0AB633D-8A76-4C2C-BF31-021440E7918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 flipH="1">
                  <a:off x="1381957" y="3782064"/>
                  <a:ext cx="116250" cy="113409"/>
                </a:xfrm>
                <a:prstGeom prst="rect">
                  <a:avLst/>
                </a:prstGeom>
              </p:spPr>
            </p:pic>
            <p:pic>
              <p:nvPicPr>
                <p:cNvPr id="49" name="图片 48">
                  <a:extLst>
                    <a:ext uri="{FF2B5EF4-FFF2-40B4-BE49-F238E27FC236}">
                      <a16:creationId xmlns:a16="http://schemas.microsoft.com/office/drawing/2014/main" id="{E6107E46-E9B1-4AE1-A3B6-AD2ED2B54F1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 flipH="1">
                  <a:off x="1382974" y="3886985"/>
                  <a:ext cx="116250" cy="113409"/>
                </a:xfrm>
                <a:prstGeom prst="rect">
                  <a:avLst/>
                </a:prstGeom>
              </p:spPr>
            </p:pic>
            <p:pic>
              <p:nvPicPr>
                <p:cNvPr id="50" name="图片 49">
                  <a:extLst>
                    <a:ext uri="{FF2B5EF4-FFF2-40B4-BE49-F238E27FC236}">
                      <a16:creationId xmlns:a16="http://schemas.microsoft.com/office/drawing/2014/main" id="{FAA42F38-00F9-430B-BC21-BD2126EFC06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 flipH="1">
                  <a:off x="1266724" y="4050492"/>
                  <a:ext cx="116250" cy="113409"/>
                </a:xfrm>
                <a:prstGeom prst="rect">
                  <a:avLst/>
                </a:prstGeom>
              </p:spPr>
            </p:pic>
            <p:pic>
              <p:nvPicPr>
                <p:cNvPr id="51" name="图片 50">
                  <a:extLst>
                    <a:ext uri="{FF2B5EF4-FFF2-40B4-BE49-F238E27FC236}">
                      <a16:creationId xmlns:a16="http://schemas.microsoft.com/office/drawing/2014/main" id="{7F7AC386-A56B-4B75-9FAC-7B8D07653F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 flipH="1">
                  <a:off x="1735911" y="4166466"/>
                  <a:ext cx="116250" cy="113409"/>
                </a:xfrm>
                <a:prstGeom prst="rect">
                  <a:avLst/>
                </a:prstGeom>
              </p:spPr>
            </p:pic>
            <p:pic>
              <p:nvPicPr>
                <p:cNvPr id="52" name="图片 51">
                  <a:extLst>
                    <a:ext uri="{FF2B5EF4-FFF2-40B4-BE49-F238E27FC236}">
                      <a16:creationId xmlns:a16="http://schemas.microsoft.com/office/drawing/2014/main" id="{3DB6A16C-815C-453D-8B9C-38178E9194D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 flipH="1">
                  <a:off x="1733070" y="4046757"/>
                  <a:ext cx="116250" cy="113409"/>
                </a:xfrm>
                <a:prstGeom prst="rect">
                  <a:avLst/>
                </a:prstGeom>
              </p:spPr>
            </p:pic>
            <p:pic>
              <p:nvPicPr>
                <p:cNvPr id="53" name="图片 52">
                  <a:extLst>
                    <a:ext uri="{FF2B5EF4-FFF2-40B4-BE49-F238E27FC236}">
                      <a16:creationId xmlns:a16="http://schemas.microsoft.com/office/drawing/2014/main" id="{29B8C60B-70E5-446F-AA37-90422AF9ED2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 flipH="1">
                  <a:off x="1733070" y="3939246"/>
                  <a:ext cx="116250" cy="113409"/>
                </a:xfrm>
                <a:prstGeom prst="rect">
                  <a:avLst/>
                </a:prstGeom>
              </p:spPr>
            </p:pic>
            <p:pic>
              <p:nvPicPr>
                <p:cNvPr id="54" name="图片 53">
                  <a:extLst>
                    <a:ext uri="{FF2B5EF4-FFF2-40B4-BE49-F238E27FC236}">
                      <a16:creationId xmlns:a16="http://schemas.microsoft.com/office/drawing/2014/main" id="{3474B778-B6F4-4A1E-AFD6-C1AA65081BE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 flipH="1">
                  <a:off x="1735970" y="3825510"/>
                  <a:ext cx="116250" cy="113409"/>
                </a:xfrm>
                <a:prstGeom prst="rect">
                  <a:avLst/>
                </a:prstGeom>
              </p:spPr>
            </p:pic>
          </p:grpSp>
          <p:pic>
            <p:nvPicPr>
              <p:cNvPr id="25" name="图片 24">
                <a:extLst>
                  <a:ext uri="{FF2B5EF4-FFF2-40B4-BE49-F238E27FC236}">
                    <a16:creationId xmlns:a16="http://schemas.microsoft.com/office/drawing/2014/main" id="{109BED70-945B-430F-9D7F-0C92BAECB5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324635" y="1709762"/>
                <a:ext cx="666451" cy="653963"/>
              </a:xfrm>
              <a:prstGeom prst="rect">
                <a:avLst/>
              </a:prstGeom>
            </p:spPr>
          </p:pic>
        </p:grp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2E5A5928-BA5F-4B35-89AB-9BFDB0FAFE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652844" y="1709923"/>
              <a:ext cx="654149" cy="653801"/>
            </a:xfrm>
            <a:prstGeom prst="rect">
              <a:avLst/>
            </a:prstGeom>
          </p:spPr>
        </p:pic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C2787C08-7EA5-49DA-B67A-7777FEB87191}"/>
              </a:ext>
            </a:extLst>
          </p:cNvPr>
          <p:cNvSpPr txBox="1"/>
          <p:nvPr/>
        </p:nvSpPr>
        <p:spPr>
          <a:xfrm>
            <a:off x="7235710" y="1883987"/>
            <a:ext cx="279204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Recycling crates E2E management</a:t>
            </a:r>
            <a:endParaRPr kumimoji="1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4FB6854-0E0C-4A9C-BBB9-ECE4E80806E4}"/>
              </a:ext>
            </a:extLst>
          </p:cNvPr>
          <p:cNvGrpSpPr/>
          <p:nvPr/>
        </p:nvGrpSpPr>
        <p:grpSpPr>
          <a:xfrm>
            <a:off x="5731485" y="2234856"/>
            <a:ext cx="5749952" cy="2383565"/>
            <a:chOff x="364525" y="4283562"/>
            <a:chExt cx="5615283" cy="1865327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F1119B09-0F92-418C-9C6A-BD1B00CEE78A}"/>
                </a:ext>
              </a:extLst>
            </p:cNvPr>
            <p:cNvSpPr txBox="1"/>
            <p:nvPr/>
          </p:nvSpPr>
          <p:spPr>
            <a:xfrm>
              <a:off x="558140" y="4283562"/>
              <a:ext cx="117626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Microsoft YaHei" panose="020B0503020204020204" pitchFamily="34" charset="-122"/>
                  <a:cs typeface="Times New Roman" panose="02020603050405020304" pitchFamily="18" charset="0"/>
                </a:rPr>
                <a:t>UC1: Stock in/out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Microsoft YaHei" panose="020B0503020204020204" pitchFamily="34" charset="-122"/>
                  <a:cs typeface="Times New Roman" panose="02020603050405020304" pitchFamily="18" charset="0"/>
                </a:rPr>
                <a:t>Inventory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3D0744FA-0228-43F4-B2B6-33CFDB412F22}"/>
                </a:ext>
              </a:extLst>
            </p:cNvPr>
            <p:cNvSpPr txBox="1"/>
            <p:nvPr/>
          </p:nvSpPr>
          <p:spPr>
            <a:xfrm>
              <a:off x="2450207" y="4283562"/>
              <a:ext cx="139793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Microsoft YaHei" panose="020B0503020204020204" pitchFamily="34" charset="-122"/>
                  <a:cs typeface="Times New Roman" panose="02020603050405020304" pitchFamily="18" charset="0"/>
                </a:rPr>
                <a:t>UC2: Status tracking during Transport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AA8AD3BD-1825-47FE-B540-581CF381F0BD}"/>
                </a:ext>
              </a:extLst>
            </p:cNvPr>
            <p:cNvSpPr txBox="1"/>
            <p:nvPr/>
          </p:nvSpPr>
          <p:spPr>
            <a:xfrm>
              <a:off x="4297283" y="4283562"/>
              <a:ext cx="139793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Microsoft YaHei" panose="020B0503020204020204" pitchFamily="34" charset="-122"/>
                  <a:cs typeface="Times New Roman" panose="02020603050405020304" pitchFamily="18" charset="0"/>
                </a:rPr>
                <a:t>UC3: Checkpoint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FA9F2EF6-9592-4D1F-986D-BBADA12AC011}"/>
                </a:ext>
              </a:extLst>
            </p:cNvPr>
            <p:cNvSpPr/>
            <p:nvPr/>
          </p:nvSpPr>
          <p:spPr>
            <a:xfrm>
              <a:off x="364525" y="5612710"/>
              <a:ext cx="18841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Stock 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in/out, automatic inventory accuracy 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99.99%</a:t>
              </a: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90256E01-F829-45BB-A9B5-BA30C8ED9389}"/>
                </a:ext>
              </a:extLst>
            </p:cNvPr>
            <p:cNvSpPr/>
            <p:nvPr/>
          </p:nvSpPr>
          <p:spPr>
            <a:xfrm>
              <a:off x="4175553" y="5588457"/>
              <a:ext cx="1804255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Automatic reading of crates in check point, accuracy 99.99%</a:t>
              </a:r>
            </a:p>
          </p:txBody>
        </p:sp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id="{B5D4FF79-B9F5-4D06-91FF-54B4F0D7C7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58140" y="4679119"/>
              <a:ext cx="1382628" cy="852368"/>
            </a:xfrm>
            <a:prstGeom prst="rect">
              <a:avLst/>
            </a:prstGeom>
          </p:spPr>
        </p:pic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1E3B68A3-9CB4-46FB-A85C-30411D0D76AB}"/>
                </a:ext>
              </a:extLst>
            </p:cNvPr>
            <p:cNvGrpSpPr/>
            <p:nvPr/>
          </p:nvGrpSpPr>
          <p:grpSpPr>
            <a:xfrm>
              <a:off x="2230077" y="4692897"/>
              <a:ext cx="1884180" cy="1455992"/>
              <a:chOff x="2230077" y="4692897"/>
              <a:chExt cx="1884180" cy="1455992"/>
            </a:xfrm>
          </p:grpSpPr>
          <p:sp>
            <p:nvSpPr>
              <p:cNvPr id="79" name="矩形 78">
                <a:extLst>
                  <a:ext uri="{FF2B5EF4-FFF2-40B4-BE49-F238E27FC236}">
                    <a16:creationId xmlns:a16="http://schemas.microsoft.com/office/drawing/2014/main" id="{DC4693D3-9129-4AA3-BD4A-6EAA85BEE3F7}"/>
                  </a:ext>
                </a:extLst>
              </p:cNvPr>
              <p:cNvSpPr/>
              <p:nvPr/>
            </p:nvSpPr>
            <p:spPr>
              <a:xfrm>
                <a:off x="2230077" y="5594891"/>
                <a:ext cx="1884180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marR="0" lvl="0" indent="-1714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ü"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Continuous monitoring and update of crates’ temperature, location etc.</a:t>
                </a:r>
              </a:p>
            </p:txBody>
          </p:sp>
          <p:pic>
            <p:nvPicPr>
              <p:cNvPr id="80" name="图片 79">
                <a:extLst>
                  <a:ext uri="{FF2B5EF4-FFF2-40B4-BE49-F238E27FC236}">
                    <a16:creationId xmlns:a16="http://schemas.microsoft.com/office/drawing/2014/main" id="{69937126-B4CC-45B7-8CFA-46C1BA9AC9F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142" t="21264" r="38597" b="53161"/>
              <a:stretch/>
            </p:blipFill>
            <p:spPr>
              <a:xfrm>
                <a:off x="3225820" y="4692897"/>
                <a:ext cx="791561" cy="838589"/>
              </a:xfrm>
              <a:prstGeom prst="rect">
                <a:avLst/>
              </a:prstGeom>
            </p:spPr>
          </p:pic>
          <p:pic>
            <p:nvPicPr>
              <p:cNvPr id="81" name="图片 80">
                <a:extLst>
                  <a:ext uri="{FF2B5EF4-FFF2-40B4-BE49-F238E27FC236}">
                    <a16:creationId xmlns:a16="http://schemas.microsoft.com/office/drawing/2014/main" id="{EA2A9D18-8C4F-4163-A21E-020A9256CC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621600" y="4881238"/>
                <a:ext cx="192376" cy="125918"/>
              </a:xfrm>
              <a:prstGeom prst="rect">
                <a:avLst/>
              </a:prstGeom>
            </p:spPr>
          </p:pic>
          <p:pic>
            <p:nvPicPr>
              <p:cNvPr id="82" name="图片 81">
                <a:extLst>
                  <a:ext uri="{FF2B5EF4-FFF2-40B4-BE49-F238E27FC236}">
                    <a16:creationId xmlns:a16="http://schemas.microsoft.com/office/drawing/2014/main" id="{DFD5914A-AD0A-40DA-A294-7E5B5C0DE8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813976" y="4881238"/>
                <a:ext cx="192376" cy="125918"/>
              </a:xfrm>
              <a:prstGeom prst="rect">
                <a:avLst/>
              </a:prstGeom>
            </p:spPr>
          </p:pic>
          <p:pic>
            <p:nvPicPr>
              <p:cNvPr id="83" name="图片 82">
                <a:extLst>
                  <a:ext uri="{FF2B5EF4-FFF2-40B4-BE49-F238E27FC236}">
                    <a16:creationId xmlns:a16="http://schemas.microsoft.com/office/drawing/2014/main" id="{F1603F5E-C955-4F20-AF2F-293D8C8140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621600" y="4994944"/>
                <a:ext cx="192376" cy="125918"/>
              </a:xfrm>
              <a:prstGeom prst="rect">
                <a:avLst/>
              </a:prstGeom>
            </p:spPr>
          </p:pic>
          <p:pic>
            <p:nvPicPr>
              <p:cNvPr id="84" name="图片 83">
                <a:extLst>
                  <a:ext uri="{FF2B5EF4-FFF2-40B4-BE49-F238E27FC236}">
                    <a16:creationId xmlns:a16="http://schemas.microsoft.com/office/drawing/2014/main" id="{74941421-6584-419D-A290-C43D1C7DA1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813976" y="4994944"/>
                <a:ext cx="192376" cy="125918"/>
              </a:xfrm>
              <a:prstGeom prst="rect">
                <a:avLst/>
              </a:prstGeom>
            </p:spPr>
          </p:pic>
          <p:pic>
            <p:nvPicPr>
              <p:cNvPr id="85" name="图片 84">
                <a:extLst>
                  <a:ext uri="{FF2B5EF4-FFF2-40B4-BE49-F238E27FC236}">
                    <a16:creationId xmlns:a16="http://schemas.microsoft.com/office/drawing/2014/main" id="{5E76AFDA-9D86-4CAC-84EF-B1607B1901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621600" y="5109621"/>
                <a:ext cx="192376" cy="125918"/>
              </a:xfrm>
              <a:prstGeom prst="rect">
                <a:avLst/>
              </a:prstGeom>
            </p:spPr>
          </p:pic>
          <p:pic>
            <p:nvPicPr>
              <p:cNvPr id="86" name="图片 85">
                <a:extLst>
                  <a:ext uri="{FF2B5EF4-FFF2-40B4-BE49-F238E27FC236}">
                    <a16:creationId xmlns:a16="http://schemas.microsoft.com/office/drawing/2014/main" id="{160EB200-B746-459A-BBF6-E8D642EA10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813976" y="5109621"/>
                <a:ext cx="192376" cy="125918"/>
              </a:xfrm>
              <a:prstGeom prst="rect">
                <a:avLst/>
              </a:prstGeom>
            </p:spPr>
          </p:pic>
          <p:pic>
            <p:nvPicPr>
              <p:cNvPr id="87" name="图片 86">
                <a:extLst>
                  <a:ext uri="{FF2B5EF4-FFF2-40B4-BE49-F238E27FC236}">
                    <a16:creationId xmlns:a16="http://schemas.microsoft.com/office/drawing/2014/main" id="{559543BD-C29A-4494-948A-0BE1DD4130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621600" y="5222758"/>
                <a:ext cx="192376" cy="125918"/>
              </a:xfrm>
              <a:prstGeom prst="rect">
                <a:avLst/>
              </a:prstGeom>
            </p:spPr>
          </p:pic>
          <p:pic>
            <p:nvPicPr>
              <p:cNvPr id="88" name="图片 87">
                <a:extLst>
                  <a:ext uri="{FF2B5EF4-FFF2-40B4-BE49-F238E27FC236}">
                    <a16:creationId xmlns:a16="http://schemas.microsoft.com/office/drawing/2014/main" id="{18F2E578-BFF2-4025-AB81-7E5E4BF795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813976" y="5222758"/>
                <a:ext cx="192376" cy="125918"/>
              </a:xfrm>
              <a:prstGeom prst="rect">
                <a:avLst/>
              </a:prstGeom>
            </p:spPr>
          </p:pic>
          <p:pic>
            <p:nvPicPr>
              <p:cNvPr id="89" name="图片 88">
                <a:extLst>
                  <a:ext uri="{FF2B5EF4-FFF2-40B4-BE49-F238E27FC236}">
                    <a16:creationId xmlns:a16="http://schemas.microsoft.com/office/drawing/2014/main" id="{00430AB3-33BA-4BCE-8902-1685696E08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621605" y="5348676"/>
                <a:ext cx="192376" cy="125918"/>
              </a:xfrm>
              <a:prstGeom prst="rect">
                <a:avLst/>
              </a:prstGeom>
            </p:spPr>
          </p:pic>
          <p:pic>
            <p:nvPicPr>
              <p:cNvPr id="90" name="图片 89">
                <a:extLst>
                  <a:ext uri="{FF2B5EF4-FFF2-40B4-BE49-F238E27FC236}">
                    <a16:creationId xmlns:a16="http://schemas.microsoft.com/office/drawing/2014/main" id="{B038EAC9-2055-4827-9200-4EE154700B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813981" y="5348676"/>
                <a:ext cx="192376" cy="125918"/>
              </a:xfrm>
              <a:prstGeom prst="rect">
                <a:avLst/>
              </a:prstGeom>
            </p:spPr>
          </p:pic>
          <p:grpSp>
            <p:nvGrpSpPr>
              <p:cNvPr id="91" name="组合 90">
                <a:extLst>
                  <a:ext uri="{FF2B5EF4-FFF2-40B4-BE49-F238E27FC236}">
                    <a16:creationId xmlns:a16="http://schemas.microsoft.com/office/drawing/2014/main" id="{E32A7CB0-E2BE-43A0-B60F-B03DA2D94A33}"/>
                  </a:ext>
                </a:extLst>
              </p:cNvPr>
              <p:cNvGrpSpPr/>
              <p:nvPr/>
            </p:nvGrpSpPr>
            <p:grpSpPr>
              <a:xfrm>
                <a:off x="2430454" y="4696954"/>
                <a:ext cx="764584" cy="827826"/>
                <a:chOff x="2430454" y="4696954"/>
                <a:chExt cx="764584" cy="827826"/>
              </a:xfrm>
            </p:grpSpPr>
            <p:grpSp>
              <p:nvGrpSpPr>
                <p:cNvPr id="92" name="组合 91">
                  <a:extLst>
                    <a:ext uri="{FF2B5EF4-FFF2-40B4-BE49-F238E27FC236}">
                      <a16:creationId xmlns:a16="http://schemas.microsoft.com/office/drawing/2014/main" id="{F88AE05F-EE9C-45F6-ADEF-837AB2C27754}"/>
                    </a:ext>
                  </a:extLst>
                </p:cNvPr>
                <p:cNvGrpSpPr/>
                <p:nvPr/>
              </p:nvGrpSpPr>
              <p:grpSpPr>
                <a:xfrm>
                  <a:off x="2430454" y="4696954"/>
                  <a:ext cx="764584" cy="827826"/>
                  <a:chOff x="2430454" y="4696954"/>
                  <a:chExt cx="764584" cy="827826"/>
                </a:xfrm>
              </p:grpSpPr>
              <p:grpSp>
                <p:nvGrpSpPr>
                  <p:cNvPr id="94" name="组合 93">
                    <a:extLst>
                      <a:ext uri="{FF2B5EF4-FFF2-40B4-BE49-F238E27FC236}">
                        <a16:creationId xmlns:a16="http://schemas.microsoft.com/office/drawing/2014/main" id="{C8BE2AB0-429A-4D89-9925-0860ECC90CA9}"/>
                      </a:ext>
                    </a:extLst>
                  </p:cNvPr>
                  <p:cNvGrpSpPr/>
                  <p:nvPr/>
                </p:nvGrpSpPr>
                <p:grpSpPr>
                  <a:xfrm>
                    <a:off x="2430454" y="4696954"/>
                    <a:ext cx="764584" cy="827826"/>
                    <a:chOff x="8387868" y="5625393"/>
                    <a:chExt cx="898985" cy="929846"/>
                  </a:xfrm>
                </p:grpSpPr>
                <p:pic>
                  <p:nvPicPr>
                    <p:cNvPr id="96" name="图片 95">
                      <a:extLst>
                        <a:ext uri="{FF2B5EF4-FFF2-40B4-BE49-F238E27FC236}">
                          <a16:creationId xmlns:a16="http://schemas.microsoft.com/office/drawing/2014/main" id="{A905D4C1-7B40-4ADF-A9D2-5216552C1057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15"/>
                    <a:stretch>
                      <a:fillRect/>
                    </a:stretch>
                  </p:blipFill>
                  <p:spPr>
                    <a:xfrm>
                      <a:off x="8387868" y="5718590"/>
                      <a:ext cx="898984" cy="836649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97" name="图片 96">
                      <a:extLst>
                        <a:ext uri="{FF2B5EF4-FFF2-40B4-BE49-F238E27FC236}">
                          <a16:creationId xmlns:a16="http://schemas.microsoft.com/office/drawing/2014/main" id="{473A5841-015F-48E6-8407-E385296DE5A5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16"/>
                    <a:stretch>
                      <a:fillRect/>
                    </a:stretch>
                  </p:blipFill>
                  <p:spPr>
                    <a:xfrm>
                      <a:off x="8628485" y="5625393"/>
                      <a:ext cx="658368" cy="677726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95" name="图片 94">
                    <a:extLst>
                      <a:ext uri="{FF2B5EF4-FFF2-40B4-BE49-F238E27FC236}">
                        <a16:creationId xmlns:a16="http://schemas.microsoft.com/office/drawing/2014/main" id="{6439A329-22D4-4E01-966C-3C6166DCFD0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7"/>
                  <a:stretch>
                    <a:fillRect/>
                  </a:stretch>
                </p:blipFill>
                <p:spPr>
                  <a:xfrm>
                    <a:off x="2683976" y="5344033"/>
                    <a:ext cx="123842" cy="95263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93" name="图片 92">
                  <a:extLst>
                    <a:ext uri="{FF2B5EF4-FFF2-40B4-BE49-F238E27FC236}">
                      <a16:creationId xmlns:a16="http://schemas.microsoft.com/office/drawing/2014/main" id="{7E6EC9C2-F4BF-43C4-98EC-9DD2F48336A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2479604" y="5108489"/>
                  <a:ext cx="149425" cy="130745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CD89733A-EEE5-4846-A671-562F729FA722}"/>
                </a:ext>
              </a:extLst>
            </p:cNvPr>
            <p:cNvGrpSpPr/>
            <p:nvPr/>
          </p:nvGrpSpPr>
          <p:grpSpPr>
            <a:xfrm>
              <a:off x="4361034" y="4664117"/>
              <a:ext cx="1270433" cy="882373"/>
              <a:chOff x="4361034" y="4664117"/>
              <a:chExt cx="1270433" cy="882373"/>
            </a:xfrm>
          </p:grpSpPr>
          <p:pic>
            <p:nvPicPr>
              <p:cNvPr id="68" name="图片 67">
                <a:extLst>
                  <a:ext uri="{FF2B5EF4-FFF2-40B4-BE49-F238E27FC236}">
                    <a16:creationId xmlns:a16="http://schemas.microsoft.com/office/drawing/2014/main" id="{0D076695-7B63-4F89-A526-05B1940357A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81" t="26258" r="75466" b="52770"/>
              <a:stretch/>
            </p:blipFill>
            <p:spPr>
              <a:xfrm>
                <a:off x="4361034" y="4664117"/>
                <a:ext cx="1270433" cy="882373"/>
              </a:xfrm>
              <a:prstGeom prst="rect">
                <a:avLst/>
              </a:prstGeom>
            </p:spPr>
          </p:pic>
          <p:pic>
            <p:nvPicPr>
              <p:cNvPr id="69" name="图片 68">
                <a:extLst>
                  <a:ext uri="{FF2B5EF4-FFF2-40B4-BE49-F238E27FC236}">
                    <a16:creationId xmlns:a16="http://schemas.microsoft.com/office/drawing/2014/main" id="{9F3E8085-2B46-45F6-BFCE-BD2AC1B1D3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561817" y="5055801"/>
                <a:ext cx="95263" cy="104790"/>
              </a:xfrm>
              <a:prstGeom prst="rect">
                <a:avLst/>
              </a:prstGeom>
            </p:spPr>
          </p:pic>
          <p:pic>
            <p:nvPicPr>
              <p:cNvPr id="70" name="图片 69">
                <a:extLst>
                  <a:ext uri="{FF2B5EF4-FFF2-40B4-BE49-F238E27FC236}">
                    <a16:creationId xmlns:a16="http://schemas.microsoft.com/office/drawing/2014/main" id="{C8259753-5079-457B-AB00-7A3F96C816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635225" y="5054435"/>
                <a:ext cx="95263" cy="104790"/>
              </a:xfrm>
              <a:prstGeom prst="rect">
                <a:avLst/>
              </a:prstGeom>
            </p:spPr>
          </p:pic>
          <p:pic>
            <p:nvPicPr>
              <p:cNvPr id="71" name="图片 70">
                <a:extLst>
                  <a:ext uri="{FF2B5EF4-FFF2-40B4-BE49-F238E27FC236}">
                    <a16:creationId xmlns:a16="http://schemas.microsoft.com/office/drawing/2014/main" id="{7947CFA1-322B-44AD-A334-D8782C49E8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716871" y="5040750"/>
                <a:ext cx="95263" cy="104790"/>
              </a:xfrm>
              <a:prstGeom prst="rect">
                <a:avLst/>
              </a:prstGeom>
            </p:spPr>
          </p:pic>
          <p:pic>
            <p:nvPicPr>
              <p:cNvPr id="72" name="图片 71">
                <a:extLst>
                  <a:ext uri="{FF2B5EF4-FFF2-40B4-BE49-F238E27FC236}">
                    <a16:creationId xmlns:a16="http://schemas.microsoft.com/office/drawing/2014/main" id="{CD6456D0-940D-4205-8132-31D9E883B4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709857" y="4975610"/>
                <a:ext cx="95263" cy="104790"/>
              </a:xfrm>
              <a:prstGeom prst="rect">
                <a:avLst/>
              </a:prstGeom>
            </p:spPr>
          </p:pic>
          <p:pic>
            <p:nvPicPr>
              <p:cNvPr id="73" name="图片 72">
                <a:extLst>
                  <a:ext uri="{FF2B5EF4-FFF2-40B4-BE49-F238E27FC236}">
                    <a16:creationId xmlns:a16="http://schemas.microsoft.com/office/drawing/2014/main" id="{ED29B03C-FB6A-44B3-9434-C5999AA07E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805120" y="4921493"/>
                <a:ext cx="95263" cy="104790"/>
              </a:xfrm>
              <a:prstGeom prst="rect">
                <a:avLst/>
              </a:prstGeom>
            </p:spPr>
          </p:pic>
          <p:pic>
            <p:nvPicPr>
              <p:cNvPr id="74" name="图片 73">
                <a:extLst>
                  <a:ext uri="{FF2B5EF4-FFF2-40B4-BE49-F238E27FC236}">
                    <a16:creationId xmlns:a16="http://schemas.microsoft.com/office/drawing/2014/main" id="{94436022-F381-4EE6-9AB5-1C95BF63D6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812519" y="5028945"/>
                <a:ext cx="95263" cy="104790"/>
              </a:xfrm>
              <a:prstGeom prst="rect">
                <a:avLst/>
              </a:prstGeom>
            </p:spPr>
          </p:pic>
          <p:pic>
            <p:nvPicPr>
              <p:cNvPr id="75" name="图片 74">
                <a:extLst>
                  <a:ext uri="{FF2B5EF4-FFF2-40B4-BE49-F238E27FC236}">
                    <a16:creationId xmlns:a16="http://schemas.microsoft.com/office/drawing/2014/main" id="{0072ADA0-1218-47EA-87B7-9BC71D6610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642409" y="4993088"/>
                <a:ext cx="95263" cy="104790"/>
              </a:xfrm>
              <a:prstGeom prst="rect">
                <a:avLst/>
              </a:prstGeom>
            </p:spPr>
          </p:pic>
          <p:pic>
            <p:nvPicPr>
              <p:cNvPr id="76" name="图片 75">
                <a:extLst>
                  <a:ext uri="{FF2B5EF4-FFF2-40B4-BE49-F238E27FC236}">
                    <a16:creationId xmlns:a16="http://schemas.microsoft.com/office/drawing/2014/main" id="{EDE3DFBD-857A-4F1D-AFE0-914EF1CDB9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815717" y="5050966"/>
                <a:ext cx="95263" cy="104790"/>
              </a:xfrm>
              <a:prstGeom prst="rect">
                <a:avLst/>
              </a:prstGeom>
            </p:spPr>
          </p:pic>
          <p:pic>
            <p:nvPicPr>
              <p:cNvPr id="77" name="图片 76">
                <a:extLst>
                  <a:ext uri="{FF2B5EF4-FFF2-40B4-BE49-F238E27FC236}">
                    <a16:creationId xmlns:a16="http://schemas.microsoft.com/office/drawing/2014/main" id="{BE3DC399-2BD8-4CC9-B25F-0A2CF16B45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720977" y="5055083"/>
                <a:ext cx="95263" cy="104790"/>
              </a:xfrm>
              <a:prstGeom prst="rect">
                <a:avLst/>
              </a:prstGeom>
            </p:spPr>
          </p:pic>
          <p:pic>
            <p:nvPicPr>
              <p:cNvPr id="78" name="图片 77">
                <a:extLst>
                  <a:ext uri="{FF2B5EF4-FFF2-40B4-BE49-F238E27FC236}">
                    <a16:creationId xmlns:a16="http://schemas.microsoft.com/office/drawing/2014/main" id="{34E025E7-2A60-4EAE-A6D5-C7D6876A15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589097" y="5031546"/>
                <a:ext cx="95263" cy="104790"/>
              </a:xfrm>
              <a:prstGeom prst="rect">
                <a:avLst/>
              </a:prstGeom>
            </p:spPr>
          </p:pic>
        </p:grp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76635D0E-E00F-4DA8-AF5C-AE50F9C0075C}"/>
              </a:ext>
            </a:extLst>
          </p:cNvPr>
          <p:cNvSpPr/>
          <p:nvPr/>
        </p:nvSpPr>
        <p:spPr>
          <a:xfrm>
            <a:off x="222919" y="4480082"/>
            <a:ext cx="6911295" cy="1701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Existing solutions issues cannot ensure continuous coverage and the cost is not acceptable.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marR="0" lvl="0" indent="-285750" algn="l" defTabSz="913746" rtl="0" eaLnBrk="1" fontAlgn="base" latinLnBrk="0" hangingPunct="1">
              <a:lnSpc>
                <a:spcPct val="150000"/>
              </a:lnSpc>
              <a:spcBef>
                <a:spcPts val="3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Consumer requirements: </a:t>
            </a:r>
          </a:p>
          <a:p>
            <a:pPr marL="742990" marR="0" lvl="1" indent="-285750" algn="l" defTabSz="913746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Tx/>
              <a:buSzPct val="60000"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Wide area continuous coverage</a:t>
            </a:r>
          </a:p>
          <a:p>
            <a:pPr marL="742990" marR="0" lvl="1" indent="-285750" algn="l" defTabSz="913746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Tx/>
              <a:buSzPct val="60000"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Device ultra low power consumption and maintenance-free,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device cost ~ 0.5$</a:t>
            </a:r>
          </a:p>
          <a:p>
            <a:pPr marL="742990" marR="0" lvl="1" indent="-285750" algn="l" defTabSz="913746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Tx/>
              <a:buSzPct val="60000"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Cell level positioning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723AB63-FF76-4561-BBCA-EB79D22EC854}"/>
              </a:ext>
            </a:extLst>
          </p:cNvPr>
          <p:cNvSpPr/>
          <p:nvPr/>
        </p:nvSpPr>
        <p:spPr>
          <a:xfrm>
            <a:off x="7235711" y="4480082"/>
            <a:ext cx="4786930" cy="1100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3746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Market space forecast: ~3.7 billion recyclable logistics crates in fresh/automotive/electronics industries in 2027 </a:t>
            </a:r>
          </a:p>
          <a:p>
            <a:pPr marL="285750" marR="0" lvl="0" indent="-285750" algn="l" defTabSz="913746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Consumers expressed the desire to support recyclable logistics crate management since 2023 </a:t>
            </a:r>
          </a:p>
        </p:txBody>
      </p:sp>
    </p:spTree>
    <p:extLst>
      <p:ext uri="{BB962C8B-B14F-4D97-AF65-F5344CB8AC3E}">
        <p14:creationId xmlns:p14="http://schemas.microsoft.com/office/powerpoint/2010/main" val="359059478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1">
            <a:extLst>
              <a:ext uri="{FF2B5EF4-FFF2-40B4-BE49-F238E27FC236}">
                <a16:creationId xmlns:a16="http://schemas.microsoft.com/office/drawing/2014/main" id="{D596280D-C757-4262-AFC9-A701CD9F167D}"/>
              </a:ext>
            </a:extLst>
          </p:cNvPr>
          <p:cNvSpPr txBox="1">
            <a:spLocks/>
          </p:cNvSpPr>
          <p:nvPr/>
        </p:nvSpPr>
        <p:spPr>
          <a:xfrm>
            <a:off x="222920" y="152931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R20</a:t>
            </a:r>
            <a:r>
              <a:rPr lang="en-US" altLang="zh-CN" sz="2800" b="1" dirty="0">
                <a:solidFill>
                  <a:srgbClr val="C00000"/>
                </a:solidFill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 </a:t>
            </a:r>
            <a:r>
              <a:rPr lang="en-US" altLang="zh-CN" sz="2800" b="1" dirty="0" err="1">
                <a:solidFill>
                  <a:srgbClr val="C00000"/>
                </a:solidFill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AIoT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 use case #2: I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nfrastructure condition monitoring</a:t>
            </a:r>
          </a:p>
        </p:txBody>
      </p:sp>
      <p:sp>
        <p:nvSpPr>
          <p:cNvPr id="167" name="矩形 166">
            <a:extLst>
              <a:ext uri="{FF2B5EF4-FFF2-40B4-BE49-F238E27FC236}">
                <a16:creationId xmlns:a16="http://schemas.microsoft.com/office/drawing/2014/main" id="{5C0D6A82-C5EE-43DC-A09E-F72BF7E2F317}"/>
              </a:ext>
            </a:extLst>
          </p:cNvPr>
          <p:cNvSpPr/>
          <p:nvPr/>
        </p:nvSpPr>
        <p:spPr>
          <a:xfrm>
            <a:off x="222920" y="742341"/>
            <a:ext cx="11808329" cy="1679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Bridges are parts of outdoor public infrastructure and smart bridge condition monitoring is important for safety and maintenance. </a:t>
            </a:r>
          </a:p>
          <a:p>
            <a:pPr marL="285750" marR="0" lvl="0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Market space forecast: hundreds to thousands of sensors per bridge</a:t>
            </a:r>
          </a:p>
          <a:p>
            <a:pPr marL="285750" marR="0" lvl="0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Types of sensor used for monitoring status of bridge: displacement, strain, deflection, tilt, cable tension, temperature, acceleration, wind direction and speed, corrosion, crack etc.</a:t>
            </a:r>
          </a:p>
        </p:txBody>
      </p:sp>
      <p:sp>
        <p:nvSpPr>
          <p:cNvPr id="205" name="矩形 204">
            <a:extLst>
              <a:ext uri="{FF2B5EF4-FFF2-40B4-BE49-F238E27FC236}">
                <a16:creationId xmlns:a16="http://schemas.microsoft.com/office/drawing/2014/main" id="{3BFE2F35-197A-4C22-9C94-B351B4278B44}"/>
              </a:ext>
            </a:extLst>
          </p:cNvPr>
          <p:cNvSpPr/>
          <p:nvPr/>
        </p:nvSpPr>
        <p:spPr>
          <a:xfrm>
            <a:off x="213983" y="4787092"/>
            <a:ext cx="4973349" cy="1546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Consumer requirements: </a:t>
            </a:r>
          </a:p>
          <a:p>
            <a:pPr marL="742990" marR="0" lvl="1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60000"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Outdoor wide area coverage</a:t>
            </a:r>
          </a:p>
          <a:p>
            <a:pPr marL="742990" marR="0" lvl="1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60000"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Device ultra low power consumption and maintenance-free, device cost ~ 0.5$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7B3D90E-7BE6-4290-8A29-EEF2A427C534}"/>
              </a:ext>
            </a:extLst>
          </p:cNvPr>
          <p:cNvGrpSpPr/>
          <p:nvPr/>
        </p:nvGrpSpPr>
        <p:grpSpPr>
          <a:xfrm>
            <a:off x="601546" y="2464076"/>
            <a:ext cx="3938703" cy="2265553"/>
            <a:chOff x="3853856" y="894625"/>
            <a:chExt cx="4291544" cy="2365342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B9BEF78B-32FD-4FA3-B71B-BED9A4AF5F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3856" y="894625"/>
              <a:ext cx="4291544" cy="2365342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4766DEAF-7F7C-4FB4-9C75-67C353B8D6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54376" y="2032177"/>
              <a:ext cx="379308" cy="471262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CD6B1ABF-A981-44BA-BD0E-79D0ADA4C1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43231" y="1934532"/>
              <a:ext cx="379308" cy="471262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1E719629-DB11-41FF-AE76-5FB650502D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57327" y="1463441"/>
              <a:ext cx="520402" cy="268040"/>
            </a:xfrm>
            <a:prstGeom prst="rect">
              <a:avLst/>
            </a:prstGeom>
          </p:spPr>
        </p:pic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A93B322A-2F5D-4E85-900A-5CE23F369CCF}"/>
                </a:ext>
              </a:extLst>
            </p:cNvPr>
            <p:cNvSpPr/>
            <p:nvPr/>
          </p:nvSpPr>
          <p:spPr>
            <a:xfrm>
              <a:off x="4265925" y="1245172"/>
              <a:ext cx="367900" cy="169277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</p:spPr>
          <p:txBody>
            <a:bodyPr wrap="square">
              <a:spAutoFit/>
            </a:bodyPr>
            <a:lstStyle/>
            <a:p>
              <a:pPr marL="0" marR="0" lvl="0" indent="0" algn="l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0525C69E-E6DA-4A63-94C3-EBEB770ACD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71417" y="978886"/>
              <a:ext cx="1800476" cy="581106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6BCC6FFB-07E6-457D-A836-B78A76ABD2A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54041" y="954619"/>
              <a:ext cx="1800476" cy="581106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4545B227-41F4-489C-A926-B4598B95B7F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87564" y="940806"/>
              <a:ext cx="1800476" cy="581106"/>
            </a:xfrm>
            <a:prstGeom prst="rect">
              <a:avLst/>
            </a:prstGeom>
          </p:spPr>
        </p:pic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DA0707BE-CA9E-4527-9484-44B47DECF933}"/>
                </a:ext>
              </a:extLst>
            </p:cNvPr>
            <p:cNvGrpSpPr/>
            <p:nvPr/>
          </p:nvGrpSpPr>
          <p:grpSpPr>
            <a:xfrm>
              <a:off x="5139336" y="1005580"/>
              <a:ext cx="1048228" cy="395870"/>
              <a:chOff x="9588910" y="3112999"/>
              <a:chExt cx="1317987" cy="584710"/>
            </a:xfrm>
          </p:grpSpPr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id="{7060F151-3E9C-403A-A3C2-CCDB52DBD7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588910" y="3116603"/>
                <a:ext cx="1317987" cy="581106"/>
              </a:xfrm>
              <a:prstGeom prst="rect">
                <a:avLst/>
              </a:prstGeom>
            </p:spPr>
          </p:pic>
          <p:pic>
            <p:nvPicPr>
              <p:cNvPr id="33" name="图片 32">
                <a:extLst>
                  <a:ext uri="{FF2B5EF4-FFF2-40B4-BE49-F238E27FC236}">
                    <a16:creationId xmlns:a16="http://schemas.microsoft.com/office/drawing/2014/main" id="{392721DC-2CCC-49C0-BB2E-02E31B1143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643485" y="3170157"/>
                <a:ext cx="200053" cy="266737"/>
              </a:xfrm>
              <a:prstGeom prst="rect">
                <a:avLst/>
              </a:prstGeom>
            </p:spPr>
          </p:pic>
          <p:pic>
            <p:nvPicPr>
              <p:cNvPr id="34" name="图片 33">
                <a:extLst>
                  <a:ext uri="{FF2B5EF4-FFF2-40B4-BE49-F238E27FC236}">
                    <a16:creationId xmlns:a16="http://schemas.microsoft.com/office/drawing/2014/main" id="{319878C1-94C7-4078-AC0C-B38CE7101E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881637" y="3167088"/>
                <a:ext cx="181000" cy="247685"/>
              </a:xfrm>
              <a:prstGeom prst="rect">
                <a:avLst/>
              </a:prstGeom>
            </p:spPr>
          </p:pic>
          <p:pic>
            <p:nvPicPr>
              <p:cNvPr id="35" name="图片 34">
                <a:extLst>
                  <a:ext uri="{FF2B5EF4-FFF2-40B4-BE49-F238E27FC236}">
                    <a16:creationId xmlns:a16="http://schemas.microsoft.com/office/drawing/2014/main" id="{F81B5443-6D0B-4B4A-9D78-2F3AF066E5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097768" y="3205378"/>
                <a:ext cx="152421" cy="190527"/>
              </a:xfrm>
              <a:prstGeom prst="rect">
                <a:avLst/>
              </a:prstGeom>
            </p:spPr>
          </p:pic>
          <p:pic>
            <p:nvPicPr>
              <p:cNvPr id="36" name="图片 35">
                <a:extLst>
                  <a:ext uri="{FF2B5EF4-FFF2-40B4-BE49-F238E27FC236}">
                    <a16:creationId xmlns:a16="http://schemas.microsoft.com/office/drawing/2014/main" id="{B2A520C9-2FF8-4F6E-BCD6-5059BCD40F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293874" y="3112999"/>
                <a:ext cx="142895" cy="323895"/>
              </a:xfrm>
              <a:prstGeom prst="rect">
                <a:avLst/>
              </a:prstGeom>
            </p:spPr>
          </p:pic>
          <p:pic>
            <p:nvPicPr>
              <p:cNvPr id="37" name="图片 36">
                <a:extLst>
                  <a:ext uri="{FF2B5EF4-FFF2-40B4-BE49-F238E27FC236}">
                    <a16:creationId xmlns:a16="http://schemas.microsoft.com/office/drawing/2014/main" id="{B2915EF3-CEFD-4351-B378-CEC5FD24A7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0477524" y="3160630"/>
                <a:ext cx="171474" cy="228632"/>
              </a:xfrm>
              <a:prstGeom prst="rect">
                <a:avLst/>
              </a:prstGeom>
            </p:spPr>
          </p:pic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id="{A9D3DA49-129A-4EFC-B4B2-5F681196F9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0641751" y="3148036"/>
                <a:ext cx="209579" cy="266737"/>
              </a:xfrm>
              <a:prstGeom prst="rect">
                <a:avLst/>
              </a:prstGeom>
            </p:spPr>
          </p:pic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id="{BA0A2AF9-28D2-4BF8-B168-1FDCD09B22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9668745" y="3407158"/>
                <a:ext cx="181000" cy="276264"/>
              </a:xfrm>
              <a:prstGeom prst="rect">
                <a:avLst/>
              </a:prstGeom>
            </p:spPr>
          </p:pic>
          <p:pic>
            <p:nvPicPr>
              <p:cNvPr id="40" name="图片 39">
                <a:extLst>
                  <a:ext uri="{FF2B5EF4-FFF2-40B4-BE49-F238E27FC236}">
                    <a16:creationId xmlns:a16="http://schemas.microsoft.com/office/drawing/2014/main" id="{EA69E4E4-71C5-4C08-B444-C9B7792D85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9881885" y="3451452"/>
                <a:ext cx="228632" cy="209579"/>
              </a:xfrm>
              <a:prstGeom prst="rect">
                <a:avLst/>
              </a:prstGeom>
            </p:spPr>
          </p:pic>
          <p:pic>
            <p:nvPicPr>
              <p:cNvPr id="41" name="图片 40">
                <a:extLst>
                  <a:ext uri="{FF2B5EF4-FFF2-40B4-BE49-F238E27FC236}">
                    <a16:creationId xmlns:a16="http://schemas.microsoft.com/office/drawing/2014/main" id="{CBAB2B47-2596-4185-8F6C-33AC93241F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0110517" y="3477156"/>
                <a:ext cx="142895" cy="152421"/>
              </a:xfrm>
              <a:prstGeom prst="rect">
                <a:avLst/>
              </a:prstGeom>
            </p:spPr>
          </p:pic>
          <p:pic>
            <p:nvPicPr>
              <p:cNvPr id="42" name="图片 41">
                <a:extLst>
                  <a:ext uri="{FF2B5EF4-FFF2-40B4-BE49-F238E27FC236}">
                    <a16:creationId xmlns:a16="http://schemas.microsoft.com/office/drawing/2014/main" id="{EFF0E929-F705-4B97-8823-5EE18A5FE3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0294916" y="3436894"/>
                <a:ext cx="152421" cy="209579"/>
              </a:xfrm>
              <a:prstGeom prst="rect">
                <a:avLst/>
              </a:prstGeom>
            </p:spPr>
          </p:pic>
          <p:pic>
            <p:nvPicPr>
              <p:cNvPr id="43" name="图片 42">
                <a:extLst>
                  <a:ext uri="{FF2B5EF4-FFF2-40B4-BE49-F238E27FC236}">
                    <a16:creationId xmlns:a16="http://schemas.microsoft.com/office/drawing/2014/main" id="{5F3D8DBC-25F0-4E31-8A96-BE451616E2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0473208" y="3424407"/>
                <a:ext cx="190527" cy="238158"/>
              </a:xfrm>
              <a:prstGeom prst="rect">
                <a:avLst/>
              </a:prstGeom>
            </p:spPr>
          </p:pic>
          <p:pic>
            <p:nvPicPr>
              <p:cNvPr id="44" name="图片 43">
                <a:extLst>
                  <a:ext uri="{FF2B5EF4-FFF2-40B4-BE49-F238E27FC236}">
                    <a16:creationId xmlns:a16="http://schemas.microsoft.com/office/drawing/2014/main" id="{3134ACC8-104F-4FB6-9A19-80098991EE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10657839" y="3404687"/>
                <a:ext cx="190527" cy="266737"/>
              </a:xfrm>
              <a:prstGeom prst="rect">
                <a:avLst/>
              </a:prstGeom>
            </p:spPr>
          </p:pic>
        </p:grp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DD71A315-2943-4BD4-8DF2-9943C325E199}"/>
                </a:ext>
              </a:extLst>
            </p:cNvPr>
            <p:cNvSpPr/>
            <p:nvPr/>
          </p:nvSpPr>
          <p:spPr>
            <a:xfrm>
              <a:off x="4079886" y="1072249"/>
              <a:ext cx="114319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02124"/>
                  </a:solidFill>
                  <a:effectLst/>
                  <a:uLnTx/>
                  <a:uFillTx/>
                  <a:latin typeface="Calibri" panose="020F0502020204030204" pitchFamily="34" charset="0"/>
                  <a:ea typeface="inherit"/>
                  <a:cs typeface="Calibri" panose="020F0502020204030204" pitchFamily="34" charset="0"/>
                </a:rPr>
                <a:t>various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02124"/>
                  </a:solidFill>
                  <a:effectLst/>
                  <a:uLnTx/>
                  <a:uFillTx/>
                  <a:latin typeface="Calibri" panose="020F0502020204030204" pitchFamily="34" charset="0"/>
                  <a:ea typeface="inherit"/>
                  <a:cs typeface="Calibri" panose="020F0502020204030204" pitchFamily="34" charset="0"/>
                </a:rPr>
                <a:t> 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02124"/>
                  </a:solidFill>
                  <a:effectLst/>
                  <a:uLnTx/>
                  <a:uFillTx/>
                  <a:latin typeface="Calibri" panose="020F0502020204030204" pitchFamily="34" charset="0"/>
                  <a:ea typeface="inherit"/>
                  <a:cs typeface="Calibri" panose="020F0502020204030204" pitchFamily="34" charset="0"/>
                </a:rPr>
                <a:t>sensors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 pitchFamily="34" charset="0"/>
                <a:ea typeface="黑体" panose="02010609060101010101" pitchFamily="49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4FCB3B50-B624-4A10-A0FD-D55DF1C38F96}"/>
              </a:ext>
            </a:extLst>
          </p:cNvPr>
          <p:cNvSpPr/>
          <p:nvPr/>
        </p:nvSpPr>
        <p:spPr>
          <a:xfrm>
            <a:off x="4710106" y="2464076"/>
            <a:ext cx="7041840" cy="2265553"/>
          </a:xfrm>
          <a:prstGeom prst="roundRect">
            <a:avLst>
              <a:gd name="adj" fmla="val 3868"/>
            </a:avLst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78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Disadvantages of other solutions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202124"/>
              </a:solidFill>
              <a:effectLst/>
              <a:uLnTx/>
              <a:uFillTx/>
              <a:latin typeface="Times New Roman" panose="02020603050405020304" pitchFamily="18" charset="0"/>
              <a:ea typeface="inherit"/>
              <a:cs typeface="Times New Roman" panose="02020603050405020304" pitchFamily="18" charset="0"/>
            </a:endParaRPr>
          </a:p>
          <a:p>
            <a:pPr marL="285750" marR="0" lvl="0" indent="-285750" algn="l" defTabSz="914478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Machine vision: conditions such as rain or night monitoring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 result low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 accuracy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which 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is not enough to meet the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demands</a:t>
            </a:r>
          </a:p>
          <a:p>
            <a:pPr marL="285750" marR="0" lvl="0" indent="-285750" algn="l" defTabSz="914478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Wired sens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or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: reliable, but the layout cost is high and complex, and the cost of monitoring equipmen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 panose="02020603050405020304" pitchFamily="18" charset="0"/>
                <a:ea typeface="inherit"/>
                <a:cs typeface="Times New Roman" panose="02020603050405020304" pitchFamily="18" charset="0"/>
              </a:rPr>
              <a:t>t is too high</a:t>
            </a:r>
            <a:endParaRPr kumimoji="0" lang="zh-CN" altLang="zh-CN" sz="11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467518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1">
            <a:extLst>
              <a:ext uri="{FF2B5EF4-FFF2-40B4-BE49-F238E27FC236}">
                <a16:creationId xmlns:a16="http://schemas.microsoft.com/office/drawing/2014/main" id="{D596280D-C757-4262-AFC9-A701CD9F167D}"/>
              </a:ext>
            </a:extLst>
          </p:cNvPr>
          <p:cNvSpPr txBox="1">
            <a:spLocks/>
          </p:cNvSpPr>
          <p:nvPr/>
        </p:nvSpPr>
        <p:spPr>
          <a:xfrm>
            <a:off x="222920" y="152931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R20</a:t>
            </a:r>
            <a:r>
              <a:rPr lang="en-US" altLang="zh-CN" sz="2800" b="1" dirty="0">
                <a:solidFill>
                  <a:srgbClr val="C00000"/>
                </a:solidFill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 </a:t>
            </a:r>
            <a:r>
              <a:rPr lang="en-US" altLang="zh-CN" sz="2800" b="1" dirty="0" err="1">
                <a:solidFill>
                  <a:srgbClr val="C00000"/>
                </a:solidFill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AIoT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 use case #3: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Smart grid</a:t>
            </a:r>
          </a:p>
        </p:txBody>
      </p:sp>
      <p:sp>
        <p:nvSpPr>
          <p:cNvPr id="167" name="矩形 166">
            <a:extLst>
              <a:ext uri="{FF2B5EF4-FFF2-40B4-BE49-F238E27FC236}">
                <a16:creationId xmlns:a16="http://schemas.microsoft.com/office/drawing/2014/main" id="{5C0D6A82-C5EE-43DC-A09E-F72BF7E2F317}"/>
              </a:ext>
            </a:extLst>
          </p:cNvPr>
          <p:cNvSpPr/>
          <p:nvPr/>
        </p:nvSpPr>
        <p:spPr>
          <a:xfrm>
            <a:off x="222920" y="742341"/>
            <a:ext cx="11673163" cy="786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In electronic power industry,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temperature monitoring is required to monitor the running status of equipment. In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this high voltage environment, the battery has safety risks. 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A0EBD4C-2918-4760-88C9-B340B5DF93A0}"/>
              </a:ext>
            </a:extLst>
          </p:cNvPr>
          <p:cNvGrpSpPr/>
          <p:nvPr/>
        </p:nvGrpSpPr>
        <p:grpSpPr>
          <a:xfrm>
            <a:off x="656677" y="1590301"/>
            <a:ext cx="3556812" cy="2589823"/>
            <a:chOff x="656677" y="1590301"/>
            <a:chExt cx="3556812" cy="2928431"/>
          </a:xfrm>
        </p:grpSpPr>
        <p:pic>
          <p:nvPicPr>
            <p:cNvPr id="180" name="图片 179">
              <a:extLst>
                <a:ext uri="{FF2B5EF4-FFF2-40B4-BE49-F238E27FC236}">
                  <a16:creationId xmlns:a16="http://schemas.microsoft.com/office/drawing/2014/main" id="{9CE8FE63-F98B-4DE5-84F6-22308E3C5E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2541" y="3210462"/>
              <a:ext cx="1099045" cy="903524"/>
            </a:xfrm>
            <a:prstGeom prst="rect">
              <a:avLst/>
            </a:prstGeom>
            <a:solidFill>
              <a:schemeClr val="bg1">
                <a:lumMod val="20000"/>
                <a:lumOff val="80000"/>
              </a:schemeClr>
            </a:solidFill>
          </p:spPr>
        </p:pic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id="{845620BC-3E9B-4A94-81D3-29878CE83E27}"/>
                </a:ext>
              </a:extLst>
            </p:cNvPr>
            <p:cNvSpPr txBox="1"/>
            <p:nvPr/>
          </p:nvSpPr>
          <p:spPr>
            <a:xfrm>
              <a:off x="1907466" y="4133156"/>
              <a:ext cx="1099045" cy="385575"/>
            </a:xfrm>
            <a:prstGeom prst="rect">
              <a:avLst/>
            </a:prstGeom>
            <a:solidFill>
              <a:schemeClr val="bg1">
                <a:lumMod val="20000"/>
                <a:lumOff val="80000"/>
              </a:schemeClr>
            </a:solidFill>
          </p:spPr>
          <p:txBody>
            <a:bodyPr wrap="square" rtlCol="0">
              <a:noAutofit/>
            </a:bodyPr>
            <a:lstStyle/>
            <a:p>
              <a:pPr marL="0" marR="0" lvl="0" indent="0" algn="ctr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AC current transformer</a:t>
              </a:r>
              <a:endParaRPr kumimoji="0" lang="zh-CN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178" name="图片 177">
              <a:extLst>
                <a:ext uri="{FF2B5EF4-FFF2-40B4-BE49-F238E27FC236}">
                  <a16:creationId xmlns:a16="http://schemas.microsoft.com/office/drawing/2014/main" id="{A517CF4B-DA52-4446-9A45-331EB7CFFD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13122" y="3210464"/>
              <a:ext cx="1099046" cy="903525"/>
            </a:xfrm>
            <a:prstGeom prst="rect">
              <a:avLst/>
            </a:prstGeom>
            <a:solidFill>
              <a:schemeClr val="bg1">
                <a:lumMod val="20000"/>
                <a:lumOff val="80000"/>
              </a:schemeClr>
            </a:solidFill>
          </p:spPr>
        </p:pic>
        <p:sp>
          <p:nvSpPr>
            <p:cNvPr id="179" name="文本框 178">
              <a:extLst>
                <a:ext uri="{FF2B5EF4-FFF2-40B4-BE49-F238E27FC236}">
                  <a16:creationId xmlns:a16="http://schemas.microsoft.com/office/drawing/2014/main" id="{F514E62E-CBD9-4A14-9790-0F5667B8E4AE}"/>
                </a:ext>
              </a:extLst>
            </p:cNvPr>
            <p:cNvSpPr txBox="1"/>
            <p:nvPr/>
          </p:nvSpPr>
          <p:spPr>
            <a:xfrm>
              <a:off x="3112462" y="4133157"/>
              <a:ext cx="1101027" cy="385575"/>
            </a:xfrm>
            <a:prstGeom prst="rect">
              <a:avLst/>
            </a:prstGeom>
            <a:solidFill>
              <a:schemeClr val="bg1">
                <a:lumMod val="20000"/>
                <a:lumOff val="80000"/>
              </a:schemeClr>
            </a:solidFill>
          </p:spPr>
          <p:txBody>
            <a:bodyPr wrap="square" rtlCol="0">
              <a:noAutofit/>
            </a:bodyPr>
            <a:lstStyle/>
            <a:p>
              <a:pPr marL="0" marR="0" lvl="0" indent="0" algn="ctr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AC switch</a:t>
              </a:r>
              <a:endParaRPr kumimoji="0" lang="zh-CN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176" name="图片 175">
              <a:extLst>
                <a:ext uri="{FF2B5EF4-FFF2-40B4-BE49-F238E27FC236}">
                  <a16:creationId xmlns:a16="http://schemas.microsoft.com/office/drawing/2014/main" id="{DCF89B56-DA28-4B2F-9896-936C26B19B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6677" y="3210465"/>
              <a:ext cx="1154327" cy="903521"/>
            </a:xfrm>
            <a:prstGeom prst="rect">
              <a:avLst/>
            </a:prstGeom>
            <a:solidFill>
              <a:schemeClr val="bg1">
                <a:lumMod val="20000"/>
                <a:lumOff val="80000"/>
              </a:schemeClr>
            </a:solidFill>
          </p:spPr>
        </p:pic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id="{F2FC20E2-373F-4C6C-A8C3-79E825347921}"/>
                </a:ext>
              </a:extLst>
            </p:cNvPr>
            <p:cNvSpPr txBox="1">
              <a:spLocks/>
            </p:cNvSpPr>
            <p:nvPr/>
          </p:nvSpPr>
          <p:spPr>
            <a:xfrm>
              <a:off x="657111" y="4133157"/>
              <a:ext cx="1153894" cy="385575"/>
            </a:xfrm>
            <a:prstGeom prst="rect">
              <a:avLst/>
            </a:prstGeom>
            <a:solidFill>
              <a:schemeClr val="bg1">
                <a:lumMod val="20000"/>
                <a:lumOff val="80000"/>
              </a:schemeClr>
            </a:solidFill>
          </p:spPr>
          <p:txBody>
            <a:bodyPr wrap="square" rtlCol="0">
              <a:noAutofit/>
            </a:bodyPr>
            <a:lstStyle/>
            <a:p>
              <a:pPr marL="0" marR="0" lvl="0" indent="0" algn="ctr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AC breaker</a:t>
              </a:r>
              <a:endParaRPr kumimoji="0" lang="zh-CN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175" name="图片 174">
              <a:extLst>
                <a:ext uri="{FF2B5EF4-FFF2-40B4-BE49-F238E27FC236}">
                  <a16:creationId xmlns:a16="http://schemas.microsoft.com/office/drawing/2014/main" id="{D01FC600-B734-4212-AB47-D0A130153DE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6716" y="1590301"/>
              <a:ext cx="3556773" cy="1539053"/>
            </a:xfrm>
            <a:prstGeom prst="rect">
              <a:avLst/>
            </a:prstGeom>
          </p:spPr>
        </p:pic>
      </p:grpSp>
      <p:sp>
        <p:nvSpPr>
          <p:cNvPr id="198" name="矩形: 圆角 197">
            <a:extLst>
              <a:ext uri="{FF2B5EF4-FFF2-40B4-BE49-F238E27FC236}">
                <a16:creationId xmlns:a16="http://schemas.microsoft.com/office/drawing/2014/main" id="{99BA3CC9-DEE5-4C07-A5C1-906286FD24C2}"/>
              </a:ext>
            </a:extLst>
          </p:cNvPr>
          <p:cNvSpPr>
            <a:spLocks/>
          </p:cNvSpPr>
          <p:nvPr/>
        </p:nvSpPr>
        <p:spPr>
          <a:xfrm>
            <a:off x="4617845" y="1842266"/>
            <a:ext cx="3215301" cy="2318807"/>
          </a:xfrm>
          <a:prstGeom prst="roundRect">
            <a:avLst>
              <a:gd name="adj" fmla="val 5439"/>
            </a:avLst>
          </a:prstGeom>
          <a:solidFill>
            <a:schemeClr val="bg1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id="{9C5FF5F1-C93A-4A64-895B-3FD6C05C136C}"/>
              </a:ext>
            </a:extLst>
          </p:cNvPr>
          <p:cNvSpPr txBox="1"/>
          <p:nvPr/>
        </p:nvSpPr>
        <p:spPr>
          <a:xfrm>
            <a:off x="4603972" y="1842893"/>
            <a:ext cx="3215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Solution 1: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Manual inspection + wired connection</a:t>
            </a:r>
          </a:p>
        </p:txBody>
      </p:sp>
      <p:sp>
        <p:nvSpPr>
          <p:cNvPr id="200" name="文本框 199">
            <a:extLst>
              <a:ext uri="{FF2B5EF4-FFF2-40B4-BE49-F238E27FC236}">
                <a16:creationId xmlns:a16="http://schemas.microsoft.com/office/drawing/2014/main" id="{F0C80236-5C5E-41B4-B364-8274B2BD8FE7}"/>
              </a:ext>
            </a:extLst>
          </p:cNvPr>
          <p:cNvSpPr txBox="1"/>
          <p:nvPr/>
        </p:nvSpPr>
        <p:spPr>
          <a:xfrm>
            <a:off x="4616524" y="2438990"/>
            <a:ext cx="3215301" cy="1585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High maintenance costs: About 1200 devices need to be monitored at a time, and the manual inspection is at 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high </a:t>
            </a:r>
            <a:r>
              <a:rPr kumimoji="0" lang="en-US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labor cost.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  <a:p>
            <a:pPr marL="171450" marR="0" lvl="0" indent="-1714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Complex networking: Wired devices are deployed at multiple sites, resulting in high deployment costs.</a:t>
            </a:r>
          </a:p>
        </p:txBody>
      </p:sp>
      <p:sp>
        <p:nvSpPr>
          <p:cNvPr id="201" name="矩形: 圆角 200">
            <a:extLst>
              <a:ext uri="{FF2B5EF4-FFF2-40B4-BE49-F238E27FC236}">
                <a16:creationId xmlns:a16="http://schemas.microsoft.com/office/drawing/2014/main" id="{72047E77-BF74-4EB5-99AC-3B058CA808F8}"/>
              </a:ext>
            </a:extLst>
          </p:cNvPr>
          <p:cNvSpPr>
            <a:spLocks/>
          </p:cNvSpPr>
          <p:nvPr/>
        </p:nvSpPr>
        <p:spPr>
          <a:xfrm>
            <a:off x="8000019" y="1842892"/>
            <a:ext cx="3490727" cy="2318182"/>
          </a:xfrm>
          <a:prstGeom prst="roundRect">
            <a:avLst>
              <a:gd name="adj" fmla="val 5162"/>
            </a:avLst>
          </a:prstGeom>
          <a:solidFill>
            <a:schemeClr val="bg1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p:sp>
        <p:nvSpPr>
          <p:cNvPr id="202" name="文本框 201">
            <a:extLst>
              <a:ext uri="{FF2B5EF4-FFF2-40B4-BE49-F238E27FC236}">
                <a16:creationId xmlns:a16="http://schemas.microsoft.com/office/drawing/2014/main" id="{4920E252-76A2-4F4A-997C-5ADD876E45F5}"/>
              </a:ext>
            </a:extLst>
          </p:cNvPr>
          <p:cNvSpPr txBox="1"/>
          <p:nvPr/>
        </p:nvSpPr>
        <p:spPr>
          <a:xfrm>
            <a:off x="8000020" y="2438990"/>
            <a:ext cx="3470360" cy="1331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Low accuracy: The measurement accuracy is affected by factors such as magnetic field, load, and reflection.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  <a:p>
            <a:pPr marL="171450" marR="0" lvl="0" indent="-1714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Poor timeliness: The infrared thermogram used for temperature measurement cannot directly locate the point. Therefore, manual fault locating is required.</a:t>
            </a: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DED9F52D-4E53-450D-B863-4A05A7D0225F}"/>
              </a:ext>
            </a:extLst>
          </p:cNvPr>
          <p:cNvSpPr txBox="1"/>
          <p:nvPr/>
        </p:nvSpPr>
        <p:spPr>
          <a:xfrm>
            <a:off x="8000020" y="1842893"/>
            <a:ext cx="349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So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lution</a:t>
            </a:r>
            <a:r>
              <a:rPr kumimoji="0" lang="en-US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2: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infrared thermometric graph</a:t>
            </a: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6058CB5C-9B93-49CE-8BB0-A8408DD6EAE7}"/>
              </a:ext>
            </a:extLst>
          </p:cNvPr>
          <p:cNvSpPr txBox="1"/>
          <p:nvPr/>
        </p:nvSpPr>
        <p:spPr>
          <a:xfrm>
            <a:off x="6792648" y="1389822"/>
            <a:ext cx="29527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Disadvantages of existing solutions</a:t>
            </a:r>
          </a:p>
        </p:txBody>
      </p:sp>
      <p:sp>
        <p:nvSpPr>
          <p:cNvPr id="205" name="矩形 204">
            <a:extLst>
              <a:ext uri="{FF2B5EF4-FFF2-40B4-BE49-F238E27FC236}">
                <a16:creationId xmlns:a16="http://schemas.microsoft.com/office/drawing/2014/main" id="{3BFE2F35-197A-4C22-9C94-B351B4278B44}"/>
              </a:ext>
            </a:extLst>
          </p:cNvPr>
          <p:cNvSpPr/>
          <p:nvPr/>
        </p:nvSpPr>
        <p:spPr>
          <a:xfrm>
            <a:off x="430501" y="4367679"/>
            <a:ext cx="11539826" cy="1679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Consumer requirements: battery-less for environment safety in extreme condition</a:t>
            </a:r>
          </a:p>
          <a:p>
            <a:pPr marL="285750" marR="0" lvl="0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Market space forecast: ~ 0.6 billion sensors in power transmission connections, transformer cables and power distribution lines, etc.</a:t>
            </a:r>
          </a:p>
          <a:p>
            <a:pPr marL="285750" marR="0" lvl="0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There are research projects to study battery-less sensor solution: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laboratory stage from 2024, field test in 2025-2026 and expected to be commercial in 2027.</a:t>
            </a:r>
          </a:p>
        </p:txBody>
      </p:sp>
    </p:spTree>
    <p:extLst>
      <p:ext uri="{BB962C8B-B14F-4D97-AF65-F5344CB8AC3E}">
        <p14:creationId xmlns:p14="http://schemas.microsoft.com/office/powerpoint/2010/main" val="49393630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1">
            <a:extLst>
              <a:ext uri="{FF2B5EF4-FFF2-40B4-BE49-F238E27FC236}">
                <a16:creationId xmlns:a16="http://schemas.microsoft.com/office/drawing/2014/main" id="{D266841D-5EAD-4228-8CD9-9E5A99F1BD41}"/>
              </a:ext>
            </a:extLst>
          </p:cNvPr>
          <p:cNvSpPr txBox="1">
            <a:spLocks/>
          </p:cNvSpPr>
          <p:nvPr/>
        </p:nvSpPr>
        <p:spPr>
          <a:xfrm>
            <a:off x="222920" y="152931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Proposal of R20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AIoT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 use cases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1B81518-D547-4A54-B599-E383E6701145}"/>
              </a:ext>
            </a:extLst>
          </p:cNvPr>
          <p:cNvSpPr/>
          <p:nvPr/>
        </p:nvSpPr>
        <p:spPr>
          <a:xfrm>
            <a:off x="324731" y="847549"/>
            <a:ext cx="11427215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3746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In Rel-20, Ambient IoT should additionally support outdoor use cases to meet urgent market demand.</a:t>
            </a:r>
          </a:p>
          <a:p>
            <a:pPr marL="285750" marR="0" lvl="0" indent="-285750" algn="l" defTabSz="913746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Outdoor inventory and command are clear use cases, and sensor use cases also have ready market demand.</a:t>
            </a:r>
          </a:p>
          <a:p>
            <a:pPr marL="285750" marR="0" lvl="0" indent="-285750" algn="l" defTabSz="913746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There is interest in positioning, hence applicable scenarios, requirements, type of solution, etc. need further discussions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6DD613-355B-4BD0-8648-62863F4CFF3C}"/>
              </a:ext>
            </a:extLst>
          </p:cNvPr>
          <p:cNvSpPr txBox="1"/>
          <p:nvPr/>
        </p:nvSpPr>
        <p:spPr>
          <a:xfrm>
            <a:off x="520742" y="5764229"/>
            <a:ext cx="11155278" cy="492443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Proposal 1: Rel-20 Ambient IoT supports outdoor inventory, outdoor sensor, and outdoor command use cases. Applicable scenarios, extent, and requirements of positioning use case support in Rel-20 should be further discussed.</a:t>
            </a: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7FE35CDF-25C6-40DC-B077-329C91296B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678997"/>
              </p:ext>
            </p:extLst>
          </p:nvPr>
        </p:nvGraphicFramePr>
        <p:xfrm>
          <a:off x="370463" y="2092556"/>
          <a:ext cx="11623829" cy="3548625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2488067">
                  <a:extLst>
                    <a:ext uri="{9D8B030D-6E8A-4147-A177-3AD203B41FA5}">
                      <a16:colId xmlns:a16="http://schemas.microsoft.com/office/drawing/2014/main" val="1824682003"/>
                    </a:ext>
                  </a:extLst>
                </a:gridCol>
                <a:gridCol w="9135762">
                  <a:extLst>
                    <a:ext uri="{9D8B030D-6E8A-4147-A177-3AD203B41FA5}">
                      <a16:colId xmlns:a16="http://schemas.microsoft.com/office/drawing/2014/main" val="1880314452"/>
                    </a:ext>
                  </a:extLst>
                </a:gridCol>
              </a:tblGrid>
              <a:tr h="519886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Representative use case (</a:t>
                      </a:r>
                      <a:r>
                        <a:rPr lang="en-US" sz="1400" kern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rUC</a:t>
                      </a:r>
                      <a:r>
                        <a:rPr lang="en-US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33050" marR="33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Analysis</a:t>
                      </a:r>
                      <a:endParaRPr lang="zh-CN" altLang="en-US" sz="14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050" marR="330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4988055"/>
                  </a:ext>
                </a:extLst>
              </a:tr>
              <a:tr h="582569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rUC5: Outdoor inventory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Example use case recyclable logistics crate management has inventory requirement</a:t>
                      </a:r>
                    </a:p>
                    <a:p>
                      <a:pPr marL="180975" marR="0" lvl="0" indent="-180975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Inventory functionality has been studied in Rel-19, it can be easily extended from indoor to outdoor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9174572"/>
                  </a:ext>
                </a:extLst>
              </a:tr>
              <a:tr h="826575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rUC6: Outdoor sensor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Example use case smart grid and infrastructure health monitoring has DO-A traffic type sensor report requirement</a:t>
                      </a:r>
                    </a:p>
                    <a:p>
                      <a:pPr marL="180975" marR="0" lvl="0" indent="-180975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 Rel-19,</a:t>
                      </a:r>
                      <a:r>
                        <a:rPr lang="zh-CN" alt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air interface for DO-DTT and DT traffic types is not sufficient for the DO-A traffic type</a:t>
                      </a:r>
                    </a:p>
                    <a:p>
                      <a:pPr marL="180975" marR="0" lvl="0" indent="-180975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functionality for sensor with DO-A traffic types should be specified in Rel-20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9840708"/>
                  </a:ext>
                </a:extLst>
              </a:tr>
              <a:tr h="901243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rUC7: Outdoor positioning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rUC7 includes use cases with cell level positioning, and higher positioning accuracy requirements</a:t>
                      </a:r>
                    </a:p>
                    <a:p>
                      <a:pPr marL="180975" marR="0" lvl="0" indent="-180975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Cell level positioning, e.g. recyclable logistics crate management, can be achieved via an inventory procedure</a:t>
                      </a:r>
                    </a:p>
                    <a:p>
                      <a:pPr marL="180975" marR="0" lvl="0" indent="-180975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For higher accuracy requirements, the scenarios, solutions, and market demand should be further discussed towards Rel-20.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6345816"/>
                  </a:ext>
                </a:extLst>
              </a:tr>
              <a:tr h="71835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rUC8: Outdoor command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Example use cases may also need device management, command procedure could also be supported</a:t>
                      </a:r>
                    </a:p>
                    <a:p>
                      <a:pPr marL="180975" marR="0" lvl="0" indent="-180975" algn="l" defTabSz="914400" rtl="0" eaLnBrk="1" fontAlgn="auto" latinLnBrk="0" hangingPunct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Command functionality has been studied in Rel-19 bundled with inventory procedure,</a:t>
                      </a:r>
                      <a:r>
                        <a:rPr lang="zh-CN" alt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it can be easily extended from indoor to outdoor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24525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326931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FE6E4D76-236A-420F-B9F1-2FB100DE6F25}"/>
              </a:ext>
            </a:extLst>
          </p:cNvPr>
          <p:cNvSpPr txBox="1">
            <a:spLocks/>
          </p:cNvSpPr>
          <p:nvPr/>
        </p:nvSpPr>
        <p:spPr>
          <a:xfrm>
            <a:off x="159798" y="69876"/>
            <a:ext cx="11831632" cy="536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defTabSz="914400" fontAlgn="base">
              <a:spcBef>
                <a:spcPct val="0"/>
              </a:spcBef>
              <a:spcAft>
                <a:spcPct val="0"/>
              </a:spcAft>
              <a:defRPr sz="3000" b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Device C is needed to support outdoor use cases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51826E7-71B6-4D4F-982C-CD8D83EBE121}"/>
              </a:ext>
            </a:extLst>
          </p:cNvPr>
          <p:cNvSpPr/>
          <p:nvPr/>
        </p:nvSpPr>
        <p:spPr>
          <a:xfrm>
            <a:off x="370463" y="714017"/>
            <a:ext cx="11395243" cy="5028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1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Device 2 studied in Rel-19 targets indoor use case and cannot support outdoor use case.</a:t>
            </a:r>
          </a:p>
          <a:p>
            <a:pPr marL="742990" marR="0" lvl="1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60000"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Based on indoor pathloss model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InF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-DH NLOS, the maximum distance of device 2 is 62.86m</a:t>
            </a:r>
          </a:p>
          <a:p>
            <a:pPr marL="742990" marR="0" lvl="1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60000"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If outdoor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pathlos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 model UMA NLOS is assumed, the maximum distance of device 2 is only 33.23m</a:t>
            </a:r>
          </a:p>
          <a:p>
            <a:pPr marL="742990" marR="0" lvl="1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60000"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The maximum distance of NR macro site is 500m or 1732m based on TR 38.830.</a:t>
            </a:r>
          </a:p>
          <a:p>
            <a:pPr marL="742990" marR="0" lvl="1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60000"/>
              <a:buFont typeface="Wingdings" panose="05000000000000000000" pitchFamily="2" charset="2"/>
              <a:buChar char="p"/>
              <a:tabLst/>
              <a:defRPr/>
            </a:pP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742990" marR="0" lvl="1" indent="-28575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60000"/>
              <a:buFont typeface="Wingdings" panose="05000000000000000000" pitchFamily="2" charset="2"/>
              <a:buChar char="p"/>
              <a:tabLst/>
              <a:defRPr/>
            </a:pP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457240" marR="0" lvl="1" indent="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60000"/>
              <a:buFontTx/>
              <a:buNone/>
              <a:tabLst/>
              <a:defRPr/>
            </a:pP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457238" marR="0" lvl="2" indent="0" algn="l" defTabSz="913746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80000"/>
              <a:buFontTx/>
              <a:buNone/>
              <a:tabLst/>
              <a:defRPr/>
            </a:pPr>
            <a:r>
              <a:rPr kumimoji="0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Proposal 2: For outdoor use cases, ‘Device C’ defined in TR 38.848 should be</a:t>
            </a:r>
            <a:r>
              <a:rPr kumimoji="0" lang="zh-CN" alt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supported.</a:t>
            </a:r>
          </a:p>
          <a:p>
            <a:pPr marL="742990" marR="0" lvl="1" indent="-285750" algn="l" defTabSz="914478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Active transmitter</a:t>
            </a:r>
          </a:p>
          <a:p>
            <a:pPr marL="742990" marR="0" lvl="1" indent="-285750" algn="l" defTabSz="914478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1 </a:t>
            </a:r>
            <a:r>
              <a:rPr kumimoji="1" lang="en-US" altLang="zh-CN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mW</a:t>
            </a:r>
            <a:r>
              <a:rPr kumimoji="1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to 10 </a:t>
            </a:r>
            <a:r>
              <a:rPr kumimoji="1" lang="en-US" altLang="zh-CN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mW</a:t>
            </a:r>
            <a:r>
              <a:rPr kumimoji="1" lang="en-US" altLang="zh-CN" sz="18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power consumption</a:t>
            </a:r>
          </a:p>
        </p:txBody>
      </p:sp>
      <p:graphicFrame>
        <p:nvGraphicFramePr>
          <p:cNvPr id="2" name="表格 2">
            <a:extLst>
              <a:ext uri="{FF2B5EF4-FFF2-40B4-BE49-F238E27FC236}">
                <a16:creationId xmlns:a16="http://schemas.microsoft.com/office/drawing/2014/main" id="{0823D74A-8D99-4F80-9092-0D29BF97671F}"/>
              </a:ext>
            </a:extLst>
          </p:cNvPr>
          <p:cNvGraphicFramePr>
            <a:graphicFrameLocks noGrp="1"/>
          </p:cNvGraphicFramePr>
          <p:nvPr/>
        </p:nvGraphicFramePr>
        <p:xfrm>
          <a:off x="821530" y="3145087"/>
          <a:ext cx="10553701" cy="94996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135281">
                  <a:extLst>
                    <a:ext uri="{9D8B030D-6E8A-4147-A177-3AD203B41FA5}">
                      <a16:colId xmlns:a16="http://schemas.microsoft.com/office/drawing/2014/main" val="4021119725"/>
                    </a:ext>
                  </a:extLst>
                </a:gridCol>
                <a:gridCol w="2806140">
                  <a:extLst>
                    <a:ext uri="{9D8B030D-6E8A-4147-A177-3AD203B41FA5}">
                      <a16:colId xmlns:a16="http://schemas.microsoft.com/office/drawing/2014/main" val="339704315"/>
                    </a:ext>
                  </a:extLst>
                </a:gridCol>
                <a:gridCol w="2806140">
                  <a:extLst>
                    <a:ext uri="{9D8B030D-6E8A-4147-A177-3AD203B41FA5}">
                      <a16:colId xmlns:a16="http://schemas.microsoft.com/office/drawing/2014/main" val="3235585861"/>
                    </a:ext>
                  </a:extLst>
                </a:gridCol>
                <a:gridCol w="2806140">
                  <a:extLst>
                    <a:ext uri="{9D8B030D-6E8A-4147-A177-3AD203B41FA5}">
                      <a16:colId xmlns:a16="http://schemas.microsoft.com/office/drawing/2014/main" val="31203316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2"/>
                          </a:solidFill>
                        </a:rPr>
                        <a:t>MPL(dB)</a:t>
                      </a:r>
                      <a:endParaRPr lang="zh-CN" altLang="en-US" sz="1600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err="1">
                          <a:solidFill>
                            <a:schemeClr val="tx2"/>
                          </a:solidFill>
                        </a:rPr>
                        <a:t>InF</a:t>
                      </a:r>
                      <a:r>
                        <a:rPr lang="en-US" altLang="zh-CN" sz="1600" dirty="0">
                          <a:solidFill>
                            <a:schemeClr val="tx2"/>
                          </a:solidFill>
                        </a:rPr>
                        <a:t>-DH NLOS</a:t>
                      </a:r>
                    </a:p>
                    <a:p>
                      <a:pPr algn="ctr"/>
                      <a:r>
                        <a:rPr lang="en-US" altLang="zh-CN" sz="1600" dirty="0">
                          <a:solidFill>
                            <a:schemeClr val="tx2"/>
                          </a:solidFill>
                        </a:rPr>
                        <a:t>Max distance(m)</a:t>
                      </a: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2"/>
                          </a:solidFill>
                        </a:rPr>
                        <a:t>UMA NLOS</a:t>
                      </a:r>
                    </a:p>
                    <a:p>
                      <a:pPr algn="ctr"/>
                      <a:r>
                        <a:rPr lang="en-US" altLang="zh-CN" sz="1600" dirty="0">
                          <a:solidFill>
                            <a:schemeClr val="tx2"/>
                          </a:solidFill>
                        </a:rPr>
                        <a:t>Max distance(m)</a:t>
                      </a:r>
                      <a:endParaRPr lang="zh-CN" altLang="en-US" sz="1600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32397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Device 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72.1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62.86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33.23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66240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43165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1">
            <a:extLst>
              <a:ext uri="{FF2B5EF4-FFF2-40B4-BE49-F238E27FC236}">
                <a16:creationId xmlns:a16="http://schemas.microsoft.com/office/drawing/2014/main" id="{D266841D-5EAD-4228-8CD9-9E5A99F1BD41}"/>
              </a:ext>
            </a:extLst>
          </p:cNvPr>
          <p:cNvSpPr txBox="1">
            <a:spLocks/>
          </p:cNvSpPr>
          <p:nvPr/>
        </p:nvSpPr>
        <p:spPr>
          <a:xfrm>
            <a:off x="222920" y="152931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Proposal of R20 SA2 Ambient IoT scope</a:t>
            </a:r>
          </a:p>
        </p:txBody>
      </p:sp>
      <p:graphicFrame>
        <p:nvGraphicFramePr>
          <p:cNvPr id="5" name="表格 9">
            <a:extLst>
              <a:ext uri="{FF2B5EF4-FFF2-40B4-BE49-F238E27FC236}">
                <a16:creationId xmlns:a16="http://schemas.microsoft.com/office/drawing/2014/main" id="{C4A54C5A-28D9-40C4-A0AB-9475C83F9D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040125"/>
              </p:ext>
            </p:extLst>
          </p:nvPr>
        </p:nvGraphicFramePr>
        <p:xfrm>
          <a:off x="879648" y="1189800"/>
          <a:ext cx="10872296" cy="3998737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460237">
                  <a:extLst>
                    <a:ext uri="{9D8B030D-6E8A-4147-A177-3AD203B41FA5}">
                      <a16:colId xmlns:a16="http://schemas.microsoft.com/office/drawing/2014/main" val="4169258285"/>
                    </a:ext>
                  </a:extLst>
                </a:gridCol>
                <a:gridCol w="3611105">
                  <a:extLst>
                    <a:ext uri="{9D8B030D-6E8A-4147-A177-3AD203B41FA5}">
                      <a16:colId xmlns:a16="http://schemas.microsoft.com/office/drawing/2014/main" val="2823346319"/>
                    </a:ext>
                  </a:extLst>
                </a:gridCol>
                <a:gridCol w="4800954">
                  <a:extLst>
                    <a:ext uri="{9D8B030D-6E8A-4147-A177-3AD203B41FA5}">
                      <a16:colId xmlns:a16="http://schemas.microsoft.com/office/drawing/2014/main" val="3261301038"/>
                    </a:ext>
                  </a:extLst>
                </a:gridCol>
              </a:tblGrid>
              <a:tr h="376788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/>
                          </a:solidFill>
                        </a:rPr>
                        <a:t>Scope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/>
                          </a:solidFill>
                        </a:rPr>
                        <a:t>Comment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8675698"/>
                  </a:ext>
                </a:extLst>
              </a:tr>
              <a:tr h="526471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Scenarios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Logistics crate management</a:t>
                      </a:r>
                    </a:p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Infrastructure condition monitoring</a:t>
                      </a:r>
                    </a:p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Smart grid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8472206"/>
                  </a:ext>
                </a:extLst>
              </a:tr>
              <a:tr h="960035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Representative use cases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Outdoor inventory</a:t>
                      </a:r>
                    </a:p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Outdoor command</a:t>
                      </a:r>
                    </a:p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Outdoor sensor </a:t>
                      </a:r>
                    </a:p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Outdoor positioning (see comment)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Applicable scenarios, extent, and requirements of positioning use case support in Rel-20 should be further discussed. </a:t>
                      </a:r>
                      <a:endParaRPr lang="zh-CN" altLang="en-US" sz="1400" dirty="0">
                        <a:solidFill>
                          <a:schemeClr val="tx1"/>
                        </a:solidFill>
                        <a:highlight>
                          <a:srgbClr val="00FF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4954186"/>
                  </a:ext>
                </a:extLst>
              </a:tr>
              <a:tr h="1176818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Traffic type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DO-A </a:t>
                      </a:r>
                    </a:p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DT</a:t>
                      </a:r>
                    </a:p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DO-DTT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Relationship between use case and traffic type: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Outdoor sensor &lt;-&gt; DO-A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Outdoor command (write/disable)&lt;-&gt; DT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Outdoor inventory and command (read)  &lt;-&gt; DO-DTT</a:t>
                      </a:r>
                      <a:endParaRPr lang="zh-CN" altLang="en-US" sz="1400" dirty="0">
                        <a:solidFill>
                          <a:schemeClr val="tx1"/>
                        </a:solidFill>
                        <a:highlight>
                          <a:srgbClr val="00FF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0179507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Device type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Type C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58004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Topology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Topology 1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3862446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24C5A2EB-A037-45DD-A7B1-B373731EF339}"/>
              </a:ext>
            </a:extLst>
          </p:cNvPr>
          <p:cNvSpPr txBox="1"/>
          <p:nvPr/>
        </p:nvSpPr>
        <p:spPr>
          <a:xfrm>
            <a:off x="518290" y="5873317"/>
            <a:ext cx="10872296" cy="4001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marR="0" lvl="0" indent="0" algn="ct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Final scope of SA2 Ambient IoT will be aligned with RAN  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562027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1">
            <a:extLst>
              <a:ext uri="{FF2B5EF4-FFF2-40B4-BE49-F238E27FC236}">
                <a16:creationId xmlns:a16="http://schemas.microsoft.com/office/drawing/2014/main" id="{3F4D63E4-57A2-4C95-B7B5-EF3E0E402E7A}"/>
              </a:ext>
            </a:extLst>
          </p:cNvPr>
          <p:cNvSpPr txBox="1">
            <a:spLocks/>
          </p:cNvSpPr>
          <p:nvPr/>
        </p:nvSpPr>
        <p:spPr>
          <a:xfrm>
            <a:off x="681925" y="541789"/>
            <a:ext cx="8518125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Consideration on topology 2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B692E24-1089-494D-9EB7-7CFE74A4FB7A}"/>
              </a:ext>
            </a:extLst>
          </p:cNvPr>
          <p:cNvSpPr txBox="1"/>
          <p:nvPr/>
        </p:nvSpPr>
        <p:spPr>
          <a:xfrm>
            <a:off x="681925" y="1634583"/>
            <a:ext cx="9942163" cy="2900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Clr>
                <a:srgbClr val="1D1D1A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SA2 had extensive study of T2 in rel-19 and several architecture options are captured in TR 23.700-13.</a:t>
            </a:r>
          </a:p>
          <a:p>
            <a:pPr marL="342900" indent="-342900" defTabSz="914400">
              <a:spcBef>
                <a:spcPts val="600"/>
              </a:spcBef>
              <a:spcAft>
                <a:spcPts val="300"/>
              </a:spcAft>
              <a:buClr>
                <a:srgbClr val="1D1D1A"/>
              </a:buClr>
              <a:buFont typeface="Wingdings" panose="05000000000000000000" pitchFamily="2" charset="2"/>
              <a:buChar char="Ø"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TSGs should jointly select </a:t>
            </a:r>
            <a:r>
              <a:rPr lang="en-US" altLang="zh-CN" sz="2000" b="1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single T2 architecture option for the RAN &amp; SA WIDs. </a:t>
            </a:r>
            <a:r>
              <a:rPr lang="en-US" altLang="zh-CN" sz="2000" b="1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 is not suitable to standardize multiple architecture options for T2.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Clr>
                <a:srgbClr val="1D1D1A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en-US" altLang="zh-CN" sz="2000" b="1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SA2 shall not to repeat the same technical issue discussion as in rel-19, and focus on concluding T2.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Clr>
                <a:srgbClr val="1D1D1A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en-US" altLang="zh-CN" sz="2000" b="1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ore insight into the commercialization opportunities for T2 is required, to allow RAN &amp; SA to find the most efficient standardization method in Rel-20.</a:t>
            </a:r>
          </a:p>
        </p:txBody>
      </p:sp>
    </p:spTree>
    <p:extLst>
      <p:ext uri="{BB962C8B-B14F-4D97-AF65-F5344CB8AC3E}">
        <p14:creationId xmlns:p14="http://schemas.microsoft.com/office/powerpoint/2010/main" val="2118174125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1">
            <a:extLst>
              <a:ext uri="{FF2B5EF4-FFF2-40B4-BE49-F238E27FC236}">
                <a16:creationId xmlns:a16="http://schemas.microsoft.com/office/drawing/2014/main" id="{D266841D-5EAD-4228-8CD9-9E5A99F1BD41}"/>
              </a:ext>
            </a:extLst>
          </p:cNvPr>
          <p:cNvSpPr txBox="1">
            <a:spLocks/>
          </p:cNvSpPr>
          <p:nvPr/>
        </p:nvSpPr>
        <p:spPr>
          <a:xfrm>
            <a:off x="495533" y="261419"/>
            <a:ext cx="10027817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Gap analysis between Device C and Device 1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03A9D02-CB02-40E2-BD8D-2AB0F9CA8A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265508"/>
              </p:ext>
            </p:extLst>
          </p:nvPr>
        </p:nvGraphicFramePr>
        <p:xfrm>
          <a:off x="495533" y="1354953"/>
          <a:ext cx="10027817" cy="3269535"/>
        </p:xfrm>
        <a:graphic>
          <a:graphicData uri="http://schemas.openxmlformats.org/drawingml/2006/table">
            <a:tbl>
              <a:tblPr firstRow="1" bandRow="1"/>
              <a:tblGrid>
                <a:gridCol w="1424365">
                  <a:extLst>
                    <a:ext uri="{9D8B030D-6E8A-4147-A177-3AD203B41FA5}">
                      <a16:colId xmlns:a16="http://schemas.microsoft.com/office/drawing/2014/main" val="3963915789"/>
                    </a:ext>
                  </a:extLst>
                </a:gridCol>
                <a:gridCol w="838892">
                  <a:extLst>
                    <a:ext uri="{9D8B030D-6E8A-4147-A177-3AD203B41FA5}">
                      <a16:colId xmlns:a16="http://schemas.microsoft.com/office/drawing/2014/main" val="643979087"/>
                    </a:ext>
                  </a:extLst>
                </a:gridCol>
                <a:gridCol w="1666274">
                  <a:extLst>
                    <a:ext uri="{9D8B030D-6E8A-4147-A177-3AD203B41FA5}">
                      <a16:colId xmlns:a16="http://schemas.microsoft.com/office/drawing/2014/main" val="1263898941"/>
                    </a:ext>
                  </a:extLst>
                </a:gridCol>
                <a:gridCol w="3029621">
                  <a:extLst>
                    <a:ext uri="{9D8B030D-6E8A-4147-A177-3AD203B41FA5}">
                      <a16:colId xmlns:a16="http://schemas.microsoft.com/office/drawing/2014/main" val="3369209975"/>
                    </a:ext>
                  </a:extLst>
                </a:gridCol>
                <a:gridCol w="3068665">
                  <a:extLst>
                    <a:ext uri="{9D8B030D-6E8A-4147-A177-3AD203B41FA5}">
                      <a16:colId xmlns:a16="http://schemas.microsoft.com/office/drawing/2014/main" val="3606773156"/>
                    </a:ext>
                  </a:extLst>
                </a:gridCol>
              </a:tblGrid>
              <a:tr h="608223"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400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  <a:endParaRPr lang="zh-CN" altLang="en-US" sz="14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400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Passive Device (Type 1)</a:t>
                      </a:r>
                      <a:endParaRPr lang="zh-CN" altLang="en-US" sz="14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400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Active Device (Type C)</a:t>
                      </a:r>
                      <a:endParaRPr lang="zh-CN" altLang="en-US" sz="14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676802"/>
                  </a:ext>
                </a:extLst>
              </a:tr>
              <a:tr h="447499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Registration Management</a:t>
                      </a:r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D5EA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Mobile Originated Registration</a:t>
                      </a: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18000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Not Support</a:t>
                      </a: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180000" algn="l" fontAlgn="ctr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Support</a:t>
                      </a: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5128124"/>
                  </a:ext>
                </a:extLst>
              </a:tr>
              <a:tr h="44749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100" b="1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404" marR="91404" marT="45702" marB="45702" anchor="ctr"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Tag ID</a:t>
                      </a: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Permanent ID</a:t>
                      </a: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180000"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Support</a:t>
                      </a: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180000"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Support</a:t>
                      </a: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7148647"/>
                  </a:ext>
                </a:extLst>
              </a:tr>
              <a:tr h="4474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Temporary ID</a:t>
                      </a:r>
                      <a:endParaRPr lang="zh-CN" alt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180000"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Support</a:t>
                      </a: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180000"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Support</a:t>
                      </a: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0701297"/>
                  </a:ext>
                </a:extLst>
              </a:tr>
              <a:tr h="8336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Data Transmission</a:t>
                      </a: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D5EA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Service Operation</a:t>
                      </a: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18000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DO-DTT: Inventory/Read</a:t>
                      </a:r>
                    </a:p>
                    <a:p>
                      <a:pPr marL="18000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DT: Write/Kill</a:t>
                      </a: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18000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DO-DTT: Inventory/Read</a:t>
                      </a:r>
                    </a:p>
                    <a:p>
                      <a:pPr marL="18000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DT: Write/Kill</a:t>
                      </a:r>
                    </a:p>
                    <a:p>
                      <a:pPr marL="18000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DO-A: device originated sensor data report</a:t>
                      </a: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1160193"/>
                  </a:ext>
                </a:extLst>
              </a:tr>
              <a:tr h="4851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Mobility Management</a:t>
                      </a:r>
                    </a:p>
                  </a:txBody>
                  <a:tcPr marL="7137" marR="7137" marT="713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D5EA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TAU-like mobility management</a:t>
                      </a: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180000"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Not Support</a:t>
                      </a: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180000" algn="l" fontAlgn="ctr"/>
                      <a:r>
                        <a:rPr lang="en-US" altLang="zh-CN" sz="1100" b="0" i="0" u="none" strike="noStrike" kern="1200" baseline="0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Support</a:t>
                      </a:r>
                      <a:endParaRPr lang="en-US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7134" marR="7134" marT="71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97817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7514296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目录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2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91E8AC51-71E2-47EB-A98B-31EFD4425DE1}"/>
    </a:ext>
  </a:extLst>
</a:theme>
</file>

<file path=ppt/theme/theme3.xml><?xml version="1.0" encoding="utf-8"?>
<a:theme xmlns:a="http://schemas.openxmlformats.org/drawingml/2006/main" name="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C34AD67-7538-4717-9A73-50191031DBF3}"/>
    </a:ext>
  </a:extLst>
</a:theme>
</file>

<file path=ppt/theme/theme4.xml><?xml version="1.0" encoding="utf-8"?>
<a:theme xmlns:a="http://schemas.openxmlformats.org/drawingml/2006/main" name="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5.xml><?xml version="1.0" encoding="utf-8"?>
<a:theme xmlns:a="http://schemas.openxmlformats.org/drawingml/2006/main" name="1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6.xml><?xml version="1.0" encoding="utf-8"?>
<a:theme xmlns:a="http://schemas.openxmlformats.org/drawingml/2006/main" name="2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7.xml><?xml version="1.0" encoding="utf-8"?>
<a:theme xmlns:a="http://schemas.openxmlformats.org/drawingml/2006/main" name="A-IoT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chemeClr val="tx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2735</TotalTime>
  <Words>1409</Words>
  <Application>Microsoft Office PowerPoint</Application>
  <PresentationFormat>自定义</PresentationFormat>
  <Paragraphs>179</Paragraphs>
  <Slides>11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Microsoft YaHei</vt:lpstr>
      <vt:lpstr>Microsoft YaHei</vt:lpstr>
      <vt:lpstr>Arial</vt:lpstr>
      <vt:lpstr>Calibri</vt:lpstr>
      <vt:lpstr>Courier New</vt:lpstr>
      <vt:lpstr>Times New Roman</vt:lpstr>
      <vt:lpstr>Wingdings</vt:lpstr>
      <vt:lpstr>封面页_图片版 </vt:lpstr>
      <vt:lpstr>目录页</vt:lpstr>
      <vt:lpstr>章节页</vt:lpstr>
      <vt:lpstr>结束页</vt:lpstr>
      <vt:lpstr>1_封面页_图片版 </vt:lpstr>
      <vt:lpstr>2_封面页_图片版 </vt:lpstr>
      <vt:lpstr>A-IoT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Zhourunze (WN)</dc:creator>
  <cp:lastModifiedBy>Huawei</cp:lastModifiedBy>
  <cp:revision>112</cp:revision>
  <dcterms:created xsi:type="dcterms:W3CDTF">2020-08-28T08:44:19Z</dcterms:created>
  <dcterms:modified xsi:type="dcterms:W3CDTF">2025-03-28T17:05:01Z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(3)jYYNeYqg9URZpIMFTCIdCeNVquPuEel+nDIRQAPIrqxIM5/g5oBljBFaM7g0G3UnNz5I+Lxl
3XzinOb8XrntK+5cii2s/5KHPjVzf2+eT3mkXei0qIqPydT3E9AVL+q4EyN8GFi16B7wafrk
4kKM5b+QlkGvEvrZjPSJu+gnMw7e5TCMMA4EFmF63Ml0dr3+nOPNvAa9KZcwTzlYVuij6jfG
g8y1IjQWMDwHw00j5e</vt:lpwstr>
  </property>
  <property fmtid="{D5CDD505-2E9C-101B-9397-08002B2CF9AE}" pid="3" name="_2015_ms_pID_7253431">
    <vt:lpwstr>H7ij+MfWkrtIywe4S+a0D9BcavELomSG2Ib18xpyvB9q0hdvxoTFcA
gBSOtSnelc6axUseSTlTOvrYN0dRtpTwq9jai4mvc90zFnFZ95NvYO9xJufYr9daOcrVzTqA
GLaIfnqxEKsMJa+WZsbxcLXVnwjEyMOlQVTIeSsuPg293uwzAsm52yuhwds5TG3iH8g9FsCF
fj4i37YlF4KE29z1CbP/AqQpgHM7wlZTKoEN</vt:lpwstr>
  </property>
  <property fmtid="{D5CDD505-2E9C-101B-9397-08002B2CF9AE}" pid="4" name="_2015_ms_pID_7253432">
    <vt:lpwstr>9g==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1598576536</vt:lpwstr>
  </property>
</Properties>
</file>