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5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43A9A2-20C3-DB4E-743F-5A50E683E056}" name="Sundar Sriram" initials="SS" userId="S::s.sriram@cablelabs.com::8a8c9287-6aac-4c61-b8c1-70391d029e1f" providerId="AD"/>
  <p188:author id="{B4D960B9-9F46-6438-413C-2D70DE50A3E2}" name="CableLabs User" initials="CU" userId="CableLabs Us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2ABF84-21B2-4ADA-90CF-1E95C61AF7C1}" v="2" dt="2025-03-27T19:58:47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76" autoAdjust="0"/>
    <p:restoredTop sz="92517" autoAdjust="0"/>
  </p:normalViewPr>
  <p:slideViewPr>
    <p:cSldViewPr snapToGrid="0">
      <p:cViewPr varScale="1">
        <p:scale>
          <a:sx n="118" d="100"/>
          <a:sy n="118" d="100"/>
        </p:scale>
        <p:origin x="1176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dar Sriram" userId="8a8c9287-6aac-4c61-b8c1-70391d029e1f" providerId="ADAL" clId="{592ABF84-21B2-4ADA-90CF-1E95C61AF7C1}"/>
    <pc:docChg chg="custSel modSld">
      <pc:chgData name="Sundar Sriram" userId="8a8c9287-6aac-4c61-b8c1-70391d029e1f" providerId="ADAL" clId="{592ABF84-21B2-4ADA-90CF-1E95C61AF7C1}" dt="2025-03-27T19:58:47.913" v="105" actId="14100"/>
      <pc:docMkLst>
        <pc:docMk/>
      </pc:docMkLst>
      <pc:sldChg chg="modSp mod">
        <pc:chgData name="Sundar Sriram" userId="8a8c9287-6aac-4c61-b8c1-70391d029e1f" providerId="ADAL" clId="{592ABF84-21B2-4ADA-90CF-1E95C61AF7C1}" dt="2025-03-27T19:50:48.402" v="47" actId="20577"/>
        <pc:sldMkLst>
          <pc:docMk/>
          <pc:sldMk cId="0" sldId="341"/>
        </pc:sldMkLst>
        <pc:spChg chg="mod">
          <ac:chgData name="Sundar Sriram" userId="8a8c9287-6aac-4c61-b8c1-70391d029e1f" providerId="ADAL" clId="{592ABF84-21B2-4ADA-90CF-1E95C61AF7C1}" dt="2025-03-27T19:50:48.402" v="47" actId="20577"/>
          <ac:spMkLst>
            <pc:docMk/>
            <pc:sldMk cId="0" sldId="341"/>
            <ac:spMk id="2" creationId="{713DF1BE-952B-121A-F2EE-070E24C752EF}"/>
          </ac:spMkLst>
        </pc:spChg>
      </pc:sldChg>
      <pc:sldChg chg="modSp">
        <pc:chgData name="Sundar Sriram" userId="8a8c9287-6aac-4c61-b8c1-70391d029e1f" providerId="ADAL" clId="{592ABF84-21B2-4ADA-90CF-1E95C61AF7C1}" dt="2025-03-27T19:58:47.913" v="105" actId="14100"/>
        <pc:sldMkLst>
          <pc:docMk/>
          <pc:sldMk cId="0" sldId="363"/>
        </pc:sldMkLst>
        <pc:spChg chg="mod">
          <ac:chgData name="Sundar Sriram" userId="8a8c9287-6aac-4c61-b8c1-70391d029e1f" providerId="ADAL" clId="{592ABF84-21B2-4ADA-90CF-1E95C61AF7C1}" dt="2025-03-27T19:58:47.913" v="105" actId="14100"/>
          <ac:spMkLst>
            <pc:docMk/>
            <pc:sldMk cId="0" sldId="363"/>
            <ac:spMk id="6147" creationId="{33CFEE74-7B51-47B2-8BC9-945D38E983E7}"/>
          </ac:spMkLst>
        </pc:spChg>
      </pc:sldChg>
      <pc:sldChg chg="addSp modSp mod">
        <pc:chgData name="Sundar Sriram" userId="8a8c9287-6aac-4c61-b8c1-70391d029e1f" providerId="ADAL" clId="{592ABF84-21B2-4ADA-90CF-1E95C61AF7C1}" dt="2025-03-27T19:55:14.996" v="103" actId="20577"/>
        <pc:sldMkLst>
          <pc:docMk/>
          <pc:sldMk cId="0" sldId="365"/>
        </pc:sldMkLst>
        <pc:spChg chg="add mod">
          <ac:chgData name="Sundar Sriram" userId="8a8c9287-6aac-4c61-b8c1-70391d029e1f" providerId="ADAL" clId="{592ABF84-21B2-4ADA-90CF-1E95C61AF7C1}" dt="2025-03-27T19:55:14.996" v="103" actId="20577"/>
          <ac:spMkLst>
            <pc:docMk/>
            <pc:sldMk cId="0" sldId="365"/>
            <ac:spMk id="3" creationId="{0A84D6ED-D1AF-7254-8842-C5E5D4EC165B}"/>
          </ac:spMkLst>
        </pc:spChg>
        <pc:spChg chg="mod">
          <ac:chgData name="Sundar Sriram" userId="8a8c9287-6aac-4c61-b8c1-70391d029e1f" providerId="ADAL" clId="{592ABF84-21B2-4ADA-90CF-1E95C61AF7C1}" dt="2025-03-27T19:54:36.039" v="65" actId="13926"/>
          <ac:spMkLst>
            <pc:docMk/>
            <pc:sldMk cId="0" sldId="365"/>
            <ac:spMk id="8194" creationId="{3AFF4909-1900-46CD-87F7-AE296C59418F}"/>
          </ac:spMkLst>
        </pc:spChg>
      </pc:sldChg>
      <pc:sldChg chg="modSp mod">
        <pc:chgData name="Sundar Sriram" userId="8a8c9287-6aac-4c61-b8c1-70391d029e1f" providerId="ADAL" clId="{592ABF84-21B2-4ADA-90CF-1E95C61AF7C1}" dt="2025-03-27T19:56:15.486" v="104" actId="13926"/>
        <pc:sldMkLst>
          <pc:docMk/>
          <pc:sldMk cId="2424538177" sldId="366"/>
        </pc:sldMkLst>
        <pc:spChg chg="mod">
          <ac:chgData name="Sundar Sriram" userId="8a8c9287-6aac-4c61-b8c1-70391d029e1f" providerId="ADAL" clId="{592ABF84-21B2-4ADA-90CF-1E95C61AF7C1}" dt="2025-03-27T19:56:15.486" v="104" actId="13926"/>
          <ac:spMkLst>
            <pc:docMk/>
            <pc:sldMk cId="2424538177" sldId="366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6890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185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S2-2503828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628900"/>
            <a:ext cx="7886700" cy="1323975"/>
          </a:xfrm>
        </p:spPr>
        <p:txBody>
          <a:bodyPr/>
          <a:lstStyle/>
          <a:p>
            <a:pPr eaLnBrk="1" hangingPunct="1"/>
            <a:r>
              <a:rPr lang="en-GB" altLang="en-US" dirty="0"/>
              <a:t>Rel-20 6G Priorities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3DF1BE-952B-121A-F2EE-070E24C752EF}"/>
              </a:ext>
            </a:extLst>
          </p:cNvPr>
          <p:cNvSpPr txBox="1">
            <a:spLocks/>
          </p:cNvSpPr>
          <p:nvPr/>
        </p:nvSpPr>
        <p:spPr bwMode="auto">
          <a:xfrm>
            <a:off x="2152650" y="3952875"/>
            <a:ext cx="78867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sz="3200" dirty="0"/>
              <a:t>CableLabs, Charter Communications, Comcast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68241"/>
            <a:ext cx="10903527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Nunito Sans Normal" pitchFamily="2" charset="77"/>
              </a:rPr>
              <a:t>6G should build on the principles of 5G, specifically on –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latin typeface="Nunito Sans Normal" pitchFamily="2" charset="77"/>
              </a:rPr>
              <a:t>Access-agnostic core network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latin typeface="Nunito Sans Normal" pitchFamily="2" charset="77"/>
              </a:rPr>
              <a:t>New features specified to work across different access networks</a:t>
            </a:r>
          </a:p>
          <a:p>
            <a:pPr lvl="1">
              <a:lnSpc>
                <a:spcPct val="100000"/>
              </a:lnSpc>
            </a:pPr>
            <a:endParaRPr lang="en-US" sz="1600" dirty="0">
              <a:latin typeface="Nunito Sans Normal" pitchFamily="2" charset="77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Nunito Sans Normal" pitchFamily="2" charset="77"/>
              </a:rPr>
              <a:t>Backward compatibility with previous generation of 3GPP and non-3GPP networks</a:t>
            </a:r>
          </a:p>
          <a:p>
            <a:pPr>
              <a:lnSpc>
                <a:spcPct val="100000"/>
              </a:lnSpc>
            </a:pPr>
            <a:endParaRPr lang="en-US" sz="1600" dirty="0">
              <a:latin typeface="Nunito Sans Normal" pitchFamily="2" charset="77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Nunito Sans Normal" pitchFamily="2" charset="77"/>
              </a:rPr>
              <a:t>Support for non-3GPP access from the first release of 6G specifications</a:t>
            </a:r>
          </a:p>
          <a:p>
            <a:pPr>
              <a:lnSpc>
                <a:spcPct val="100000"/>
              </a:lnSpc>
            </a:pPr>
            <a:endParaRPr lang="en-US" sz="1600" dirty="0">
              <a:latin typeface="Nunito Sans Normal" pitchFamily="2" charset="77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Nunito Sans Normal" pitchFamily="2" charset="77"/>
              </a:rPr>
              <a:t>New feature parity across access-network types for reduced fragmentation, and improved interoperability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MSO 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5437362"/>
              </p:ext>
            </p:extLst>
          </p:nvPr>
        </p:nvGraphicFramePr>
        <p:xfrm>
          <a:off x="162966" y="1839130"/>
          <a:ext cx="11866068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305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692991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0051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2969264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364992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Inherent non-3GPP access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 Day 1, 6G UE can access network services (e.g., data, voice) through 3GPP access and/or non-3GPP access (e.g., Wi-Fi, wireline).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Access-agnostic control mechanisms between core and AN.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Non-3GPP access continues to transport the majority of network traffic and is essential to complement 3GPP access for any operator.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RAN2, RAN3,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Native multi-access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Support for fast user plane policy-based traffic management.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Enhanced policies considering link and access-based metrics.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Enhanced traffic differentiation to accommodate new multimedia streaming.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Seamless, simplified connectivity across access networks is crucial for user experience.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RAN2, RAN3,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Support and identification of diverse device types across access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Support devices with different capabilities including robust authentication and authorization mechanisms for each.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Identification of a device across access networks.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Unified management of all the user’s devices, irrespective of the underlying access, allows the operator to be a one-stop shop for all of the user’s connectivity needs.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RAN2, RAN3,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976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Differentiated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Enable differentiated QoS per individual device, per user-of-device, and per service.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/>
                        <a:t>Mechanisms to ensure consistent QoS across access networks.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Different devices/users/apps have different network demands which need to fulfilled dynamically and effortlessly.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RAN2, RAN3,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976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AI/ML capability across access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Collection and exposure of network analytics from non-3GPP access.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Support operation of AI/ML applications both on core and AN edge.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AI/ML mechanisms need to encompass all domains data to be effective.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RAN2, RAN3,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379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Non-3GPP ISAC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Incorporating non-3GPP sensing within the 6G sensing framework.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Non-3GPP sensing data &amp; mechanisms complement and augment the sensing service.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356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Non-3GPP </a:t>
                      </a:r>
                      <a:r>
                        <a:rPr lang="en-US" sz="1100" dirty="0" err="1"/>
                        <a:t>AIoT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/>
                        <a:t>Extend the </a:t>
                      </a:r>
                      <a:r>
                        <a:rPr lang="en-US" sz="1100" dirty="0" err="1"/>
                        <a:t>AIoT</a:t>
                      </a:r>
                      <a:r>
                        <a:rPr lang="en-US" sz="1100" dirty="0"/>
                        <a:t> framework to include non-3GPP access nodes and spectrum.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Extending the coverage of where the </a:t>
                      </a:r>
                      <a:r>
                        <a:rPr lang="en-US" sz="1100" dirty="0" err="1"/>
                        <a:t>AIoT</a:t>
                      </a:r>
                      <a:r>
                        <a:rPr lang="en-US" sz="1100" dirty="0"/>
                        <a:t> service can be offered.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85299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A84D6ED-D1AF-7254-8842-C5E5D4EC165B}"/>
              </a:ext>
            </a:extLst>
          </p:cNvPr>
          <p:cNvSpPr txBox="1"/>
          <p:nvPr/>
        </p:nvSpPr>
        <p:spPr>
          <a:xfrm>
            <a:off x="8023344" y="6548617"/>
            <a:ext cx="3552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MSO- </a:t>
            </a:r>
            <a:r>
              <a:rPr lang="en-US" dirty="0"/>
              <a:t>Multi System Operators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7507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Built-in Day-1 support of non-3GPP access within the 6G system</a:t>
            </a:r>
          </a:p>
          <a:p>
            <a:endParaRPr lang="en-US" altLang="en-US" sz="2400" dirty="0"/>
          </a:p>
          <a:p>
            <a:r>
              <a:rPr lang="en-US" altLang="en-US" sz="2400" dirty="0"/>
              <a:t>Seamless integration and operations between different access networks</a:t>
            </a:r>
          </a:p>
          <a:p>
            <a:endParaRPr lang="en-US" altLang="en-US" sz="2400" dirty="0"/>
          </a:p>
          <a:p>
            <a:r>
              <a:rPr lang="en-US" altLang="en-US" sz="2400" dirty="0"/>
              <a:t>Diverse device support across access networks</a:t>
            </a:r>
          </a:p>
          <a:p>
            <a:endParaRPr lang="en-US" altLang="en-US" sz="2400" dirty="0"/>
          </a:p>
          <a:p>
            <a:r>
              <a:rPr lang="en-US" altLang="en-US" sz="2400" dirty="0"/>
              <a:t>Differentiated QoS based on device/user/app needs</a:t>
            </a:r>
          </a:p>
          <a:p>
            <a:endParaRPr lang="en-US" altLang="en-US" sz="2400" dirty="0"/>
          </a:p>
          <a:p>
            <a:r>
              <a:rPr lang="en-US" altLang="en-US" sz="2400" dirty="0"/>
              <a:t>Extending support for 6G services like AI/ML, ISAC, </a:t>
            </a:r>
            <a:r>
              <a:rPr lang="en-US" altLang="en-US" sz="2400" dirty="0" err="1"/>
              <a:t>AIoT</a:t>
            </a:r>
            <a:r>
              <a:rPr lang="en-US" altLang="en-US" sz="2400" dirty="0"/>
              <a:t> in an access-agnostic way, including non-3GPP access resources 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7041</TotalTime>
  <Words>496</Words>
  <Application>Microsoft Macintosh PowerPoint</Application>
  <PresentationFormat>Widescreen</PresentationFormat>
  <Paragraphs>73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Nunito Sans Normal</vt:lpstr>
      <vt:lpstr>Times New Roman</vt:lpstr>
      <vt:lpstr>Office Theme</vt:lpstr>
      <vt:lpstr>Rel-20 6G Priorities</vt:lpstr>
      <vt:lpstr>Outline</vt:lpstr>
      <vt:lpstr>MSO View on 6G SID Scope Content for Architecture requirements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CableLabs User</cp:lastModifiedBy>
  <cp:revision>623</cp:revision>
  <dcterms:created xsi:type="dcterms:W3CDTF">2010-02-05T13:52:04Z</dcterms:created>
  <dcterms:modified xsi:type="dcterms:W3CDTF">2025-03-28T16:32:56Z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