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
  </p:notesMasterIdLst>
  <p:handoutMasterIdLst>
    <p:handoutMasterId r:id="rId9"/>
  </p:handoutMasterIdLst>
  <p:sldIdLst>
    <p:sldId id="360" r:id="rId5"/>
    <p:sldId id="476" r:id="rId6"/>
    <p:sldId id="427" r:id="rId7"/>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9" autoAdjust="0"/>
    <p:restoredTop sz="95887" autoAdjust="0"/>
  </p:normalViewPr>
  <p:slideViewPr>
    <p:cSldViewPr snapToGrid="0">
      <p:cViewPr varScale="1">
        <p:scale>
          <a:sx n="109" d="100"/>
          <a:sy n="109" d="100"/>
        </p:scale>
        <p:origin x="864" y="108"/>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0" d="100"/>
          <a:sy n="70" d="100"/>
        </p:scale>
        <p:origin x="1290"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2025/3/28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2025/3/28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2</a:t>
            </a:fld>
            <a:endParaRPr kumimoji="1" lang="ja-JP" altLang="en-US"/>
          </a:p>
        </p:txBody>
      </p:sp>
    </p:spTree>
    <p:extLst>
      <p:ext uri="{BB962C8B-B14F-4D97-AF65-F5344CB8AC3E}">
        <p14:creationId xmlns:p14="http://schemas.microsoft.com/office/powerpoint/2010/main" val="1319148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3</a:t>
            </a:fld>
            <a:endParaRPr kumimoji="1" lang="ja-JP" altLang="en-US"/>
          </a:p>
        </p:txBody>
      </p:sp>
    </p:spTree>
    <p:extLst>
      <p:ext uri="{BB962C8B-B14F-4D97-AF65-F5344CB8AC3E}">
        <p14:creationId xmlns:p14="http://schemas.microsoft.com/office/powerpoint/2010/main" val="3445892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1221921" y="2345348"/>
            <a:ext cx="9748158" cy="1026501"/>
          </a:xfrm>
          <a:prstGeom prst="rect">
            <a:avLst/>
          </a:prstGeom>
        </p:spPr>
        <p:txBody>
          <a:bodyPr anchor="ctr"/>
          <a:lstStyle>
            <a:lvl1pPr algn="ctr">
              <a:defRPr sz="5400">
                <a:solidFill>
                  <a:schemeClr val="tx1"/>
                </a:solidFill>
                <a:latin typeface="Samsung Sharp Sans Bold" pitchFamily="2" charset="0"/>
              </a:defRPr>
            </a:lvl1pPr>
          </a:lstStyle>
          <a:p>
            <a:pPr lvl="0"/>
            <a:r>
              <a:rPr kumimoji="1" lang="en-US" altLang="ja-JP" dirty="0"/>
              <a:t>Edit Master text style</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3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11065933" y="55044"/>
            <a:ext cx="922868" cy="232822"/>
          </a:xfrm>
          <a:prstGeom prst="rect">
            <a:avLst/>
          </a:prstGeom>
        </p:spPr>
        <p:txBody>
          <a:bodyPr/>
          <a:lstStyle>
            <a:lvl1pPr>
              <a:defRPr/>
            </a:lvl1pPr>
          </a:lstStyle>
          <a:p>
            <a:r>
              <a:rPr kumimoji="1" lang="en-US" altLang="ja-JP" dirty="0"/>
              <a:t>SP-241594</a:t>
            </a:r>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
        <p:nvSpPr>
          <p:cNvPr id="5" name="Footer Placeholder 1">
            <a:extLst>
              <a:ext uri="{FF2B5EF4-FFF2-40B4-BE49-F238E27FC236}">
                <a16:creationId xmlns:a16="http://schemas.microsoft.com/office/drawing/2014/main" id="{BC54207C-5A0B-4203-A076-3FCBD3781A87}"/>
              </a:ext>
            </a:extLst>
          </p:cNvPr>
          <p:cNvSpPr txBox="1">
            <a:spLocks/>
          </p:cNvSpPr>
          <p:nvPr userDrawn="1"/>
        </p:nvSpPr>
        <p:spPr>
          <a:xfrm>
            <a:off x="51065" y="38111"/>
            <a:ext cx="2996936" cy="232822"/>
          </a:xfrm>
          <a:prstGeom prst="rect">
            <a:avLst/>
          </a:prstGeom>
        </p:spPr>
        <p:txBody>
          <a:bodyPr/>
          <a:ls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a:lstStyle>
          <a:p>
            <a:r>
              <a:rPr kumimoji="1" lang="en-US" altLang="ja-JP" dirty="0"/>
              <a:t>3GPP TSG SA Meeting #106, 10 – 13 Dec 2024</a:t>
            </a:r>
          </a:p>
        </p:txBody>
      </p:sp>
    </p:spTree>
    <p:extLst>
      <p:ext uri="{BB962C8B-B14F-4D97-AF65-F5344CB8AC3E}">
        <p14:creationId xmlns:p14="http://schemas.microsoft.com/office/powerpoint/2010/main" val="3288105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
        <p:nvSpPr>
          <p:cNvPr id="10" name="Footer Placeholder 9">
            <a:extLst>
              <a:ext uri="{FF2B5EF4-FFF2-40B4-BE49-F238E27FC236}">
                <a16:creationId xmlns:a16="http://schemas.microsoft.com/office/drawing/2014/main" id="{CC2F99CD-E90F-3044-A435-90F26F0BE5FC}"/>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SamsungOne 400" panose="020B0503030303020204" pitchFamily="34" charset="0"/>
                <a:ea typeface="SamsungOne 400" panose="020B0503030303020204" pitchFamily="34" charset="0"/>
                <a:cs typeface="Samsung Sharp Sans Bold" pitchFamily="2" charset="0"/>
              </a:rPr>
              <a:pPr algn="l"/>
              <a:t>‹#›</a:t>
            </a:fld>
            <a:endParaRPr lang="en-US" sz="750" b="0" dirty="0">
              <a:solidFill>
                <a:schemeClr val="tx1"/>
              </a:solidFill>
              <a:latin typeface="SamsungOne 400" panose="020B0503030303020204" pitchFamily="34" charset="0"/>
              <a:ea typeface="SamsungOne 400" panose="020B0503030303020204" pitchFamily="34" charset="0"/>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709" r:id="rId4"/>
    <p:sldLayoutId id="2147483670" r:id="rId5"/>
    <p:sldLayoutId id="2147483673" r:id="rId6"/>
    <p:sldLayoutId id="2147483711" r:id="rId7"/>
    <p:sldLayoutId id="2147483712" r:id="rId8"/>
    <p:sldLayoutId id="2147483713" r:id="rId9"/>
    <p:sldLayoutId id="2147483714" r:id="rId10"/>
    <p:sldLayoutId id="2147483715" r:id="rId11"/>
    <p:sldLayoutId id="2147483716" r:id="rId12"/>
    <p:sldLayoutId id="2147483718" r:id="rId13"/>
    <p:sldLayoutId id="2147483720" r:id="rId14"/>
    <p:sldLayoutId id="2147483721" r:id="rId15"/>
    <p:sldLayoutId id="2147483723" r:id="rId16"/>
    <p:sldLayoutId id="2147483724" r:id="rId17"/>
    <p:sldLayoutId id="2147483726" r:id="rId18"/>
    <p:sldLayoutId id="2147483727" r:id="rId19"/>
    <p:sldLayoutId id="2147483728" r:id="rId20"/>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1394919" y="2285891"/>
            <a:ext cx="9402161" cy="1377251"/>
          </a:xfrm>
        </p:spPr>
        <p:txBody>
          <a:bodyPr/>
          <a:lstStyle/>
          <a:p>
            <a:r>
              <a:rPr lang="en-US" altLang="ko-KR" dirty="0"/>
              <a:t> Discussion for 6G Study on Network</a:t>
            </a:r>
            <a:r>
              <a:rPr lang="ko-KR" altLang="en-US" dirty="0"/>
              <a:t> </a:t>
            </a:r>
            <a:r>
              <a:rPr lang="en-US" altLang="ko-KR" dirty="0"/>
              <a:t>Resilience</a:t>
            </a:r>
          </a:p>
        </p:txBody>
      </p:sp>
      <p:sp>
        <p:nvSpPr>
          <p:cNvPr id="5" name="TextBox 4">
            <a:extLst>
              <a:ext uri="{FF2B5EF4-FFF2-40B4-BE49-F238E27FC236}">
                <a16:creationId xmlns:a16="http://schemas.microsoft.com/office/drawing/2014/main" id="{78704CF8-ACE0-6B45-A57C-E59EF5E9A593}"/>
              </a:ext>
            </a:extLst>
          </p:cNvPr>
          <p:cNvSpPr txBox="1"/>
          <p:nvPr/>
        </p:nvSpPr>
        <p:spPr>
          <a:xfrm>
            <a:off x="459970" y="5385957"/>
            <a:ext cx="4267200" cy="923330"/>
          </a:xfrm>
          <a:prstGeom prst="rect">
            <a:avLst/>
          </a:prstGeom>
          <a:noFill/>
        </p:spPr>
        <p:txBody>
          <a:bodyPr wrap="square" rtlCol="0">
            <a:spAutoFit/>
          </a:bodyPr>
          <a:lstStyle/>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solidFill>
                  <a:schemeClr val="tx1"/>
                </a:solidFill>
                <a:latin typeface="SamsungOne 700" panose="020B0803030303020204" pitchFamily="34" charset="0"/>
              </a:rPr>
              <a:t>Agenda item: 	30.7</a:t>
            </a:r>
          </a:p>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Source: 		</a:t>
            </a:r>
            <a:r>
              <a:rPr kumimoji="1" lang="en-US" altLang="ja-JP" sz="1800" dirty="0">
                <a:solidFill>
                  <a:schemeClr val="tx1"/>
                </a:solidFill>
                <a:latin typeface="SamsungOne 700" panose="020B0803030303020204" pitchFamily="34" charset="0"/>
              </a:rPr>
              <a:t>Samsung</a:t>
            </a:r>
          </a:p>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Document for:	Discussion</a:t>
            </a:r>
            <a:endParaRPr kumimoji="1" lang="ja-JP" altLang="en-US" sz="1800" dirty="0">
              <a:solidFill>
                <a:schemeClr val="tx1"/>
              </a:solidFill>
              <a:latin typeface="SamsungOne 700" panose="020B0803030303020204" pitchFamily="34" charset="0"/>
            </a:endParaRPr>
          </a:p>
        </p:txBody>
      </p:sp>
      <p:sp>
        <p:nvSpPr>
          <p:cNvPr id="3" name="TextBox 2">
            <a:extLst>
              <a:ext uri="{FF2B5EF4-FFF2-40B4-BE49-F238E27FC236}">
                <a16:creationId xmlns:a16="http://schemas.microsoft.com/office/drawing/2014/main" id="{E1778F02-C43A-4D84-8A10-CAC394101E6C}"/>
              </a:ext>
            </a:extLst>
          </p:cNvPr>
          <p:cNvSpPr txBox="1"/>
          <p:nvPr/>
        </p:nvSpPr>
        <p:spPr>
          <a:xfrm>
            <a:off x="177296" y="240790"/>
            <a:ext cx="4452690" cy="523220"/>
          </a:xfrm>
          <a:prstGeom prst="rect">
            <a:avLst/>
          </a:prstGeom>
          <a:noFill/>
        </p:spPr>
        <p:txBody>
          <a:bodyPr wrap="square" rtlCol="0">
            <a:spAutoFit/>
          </a:bodyPr>
          <a:lstStyle/>
          <a:p>
            <a:r>
              <a:rPr lang="en-US" altLang="ko-KR" sz="1400" b="1" dirty="0"/>
              <a:t>3GPP SA WG2 Meeting #168</a:t>
            </a:r>
          </a:p>
          <a:p>
            <a:r>
              <a:rPr lang="en-US" altLang="ko-KR" sz="1400" b="1" dirty="0"/>
              <a:t>07 – 11 April, 2025, Goteburg, Sweden</a:t>
            </a:r>
            <a:endParaRPr lang="ko-KR" altLang="en-US" sz="1400" b="1" dirty="0"/>
          </a:p>
        </p:txBody>
      </p:sp>
      <p:sp>
        <p:nvSpPr>
          <p:cNvPr id="7" name="TextBox 6">
            <a:extLst>
              <a:ext uri="{FF2B5EF4-FFF2-40B4-BE49-F238E27FC236}">
                <a16:creationId xmlns:a16="http://schemas.microsoft.com/office/drawing/2014/main" id="{89328EC1-00C4-4AB9-8053-AE3C57ACA365}"/>
              </a:ext>
            </a:extLst>
          </p:cNvPr>
          <p:cNvSpPr txBox="1"/>
          <p:nvPr/>
        </p:nvSpPr>
        <p:spPr>
          <a:xfrm>
            <a:off x="10751127" y="215390"/>
            <a:ext cx="1313873" cy="307777"/>
          </a:xfrm>
          <a:prstGeom prst="rect">
            <a:avLst/>
          </a:prstGeom>
          <a:noFill/>
        </p:spPr>
        <p:txBody>
          <a:bodyPr wrap="square" rtlCol="0">
            <a:spAutoFit/>
          </a:bodyPr>
          <a:lstStyle/>
          <a:p>
            <a:r>
              <a:rPr lang="en-US" altLang="ko-KR" sz="1400" b="1" dirty="0"/>
              <a:t>S2-2503733</a:t>
            </a:r>
            <a:endParaRPr lang="ko-KR" altLang="en-US" sz="1400" b="1" dirty="0"/>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텍스트 개체 틀 7">
            <a:extLst>
              <a:ext uri="{FF2B5EF4-FFF2-40B4-BE49-F238E27FC236}">
                <a16:creationId xmlns:a16="http://schemas.microsoft.com/office/drawing/2014/main" id="{3373CD2B-B390-45AB-AA0C-885BE65755A4}"/>
              </a:ext>
            </a:extLst>
          </p:cNvPr>
          <p:cNvSpPr>
            <a:spLocks noGrp="1"/>
          </p:cNvSpPr>
          <p:nvPr>
            <p:ph type="body" idx="1"/>
          </p:nvPr>
        </p:nvSpPr>
        <p:spPr/>
        <p:txBody>
          <a:bodyPr/>
          <a:lstStyle/>
          <a:p>
            <a:r>
              <a:rPr lang="en-US" altLang="ko-KR" dirty="0"/>
              <a:t>Network Resilience and Always-on Connections</a:t>
            </a:r>
          </a:p>
        </p:txBody>
      </p:sp>
      <p:sp>
        <p:nvSpPr>
          <p:cNvPr id="9" name="텍스트 개체 틀 8">
            <a:extLst>
              <a:ext uri="{FF2B5EF4-FFF2-40B4-BE49-F238E27FC236}">
                <a16:creationId xmlns:a16="http://schemas.microsoft.com/office/drawing/2014/main" id="{60E2FC69-29B3-40CB-AB00-DA55D694BB99}"/>
              </a:ext>
            </a:extLst>
          </p:cNvPr>
          <p:cNvSpPr>
            <a:spLocks noGrp="1"/>
          </p:cNvSpPr>
          <p:nvPr>
            <p:ph type="body" sz="quarter" idx="37"/>
          </p:nvPr>
        </p:nvSpPr>
        <p:spPr>
          <a:xfrm>
            <a:off x="346556" y="2647474"/>
            <a:ext cx="10687789" cy="1418688"/>
          </a:xfrm>
        </p:spPr>
        <p:txBody>
          <a:bodyPr/>
          <a:lstStyle/>
          <a:p>
            <a:pPr marL="285750" indent="-285750">
              <a:buFont typeface="Arial" panose="020B0604020202020204" pitchFamily="34" charset="0"/>
              <a:buChar char="•"/>
            </a:pPr>
            <a:r>
              <a:rPr lang="en-US" altLang="ko-KR" sz="1600" dirty="0"/>
              <a:t>Global telecommunications sector has experienced numerous/significant incidents which led to internet outage and disruptions in industry applications (see clause 5.4.1 of TR 22.870). For zero-outage network, 6G network should be self-adaptive and self-healing with enabling zero-touch network construction e.g. in the case of network failure due to overcrowding or disaster situations</a:t>
            </a:r>
          </a:p>
          <a:p>
            <a:pPr marL="285750" indent="-285750">
              <a:buFont typeface="Arial" panose="020B0604020202020204" pitchFamily="34" charset="0"/>
              <a:buChar char="•"/>
            </a:pPr>
            <a:r>
              <a:rPr lang="en-US" altLang="ko-KR" sz="1600" dirty="0"/>
              <a:t>Restoration solutions for 5GC have been standardized, but it is reactive-fashion with inevitable endurance of network outage/failure during the restoration period, which is not sufficient for zero-outage network </a:t>
            </a:r>
          </a:p>
          <a:p>
            <a:pPr marL="285750" indent="-285750">
              <a:buFont typeface="Arial" panose="020B0604020202020204" pitchFamily="34" charset="0"/>
              <a:buChar char="•"/>
            </a:pPr>
            <a:r>
              <a:rPr lang="en-US" altLang="ko-KR" sz="1600" dirty="0"/>
              <a:t>Offering an alternative network (e.g., via network sharing) during the restoration period or even before the network failure could be a timely approach to pursue zero-outage network</a:t>
            </a:r>
          </a:p>
          <a:p>
            <a:pPr marL="285750" indent="-285750">
              <a:buFont typeface="Arial" panose="020B0604020202020204" pitchFamily="34" charset="0"/>
              <a:buChar char="•"/>
            </a:pPr>
            <a:r>
              <a:rPr lang="en-US" altLang="ko-KR" sz="1600" dirty="0"/>
              <a:t>Conventional approach such as MINT in 5G deals with limited scenario and requires substantial pre configuration</a:t>
            </a:r>
          </a:p>
          <a:p>
            <a:pPr marL="285750" indent="-285750">
              <a:buFont typeface="Arial" panose="020B0604020202020204" pitchFamily="34" charset="0"/>
              <a:buChar char="•"/>
            </a:pPr>
            <a:r>
              <a:rPr lang="en-US" altLang="ko-KR" sz="1600" dirty="0"/>
              <a:t>Mobile network system are transitioning from hardware based to software based system, enabling stateless operations and seamless deployment in the cloud. With consideration of this transition, network sharing could be enhanced to provide the resilience by offering an alternative network in more flexible fashion and more various scenarios of network failure</a:t>
            </a:r>
          </a:p>
          <a:p>
            <a:pPr marL="285750" indent="-285750">
              <a:buFont typeface="Arial" panose="020B0604020202020204" pitchFamily="34" charset="0"/>
              <a:buChar char="•"/>
            </a:pPr>
            <a:r>
              <a:rPr lang="en-US" altLang="ko-KR" sz="1600" dirty="0"/>
              <a:t>Related 6G SA1 requirement is mentioned in clause 5.4.1.2 of TR 22.870: </a:t>
            </a:r>
            <a:br>
              <a:rPr lang="en-US" altLang="ko-KR" sz="1600" dirty="0"/>
            </a:br>
            <a:r>
              <a:rPr lang="en-US" altLang="ko-KR" sz="1600" dirty="0"/>
              <a:t>[PR 5.4.1.6-1] Subject to regulatory requirements and operator’s policy, 6G network should support suitable means to detect, isolate and recover from network failure</a:t>
            </a:r>
          </a:p>
          <a:p>
            <a:endParaRPr lang="ko-KR" altLang="en-US" sz="1600" dirty="0"/>
          </a:p>
        </p:txBody>
      </p:sp>
      <p:sp>
        <p:nvSpPr>
          <p:cNvPr id="10" name="텍스트 개체 틀 9">
            <a:extLst>
              <a:ext uri="{FF2B5EF4-FFF2-40B4-BE49-F238E27FC236}">
                <a16:creationId xmlns:a16="http://schemas.microsoft.com/office/drawing/2014/main" id="{C2E00729-F3D1-4C82-A211-89D4C3AEC409}"/>
              </a:ext>
            </a:extLst>
          </p:cNvPr>
          <p:cNvSpPr>
            <a:spLocks noGrp="1"/>
          </p:cNvSpPr>
          <p:nvPr>
            <p:ph type="body" sz="quarter" idx="38"/>
          </p:nvPr>
        </p:nvSpPr>
        <p:spPr/>
        <p:txBody>
          <a:bodyPr/>
          <a:lstStyle/>
          <a:p>
            <a:r>
              <a:rPr lang="en-US" altLang="ko-KR" dirty="0"/>
              <a:t>Motivation/Justification</a:t>
            </a:r>
          </a:p>
          <a:p>
            <a:endParaRPr lang="ko-KR" altLang="en-US" dirty="0"/>
          </a:p>
        </p:txBody>
      </p:sp>
      <p:sp>
        <p:nvSpPr>
          <p:cNvPr id="11" name="텍스트 개체 틀 4">
            <a:extLst>
              <a:ext uri="{FF2B5EF4-FFF2-40B4-BE49-F238E27FC236}">
                <a16:creationId xmlns:a16="http://schemas.microsoft.com/office/drawing/2014/main" id="{97053080-8D88-4D3B-8AD5-EDAF7E872FBA}"/>
              </a:ext>
            </a:extLst>
          </p:cNvPr>
          <p:cNvSpPr txBox="1">
            <a:spLocks/>
          </p:cNvSpPr>
          <p:nvPr/>
        </p:nvSpPr>
        <p:spPr>
          <a:xfrm>
            <a:off x="355386" y="959502"/>
            <a:ext cx="11085499" cy="810252"/>
          </a:xfrm>
          <a:prstGeom prst="rect">
            <a:avLst/>
          </a:prstGeom>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defTabSz="914400">
              <a:buFont typeface="Wingdings" panose="05000000000000000000" pitchFamily="2" charset="2"/>
              <a:buChar char="§"/>
            </a:pPr>
            <a:r>
              <a:rPr lang="en-US" altLang="ko-KR" sz="2000" kern="0" dirty="0"/>
              <a:t>6G network should be self adaptive and self healing with enabling zero touch network construction, e.g., in the case of network failure due to overcrowding or disaster situations</a:t>
            </a:r>
          </a:p>
        </p:txBody>
      </p:sp>
    </p:spTree>
    <p:extLst>
      <p:ext uri="{BB962C8B-B14F-4D97-AF65-F5344CB8AC3E}">
        <p14:creationId xmlns:p14="http://schemas.microsoft.com/office/powerpoint/2010/main" val="203561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텍스트 개체 틀 7">
            <a:extLst>
              <a:ext uri="{FF2B5EF4-FFF2-40B4-BE49-F238E27FC236}">
                <a16:creationId xmlns:a16="http://schemas.microsoft.com/office/drawing/2014/main" id="{C07F7A52-BF30-47EF-B3FC-058D7FAC9CF0}"/>
              </a:ext>
            </a:extLst>
          </p:cNvPr>
          <p:cNvSpPr>
            <a:spLocks noGrp="1"/>
          </p:cNvSpPr>
          <p:nvPr>
            <p:ph type="body" idx="1"/>
          </p:nvPr>
        </p:nvSpPr>
        <p:spPr/>
        <p:txBody>
          <a:bodyPr/>
          <a:lstStyle/>
          <a:p>
            <a:r>
              <a:rPr lang="en-US" altLang="ko-KR" dirty="0"/>
              <a:t>6G System Architecture Study Objectives</a:t>
            </a:r>
            <a:endParaRPr lang="ko-KR" altLang="en-US" dirty="0"/>
          </a:p>
        </p:txBody>
      </p:sp>
      <p:sp>
        <p:nvSpPr>
          <p:cNvPr id="9" name="텍스트 개체 틀 8">
            <a:extLst>
              <a:ext uri="{FF2B5EF4-FFF2-40B4-BE49-F238E27FC236}">
                <a16:creationId xmlns:a16="http://schemas.microsoft.com/office/drawing/2014/main" id="{D6C3CB96-895A-4A57-9D23-BD501145C661}"/>
              </a:ext>
            </a:extLst>
          </p:cNvPr>
          <p:cNvSpPr>
            <a:spLocks noGrp="1"/>
          </p:cNvSpPr>
          <p:nvPr>
            <p:ph type="body" sz="quarter" idx="37"/>
          </p:nvPr>
        </p:nvSpPr>
        <p:spPr>
          <a:xfrm>
            <a:off x="346557" y="2509127"/>
            <a:ext cx="10534168" cy="3380703"/>
          </a:xfrm>
        </p:spPr>
        <p:txBody>
          <a:bodyPr/>
          <a:lstStyle/>
          <a:p>
            <a:pPr marL="342900" indent="-342900">
              <a:buFont typeface="+mj-lt"/>
              <a:buAutoNum type="arabicPeriod"/>
            </a:pPr>
            <a:r>
              <a:rPr lang="en-US" altLang="ko-KR" sz="1400" dirty="0">
                <a:solidFill>
                  <a:schemeClr val="dk1"/>
                </a:solidFill>
                <a:latin typeface="+mn-lt"/>
                <a:ea typeface="+mn-ea"/>
                <a:cs typeface="+mn-cs"/>
              </a:rPr>
              <a:t>New architecture and functionalities for dynamic/on-demand network sharing </a:t>
            </a:r>
          </a:p>
          <a:p>
            <a:pPr marL="342900" indent="-342900">
              <a:buFont typeface="+mj-lt"/>
              <a:buAutoNum type="arabicPeriod"/>
            </a:pPr>
            <a:r>
              <a:rPr lang="en-US" altLang="ko-KR" sz="1400" dirty="0">
                <a:solidFill>
                  <a:schemeClr val="dk1"/>
                </a:solidFill>
                <a:latin typeface="+mn-lt"/>
                <a:ea typeface="+mn-ea"/>
                <a:cs typeface="+mn-cs"/>
              </a:rPr>
              <a:t>How to support detection/prediction of need for network sharing (e.g., disaster occurrence, network failure, overloaded situation)</a:t>
            </a:r>
          </a:p>
          <a:p>
            <a:pPr marL="342900" indent="-342900">
              <a:buFont typeface="+mj-lt"/>
              <a:buAutoNum type="arabicPeriod"/>
            </a:pPr>
            <a:r>
              <a:rPr lang="en-US" altLang="ko-KR" sz="1400" dirty="0">
                <a:solidFill>
                  <a:schemeClr val="dk1"/>
                </a:solidFill>
                <a:latin typeface="+mn-lt"/>
                <a:ea typeface="+mn-ea"/>
                <a:cs typeface="+mn-cs"/>
              </a:rPr>
              <a:t>How to support network sharing activation, including shared network resource selection for a given area</a:t>
            </a:r>
          </a:p>
          <a:p>
            <a:pPr marL="342900" indent="-342900">
              <a:buFont typeface="+mj-lt"/>
              <a:buAutoNum type="arabicPeriod"/>
            </a:pPr>
            <a:r>
              <a:rPr lang="en-US" altLang="ja-JP" sz="1400" dirty="0">
                <a:solidFill>
                  <a:schemeClr val="dk1"/>
                </a:solidFill>
                <a:latin typeface="+mn-lt"/>
                <a:ea typeface="+mn-ea"/>
                <a:cs typeface="+mn-cs"/>
              </a:rPr>
              <a:t>Service interruption minimization (e.g., via mobility management) during network sharing activation</a:t>
            </a:r>
          </a:p>
          <a:p>
            <a:pPr marL="342900" indent="-342900">
              <a:buFont typeface="+mj-lt"/>
              <a:buAutoNum type="arabicPeriod"/>
            </a:pPr>
            <a:r>
              <a:rPr lang="en-US" altLang="ja-JP" sz="1400" dirty="0">
                <a:solidFill>
                  <a:schemeClr val="dk1"/>
                </a:solidFill>
                <a:latin typeface="+mn-lt"/>
                <a:ea typeface="+mn-ea"/>
                <a:cs typeface="+mn-cs"/>
              </a:rPr>
              <a:t>Inter-operator monitoring for the shared network resource such as monitoring the shared resource usage (e.g., represented by traffic volume in a shared network) and quality of connectivity service via the shared resource (e.g., QoS and shared network coverage)</a:t>
            </a:r>
            <a:endParaRPr lang="en-US" sz="1400" kern="1200" dirty="0">
              <a:solidFill>
                <a:schemeClr val="dk1"/>
              </a:solidFill>
              <a:effectLst/>
              <a:latin typeface="+mn-lt"/>
              <a:ea typeface="+mn-ea"/>
              <a:cs typeface="+mn-cs"/>
            </a:endParaRPr>
          </a:p>
        </p:txBody>
      </p:sp>
      <p:sp>
        <p:nvSpPr>
          <p:cNvPr id="10" name="텍스트 개체 틀 9">
            <a:extLst>
              <a:ext uri="{FF2B5EF4-FFF2-40B4-BE49-F238E27FC236}">
                <a16:creationId xmlns:a16="http://schemas.microsoft.com/office/drawing/2014/main" id="{E22C2192-B1DF-4126-9627-162CEE68256A}"/>
              </a:ext>
            </a:extLst>
          </p:cNvPr>
          <p:cNvSpPr>
            <a:spLocks noGrp="1"/>
          </p:cNvSpPr>
          <p:nvPr>
            <p:ph type="body" sz="quarter" idx="38"/>
          </p:nvPr>
        </p:nvSpPr>
        <p:spPr>
          <a:xfrm>
            <a:off x="340207" y="2015424"/>
            <a:ext cx="10540480" cy="377986"/>
          </a:xfrm>
        </p:spPr>
        <p:txBody>
          <a:bodyPr/>
          <a:lstStyle/>
          <a:p>
            <a:r>
              <a:rPr lang="en-US" altLang="ko-KR" sz="2000" dirty="0"/>
              <a:t>Proposed Key Objectives</a:t>
            </a:r>
          </a:p>
        </p:txBody>
      </p:sp>
      <p:sp>
        <p:nvSpPr>
          <p:cNvPr id="6" name="텍스트 개체 틀 4">
            <a:extLst>
              <a:ext uri="{FF2B5EF4-FFF2-40B4-BE49-F238E27FC236}">
                <a16:creationId xmlns:a16="http://schemas.microsoft.com/office/drawing/2014/main" id="{C5DB6243-F80F-4EC4-B59F-75B832770672}"/>
              </a:ext>
            </a:extLst>
          </p:cNvPr>
          <p:cNvSpPr txBox="1">
            <a:spLocks/>
          </p:cNvSpPr>
          <p:nvPr/>
        </p:nvSpPr>
        <p:spPr>
          <a:xfrm>
            <a:off x="355387" y="969027"/>
            <a:ext cx="10889976" cy="810252"/>
          </a:xfrm>
          <a:prstGeom prst="rect">
            <a:avLst/>
          </a:prstGeom>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defTabSz="914400">
              <a:buFont typeface="Wingdings" panose="05000000000000000000" pitchFamily="2" charset="2"/>
              <a:buChar char="§"/>
            </a:pPr>
            <a:r>
              <a:rPr lang="en-US" altLang="ko-KR" sz="2000" kern="0" dirty="0"/>
              <a:t>Stateless and cloud native operations enabling dynamic network sharing to timely offer an alternative network in more flexible fashion to enhance network resilience</a:t>
            </a:r>
          </a:p>
        </p:txBody>
      </p:sp>
      <p:sp>
        <p:nvSpPr>
          <p:cNvPr id="7" name="타원 6">
            <a:extLst>
              <a:ext uri="{FF2B5EF4-FFF2-40B4-BE49-F238E27FC236}">
                <a16:creationId xmlns:a16="http://schemas.microsoft.com/office/drawing/2014/main" id="{72137B0C-55F7-49E6-8806-05E18A01F355}"/>
              </a:ext>
            </a:extLst>
          </p:cNvPr>
          <p:cNvSpPr/>
          <p:nvPr/>
        </p:nvSpPr>
        <p:spPr>
          <a:xfrm>
            <a:off x="8417796" y="5346975"/>
            <a:ext cx="1076009" cy="156071"/>
          </a:xfrm>
          <a:prstGeom prst="ellipse">
            <a:avLst/>
          </a:prstGeom>
          <a:solidFill>
            <a:srgbClr val="C3D69B"/>
          </a:solidFill>
          <a:ln w="12700" cap="flat" cmpd="sng" algn="ctr">
            <a:solidFill>
              <a:srgbClr val="C0504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sp>
        <p:nvSpPr>
          <p:cNvPr id="11" name="타원 7">
            <a:extLst>
              <a:ext uri="{FF2B5EF4-FFF2-40B4-BE49-F238E27FC236}">
                <a16:creationId xmlns:a16="http://schemas.microsoft.com/office/drawing/2014/main" id="{2F9C65AF-EEE7-45E4-83F8-8FC504B6894A}"/>
              </a:ext>
            </a:extLst>
          </p:cNvPr>
          <p:cNvSpPr/>
          <p:nvPr/>
        </p:nvSpPr>
        <p:spPr>
          <a:xfrm>
            <a:off x="7718109" y="4995668"/>
            <a:ext cx="1761176" cy="230683"/>
          </a:xfrm>
          <a:prstGeom prst="ellipse">
            <a:avLst/>
          </a:prstGeom>
          <a:solidFill>
            <a:srgbClr val="4F81BD">
              <a:lumMod val="60000"/>
              <a:lumOff val="40000"/>
              <a:alpha val="67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sp>
        <p:nvSpPr>
          <p:cNvPr id="12" name="직사각형 8">
            <a:extLst>
              <a:ext uri="{FF2B5EF4-FFF2-40B4-BE49-F238E27FC236}">
                <a16:creationId xmlns:a16="http://schemas.microsoft.com/office/drawing/2014/main" id="{6EBFBC86-97F4-4B01-9677-CE0D119B754E}"/>
              </a:ext>
            </a:extLst>
          </p:cNvPr>
          <p:cNvSpPr/>
          <p:nvPr/>
        </p:nvSpPr>
        <p:spPr>
          <a:xfrm>
            <a:off x="6954029" y="4132597"/>
            <a:ext cx="968013" cy="323340"/>
          </a:xfrm>
          <a:prstGeom prst="rect">
            <a:avLst/>
          </a:prstGeom>
          <a:solidFill>
            <a:srgbClr val="9BBB59">
              <a:lumMod val="20000"/>
              <a:lumOff val="80000"/>
            </a:srgbClr>
          </a:solidFill>
          <a:ln w="12700" cap="flat" cmpd="sng" algn="ctr">
            <a:solidFill>
              <a:srgbClr val="0000FF"/>
            </a:solidFill>
            <a:prstDash val="solid"/>
          </a:ln>
          <a:effectLst/>
        </p:spPr>
        <p:txBody>
          <a:bodyPr lIns="0" r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rPr>
              <a:t>CN </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rPr>
              <a:t>(MNO1)</a:t>
            </a:r>
          </a:p>
        </p:txBody>
      </p:sp>
      <p:sp>
        <p:nvSpPr>
          <p:cNvPr id="13" name="직사각형 9">
            <a:extLst>
              <a:ext uri="{FF2B5EF4-FFF2-40B4-BE49-F238E27FC236}">
                <a16:creationId xmlns:a16="http://schemas.microsoft.com/office/drawing/2014/main" id="{0E1955AA-4E44-4DD6-998F-9B4F04E415ED}"/>
              </a:ext>
            </a:extLst>
          </p:cNvPr>
          <p:cNvSpPr/>
          <p:nvPr/>
        </p:nvSpPr>
        <p:spPr>
          <a:xfrm>
            <a:off x="8517812" y="4132915"/>
            <a:ext cx="968013" cy="324714"/>
          </a:xfrm>
          <a:prstGeom prst="rect">
            <a:avLst/>
          </a:prstGeom>
          <a:solidFill>
            <a:srgbClr val="B8CCE4"/>
          </a:solidFill>
          <a:ln w="12700" cap="flat" cmpd="sng" algn="ctr">
            <a:solidFill>
              <a:srgbClr val="0000FF"/>
            </a:solidFill>
            <a:prstDash val="solid"/>
          </a:ln>
          <a:effectLst/>
        </p:spPr>
        <p:txBody>
          <a:bodyPr lIns="0" r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rPr>
              <a:t>CN </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rPr>
              <a:t>(MNO2)</a:t>
            </a:r>
          </a:p>
        </p:txBody>
      </p:sp>
      <p:cxnSp>
        <p:nvCxnSpPr>
          <p:cNvPr id="14" name="직선 연결선 10">
            <a:extLst>
              <a:ext uri="{FF2B5EF4-FFF2-40B4-BE49-F238E27FC236}">
                <a16:creationId xmlns:a16="http://schemas.microsoft.com/office/drawing/2014/main" id="{180188B4-0E3B-4D7A-9598-9A44B3C2AFC2}"/>
              </a:ext>
            </a:extLst>
          </p:cNvPr>
          <p:cNvCxnSpPr>
            <a:cxnSpLocks/>
            <a:stCxn id="13" idx="2"/>
          </p:cNvCxnSpPr>
          <p:nvPr/>
        </p:nvCxnSpPr>
        <p:spPr>
          <a:xfrm>
            <a:off x="9001819" y="4457629"/>
            <a:ext cx="1219" cy="291269"/>
          </a:xfrm>
          <a:prstGeom prst="line">
            <a:avLst/>
          </a:prstGeom>
          <a:noFill/>
          <a:ln w="12700" cap="flat" cmpd="sng" algn="ctr">
            <a:solidFill>
              <a:sysClr val="window" lastClr="FFFFFF">
                <a:lumMod val="75000"/>
              </a:sysClr>
            </a:solidFill>
            <a:prstDash val="solid"/>
          </a:ln>
          <a:effectLst/>
        </p:spPr>
      </p:cxnSp>
      <p:cxnSp>
        <p:nvCxnSpPr>
          <p:cNvPr id="15" name="직선 화살표 연결선 11">
            <a:extLst>
              <a:ext uri="{FF2B5EF4-FFF2-40B4-BE49-F238E27FC236}">
                <a16:creationId xmlns:a16="http://schemas.microsoft.com/office/drawing/2014/main" id="{A6054857-0F0E-41E5-9441-2A8C59DEE162}"/>
              </a:ext>
            </a:extLst>
          </p:cNvPr>
          <p:cNvCxnSpPr>
            <a:cxnSpLocks/>
            <a:stCxn id="12" idx="3"/>
            <a:endCxn id="13" idx="1"/>
          </p:cNvCxnSpPr>
          <p:nvPr/>
        </p:nvCxnSpPr>
        <p:spPr>
          <a:xfrm>
            <a:off x="7922042" y="4294267"/>
            <a:ext cx="595770" cy="1005"/>
          </a:xfrm>
          <a:prstGeom prst="straightConnector1">
            <a:avLst/>
          </a:prstGeom>
          <a:noFill/>
          <a:ln w="9525" cap="flat" cmpd="sng" algn="ctr">
            <a:solidFill>
              <a:srgbClr val="0000FF"/>
            </a:solidFill>
            <a:prstDash val="solid"/>
            <a:headEnd type="triangle" w="med" len="med"/>
            <a:tailEnd type="triangle" w="med" len="med"/>
          </a:ln>
          <a:effectLst/>
        </p:spPr>
      </p:cxnSp>
      <p:sp>
        <p:nvSpPr>
          <p:cNvPr id="16" name="타원 13">
            <a:extLst>
              <a:ext uri="{FF2B5EF4-FFF2-40B4-BE49-F238E27FC236}">
                <a16:creationId xmlns:a16="http://schemas.microsoft.com/office/drawing/2014/main" id="{5AB80FC4-11DC-4D60-A327-86F72DE1056F}"/>
              </a:ext>
            </a:extLst>
          </p:cNvPr>
          <p:cNvSpPr/>
          <p:nvPr/>
        </p:nvSpPr>
        <p:spPr>
          <a:xfrm>
            <a:off x="7141899" y="5340525"/>
            <a:ext cx="1611406" cy="147513"/>
          </a:xfrm>
          <a:prstGeom prst="ellipse">
            <a:avLst/>
          </a:prstGeom>
          <a:solidFill>
            <a:srgbClr val="C3D69B"/>
          </a:solidFill>
          <a:ln w="12700" cap="flat" cmpd="sng" algn="ctr">
            <a:solidFill>
              <a:srgbClr val="C0504D">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pic>
        <p:nvPicPr>
          <p:cNvPr id="17" name="Picture 4" descr="40,739개의 기지국 이미지, 스톡 사진, 3D 오브젝트, 벡터 ...">
            <a:extLst>
              <a:ext uri="{FF2B5EF4-FFF2-40B4-BE49-F238E27FC236}">
                <a16:creationId xmlns:a16="http://schemas.microsoft.com/office/drawing/2014/main" id="{38634A56-DFFD-482A-B5E5-B1D332DEC5F5}"/>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38" t="10800" r="14400" b="16301"/>
          <a:stretch/>
        </p:blipFill>
        <p:spPr bwMode="auto">
          <a:xfrm flipH="1">
            <a:off x="7261985" y="5141802"/>
            <a:ext cx="358616" cy="293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40,739개의 기지국 이미지, 스톡 사진, 3D 오브젝트, 벡터 ...">
            <a:extLst>
              <a:ext uri="{FF2B5EF4-FFF2-40B4-BE49-F238E27FC236}">
                <a16:creationId xmlns:a16="http://schemas.microsoft.com/office/drawing/2014/main" id="{450688FD-616C-4802-B3CF-544EA3168B1F}"/>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38" t="10800" r="14400" b="16301"/>
          <a:stretch/>
        </p:blipFill>
        <p:spPr bwMode="auto">
          <a:xfrm flipH="1">
            <a:off x="8849440" y="5218518"/>
            <a:ext cx="235991" cy="189690"/>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그룹 16">
            <a:extLst>
              <a:ext uri="{FF2B5EF4-FFF2-40B4-BE49-F238E27FC236}">
                <a16:creationId xmlns:a16="http://schemas.microsoft.com/office/drawing/2014/main" id="{17E946CD-1CB4-4391-B771-1E492339565E}"/>
              </a:ext>
            </a:extLst>
          </p:cNvPr>
          <p:cNvGrpSpPr/>
          <p:nvPr/>
        </p:nvGrpSpPr>
        <p:grpSpPr>
          <a:xfrm>
            <a:off x="8109035" y="5757655"/>
            <a:ext cx="161966" cy="242275"/>
            <a:chOff x="3779912" y="4312471"/>
            <a:chExt cx="195270" cy="336611"/>
          </a:xfrm>
        </p:grpSpPr>
        <p:sp>
          <p:nvSpPr>
            <p:cNvPr id="20" name="Freeform 5">
              <a:extLst>
                <a:ext uri="{FF2B5EF4-FFF2-40B4-BE49-F238E27FC236}">
                  <a16:creationId xmlns:a16="http://schemas.microsoft.com/office/drawing/2014/main" id="{A5A5AA80-0ABF-49DE-9C03-69CCF7392F49}"/>
                </a:ext>
              </a:extLst>
            </p:cNvPr>
            <p:cNvSpPr>
              <a:spLocks/>
            </p:cNvSpPr>
            <p:nvPr/>
          </p:nvSpPr>
          <p:spPr bwMode="auto">
            <a:xfrm>
              <a:off x="3782764" y="4312471"/>
              <a:ext cx="189734" cy="336611"/>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 name="Freeform 7">
              <a:extLst>
                <a:ext uri="{FF2B5EF4-FFF2-40B4-BE49-F238E27FC236}">
                  <a16:creationId xmlns:a16="http://schemas.microsoft.com/office/drawing/2014/main" id="{DC65360B-2CC9-499D-ACEB-72CB6318E6DA}"/>
                </a:ext>
              </a:extLst>
            </p:cNvPr>
            <p:cNvSpPr>
              <a:spLocks/>
            </p:cNvSpPr>
            <p:nvPr/>
          </p:nvSpPr>
          <p:spPr bwMode="auto">
            <a:xfrm>
              <a:off x="3785448" y="4325982"/>
              <a:ext cx="184365" cy="312591"/>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 name="Freeform 8">
              <a:extLst>
                <a:ext uri="{FF2B5EF4-FFF2-40B4-BE49-F238E27FC236}">
                  <a16:creationId xmlns:a16="http://schemas.microsoft.com/office/drawing/2014/main" id="{B5430DAE-7122-4BAF-8705-C70B5A36BD3A}"/>
                </a:ext>
              </a:extLst>
            </p:cNvPr>
            <p:cNvSpPr>
              <a:spLocks/>
            </p:cNvSpPr>
            <p:nvPr/>
          </p:nvSpPr>
          <p:spPr bwMode="auto">
            <a:xfrm>
              <a:off x="3785448" y="4325982"/>
              <a:ext cx="184366" cy="312591"/>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3" name="Freeform 9">
              <a:extLst>
                <a:ext uri="{FF2B5EF4-FFF2-40B4-BE49-F238E27FC236}">
                  <a16:creationId xmlns:a16="http://schemas.microsoft.com/office/drawing/2014/main" id="{A03BDEA7-1BFB-4A1B-B316-0D46E403F317}"/>
                </a:ext>
              </a:extLst>
            </p:cNvPr>
            <p:cNvSpPr>
              <a:spLocks/>
            </p:cNvSpPr>
            <p:nvPr/>
          </p:nvSpPr>
          <p:spPr bwMode="auto">
            <a:xfrm>
              <a:off x="3851880" y="4316641"/>
              <a:ext cx="48817" cy="5505"/>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4" name="Freeform 10">
              <a:extLst>
                <a:ext uri="{FF2B5EF4-FFF2-40B4-BE49-F238E27FC236}">
                  <a16:creationId xmlns:a16="http://schemas.microsoft.com/office/drawing/2014/main" id="{8B5AEFC9-86C6-4766-9DAD-45D976448F6C}"/>
                </a:ext>
              </a:extLst>
            </p:cNvPr>
            <p:cNvSpPr>
              <a:spLocks/>
            </p:cNvSpPr>
            <p:nvPr/>
          </p:nvSpPr>
          <p:spPr bwMode="auto">
            <a:xfrm>
              <a:off x="3851880" y="4316641"/>
              <a:ext cx="48817" cy="5505"/>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5" name="Oval 11">
              <a:extLst>
                <a:ext uri="{FF2B5EF4-FFF2-40B4-BE49-F238E27FC236}">
                  <a16:creationId xmlns:a16="http://schemas.microsoft.com/office/drawing/2014/main" id="{1DD6F71C-75C5-491B-9801-556B9E146FEF}"/>
                </a:ext>
              </a:extLst>
            </p:cNvPr>
            <p:cNvSpPr>
              <a:spLocks noChangeArrowheads="1"/>
            </p:cNvSpPr>
            <p:nvPr/>
          </p:nvSpPr>
          <p:spPr bwMode="auto">
            <a:xfrm>
              <a:off x="3942637" y="4316808"/>
              <a:ext cx="5536" cy="5838"/>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6" name="Oval 12">
              <a:extLst>
                <a:ext uri="{FF2B5EF4-FFF2-40B4-BE49-F238E27FC236}">
                  <a16:creationId xmlns:a16="http://schemas.microsoft.com/office/drawing/2014/main" id="{112D2995-9669-4403-8D19-CD4587F5079D}"/>
                </a:ext>
              </a:extLst>
            </p:cNvPr>
            <p:cNvSpPr>
              <a:spLocks noChangeArrowheads="1"/>
            </p:cNvSpPr>
            <p:nvPr/>
          </p:nvSpPr>
          <p:spPr bwMode="auto">
            <a:xfrm>
              <a:off x="3942637" y="4316808"/>
              <a:ext cx="5536" cy="5838"/>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7" name="Freeform 13">
              <a:extLst>
                <a:ext uri="{FF2B5EF4-FFF2-40B4-BE49-F238E27FC236}">
                  <a16:creationId xmlns:a16="http://schemas.microsoft.com/office/drawing/2014/main" id="{D47D6068-95D6-4EBB-928A-45F9B8A7B624}"/>
                </a:ext>
              </a:extLst>
            </p:cNvPr>
            <p:cNvSpPr>
              <a:spLocks/>
            </p:cNvSpPr>
            <p:nvPr/>
          </p:nvSpPr>
          <p:spPr bwMode="auto">
            <a:xfrm>
              <a:off x="3779912" y="4376023"/>
              <a:ext cx="2852" cy="37698"/>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8" name="Freeform 14">
              <a:extLst>
                <a:ext uri="{FF2B5EF4-FFF2-40B4-BE49-F238E27FC236}">
                  <a16:creationId xmlns:a16="http://schemas.microsoft.com/office/drawing/2014/main" id="{33BD3CB4-F370-43AB-9651-2884E7EE8AB1}"/>
                </a:ext>
              </a:extLst>
            </p:cNvPr>
            <p:cNvSpPr>
              <a:spLocks/>
            </p:cNvSpPr>
            <p:nvPr/>
          </p:nvSpPr>
          <p:spPr bwMode="auto">
            <a:xfrm>
              <a:off x="3779912" y="4376023"/>
              <a:ext cx="2852" cy="37698"/>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9" name="Freeform 15">
              <a:extLst>
                <a:ext uri="{FF2B5EF4-FFF2-40B4-BE49-F238E27FC236}">
                  <a16:creationId xmlns:a16="http://schemas.microsoft.com/office/drawing/2014/main" id="{0B3F94D6-6CFD-4D55-992B-66498C84AE13}"/>
                </a:ext>
              </a:extLst>
            </p:cNvPr>
            <p:cNvSpPr>
              <a:spLocks/>
            </p:cNvSpPr>
            <p:nvPr/>
          </p:nvSpPr>
          <p:spPr bwMode="auto">
            <a:xfrm>
              <a:off x="3779912" y="4435906"/>
              <a:ext cx="2852" cy="22852"/>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30" name="Freeform 16">
              <a:extLst>
                <a:ext uri="{FF2B5EF4-FFF2-40B4-BE49-F238E27FC236}">
                  <a16:creationId xmlns:a16="http://schemas.microsoft.com/office/drawing/2014/main" id="{4A6D7302-7CD9-44A9-ACBE-501428A8A136}"/>
                </a:ext>
              </a:extLst>
            </p:cNvPr>
            <p:cNvSpPr>
              <a:spLocks/>
            </p:cNvSpPr>
            <p:nvPr/>
          </p:nvSpPr>
          <p:spPr bwMode="auto">
            <a:xfrm>
              <a:off x="3779912" y="4435906"/>
              <a:ext cx="2852" cy="22852"/>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31" name="Freeform 17">
              <a:extLst>
                <a:ext uri="{FF2B5EF4-FFF2-40B4-BE49-F238E27FC236}">
                  <a16:creationId xmlns:a16="http://schemas.microsoft.com/office/drawing/2014/main" id="{D103F7BC-B5A1-46C2-912A-E92C7CC8325A}"/>
                </a:ext>
              </a:extLst>
            </p:cNvPr>
            <p:cNvSpPr>
              <a:spLocks/>
            </p:cNvSpPr>
            <p:nvPr/>
          </p:nvSpPr>
          <p:spPr bwMode="auto">
            <a:xfrm>
              <a:off x="3972498" y="4402545"/>
              <a:ext cx="2684" cy="22852"/>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32" name="Freeform 18">
              <a:extLst>
                <a:ext uri="{FF2B5EF4-FFF2-40B4-BE49-F238E27FC236}">
                  <a16:creationId xmlns:a16="http://schemas.microsoft.com/office/drawing/2014/main" id="{D2E94006-CD54-4AF0-A954-B94D672CB122}"/>
                </a:ext>
              </a:extLst>
            </p:cNvPr>
            <p:cNvSpPr>
              <a:spLocks/>
            </p:cNvSpPr>
            <p:nvPr/>
          </p:nvSpPr>
          <p:spPr bwMode="auto">
            <a:xfrm>
              <a:off x="3972498" y="4402545"/>
              <a:ext cx="2684" cy="22852"/>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sp>
        <p:nvSpPr>
          <p:cNvPr id="33" name="TextBox 32">
            <a:extLst>
              <a:ext uri="{FF2B5EF4-FFF2-40B4-BE49-F238E27FC236}">
                <a16:creationId xmlns:a16="http://schemas.microsoft.com/office/drawing/2014/main" id="{A03C9320-A540-4842-A5C3-3704EA3FA43E}"/>
              </a:ext>
            </a:extLst>
          </p:cNvPr>
          <p:cNvSpPr txBox="1"/>
          <p:nvPr/>
        </p:nvSpPr>
        <p:spPr>
          <a:xfrm>
            <a:off x="6387858" y="5319996"/>
            <a:ext cx="1260910" cy="209847"/>
          </a:xfrm>
          <a:prstGeom prst="rect">
            <a:avLst/>
          </a:prstGeom>
          <a:noFill/>
        </p:spPr>
        <p:txBody>
          <a:bodyPr wrap="square">
            <a:spAutoFit/>
          </a:bodyPr>
          <a:lstStyle>
            <a:defPPr>
              <a:defRPr lang="en-US"/>
            </a:defPPr>
            <a:lvl1pPr>
              <a:defRPr sz="900"/>
            </a:lvl1pPr>
          </a:lstStyle>
          <a:p>
            <a:pPr defTabSz="914400"/>
            <a:r>
              <a:rPr lang="en-US" altLang="ko-KR" dirty="0">
                <a:solidFill>
                  <a:prstClr val="black"/>
                </a:solidFill>
                <a:latin typeface="Calibri"/>
                <a:ea typeface="맑은 고딕" panose="020B0503020000020004" pitchFamily="50" charset="-127"/>
              </a:rPr>
              <a:t>MNO 1 (host)</a:t>
            </a:r>
            <a:endParaRPr lang="ko-KR" altLang="en-US" dirty="0">
              <a:solidFill>
                <a:prstClr val="black"/>
              </a:solidFill>
              <a:latin typeface="Calibri"/>
              <a:ea typeface="맑은 고딕" panose="020B0503020000020004" pitchFamily="50" charset="-127"/>
            </a:endParaRPr>
          </a:p>
        </p:txBody>
      </p:sp>
      <p:sp>
        <p:nvSpPr>
          <p:cNvPr id="34" name="TextBox 33">
            <a:extLst>
              <a:ext uri="{FF2B5EF4-FFF2-40B4-BE49-F238E27FC236}">
                <a16:creationId xmlns:a16="http://schemas.microsoft.com/office/drawing/2014/main" id="{8861339B-16BC-4420-BAC5-43008E41FAF7}"/>
              </a:ext>
            </a:extLst>
          </p:cNvPr>
          <p:cNvSpPr txBox="1"/>
          <p:nvPr/>
        </p:nvSpPr>
        <p:spPr>
          <a:xfrm>
            <a:off x="8370135" y="4995009"/>
            <a:ext cx="1149295" cy="209847"/>
          </a:xfrm>
          <a:prstGeom prst="rect">
            <a:avLst/>
          </a:prstGeom>
          <a:noFill/>
        </p:spPr>
        <p:txBody>
          <a:bodyPr wrap="square">
            <a:spAutoFit/>
          </a:bodyPr>
          <a:lstStyle/>
          <a:p>
            <a:pPr defTabSz="914400"/>
            <a:r>
              <a:rPr lang="en-US" altLang="ko-KR" sz="900" dirty="0">
                <a:solidFill>
                  <a:prstClr val="black"/>
                </a:solidFill>
                <a:latin typeface="Calibri"/>
                <a:ea typeface="맑은 고딕" panose="020B0503020000020004" pitchFamily="50" charset="-127"/>
              </a:rPr>
              <a:t>MNO 2 (participant)</a:t>
            </a:r>
            <a:endParaRPr lang="ko-KR" altLang="en-US" sz="900" dirty="0">
              <a:solidFill>
                <a:prstClr val="black"/>
              </a:solidFill>
              <a:latin typeface="Calibri"/>
              <a:ea typeface="맑은 고딕" panose="020B0503020000020004" pitchFamily="50" charset="-127"/>
            </a:endParaRPr>
          </a:p>
        </p:txBody>
      </p:sp>
      <p:pic>
        <p:nvPicPr>
          <p:cNvPr id="35" name="Picture 4" descr="40,739개의 기지국 이미지, 스톡 사진, 3D 오브젝트, 벡터 ...">
            <a:extLst>
              <a:ext uri="{FF2B5EF4-FFF2-40B4-BE49-F238E27FC236}">
                <a16:creationId xmlns:a16="http://schemas.microsoft.com/office/drawing/2014/main" id="{8B799F44-B976-49BF-A99E-8E02706B235D}"/>
              </a:ext>
            </a:extLst>
          </p:cNvPr>
          <p:cNvPicPr>
            <a:picLocks noChangeAspect="1" noChangeArrowheads="1"/>
          </p:cNvPicPr>
          <p:nvPr/>
        </p:nvPicPr>
        <p:blipFill rotWithShape="1">
          <a:blip r:embed="rId3" cstate="print">
            <a:clrChange>
              <a:clrFrom>
                <a:srgbClr val="FFFFFF"/>
              </a:clrFrom>
              <a:clrTo>
                <a:srgbClr val="FFFFFF">
                  <a:alpha val="0"/>
                </a:srgbClr>
              </a:clrTo>
            </a:clrChange>
            <a:duotone>
              <a:srgbClr val="EEECE1">
                <a:shade val="45000"/>
                <a:satMod val="135000"/>
              </a:srgbClr>
              <a:prstClr val="white"/>
            </a:duotone>
            <a:extLst>
              <a:ext uri="{28A0092B-C50C-407E-A947-70E740481C1C}">
                <a14:useLocalDpi xmlns:a14="http://schemas.microsoft.com/office/drawing/2010/main" val="0"/>
              </a:ext>
            </a:extLst>
          </a:blip>
          <a:srcRect l="14538" t="10800" r="14400" b="16301"/>
          <a:stretch/>
        </p:blipFill>
        <p:spPr bwMode="auto">
          <a:xfrm flipH="1">
            <a:off x="8805919" y="4759273"/>
            <a:ext cx="394479" cy="277725"/>
          </a:xfrm>
          <a:prstGeom prst="rect">
            <a:avLst/>
          </a:prstGeom>
          <a:noFill/>
          <a:extLst>
            <a:ext uri="{909E8E84-426E-40DD-AFC4-6F175D3DCCD1}">
              <a14:hiddenFill xmlns:a14="http://schemas.microsoft.com/office/drawing/2010/main">
                <a:solidFill>
                  <a:srgbClr val="FFFFFF"/>
                </a:solidFill>
              </a14:hiddenFill>
            </a:ext>
          </a:extLst>
        </p:spPr>
      </p:pic>
      <p:cxnSp>
        <p:nvCxnSpPr>
          <p:cNvPr id="36" name="직선 연결선 34">
            <a:extLst>
              <a:ext uri="{FF2B5EF4-FFF2-40B4-BE49-F238E27FC236}">
                <a16:creationId xmlns:a16="http://schemas.microsoft.com/office/drawing/2014/main" id="{47FE7AA8-215C-405D-A54E-30CBDE7F4EE7}"/>
              </a:ext>
            </a:extLst>
          </p:cNvPr>
          <p:cNvCxnSpPr>
            <a:cxnSpLocks/>
            <a:stCxn id="12" idx="2"/>
            <a:endCxn id="17" idx="0"/>
          </p:cNvCxnSpPr>
          <p:nvPr/>
        </p:nvCxnSpPr>
        <p:spPr>
          <a:xfrm>
            <a:off x="7438036" y="4455937"/>
            <a:ext cx="3257" cy="685865"/>
          </a:xfrm>
          <a:prstGeom prst="line">
            <a:avLst/>
          </a:prstGeom>
          <a:noFill/>
          <a:ln w="12700" cap="flat" cmpd="sng" algn="ctr">
            <a:solidFill>
              <a:srgbClr val="0000FF"/>
            </a:solidFill>
            <a:prstDash val="solid"/>
            <a:headEnd type="triangle" w="med" len="med"/>
            <a:tailEnd type="none" w="med" len="med"/>
          </a:ln>
          <a:effectLst/>
        </p:spPr>
      </p:cxnSp>
      <p:cxnSp>
        <p:nvCxnSpPr>
          <p:cNvPr id="37" name="직선 화살표 연결선 36">
            <a:extLst>
              <a:ext uri="{FF2B5EF4-FFF2-40B4-BE49-F238E27FC236}">
                <a16:creationId xmlns:a16="http://schemas.microsoft.com/office/drawing/2014/main" id="{6A65EA14-9CB6-485F-92BD-902A3B1B1EA3}"/>
              </a:ext>
            </a:extLst>
          </p:cNvPr>
          <p:cNvCxnSpPr>
            <a:cxnSpLocks/>
            <a:stCxn id="17" idx="0"/>
            <a:endCxn id="13" idx="2"/>
          </p:cNvCxnSpPr>
          <p:nvPr/>
        </p:nvCxnSpPr>
        <p:spPr>
          <a:xfrm flipV="1">
            <a:off x="7441293" y="4457629"/>
            <a:ext cx="1560526" cy="684173"/>
          </a:xfrm>
          <a:prstGeom prst="straightConnector1">
            <a:avLst/>
          </a:prstGeom>
          <a:noFill/>
          <a:ln w="12700" cap="flat" cmpd="sng" algn="ctr">
            <a:solidFill>
              <a:srgbClr val="0000FF"/>
            </a:solidFill>
            <a:prstDash val="solid"/>
            <a:headEnd type="none" w="med" len="med"/>
            <a:tailEnd type="none" w="med" len="med"/>
          </a:ln>
          <a:effectLst/>
        </p:spPr>
      </p:cxnSp>
      <p:cxnSp>
        <p:nvCxnSpPr>
          <p:cNvPr id="38" name="직선 연결선 42">
            <a:extLst>
              <a:ext uri="{FF2B5EF4-FFF2-40B4-BE49-F238E27FC236}">
                <a16:creationId xmlns:a16="http://schemas.microsoft.com/office/drawing/2014/main" id="{F1DB6721-D46F-486A-B3C9-9B2173BF4209}"/>
              </a:ext>
            </a:extLst>
          </p:cNvPr>
          <p:cNvCxnSpPr>
            <a:cxnSpLocks/>
          </p:cNvCxnSpPr>
          <p:nvPr/>
        </p:nvCxnSpPr>
        <p:spPr>
          <a:xfrm>
            <a:off x="7539685" y="5273555"/>
            <a:ext cx="672160" cy="442554"/>
          </a:xfrm>
          <a:prstGeom prst="line">
            <a:avLst/>
          </a:prstGeom>
          <a:noFill/>
          <a:ln w="12700" cap="flat" cmpd="sng" algn="ctr">
            <a:solidFill>
              <a:srgbClr val="FF0000"/>
            </a:solidFill>
            <a:prstDash val="solid"/>
          </a:ln>
          <a:effectLst/>
        </p:spPr>
      </p:cxnSp>
      <p:cxnSp>
        <p:nvCxnSpPr>
          <p:cNvPr id="39" name="직선 연결선 43">
            <a:extLst>
              <a:ext uri="{FF2B5EF4-FFF2-40B4-BE49-F238E27FC236}">
                <a16:creationId xmlns:a16="http://schemas.microsoft.com/office/drawing/2014/main" id="{68B54CDA-8AEF-404C-87AE-78C4AF94AEB2}"/>
              </a:ext>
            </a:extLst>
          </p:cNvPr>
          <p:cNvCxnSpPr>
            <a:cxnSpLocks/>
          </p:cNvCxnSpPr>
          <p:nvPr/>
        </p:nvCxnSpPr>
        <p:spPr>
          <a:xfrm flipH="1">
            <a:off x="8229600" y="4895087"/>
            <a:ext cx="623304" cy="803267"/>
          </a:xfrm>
          <a:prstGeom prst="line">
            <a:avLst/>
          </a:prstGeom>
          <a:noFill/>
          <a:ln w="12700" cap="flat" cmpd="sng" algn="ctr">
            <a:solidFill>
              <a:sysClr val="windowText" lastClr="000000">
                <a:lumMod val="65000"/>
                <a:lumOff val="35000"/>
              </a:sysClr>
            </a:solidFill>
            <a:prstDash val="dash"/>
          </a:ln>
          <a:effectLst/>
        </p:spPr>
      </p:cxnSp>
      <p:sp>
        <p:nvSpPr>
          <p:cNvPr id="40" name="원호 47">
            <a:extLst>
              <a:ext uri="{FF2B5EF4-FFF2-40B4-BE49-F238E27FC236}">
                <a16:creationId xmlns:a16="http://schemas.microsoft.com/office/drawing/2014/main" id="{ECEDE90E-C0D6-401C-8B23-0C1EB261D629}"/>
              </a:ext>
            </a:extLst>
          </p:cNvPr>
          <p:cNvSpPr/>
          <p:nvPr/>
        </p:nvSpPr>
        <p:spPr>
          <a:xfrm rot="2323436" flipH="1">
            <a:off x="7961946" y="5554411"/>
            <a:ext cx="397031" cy="409405"/>
          </a:xfrm>
          <a:prstGeom prst="arc">
            <a:avLst>
              <a:gd name="adj1" fmla="val 16323474"/>
              <a:gd name="adj2" fmla="val 20519985"/>
            </a:avLst>
          </a:prstGeom>
          <a:noFill/>
          <a:ln w="9525" cap="flat" cmpd="sng" algn="ctr">
            <a:solidFill>
              <a:srgbClr val="FF0000"/>
            </a:solidFill>
            <a:prstDash val="solid"/>
            <a:headEnd type="none"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rgbClr val="FF0000"/>
              </a:solidFill>
              <a:effectLst/>
              <a:uLnTx/>
              <a:uFillTx/>
              <a:latin typeface="Calibri"/>
              <a:ea typeface="맑은 고딕" panose="020B0503020000020004" pitchFamily="50" charset="-127"/>
              <a:cs typeface="+mn-cs"/>
            </a:endParaRPr>
          </a:p>
        </p:txBody>
      </p:sp>
      <p:sp>
        <p:nvSpPr>
          <p:cNvPr id="41" name="TextBox 40">
            <a:extLst>
              <a:ext uri="{FF2B5EF4-FFF2-40B4-BE49-F238E27FC236}">
                <a16:creationId xmlns:a16="http://schemas.microsoft.com/office/drawing/2014/main" id="{ED86871D-CEFA-479D-8B6B-F5882ACCAC5B}"/>
              </a:ext>
            </a:extLst>
          </p:cNvPr>
          <p:cNvSpPr txBox="1"/>
          <p:nvPr/>
        </p:nvSpPr>
        <p:spPr>
          <a:xfrm rot="20189183">
            <a:off x="7502523" y="4650922"/>
            <a:ext cx="1422871" cy="185602"/>
          </a:xfrm>
          <a:prstGeom prst="rect">
            <a:avLst/>
          </a:prstGeom>
          <a:noFill/>
        </p:spPr>
        <p:txBody>
          <a:bodyPr wrap="square" lIns="0" tIns="0" rIns="0" bIns="0">
            <a:noAutofit/>
          </a:bodyPr>
          <a:lstStyle/>
          <a:p>
            <a:pPr defTabSz="914400"/>
            <a:r>
              <a:rPr lang="en-US" altLang="ko-KR" sz="900" dirty="0">
                <a:solidFill>
                  <a:srgbClr val="0000FF"/>
                </a:solidFill>
                <a:latin typeface="Calibri"/>
                <a:ea typeface="맑은 고딕" panose="020B0503020000020004" pitchFamily="50" charset="-127"/>
              </a:rPr>
              <a:t>Participant CN – Host RAN connection establishment</a:t>
            </a:r>
            <a:endParaRPr lang="ko-KR" altLang="en-US" sz="900" dirty="0">
              <a:solidFill>
                <a:srgbClr val="0000FF"/>
              </a:solidFill>
              <a:latin typeface="Calibri"/>
              <a:ea typeface="맑은 고딕" panose="020B0503020000020004" pitchFamily="50" charset="-127"/>
            </a:endParaRPr>
          </a:p>
        </p:txBody>
      </p:sp>
      <p:sp>
        <p:nvSpPr>
          <p:cNvPr id="42" name="TextBox 41">
            <a:extLst>
              <a:ext uri="{FF2B5EF4-FFF2-40B4-BE49-F238E27FC236}">
                <a16:creationId xmlns:a16="http://schemas.microsoft.com/office/drawing/2014/main" id="{A91B6E1A-8EFF-4138-AC25-979D4D0FF3F6}"/>
              </a:ext>
            </a:extLst>
          </p:cNvPr>
          <p:cNvSpPr txBox="1"/>
          <p:nvPr/>
        </p:nvSpPr>
        <p:spPr>
          <a:xfrm>
            <a:off x="7153601" y="5448945"/>
            <a:ext cx="698412" cy="195858"/>
          </a:xfrm>
          <a:prstGeom prst="rect">
            <a:avLst/>
          </a:prstGeom>
          <a:noFill/>
        </p:spPr>
        <p:txBody>
          <a:bodyPr wrap="square">
            <a:spAutoFit/>
          </a:bodyPr>
          <a:lstStyle/>
          <a:p>
            <a:pPr defTabSz="914400"/>
            <a:r>
              <a:rPr lang="en-US" altLang="ko-KR" sz="800" dirty="0">
                <a:solidFill>
                  <a:prstClr val="black"/>
                </a:solidFill>
                <a:latin typeface="Calibri"/>
                <a:ea typeface="맑은 고딕" panose="020B0503020000020004" pitchFamily="50" charset="-127"/>
              </a:rPr>
              <a:t>Host RAN</a:t>
            </a:r>
            <a:endParaRPr lang="ko-KR" altLang="en-US" sz="1400" dirty="0">
              <a:solidFill>
                <a:prstClr val="black"/>
              </a:solidFill>
              <a:latin typeface="Calibri"/>
              <a:ea typeface="맑은 고딕" panose="020B0503020000020004" pitchFamily="50" charset="-127"/>
            </a:endParaRPr>
          </a:p>
        </p:txBody>
      </p:sp>
      <p:pic>
        <p:nvPicPr>
          <p:cNvPr id="43" name="그림 419">
            <a:extLst>
              <a:ext uri="{FF2B5EF4-FFF2-40B4-BE49-F238E27FC236}">
                <a16:creationId xmlns:a16="http://schemas.microsoft.com/office/drawing/2014/main" id="{E16EEE9B-6A7D-45D3-8F30-451AFE811B7B}"/>
              </a:ext>
            </a:extLst>
          </p:cNvPr>
          <p:cNvPicPr>
            <a:picLocks noChangeAspect="1"/>
          </p:cNvPicPr>
          <p:nvPr/>
        </p:nvPicPr>
        <p:blipFill>
          <a:blip r:embed="rId5">
            <a:duotone>
              <a:srgbClr val="C0504D">
                <a:shade val="45000"/>
                <a:satMod val="135000"/>
              </a:srgbClr>
              <a:prstClr val="white"/>
            </a:duotone>
            <a:extLst>
              <a:ext uri="{BEBA8EAE-BF5A-486C-A8C5-ECC9F3942E4B}">
                <a14:imgProps xmlns:a14="http://schemas.microsoft.com/office/drawing/2010/main">
                  <a14:imgLayer r:embed="rId6">
                    <a14:imgEffect>
                      <a14:backgroundRemoval t="10000" b="90000" l="10000" r="90000"/>
                    </a14:imgEffect>
                    <a14:imgEffect>
                      <a14:colorTemperature colorTemp="6930"/>
                    </a14:imgEffect>
                  </a14:imgLayer>
                </a14:imgProps>
              </a:ext>
            </a:extLst>
          </a:blip>
          <a:stretch>
            <a:fillRect/>
          </a:stretch>
        </p:blipFill>
        <p:spPr>
          <a:xfrm>
            <a:off x="9097459" y="4741061"/>
            <a:ext cx="291556" cy="307575"/>
          </a:xfrm>
          <a:prstGeom prst="rect">
            <a:avLst/>
          </a:prstGeom>
        </p:spPr>
      </p:pic>
      <p:sp>
        <p:nvSpPr>
          <p:cNvPr id="44" name="&quot;허용 안 됨&quot; 기호 420">
            <a:extLst>
              <a:ext uri="{FF2B5EF4-FFF2-40B4-BE49-F238E27FC236}">
                <a16:creationId xmlns:a16="http://schemas.microsoft.com/office/drawing/2014/main" id="{451ACF61-E25E-4FE3-8E51-77D1A108DC01}"/>
              </a:ext>
            </a:extLst>
          </p:cNvPr>
          <p:cNvSpPr/>
          <p:nvPr/>
        </p:nvSpPr>
        <p:spPr>
          <a:xfrm>
            <a:off x="9076665" y="4654469"/>
            <a:ext cx="136146" cy="131937"/>
          </a:xfrm>
          <a:prstGeom prst="noSmoking">
            <a:avLst>
              <a:gd name="adj" fmla="val 0"/>
            </a:avLst>
          </a:prstGeom>
          <a:solidFill>
            <a:srgbClr val="FF0000"/>
          </a:solidFill>
          <a:ln w="1905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endParaRPr>
          </a:p>
        </p:txBody>
      </p:sp>
      <p:sp>
        <p:nvSpPr>
          <p:cNvPr id="45" name="TextBox 44">
            <a:extLst>
              <a:ext uri="{FF2B5EF4-FFF2-40B4-BE49-F238E27FC236}">
                <a16:creationId xmlns:a16="http://schemas.microsoft.com/office/drawing/2014/main" id="{86A9D425-E3C3-4BBC-B872-1FA7D98C2B37}"/>
              </a:ext>
            </a:extLst>
          </p:cNvPr>
          <p:cNvSpPr txBox="1"/>
          <p:nvPr/>
        </p:nvSpPr>
        <p:spPr>
          <a:xfrm>
            <a:off x="370542" y="5993551"/>
            <a:ext cx="5641055" cy="276999"/>
          </a:xfrm>
          <a:prstGeom prst="rect">
            <a:avLst/>
          </a:prstGeom>
          <a:noFill/>
        </p:spPr>
        <p:txBody>
          <a:bodyPr wrap="square">
            <a:spAutoFit/>
          </a:bodyPr>
          <a:lstStyle/>
          <a:p>
            <a:pPr algn="ctr"/>
            <a:r>
              <a:rPr lang="en-US" altLang="ko-KR" sz="1200" dirty="0">
                <a:latin typeface="Calibri" panose="020F0502020204030204" pitchFamily="34" charset="0"/>
                <a:cs typeface="Calibri" panose="020F0502020204030204" pitchFamily="34" charset="0"/>
              </a:rPr>
              <a:t>Fig. 1. Exemplary scenario for dynamic network sharing for reaction to network failure*</a:t>
            </a:r>
            <a:endParaRPr lang="ko-KR" altLang="en-US" sz="1100" dirty="0"/>
          </a:p>
        </p:txBody>
      </p:sp>
      <p:sp>
        <p:nvSpPr>
          <p:cNvPr id="46" name="TextBox 45">
            <a:extLst>
              <a:ext uri="{FF2B5EF4-FFF2-40B4-BE49-F238E27FC236}">
                <a16:creationId xmlns:a16="http://schemas.microsoft.com/office/drawing/2014/main" id="{0FA20B15-997B-4F1D-A804-9551519ACAD1}"/>
              </a:ext>
            </a:extLst>
          </p:cNvPr>
          <p:cNvSpPr txBox="1"/>
          <p:nvPr/>
        </p:nvSpPr>
        <p:spPr>
          <a:xfrm>
            <a:off x="6457819" y="5993550"/>
            <a:ext cx="5225594" cy="276999"/>
          </a:xfrm>
          <a:prstGeom prst="rect">
            <a:avLst/>
          </a:prstGeom>
          <a:noFill/>
        </p:spPr>
        <p:txBody>
          <a:bodyPr wrap="square">
            <a:spAutoFit/>
          </a:bodyPr>
          <a:lstStyle/>
          <a:p>
            <a:pPr algn="ctr"/>
            <a:r>
              <a:rPr lang="en-US" altLang="ko-KR" sz="1200" dirty="0">
                <a:latin typeface="Calibri" panose="020F0502020204030204" pitchFamily="34" charset="0"/>
                <a:cs typeface="Calibri" panose="020F0502020204030204" pitchFamily="34" charset="0"/>
              </a:rPr>
              <a:t>Fig. 2 . High level expected functionalities for dynamic network sharing</a:t>
            </a:r>
            <a:endParaRPr lang="ko-KR" altLang="en-US" sz="1100" dirty="0"/>
          </a:p>
        </p:txBody>
      </p:sp>
      <p:sp>
        <p:nvSpPr>
          <p:cNvPr id="47" name="TextBox 46">
            <a:extLst>
              <a:ext uri="{FF2B5EF4-FFF2-40B4-BE49-F238E27FC236}">
                <a16:creationId xmlns:a16="http://schemas.microsoft.com/office/drawing/2014/main" id="{A10ED25C-8D90-48AE-B481-3E4F5A4031FE}"/>
              </a:ext>
            </a:extLst>
          </p:cNvPr>
          <p:cNvSpPr txBox="1"/>
          <p:nvPr/>
        </p:nvSpPr>
        <p:spPr>
          <a:xfrm>
            <a:off x="9506619" y="4333431"/>
            <a:ext cx="2583548" cy="1169551"/>
          </a:xfrm>
          <a:prstGeom prst="rect">
            <a:avLst/>
          </a:prstGeom>
          <a:noFill/>
        </p:spPr>
        <p:txBody>
          <a:bodyPr wrap="square">
            <a:spAutoFit/>
          </a:bodyPr>
          <a:lstStyle/>
          <a:p>
            <a:pPr marL="171450" indent="-171450" defTabSz="914400">
              <a:buFont typeface="Arial" panose="020B0604020202020204" pitchFamily="34" charset="0"/>
              <a:buChar char="•"/>
            </a:pPr>
            <a:r>
              <a:rPr lang="en-US" altLang="ko-KR" sz="1000" dirty="0">
                <a:solidFill>
                  <a:srgbClr val="0000FF"/>
                </a:solidFill>
                <a:latin typeface="Calibri"/>
                <a:ea typeface="맑은 고딕" panose="020B0503020000020004" pitchFamily="50" charset="-127"/>
              </a:rPr>
              <a:t>Detection/prediction of network outage</a:t>
            </a:r>
          </a:p>
          <a:p>
            <a:pPr marL="171450" indent="-171450" defTabSz="914400">
              <a:buFont typeface="Arial" panose="020B0604020202020204" pitchFamily="34" charset="0"/>
              <a:buChar char="•"/>
            </a:pPr>
            <a:r>
              <a:rPr lang="en-US" altLang="ko-KR" sz="1000" dirty="0">
                <a:solidFill>
                  <a:srgbClr val="0000FF"/>
                </a:solidFill>
                <a:latin typeface="Calibri"/>
                <a:ea typeface="맑은 고딕" panose="020B0503020000020004" pitchFamily="50" charset="-127"/>
              </a:rPr>
              <a:t>Shared RAN node selection</a:t>
            </a:r>
          </a:p>
          <a:p>
            <a:pPr marL="171450" indent="-171450" defTabSz="914400">
              <a:buFont typeface="Arial" panose="020B0604020202020204" pitchFamily="34" charset="0"/>
              <a:buChar char="•"/>
            </a:pPr>
            <a:r>
              <a:rPr lang="en-US" altLang="ko-KR" sz="1000" dirty="0">
                <a:solidFill>
                  <a:srgbClr val="0000FF"/>
                </a:solidFill>
                <a:latin typeface="Calibri"/>
                <a:ea typeface="맑은 고딕" panose="020B0503020000020004" pitchFamily="50" charset="-127"/>
              </a:rPr>
              <a:t>Connection establishment with participant NW and the shared NW (host NW)</a:t>
            </a:r>
          </a:p>
          <a:p>
            <a:pPr marL="171450" indent="-171450" defTabSz="914400">
              <a:buFont typeface="Arial" panose="020B0604020202020204" pitchFamily="34" charset="0"/>
              <a:buChar char="•"/>
            </a:pPr>
            <a:r>
              <a:rPr lang="en-US" altLang="ko-KR" sz="1000" dirty="0">
                <a:solidFill>
                  <a:srgbClr val="0000FF"/>
                </a:solidFill>
                <a:latin typeface="Calibri"/>
                <a:ea typeface="맑은 고딕" panose="020B0503020000020004" pitchFamily="50" charset="-127"/>
              </a:rPr>
              <a:t>Service interruption minimization (in cooperation with RAN)</a:t>
            </a:r>
          </a:p>
          <a:p>
            <a:pPr marL="171450" indent="-171450" defTabSz="914400">
              <a:buFont typeface="Arial" panose="020B0604020202020204" pitchFamily="34" charset="0"/>
              <a:buChar char="•"/>
            </a:pPr>
            <a:r>
              <a:rPr lang="en-US" altLang="ko-KR" sz="1000" dirty="0">
                <a:solidFill>
                  <a:srgbClr val="0000FF"/>
                </a:solidFill>
                <a:latin typeface="Calibri"/>
                <a:ea typeface="맑은 고딕" panose="020B0503020000020004" pitchFamily="50" charset="-127"/>
              </a:rPr>
              <a:t>Shared network resource monitoring</a:t>
            </a:r>
          </a:p>
        </p:txBody>
      </p:sp>
      <p:sp>
        <p:nvSpPr>
          <p:cNvPr id="48" name="타원 43">
            <a:extLst>
              <a:ext uri="{FF2B5EF4-FFF2-40B4-BE49-F238E27FC236}">
                <a16:creationId xmlns:a16="http://schemas.microsoft.com/office/drawing/2014/main" id="{9FF65EA5-A9A2-4CF1-8C09-F04A2DF27045}"/>
              </a:ext>
            </a:extLst>
          </p:cNvPr>
          <p:cNvSpPr/>
          <p:nvPr/>
        </p:nvSpPr>
        <p:spPr>
          <a:xfrm>
            <a:off x="1307517" y="5187502"/>
            <a:ext cx="1046925" cy="597676"/>
          </a:xfrm>
          <a:prstGeom prst="ellipse">
            <a:avLst/>
          </a:prstGeom>
          <a:solidFill>
            <a:srgbClr val="4BACC6">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sp>
        <p:nvSpPr>
          <p:cNvPr id="49" name="타원 44">
            <a:extLst>
              <a:ext uri="{FF2B5EF4-FFF2-40B4-BE49-F238E27FC236}">
                <a16:creationId xmlns:a16="http://schemas.microsoft.com/office/drawing/2014/main" id="{8AD7945D-204F-4787-A9B9-EEAF033931DB}"/>
              </a:ext>
            </a:extLst>
          </p:cNvPr>
          <p:cNvSpPr/>
          <p:nvPr/>
        </p:nvSpPr>
        <p:spPr>
          <a:xfrm>
            <a:off x="430997" y="5150933"/>
            <a:ext cx="921126" cy="597676"/>
          </a:xfrm>
          <a:prstGeom prst="ellipse">
            <a:avLst/>
          </a:prstGeom>
          <a:solidFill>
            <a:srgbClr val="9BBB59">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pic>
        <p:nvPicPr>
          <p:cNvPr id="50" name="Picture 4" descr="40,739개의 기지국 이미지, 스톡 사진, 3D 오브젝트, 벡터 ...">
            <a:extLst>
              <a:ext uri="{FF2B5EF4-FFF2-40B4-BE49-F238E27FC236}">
                <a16:creationId xmlns:a16="http://schemas.microsoft.com/office/drawing/2014/main" id="{7A878996-34E7-4C33-B56E-E4BAFF6344C4}"/>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38" t="10800" r="14400" b="16301"/>
          <a:stretch/>
        </p:blipFill>
        <p:spPr bwMode="auto">
          <a:xfrm flipH="1">
            <a:off x="686019" y="4833612"/>
            <a:ext cx="422378" cy="391464"/>
          </a:xfrm>
          <a:prstGeom prst="rect">
            <a:avLst/>
          </a:prstGeom>
          <a:noFill/>
          <a:extLst>
            <a:ext uri="{909E8E84-426E-40DD-AFC4-6F175D3DCCD1}">
              <a14:hiddenFill xmlns:a14="http://schemas.microsoft.com/office/drawing/2010/main">
                <a:solidFill>
                  <a:srgbClr val="FFFFFF"/>
                </a:solidFill>
              </a14:hiddenFill>
            </a:ext>
          </a:extLst>
        </p:spPr>
      </p:pic>
      <p:grpSp>
        <p:nvGrpSpPr>
          <p:cNvPr id="51" name="Group 23">
            <a:extLst>
              <a:ext uri="{FF2B5EF4-FFF2-40B4-BE49-F238E27FC236}">
                <a16:creationId xmlns:a16="http://schemas.microsoft.com/office/drawing/2014/main" id="{64FFE560-E5C9-4D58-B294-86E718242788}"/>
              </a:ext>
            </a:extLst>
          </p:cNvPr>
          <p:cNvGrpSpPr/>
          <p:nvPr/>
        </p:nvGrpSpPr>
        <p:grpSpPr>
          <a:xfrm>
            <a:off x="568631" y="5324536"/>
            <a:ext cx="129822" cy="294607"/>
            <a:chOff x="3781722" y="2594317"/>
            <a:chExt cx="700617" cy="991307"/>
          </a:xfrm>
        </p:grpSpPr>
        <p:sp>
          <p:nvSpPr>
            <p:cNvPr id="52" name="Freeform 5">
              <a:extLst>
                <a:ext uri="{FF2B5EF4-FFF2-40B4-BE49-F238E27FC236}">
                  <a16:creationId xmlns:a16="http://schemas.microsoft.com/office/drawing/2014/main" id="{037F5426-1B54-4EEA-A9E0-1BB33EA3C7C5}"/>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3" name="Freeform 6">
              <a:extLst>
                <a:ext uri="{FF2B5EF4-FFF2-40B4-BE49-F238E27FC236}">
                  <a16:creationId xmlns:a16="http://schemas.microsoft.com/office/drawing/2014/main" id="{D362AB3C-423A-4752-BD98-217F828F7901}"/>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4" name="Freeform 7">
              <a:extLst>
                <a:ext uri="{FF2B5EF4-FFF2-40B4-BE49-F238E27FC236}">
                  <a16:creationId xmlns:a16="http://schemas.microsoft.com/office/drawing/2014/main" id="{60922FDA-611E-4E29-867E-4962B808371D}"/>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5" name="Freeform 8">
              <a:extLst>
                <a:ext uri="{FF2B5EF4-FFF2-40B4-BE49-F238E27FC236}">
                  <a16:creationId xmlns:a16="http://schemas.microsoft.com/office/drawing/2014/main" id="{BCDDC507-2EC6-476C-8ED1-96627F97182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6" name="Freeform 9">
              <a:extLst>
                <a:ext uri="{FF2B5EF4-FFF2-40B4-BE49-F238E27FC236}">
                  <a16:creationId xmlns:a16="http://schemas.microsoft.com/office/drawing/2014/main" id="{072162FA-4DB2-4E39-A9B4-33118564DEA3}"/>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7" name="Freeform 10">
              <a:extLst>
                <a:ext uri="{FF2B5EF4-FFF2-40B4-BE49-F238E27FC236}">
                  <a16:creationId xmlns:a16="http://schemas.microsoft.com/office/drawing/2014/main" id="{820F635E-D773-46EE-84C9-4323393159C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8" name="Oval 11">
              <a:extLst>
                <a:ext uri="{FF2B5EF4-FFF2-40B4-BE49-F238E27FC236}">
                  <a16:creationId xmlns:a16="http://schemas.microsoft.com/office/drawing/2014/main" id="{D78B7D2C-311B-4C83-8A6D-2AF429D37C31}"/>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59" name="Oval 12">
              <a:extLst>
                <a:ext uri="{FF2B5EF4-FFF2-40B4-BE49-F238E27FC236}">
                  <a16:creationId xmlns:a16="http://schemas.microsoft.com/office/drawing/2014/main" id="{7A01E66A-A691-4363-A1FC-E959601DCA54}"/>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0" name="Freeform 13">
              <a:extLst>
                <a:ext uri="{FF2B5EF4-FFF2-40B4-BE49-F238E27FC236}">
                  <a16:creationId xmlns:a16="http://schemas.microsoft.com/office/drawing/2014/main" id="{5FC97128-12C3-43DC-BDD7-A5A1B4904C61}"/>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1" name="Freeform 14">
              <a:extLst>
                <a:ext uri="{FF2B5EF4-FFF2-40B4-BE49-F238E27FC236}">
                  <a16:creationId xmlns:a16="http://schemas.microsoft.com/office/drawing/2014/main" id="{DFD9C11E-2215-4199-87B9-0E6C85CC9098}"/>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2" name="Freeform 15">
              <a:extLst>
                <a:ext uri="{FF2B5EF4-FFF2-40B4-BE49-F238E27FC236}">
                  <a16:creationId xmlns:a16="http://schemas.microsoft.com/office/drawing/2014/main" id="{E1182833-CB4C-497F-A077-E76563752A45}"/>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3" name="Freeform 16">
              <a:extLst>
                <a:ext uri="{FF2B5EF4-FFF2-40B4-BE49-F238E27FC236}">
                  <a16:creationId xmlns:a16="http://schemas.microsoft.com/office/drawing/2014/main" id="{29D3F8D4-3251-43F9-B465-34E7726AD66D}"/>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4" name="Freeform 17">
              <a:extLst>
                <a:ext uri="{FF2B5EF4-FFF2-40B4-BE49-F238E27FC236}">
                  <a16:creationId xmlns:a16="http://schemas.microsoft.com/office/drawing/2014/main" id="{0006F96F-FD3A-425B-BDE9-3E6C3BD54EB8}"/>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5" name="Freeform 18">
              <a:extLst>
                <a:ext uri="{FF2B5EF4-FFF2-40B4-BE49-F238E27FC236}">
                  <a16:creationId xmlns:a16="http://schemas.microsoft.com/office/drawing/2014/main" id="{A43F45C6-5C6C-4980-8850-468D362D8E56}"/>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pic>
        <p:nvPicPr>
          <p:cNvPr id="66" name="Picture 4" descr="40,739개의 기지국 이미지, 스톡 사진, 3D 오브젝트, 벡터 ...">
            <a:extLst>
              <a:ext uri="{FF2B5EF4-FFF2-40B4-BE49-F238E27FC236}">
                <a16:creationId xmlns:a16="http://schemas.microsoft.com/office/drawing/2014/main" id="{C2FE08F3-5A27-497F-A7FF-B77B4DDFA470}"/>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38" t="10800" r="14400" b="16301"/>
          <a:stretch/>
        </p:blipFill>
        <p:spPr bwMode="auto">
          <a:xfrm flipH="1">
            <a:off x="1632215" y="4829547"/>
            <a:ext cx="422378" cy="391464"/>
          </a:xfrm>
          <a:prstGeom prst="rect">
            <a:avLst/>
          </a:prstGeom>
          <a:noFill/>
          <a:extLst>
            <a:ext uri="{909E8E84-426E-40DD-AFC4-6F175D3DCCD1}">
              <a14:hiddenFill xmlns:a14="http://schemas.microsoft.com/office/drawing/2010/main">
                <a:solidFill>
                  <a:srgbClr val="FFFFFF"/>
                </a:solidFill>
              </a14:hiddenFill>
            </a:ext>
          </a:extLst>
        </p:spPr>
      </p:pic>
      <p:grpSp>
        <p:nvGrpSpPr>
          <p:cNvPr id="67" name="Group 23">
            <a:extLst>
              <a:ext uri="{FF2B5EF4-FFF2-40B4-BE49-F238E27FC236}">
                <a16:creationId xmlns:a16="http://schemas.microsoft.com/office/drawing/2014/main" id="{0B092FE2-B169-4EE4-B35D-427116939FE3}"/>
              </a:ext>
            </a:extLst>
          </p:cNvPr>
          <p:cNvGrpSpPr/>
          <p:nvPr/>
        </p:nvGrpSpPr>
        <p:grpSpPr>
          <a:xfrm>
            <a:off x="886996" y="5325952"/>
            <a:ext cx="129822" cy="294607"/>
            <a:chOff x="3781722" y="2594317"/>
            <a:chExt cx="700617" cy="991307"/>
          </a:xfrm>
        </p:grpSpPr>
        <p:sp>
          <p:nvSpPr>
            <p:cNvPr id="68" name="Freeform 5">
              <a:extLst>
                <a:ext uri="{FF2B5EF4-FFF2-40B4-BE49-F238E27FC236}">
                  <a16:creationId xmlns:a16="http://schemas.microsoft.com/office/drawing/2014/main" id="{E1D3F824-A44F-4916-BD49-B9804FE67D6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69" name="Freeform 6">
              <a:extLst>
                <a:ext uri="{FF2B5EF4-FFF2-40B4-BE49-F238E27FC236}">
                  <a16:creationId xmlns:a16="http://schemas.microsoft.com/office/drawing/2014/main" id="{60AF5A71-DADD-423F-8516-FA96FA27B3D3}"/>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0" name="Freeform 7">
              <a:extLst>
                <a:ext uri="{FF2B5EF4-FFF2-40B4-BE49-F238E27FC236}">
                  <a16:creationId xmlns:a16="http://schemas.microsoft.com/office/drawing/2014/main" id="{06C0D76A-1B88-4489-8118-20E769160BFE}"/>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1" name="Freeform 8">
              <a:extLst>
                <a:ext uri="{FF2B5EF4-FFF2-40B4-BE49-F238E27FC236}">
                  <a16:creationId xmlns:a16="http://schemas.microsoft.com/office/drawing/2014/main" id="{573C93A5-F560-4F23-BC35-F1CA04A1384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2" name="Freeform 9">
              <a:extLst>
                <a:ext uri="{FF2B5EF4-FFF2-40B4-BE49-F238E27FC236}">
                  <a16:creationId xmlns:a16="http://schemas.microsoft.com/office/drawing/2014/main" id="{A34B5CBC-2167-4A8B-B56C-E24D9391AA90}"/>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3" name="Freeform 10">
              <a:extLst>
                <a:ext uri="{FF2B5EF4-FFF2-40B4-BE49-F238E27FC236}">
                  <a16:creationId xmlns:a16="http://schemas.microsoft.com/office/drawing/2014/main" id="{9574471E-7624-4E80-A769-9EABC9DF438B}"/>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4" name="Oval 11">
              <a:extLst>
                <a:ext uri="{FF2B5EF4-FFF2-40B4-BE49-F238E27FC236}">
                  <a16:creationId xmlns:a16="http://schemas.microsoft.com/office/drawing/2014/main" id="{16184C02-7715-40FF-B348-94AC0662A6A2}"/>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5" name="Oval 12">
              <a:extLst>
                <a:ext uri="{FF2B5EF4-FFF2-40B4-BE49-F238E27FC236}">
                  <a16:creationId xmlns:a16="http://schemas.microsoft.com/office/drawing/2014/main" id="{20BAF648-A375-4F08-A247-AE9E4E7C3ADC}"/>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6" name="Freeform 13">
              <a:extLst>
                <a:ext uri="{FF2B5EF4-FFF2-40B4-BE49-F238E27FC236}">
                  <a16:creationId xmlns:a16="http://schemas.microsoft.com/office/drawing/2014/main" id="{DBF950CD-3C00-4D55-AD5B-D49E1F88C774}"/>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7" name="Freeform 14">
              <a:extLst>
                <a:ext uri="{FF2B5EF4-FFF2-40B4-BE49-F238E27FC236}">
                  <a16:creationId xmlns:a16="http://schemas.microsoft.com/office/drawing/2014/main" id="{C88A828F-826B-4A30-8D18-3243DDB0AD15}"/>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8" name="Freeform 15">
              <a:extLst>
                <a:ext uri="{FF2B5EF4-FFF2-40B4-BE49-F238E27FC236}">
                  <a16:creationId xmlns:a16="http://schemas.microsoft.com/office/drawing/2014/main" id="{D69DD948-C713-48C9-829C-9BF1DB74B90E}"/>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79" name="Freeform 16">
              <a:extLst>
                <a:ext uri="{FF2B5EF4-FFF2-40B4-BE49-F238E27FC236}">
                  <a16:creationId xmlns:a16="http://schemas.microsoft.com/office/drawing/2014/main" id="{9ED78992-382E-4E6F-A6CD-132ABFEC0B44}"/>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0" name="Freeform 17">
              <a:extLst>
                <a:ext uri="{FF2B5EF4-FFF2-40B4-BE49-F238E27FC236}">
                  <a16:creationId xmlns:a16="http://schemas.microsoft.com/office/drawing/2014/main" id="{4F2D8089-CE58-497D-8AE1-541764B4036D}"/>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1" name="Freeform 18">
              <a:extLst>
                <a:ext uri="{FF2B5EF4-FFF2-40B4-BE49-F238E27FC236}">
                  <a16:creationId xmlns:a16="http://schemas.microsoft.com/office/drawing/2014/main" id="{2281A1A0-A620-4E8A-BDA4-036279506863}"/>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grpSp>
        <p:nvGrpSpPr>
          <p:cNvPr id="82" name="Group 23">
            <a:extLst>
              <a:ext uri="{FF2B5EF4-FFF2-40B4-BE49-F238E27FC236}">
                <a16:creationId xmlns:a16="http://schemas.microsoft.com/office/drawing/2014/main" id="{C5DF413D-8BA3-49F5-A66C-2403C681B05D}"/>
              </a:ext>
            </a:extLst>
          </p:cNvPr>
          <p:cNvGrpSpPr/>
          <p:nvPr/>
        </p:nvGrpSpPr>
        <p:grpSpPr>
          <a:xfrm>
            <a:off x="1416356" y="5426284"/>
            <a:ext cx="129822" cy="294607"/>
            <a:chOff x="3781722" y="2594317"/>
            <a:chExt cx="700617" cy="991307"/>
          </a:xfrm>
        </p:grpSpPr>
        <p:sp>
          <p:nvSpPr>
            <p:cNvPr id="83" name="Freeform 5">
              <a:extLst>
                <a:ext uri="{FF2B5EF4-FFF2-40B4-BE49-F238E27FC236}">
                  <a16:creationId xmlns:a16="http://schemas.microsoft.com/office/drawing/2014/main" id="{450E9FE4-A9C0-45C7-AD07-66608F358899}"/>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4" name="Freeform 6">
              <a:extLst>
                <a:ext uri="{FF2B5EF4-FFF2-40B4-BE49-F238E27FC236}">
                  <a16:creationId xmlns:a16="http://schemas.microsoft.com/office/drawing/2014/main" id="{F6248B61-C4D9-44BB-9CEC-D97C1FB42A8A}"/>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5" name="Freeform 7">
              <a:extLst>
                <a:ext uri="{FF2B5EF4-FFF2-40B4-BE49-F238E27FC236}">
                  <a16:creationId xmlns:a16="http://schemas.microsoft.com/office/drawing/2014/main" id="{1FC5EEC6-2D25-4507-8FDC-35B8C2476672}"/>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6" name="Freeform 8">
              <a:extLst>
                <a:ext uri="{FF2B5EF4-FFF2-40B4-BE49-F238E27FC236}">
                  <a16:creationId xmlns:a16="http://schemas.microsoft.com/office/drawing/2014/main" id="{9F8A37F9-485B-48D2-96D6-11819CF8BFCD}"/>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7" name="Freeform 9">
              <a:extLst>
                <a:ext uri="{FF2B5EF4-FFF2-40B4-BE49-F238E27FC236}">
                  <a16:creationId xmlns:a16="http://schemas.microsoft.com/office/drawing/2014/main" id="{465576FF-DED9-4DBF-9694-803689A636C5}"/>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8" name="Freeform 10">
              <a:extLst>
                <a:ext uri="{FF2B5EF4-FFF2-40B4-BE49-F238E27FC236}">
                  <a16:creationId xmlns:a16="http://schemas.microsoft.com/office/drawing/2014/main" id="{8D43DA17-DBCF-445B-80A7-7C5BCB6E2868}"/>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89" name="Oval 11">
              <a:extLst>
                <a:ext uri="{FF2B5EF4-FFF2-40B4-BE49-F238E27FC236}">
                  <a16:creationId xmlns:a16="http://schemas.microsoft.com/office/drawing/2014/main" id="{84DB7256-D033-41A4-BD88-8C1FA522C7AE}"/>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0" name="Oval 12">
              <a:extLst>
                <a:ext uri="{FF2B5EF4-FFF2-40B4-BE49-F238E27FC236}">
                  <a16:creationId xmlns:a16="http://schemas.microsoft.com/office/drawing/2014/main" id="{A4807D0A-79CA-4395-9DAF-74ECEF012E71}"/>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1" name="Freeform 13">
              <a:extLst>
                <a:ext uri="{FF2B5EF4-FFF2-40B4-BE49-F238E27FC236}">
                  <a16:creationId xmlns:a16="http://schemas.microsoft.com/office/drawing/2014/main" id="{EBF1D9D4-3B09-4641-A0EF-FACDE8DFF587}"/>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2" name="Freeform 14">
              <a:extLst>
                <a:ext uri="{FF2B5EF4-FFF2-40B4-BE49-F238E27FC236}">
                  <a16:creationId xmlns:a16="http://schemas.microsoft.com/office/drawing/2014/main" id="{11D83E3D-08E1-4139-BC68-3D183CC77804}"/>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3" name="Freeform 15">
              <a:extLst>
                <a:ext uri="{FF2B5EF4-FFF2-40B4-BE49-F238E27FC236}">
                  <a16:creationId xmlns:a16="http://schemas.microsoft.com/office/drawing/2014/main" id="{A9DF0E8D-9BA0-4EFE-A0BB-713A3CBFBDC6}"/>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4" name="Freeform 16">
              <a:extLst>
                <a:ext uri="{FF2B5EF4-FFF2-40B4-BE49-F238E27FC236}">
                  <a16:creationId xmlns:a16="http://schemas.microsoft.com/office/drawing/2014/main" id="{BF780547-6EA6-4436-8442-FBD7D47B597D}"/>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5" name="Freeform 17">
              <a:extLst>
                <a:ext uri="{FF2B5EF4-FFF2-40B4-BE49-F238E27FC236}">
                  <a16:creationId xmlns:a16="http://schemas.microsoft.com/office/drawing/2014/main" id="{35964F18-97C3-4D4B-8E52-CBB69B3FA927}"/>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6" name="Freeform 18">
              <a:extLst>
                <a:ext uri="{FF2B5EF4-FFF2-40B4-BE49-F238E27FC236}">
                  <a16:creationId xmlns:a16="http://schemas.microsoft.com/office/drawing/2014/main" id="{FB2D40A7-A46B-4E77-9409-BCD693A6CC35}"/>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grpSp>
        <p:nvGrpSpPr>
          <p:cNvPr id="97" name="Group 23">
            <a:extLst>
              <a:ext uri="{FF2B5EF4-FFF2-40B4-BE49-F238E27FC236}">
                <a16:creationId xmlns:a16="http://schemas.microsoft.com/office/drawing/2014/main" id="{058B1CAB-035B-4A7B-AF63-F3888E6A8F8D}"/>
              </a:ext>
            </a:extLst>
          </p:cNvPr>
          <p:cNvGrpSpPr/>
          <p:nvPr/>
        </p:nvGrpSpPr>
        <p:grpSpPr>
          <a:xfrm>
            <a:off x="1765709" y="5454002"/>
            <a:ext cx="129822" cy="294607"/>
            <a:chOff x="3781722" y="2594317"/>
            <a:chExt cx="700617" cy="991307"/>
          </a:xfrm>
        </p:grpSpPr>
        <p:sp>
          <p:nvSpPr>
            <p:cNvPr id="98" name="Freeform 5">
              <a:extLst>
                <a:ext uri="{FF2B5EF4-FFF2-40B4-BE49-F238E27FC236}">
                  <a16:creationId xmlns:a16="http://schemas.microsoft.com/office/drawing/2014/main" id="{EB7F95C5-F593-4F09-B023-2EC3DF82ACB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99" name="Freeform 6">
              <a:extLst>
                <a:ext uri="{FF2B5EF4-FFF2-40B4-BE49-F238E27FC236}">
                  <a16:creationId xmlns:a16="http://schemas.microsoft.com/office/drawing/2014/main" id="{FE0136C8-EF00-43A2-9B2C-E35B37B524BF}"/>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0" name="Freeform 7">
              <a:extLst>
                <a:ext uri="{FF2B5EF4-FFF2-40B4-BE49-F238E27FC236}">
                  <a16:creationId xmlns:a16="http://schemas.microsoft.com/office/drawing/2014/main" id="{B86512E6-CFC5-4A2F-A889-61771ADB41DF}"/>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1" name="Freeform 8">
              <a:extLst>
                <a:ext uri="{FF2B5EF4-FFF2-40B4-BE49-F238E27FC236}">
                  <a16:creationId xmlns:a16="http://schemas.microsoft.com/office/drawing/2014/main" id="{31B88C19-87F2-4ECA-9F6C-C1019A1483E7}"/>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2" name="Freeform 9">
              <a:extLst>
                <a:ext uri="{FF2B5EF4-FFF2-40B4-BE49-F238E27FC236}">
                  <a16:creationId xmlns:a16="http://schemas.microsoft.com/office/drawing/2014/main" id="{434A72EB-51E3-4E6E-A884-D299CF8C7D95}"/>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3" name="Freeform 10">
              <a:extLst>
                <a:ext uri="{FF2B5EF4-FFF2-40B4-BE49-F238E27FC236}">
                  <a16:creationId xmlns:a16="http://schemas.microsoft.com/office/drawing/2014/main" id="{0B207E33-FD50-4B2A-B6B0-C161E7B11D8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4" name="Oval 11">
              <a:extLst>
                <a:ext uri="{FF2B5EF4-FFF2-40B4-BE49-F238E27FC236}">
                  <a16:creationId xmlns:a16="http://schemas.microsoft.com/office/drawing/2014/main" id="{70BD8AF9-2C0B-491C-8B7F-6B164343BCEF}"/>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5" name="Oval 12">
              <a:extLst>
                <a:ext uri="{FF2B5EF4-FFF2-40B4-BE49-F238E27FC236}">
                  <a16:creationId xmlns:a16="http://schemas.microsoft.com/office/drawing/2014/main" id="{EA83BBBA-E4B1-4FEC-823A-C15017EF3B1F}"/>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6" name="Freeform 13">
              <a:extLst>
                <a:ext uri="{FF2B5EF4-FFF2-40B4-BE49-F238E27FC236}">
                  <a16:creationId xmlns:a16="http://schemas.microsoft.com/office/drawing/2014/main" id="{E3311E64-245C-4A44-AE4C-320B4413B991}"/>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7" name="Freeform 14">
              <a:extLst>
                <a:ext uri="{FF2B5EF4-FFF2-40B4-BE49-F238E27FC236}">
                  <a16:creationId xmlns:a16="http://schemas.microsoft.com/office/drawing/2014/main" id="{AAC087C4-B084-4701-A8AE-7CD99D47E85D}"/>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8" name="Freeform 15">
              <a:extLst>
                <a:ext uri="{FF2B5EF4-FFF2-40B4-BE49-F238E27FC236}">
                  <a16:creationId xmlns:a16="http://schemas.microsoft.com/office/drawing/2014/main" id="{25DD78DA-84AB-48E1-A58C-71F7ABEDFCE0}"/>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09" name="Freeform 16">
              <a:extLst>
                <a:ext uri="{FF2B5EF4-FFF2-40B4-BE49-F238E27FC236}">
                  <a16:creationId xmlns:a16="http://schemas.microsoft.com/office/drawing/2014/main" id="{7F650161-5C8B-4A2B-BF61-67472740382A}"/>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0" name="Freeform 17">
              <a:extLst>
                <a:ext uri="{FF2B5EF4-FFF2-40B4-BE49-F238E27FC236}">
                  <a16:creationId xmlns:a16="http://schemas.microsoft.com/office/drawing/2014/main" id="{900B9A5E-A779-475C-9208-38F369F3D95A}"/>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1" name="Freeform 18">
              <a:extLst>
                <a:ext uri="{FF2B5EF4-FFF2-40B4-BE49-F238E27FC236}">
                  <a16:creationId xmlns:a16="http://schemas.microsoft.com/office/drawing/2014/main" id="{0CC60557-82B1-4CE8-98D4-45CF74C1860F}"/>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grpSp>
        <p:nvGrpSpPr>
          <p:cNvPr id="112" name="Group 23">
            <a:extLst>
              <a:ext uri="{FF2B5EF4-FFF2-40B4-BE49-F238E27FC236}">
                <a16:creationId xmlns:a16="http://schemas.microsoft.com/office/drawing/2014/main" id="{D598E745-7335-47C1-88CC-FA399CCA3A25}"/>
              </a:ext>
            </a:extLst>
          </p:cNvPr>
          <p:cNvGrpSpPr/>
          <p:nvPr/>
        </p:nvGrpSpPr>
        <p:grpSpPr>
          <a:xfrm>
            <a:off x="2111382" y="5277429"/>
            <a:ext cx="129822" cy="294607"/>
            <a:chOff x="3781722" y="2594317"/>
            <a:chExt cx="700617" cy="991307"/>
          </a:xfrm>
        </p:grpSpPr>
        <p:sp>
          <p:nvSpPr>
            <p:cNvPr id="113" name="Freeform 5">
              <a:extLst>
                <a:ext uri="{FF2B5EF4-FFF2-40B4-BE49-F238E27FC236}">
                  <a16:creationId xmlns:a16="http://schemas.microsoft.com/office/drawing/2014/main" id="{0A22856B-7FB0-4640-9113-78544139E917}"/>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4" name="Freeform 6">
              <a:extLst>
                <a:ext uri="{FF2B5EF4-FFF2-40B4-BE49-F238E27FC236}">
                  <a16:creationId xmlns:a16="http://schemas.microsoft.com/office/drawing/2014/main" id="{0C1E9250-CD8A-4E89-B253-464B92C1B972}"/>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5" name="Freeform 7">
              <a:extLst>
                <a:ext uri="{FF2B5EF4-FFF2-40B4-BE49-F238E27FC236}">
                  <a16:creationId xmlns:a16="http://schemas.microsoft.com/office/drawing/2014/main" id="{AA7D07CC-4DDD-4EFE-A318-ACBBE2D27A9F}"/>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6" name="Freeform 8">
              <a:extLst>
                <a:ext uri="{FF2B5EF4-FFF2-40B4-BE49-F238E27FC236}">
                  <a16:creationId xmlns:a16="http://schemas.microsoft.com/office/drawing/2014/main" id="{DCA98008-C6B8-4BAC-926B-C4886BF91CC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7" name="Freeform 9">
              <a:extLst>
                <a:ext uri="{FF2B5EF4-FFF2-40B4-BE49-F238E27FC236}">
                  <a16:creationId xmlns:a16="http://schemas.microsoft.com/office/drawing/2014/main" id="{B4137A0A-3BF2-4166-911A-8705DCB7BE40}"/>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8" name="Freeform 10">
              <a:extLst>
                <a:ext uri="{FF2B5EF4-FFF2-40B4-BE49-F238E27FC236}">
                  <a16:creationId xmlns:a16="http://schemas.microsoft.com/office/drawing/2014/main" id="{14C8A94A-861F-436A-9977-D14C7D97DDD0}"/>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19" name="Oval 11">
              <a:extLst>
                <a:ext uri="{FF2B5EF4-FFF2-40B4-BE49-F238E27FC236}">
                  <a16:creationId xmlns:a16="http://schemas.microsoft.com/office/drawing/2014/main" id="{0E21A835-573E-492B-A271-4F6AEBFB8A2A}"/>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0" name="Oval 12">
              <a:extLst>
                <a:ext uri="{FF2B5EF4-FFF2-40B4-BE49-F238E27FC236}">
                  <a16:creationId xmlns:a16="http://schemas.microsoft.com/office/drawing/2014/main" id="{7D209AF5-6B26-439C-86B5-E9C8F399420C}"/>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1" name="Freeform 13">
              <a:extLst>
                <a:ext uri="{FF2B5EF4-FFF2-40B4-BE49-F238E27FC236}">
                  <a16:creationId xmlns:a16="http://schemas.microsoft.com/office/drawing/2014/main" id="{515D6C83-F9EF-461E-8A35-0C3FE46E3123}"/>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2" name="Freeform 14">
              <a:extLst>
                <a:ext uri="{FF2B5EF4-FFF2-40B4-BE49-F238E27FC236}">
                  <a16:creationId xmlns:a16="http://schemas.microsoft.com/office/drawing/2014/main" id="{8991FDFA-B7CF-481E-926D-2B97065ECE98}"/>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3" name="Freeform 15">
              <a:extLst>
                <a:ext uri="{FF2B5EF4-FFF2-40B4-BE49-F238E27FC236}">
                  <a16:creationId xmlns:a16="http://schemas.microsoft.com/office/drawing/2014/main" id="{3773E0F9-AC43-48D9-B227-B4A101972F04}"/>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4" name="Freeform 16">
              <a:extLst>
                <a:ext uri="{FF2B5EF4-FFF2-40B4-BE49-F238E27FC236}">
                  <a16:creationId xmlns:a16="http://schemas.microsoft.com/office/drawing/2014/main" id="{A3CBA6D8-F0DA-4EFA-85AF-D2769E74BCE5}"/>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5" name="Freeform 17">
              <a:extLst>
                <a:ext uri="{FF2B5EF4-FFF2-40B4-BE49-F238E27FC236}">
                  <a16:creationId xmlns:a16="http://schemas.microsoft.com/office/drawing/2014/main" id="{698A595D-EF9C-48B4-AAC1-E6A11A18C08F}"/>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26" name="Freeform 18">
              <a:extLst>
                <a:ext uri="{FF2B5EF4-FFF2-40B4-BE49-F238E27FC236}">
                  <a16:creationId xmlns:a16="http://schemas.microsoft.com/office/drawing/2014/main" id="{5B932A49-613A-4CC5-AC88-E2FD1BBF2941}"/>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cxnSp>
        <p:nvCxnSpPr>
          <p:cNvPr id="127" name="직선 연결선 59">
            <a:extLst>
              <a:ext uri="{FF2B5EF4-FFF2-40B4-BE49-F238E27FC236}">
                <a16:creationId xmlns:a16="http://schemas.microsoft.com/office/drawing/2014/main" id="{B4A18913-ACA2-40B3-A543-9E3332339C0E}"/>
              </a:ext>
            </a:extLst>
          </p:cNvPr>
          <p:cNvCxnSpPr>
            <a:cxnSpLocks/>
            <a:stCxn id="55" idx="4"/>
            <a:endCxn id="50" idx="2"/>
          </p:cNvCxnSpPr>
          <p:nvPr/>
        </p:nvCxnSpPr>
        <p:spPr>
          <a:xfrm flipV="1">
            <a:off x="682607" y="5225076"/>
            <a:ext cx="214600" cy="111286"/>
          </a:xfrm>
          <a:prstGeom prst="line">
            <a:avLst/>
          </a:prstGeom>
          <a:noFill/>
          <a:ln w="9525" cap="flat" cmpd="sng" algn="ctr">
            <a:solidFill>
              <a:srgbClr val="4F81BD">
                <a:shade val="95000"/>
                <a:satMod val="105000"/>
              </a:srgbClr>
            </a:solidFill>
            <a:prstDash val="solid"/>
          </a:ln>
          <a:effectLst/>
        </p:spPr>
      </p:cxnSp>
      <p:cxnSp>
        <p:nvCxnSpPr>
          <p:cNvPr id="128" name="직선 연결선 61">
            <a:extLst>
              <a:ext uri="{FF2B5EF4-FFF2-40B4-BE49-F238E27FC236}">
                <a16:creationId xmlns:a16="http://schemas.microsoft.com/office/drawing/2014/main" id="{E7491C59-007B-4825-A3C5-CCE21591300F}"/>
              </a:ext>
            </a:extLst>
          </p:cNvPr>
          <p:cNvCxnSpPr>
            <a:cxnSpLocks/>
            <a:stCxn id="73" idx="4"/>
            <a:endCxn id="50" idx="2"/>
          </p:cNvCxnSpPr>
          <p:nvPr/>
        </p:nvCxnSpPr>
        <p:spPr>
          <a:xfrm flipH="1" flipV="1">
            <a:off x="897207" y="5225076"/>
            <a:ext cx="68273" cy="104525"/>
          </a:xfrm>
          <a:prstGeom prst="line">
            <a:avLst/>
          </a:prstGeom>
          <a:noFill/>
          <a:ln w="9525" cap="flat" cmpd="sng" algn="ctr">
            <a:solidFill>
              <a:srgbClr val="4F81BD">
                <a:shade val="95000"/>
                <a:satMod val="105000"/>
              </a:srgbClr>
            </a:solidFill>
            <a:prstDash val="solid"/>
          </a:ln>
          <a:effectLst/>
        </p:spPr>
      </p:cxnSp>
      <p:cxnSp>
        <p:nvCxnSpPr>
          <p:cNvPr id="129" name="직선 연결선 65">
            <a:extLst>
              <a:ext uri="{FF2B5EF4-FFF2-40B4-BE49-F238E27FC236}">
                <a16:creationId xmlns:a16="http://schemas.microsoft.com/office/drawing/2014/main" id="{BB3285F3-E644-4928-AB6D-13EE5D751CD3}"/>
              </a:ext>
            </a:extLst>
          </p:cNvPr>
          <p:cNvCxnSpPr>
            <a:cxnSpLocks/>
            <a:stCxn id="90" idx="1"/>
            <a:endCxn id="66" idx="2"/>
          </p:cNvCxnSpPr>
          <p:nvPr/>
        </p:nvCxnSpPr>
        <p:spPr>
          <a:xfrm flipV="1">
            <a:off x="1525081" y="5221011"/>
            <a:ext cx="318323" cy="209816"/>
          </a:xfrm>
          <a:prstGeom prst="line">
            <a:avLst/>
          </a:prstGeom>
          <a:noFill/>
          <a:ln w="9525" cap="flat" cmpd="sng" algn="ctr">
            <a:solidFill>
              <a:srgbClr val="4F81BD">
                <a:shade val="95000"/>
                <a:satMod val="105000"/>
              </a:srgbClr>
            </a:solidFill>
            <a:prstDash val="solid"/>
          </a:ln>
          <a:effectLst/>
        </p:spPr>
      </p:cxnSp>
      <p:cxnSp>
        <p:nvCxnSpPr>
          <p:cNvPr id="130" name="직선 연결선 66">
            <a:extLst>
              <a:ext uri="{FF2B5EF4-FFF2-40B4-BE49-F238E27FC236}">
                <a16:creationId xmlns:a16="http://schemas.microsoft.com/office/drawing/2014/main" id="{02D0BE18-6571-47ED-8838-63239AF3DDA7}"/>
              </a:ext>
            </a:extLst>
          </p:cNvPr>
          <p:cNvCxnSpPr>
            <a:cxnSpLocks/>
            <a:stCxn id="105" idx="0"/>
            <a:endCxn id="66" idx="2"/>
          </p:cNvCxnSpPr>
          <p:nvPr/>
        </p:nvCxnSpPr>
        <p:spPr>
          <a:xfrm flipH="1" flipV="1">
            <a:off x="1843404" y="5221011"/>
            <a:ext cx="32331" cy="236786"/>
          </a:xfrm>
          <a:prstGeom prst="line">
            <a:avLst/>
          </a:prstGeom>
          <a:noFill/>
          <a:ln w="9525" cap="flat" cmpd="sng" algn="ctr">
            <a:solidFill>
              <a:srgbClr val="4F81BD">
                <a:shade val="95000"/>
                <a:satMod val="105000"/>
              </a:srgbClr>
            </a:solidFill>
            <a:prstDash val="solid"/>
          </a:ln>
          <a:effectLst/>
        </p:spPr>
      </p:cxnSp>
      <p:cxnSp>
        <p:nvCxnSpPr>
          <p:cNvPr id="131" name="직선 연결선 67">
            <a:extLst>
              <a:ext uri="{FF2B5EF4-FFF2-40B4-BE49-F238E27FC236}">
                <a16:creationId xmlns:a16="http://schemas.microsoft.com/office/drawing/2014/main" id="{F5A97FB0-7D7E-4EE2-9A8C-99C9F3239596}"/>
              </a:ext>
            </a:extLst>
          </p:cNvPr>
          <p:cNvCxnSpPr>
            <a:cxnSpLocks/>
            <a:stCxn id="115" idx="6"/>
            <a:endCxn id="66" idx="2"/>
          </p:cNvCxnSpPr>
          <p:nvPr/>
        </p:nvCxnSpPr>
        <p:spPr>
          <a:xfrm flipH="1" flipV="1">
            <a:off x="1843404" y="5221011"/>
            <a:ext cx="271659" cy="84292"/>
          </a:xfrm>
          <a:prstGeom prst="line">
            <a:avLst/>
          </a:prstGeom>
          <a:noFill/>
          <a:ln w="9525" cap="flat" cmpd="sng" algn="ctr">
            <a:solidFill>
              <a:srgbClr val="4F81BD">
                <a:shade val="95000"/>
                <a:satMod val="105000"/>
              </a:srgbClr>
            </a:solidFill>
            <a:prstDash val="solid"/>
          </a:ln>
          <a:effectLst/>
        </p:spPr>
      </p:cxnSp>
      <p:sp>
        <p:nvSpPr>
          <p:cNvPr id="132" name="화살표: 오른쪽 82">
            <a:extLst>
              <a:ext uri="{FF2B5EF4-FFF2-40B4-BE49-F238E27FC236}">
                <a16:creationId xmlns:a16="http://schemas.microsoft.com/office/drawing/2014/main" id="{B6322635-3373-48A0-ABE6-4F29B9D0A79B}"/>
              </a:ext>
            </a:extLst>
          </p:cNvPr>
          <p:cNvSpPr/>
          <p:nvPr/>
        </p:nvSpPr>
        <p:spPr>
          <a:xfrm>
            <a:off x="2663592" y="4877098"/>
            <a:ext cx="868230" cy="294139"/>
          </a:xfrm>
          <a:prstGeom prst="rightArrow">
            <a:avLst/>
          </a:prstGeom>
          <a:no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sp>
        <p:nvSpPr>
          <p:cNvPr id="133" name="직사각형 83">
            <a:extLst>
              <a:ext uri="{FF2B5EF4-FFF2-40B4-BE49-F238E27FC236}">
                <a16:creationId xmlns:a16="http://schemas.microsoft.com/office/drawing/2014/main" id="{04575595-F9E3-4A03-8213-33DECFD52C64}"/>
              </a:ext>
            </a:extLst>
          </p:cNvPr>
          <p:cNvSpPr/>
          <p:nvPr/>
        </p:nvSpPr>
        <p:spPr>
          <a:xfrm>
            <a:off x="486898" y="4242590"/>
            <a:ext cx="820619" cy="478320"/>
          </a:xfrm>
          <a:prstGeom prst="rect">
            <a:avLst/>
          </a:prstGeom>
          <a:noFill/>
          <a:ln w="12700"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Core</a:t>
            </a:r>
            <a:r>
              <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 </a:t>
            </a: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network of MNO1</a:t>
            </a:r>
            <a:endPar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endParaRPr>
          </a:p>
        </p:txBody>
      </p:sp>
      <p:sp>
        <p:nvSpPr>
          <p:cNvPr id="134" name="직사각형 85">
            <a:extLst>
              <a:ext uri="{FF2B5EF4-FFF2-40B4-BE49-F238E27FC236}">
                <a16:creationId xmlns:a16="http://schemas.microsoft.com/office/drawing/2014/main" id="{1B2A5B3F-49D7-4986-8C14-DEFEE1DDF5C9}"/>
              </a:ext>
            </a:extLst>
          </p:cNvPr>
          <p:cNvSpPr/>
          <p:nvPr/>
        </p:nvSpPr>
        <p:spPr>
          <a:xfrm>
            <a:off x="1433095" y="4242590"/>
            <a:ext cx="820619" cy="478320"/>
          </a:xfrm>
          <a:prstGeom prst="rect">
            <a:avLst/>
          </a:prstGeom>
          <a:noFill/>
          <a:ln w="12700"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Core</a:t>
            </a:r>
            <a:r>
              <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 </a:t>
            </a: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network of MNO2</a:t>
            </a:r>
            <a:endPar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endParaRPr>
          </a:p>
        </p:txBody>
      </p:sp>
      <p:cxnSp>
        <p:nvCxnSpPr>
          <p:cNvPr id="135" name="직선 연결선 87">
            <a:extLst>
              <a:ext uri="{FF2B5EF4-FFF2-40B4-BE49-F238E27FC236}">
                <a16:creationId xmlns:a16="http://schemas.microsoft.com/office/drawing/2014/main" id="{F9D3867B-97C0-4964-A37A-52EBD05DA6BA}"/>
              </a:ext>
            </a:extLst>
          </p:cNvPr>
          <p:cNvCxnSpPr>
            <a:stCxn id="50" idx="0"/>
            <a:endCxn id="133" idx="2"/>
          </p:cNvCxnSpPr>
          <p:nvPr/>
        </p:nvCxnSpPr>
        <p:spPr>
          <a:xfrm flipV="1">
            <a:off x="897207" y="4720911"/>
            <a:ext cx="1" cy="112702"/>
          </a:xfrm>
          <a:prstGeom prst="line">
            <a:avLst/>
          </a:prstGeom>
          <a:noFill/>
          <a:ln w="9525" cap="flat" cmpd="sng" algn="ctr">
            <a:solidFill>
              <a:sysClr val="windowText" lastClr="000000">
                <a:shade val="95000"/>
                <a:satMod val="105000"/>
              </a:sysClr>
            </a:solidFill>
            <a:prstDash val="solid"/>
          </a:ln>
          <a:effectLst/>
        </p:spPr>
      </p:cxnSp>
      <p:cxnSp>
        <p:nvCxnSpPr>
          <p:cNvPr id="136" name="직선 연결선 88">
            <a:extLst>
              <a:ext uri="{FF2B5EF4-FFF2-40B4-BE49-F238E27FC236}">
                <a16:creationId xmlns:a16="http://schemas.microsoft.com/office/drawing/2014/main" id="{66A1EDFA-FB98-47F9-88AE-1E85E1550081}"/>
              </a:ext>
            </a:extLst>
          </p:cNvPr>
          <p:cNvCxnSpPr>
            <a:cxnSpLocks/>
            <a:stCxn id="66" idx="0"/>
            <a:endCxn id="134" idx="2"/>
          </p:cNvCxnSpPr>
          <p:nvPr/>
        </p:nvCxnSpPr>
        <p:spPr>
          <a:xfrm flipV="1">
            <a:off x="1843404" y="4720911"/>
            <a:ext cx="1" cy="108637"/>
          </a:xfrm>
          <a:prstGeom prst="line">
            <a:avLst/>
          </a:prstGeom>
          <a:noFill/>
          <a:ln w="9525" cap="flat" cmpd="sng" algn="ctr">
            <a:solidFill>
              <a:sysClr val="windowText" lastClr="000000">
                <a:shade val="95000"/>
                <a:satMod val="105000"/>
              </a:sysClr>
            </a:solidFill>
            <a:prstDash val="solid"/>
          </a:ln>
          <a:effectLst/>
        </p:spPr>
      </p:cxnSp>
      <p:sp>
        <p:nvSpPr>
          <p:cNvPr id="137" name="직사각형 92">
            <a:extLst>
              <a:ext uri="{FF2B5EF4-FFF2-40B4-BE49-F238E27FC236}">
                <a16:creationId xmlns:a16="http://schemas.microsoft.com/office/drawing/2014/main" id="{1F51C89D-69FF-451C-9C76-1F067316C345}"/>
              </a:ext>
            </a:extLst>
          </p:cNvPr>
          <p:cNvSpPr/>
          <p:nvPr/>
        </p:nvSpPr>
        <p:spPr>
          <a:xfrm>
            <a:off x="333025" y="4132597"/>
            <a:ext cx="2097989" cy="1766101"/>
          </a:xfrm>
          <a:prstGeom prst="rect">
            <a:avLst/>
          </a:prstGeom>
          <a:no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endParaRPr>
          </a:p>
        </p:txBody>
      </p:sp>
      <p:grpSp>
        <p:nvGrpSpPr>
          <p:cNvPr id="138" name="Group 137">
            <a:extLst>
              <a:ext uri="{FF2B5EF4-FFF2-40B4-BE49-F238E27FC236}">
                <a16:creationId xmlns:a16="http://schemas.microsoft.com/office/drawing/2014/main" id="{44D51F7B-3812-42B5-8D11-46C18C5AC827}"/>
              </a:ext>
            </a:extLst>
          </p:cNvPr>
          <p:cNvGrpSpPr/>
          <p:nvPr/>
        </p:nvGrpSpPr>
        <p:grpSpPr>
          <a:xfrm>
            <a:off x="3690249" y="4132597"/>
            <a:ext cx="2370841" cy="1766101"/>
            <a:chOff x="3643750" y="3804766"/>
            <a:chExt cx="2370841" cy="1766101"/>
          </a:xfrm>
        </p:grpSpPr>
        <p:sp>
          <p:nvSpPr>
            <p:cNvPr id="139" name="타원 41">
              <a:extLst>
                <a:ext uri="{FF2B5EF4-FFF2-40B4-BE49-F238E27FC236}">
                  <a16:creationId xmlns:a16="http://schemas.microsoft.com/office/drawing/2014/main" id="{EED399F6-F258-4954-9DC5-738FB9FD4F1D}"/>
                </a:ext>
              </a:extLst>
            </p:cNvPr>
            <p:cNvSpPr/>
            <p:nvPr/>
          </p:nvSpPr>
          <p:spPr>
            <a:xfrm>
              <a:off x="3798556" y="4880196"/>
              <a:ext cx="2154619" cy="570000"/>
            </a:xfrm>
            <a:prstGeom prst="ellipse">
              <a:avLst/>
            </a:prstGeom>
            <a:solidFill>
              <a:srgbClr val="9BBB59">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pic>
          <p:nvPicPr>
            <p:cNvPr id="140" name="Picture 4" descr="40,739개의 기지국 이미지, 스톡 사진, 3D 오브젝트, 벡터 ...">
              <a:extLst>
                <a:ext uri="{FF2B5EF4-FFF2-40B4-BE49-F238E27FC236}">
                  <a16:creationId xmlns:a16="http://schemas.microsoft.com/office/drawing/2014/main" id="{0CFC60FE-8FC4-4F0C-A74E-D94FE8A32E94}"/>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38" t="10800" r="14400" b="16301"/>
            <a:stretch/>
          </p:blipFill>
          <p:spPr bwMode="auto">
            <a:xfrm flipH="1">
              <a:off x="4058413" y="4562917"/>
              <a:ext cx="422378" cy="391464"/>
            </a:xfrm>
            <a:prstGeom prst="rect">
              <a:avLst/>
            </a:prstGeom>
            <a:noFill/>
            <a:extLst>
              <a:ext uri="{909E8E84-426E-40DD-AFC4-6F175D3DCCD1}">
                <a14:hiddenFill xmlns:a14="http://schemas.microsoft.com/office/drawing/2010/main">
                  <a:solidFill>
                    <a:srgbClr val="FFFFFF"/>
                  </a:solidFill>
                </a14:hiddenFill>
              </a:ext>
            </a:extLst>
          </p:spPr>
        </p:pic>
        <p:grpSp>
          <p:nvGrpSpPr>
            <p:cNvPr id="141" name="Group 23">
              <a:extLst>
                <a:ext uri="{FF2B5EF4-FFF2-40B4-BE49-F238E27FC236}">
                  <a16:creationId xmlns:a16="http://schemas.microsoft.com/office/drawing/2014/main" id="{3CA0F3DF-502D-44D8-B027-3848F1026DCE}"/>
                </a:ext>
              </a:extLst>
            </p:cNvPr>
            <p:cNvGrpSpPr/>
            <p:nvPr/>
          </p:nvGrpSpPr>
          <p:grpSpPr>
            <a:xfrm>
              <a:off x="3872753" y="5053842"/>
              <a:ext cx="129822" cy="294607"/>
              <a:chOff x="3781722" y="2594317"/>
              <a:chExt cx="700617" cy="991307"/>
            </a:xfrm>
          </p:grpSpPr>
          <p:sp>
            <p:nvSpPr>
              <p:cNvPr id="220" name="Freeform 5">
                <a:extLst>
                  <a:ext uri="{FF2B5EF4-FFF2-40B4-BE49-F238E27FC236}">
                    <a16:creationId xmlns:a16="http://schemas.microsoft.com/office/drawing/2014/main" id="{EF46855A-C6A7-4317-8D16-F5E0C4D8108B}"/>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1" name="Freeform 6">
                <a:extLst>
                  <a:ext uri="{FF2B5EF4-FFF2-40B4-BE49-F238E27FC236}">
                    <a16:creationId xmlns:a16="http://schemas.microsoft.com/office/drawing/2014/main" id="{2FE4D289-AE5A-4F5C-B1C6-61B6B7F5C9A7}"/>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2" name="Freeform 7">
                <a:extLst>
                  <a:ext uri="{FF2B5EF4-FFF2-40B4-BE49-F238E27FC236}">
                    <a16:creationId xmlns:a16="http://schemas.microsoft.com/office/drawing/2014/main" id="{55F31D7A-424F-4495-8F85-CCE86F2DD3CE}"/>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3" name="Freeform 8">
                <a:extLst>
                  <a:ext uri="{FF2B5EF4-FFF2-40B4-BE49-F238E27FC236}">
                    <a16:creationId xmlns:a16="http://schemas.microsoft.com/office/drawing/2014/main" id="{2331BA4F-33A6-4C5D-81C6-B2F65BB86DCC}"/>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4" name="Freeform 9">
                <a:extLst>
                  <a:ext uri="{FF2B5EF4-FFF2-40B4-BE49-F238E27FC236}">
                    <a16:creationId xmlns:a16="http://schemas.microsoft.com/office/drawing/2014/main" id="{4C52AEBF-5320-4183-B684-635DEE8A80F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5" name="Freeform 10">
                <a:extLst>
                  <a:ext uri="{FF2B5EF4-FFF2-40B4-BE49-F238E27FC236}">
                    <a16:creationId xmlns:a16="http://schemas.microsoft.com/office/drawing/2014/main" id="{18496A2C-2CA1-4D2D-9A1E-B06403205B7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6" name="Oval 11">
                <a:extLst>
                  <a:ext uri="{FF2B5EF4-FFF2-40B4-BE49-F238E27FC236}">
                    <a16:creationId xmlns:a16="http://schemas.microsoft.com/office/drawing/2014/main" id="{CB83F785-BEF5-485A-BA6A-8EEA3398F8F5}"/>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7" name="Oval 12">
                <a:extLst>
                  <a:ext uri="{FF2B5EF4-FFF2-40B4-BE49-F238E27FC236}">
                    <a16:creationId xmlns:a16="http://schemas.microsoft.com/office/drawing/2014/main" id="{7E24E87E-BF1C-49A1-BB21-2DF5C9418BD0}"/>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8" name="Freeform 13">
                <a:extLst>
                  <a:ext uri="{FF2B5EF4-FFF2-40B4-BE49-F238E27FC236}">
                    <a16:creationId xmlns:a16="http://schemas.microsoft.com/office/drawing/2014/main" id="{871DCC70-0B4B-4003-92D7-FAA54B579238}"/>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29" name="Freeform 14">
                <a:extLst>
                  <a:ext uri="{FF2B5EF4-FFF2-40B4-BE49-F238E27FC236}">
                    <a16:creationId xmlns:a16="http://schemas.microsoft.com/office/drawing/2014/main" id="{5AA6DC5D-80C0-4E31-B08C-2ECDE6EDFEFF}"/>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30" name="Freeform 15">
                <a:extLst>
                  <a:ext uri="{FF2B5EF4-FFF2-40B4-BE49-F238E27FC236}">
                    <a16:creationId xmlns:a16="http://schemas.microsoft.com/office/drawing/2014/main" id="{4C84C17A-1AF3-4AC7-8C8D-5CD2BA214E98}"/>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31" name="Freeform 16">
                <a:extLst>
                  <a:ext uri="{FF2B5EF4-FFF2-40B4-BE49-F238E27FC236}">
                    <a16:creationId xmlns:a16="http://schemas.microsoft.com/office/drawing/2014/main" id="{DEE3D63B-6380-4C20-814A-3AE26871B0A6}"/>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32" name="Freeform 17">
                <a:extLst>
                  <a:ext uri="{FF2B5EF4-FFF2-40B4-BE49-F238E27FC236}">
                    <a16:creationId xmlns:a16="http://schemas.microsoft.com/office/drawing/2014/main" id="{DB53EADB-3B4D-45DF-A563-A44C9DEDB7C2}"/>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33" name="Freeform 18">
                <a:extLst>
                  <a:ext uri="{FF2B5EF4-FFF2-40B4-BE49-F238E27FC236}">
                    <a16:creationId xmlns:a16="http://schemas.microsoft.com/office/drawing/2014/main" id="{C1D36B7F-18D9-472F-B458-5F6CE674E4F1}"/>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pic>
          <p:nvPicPr>
            <p:cNvPr id="142" name="Picture 4" descr="40,739개의 기지국 이미지, 스톡 사진, 3D 오브젝트, 벡터 ...">
              <a:extLst>
                <a:ext uri="{FF2B5EF4-FFF2-40B4-BE49-F238E27FC236}">
                  <a16:creationId xmlns:a16="http://schemas.microsoft.com/office/drawing/2014/main" id="{0BA6FFB8-D75F-45D7-9049-2E50E306308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38" t="10800" r="14400" b="16301"/>
            <a:stretch/>
          </p:blipFill>
          <p:spPr bwMode="auto">
            <a:xfrm flipH="1">
              <a:off x="5118803" y="4558853"/>
              <a:ext cx="422378" cy="391464"/>
            </a:xfrm>
            <a:prstGeom prst="rect">
              <a:avLst/>
            </a:prstGeom>
            <a:noFill/>
            <a:extLst>
              <a:ext uri="{909E8E84-426E-40DD-AFC4-6F175D3DCCD1}">
                <a14:hiddenFill xmlns:a14="http://schemas.microsoft.com/office/drawing/2010/main">
                  <a:solidFill>
                    <a:srgbClr val="FFFFFF"/>
                  </a:solidFill>
                </a14:hiddenFill>
              </a:ext>
            </a:extLst>
          </p:spPr>
        </p:pic>
        <p:grpSp>
          <p:nvGrpSpPr>
            <p:cNvPr id="143" name="Group 23">
              <a:extLst>
                <a:ext uri="{FF2B5EF4-FFF2-40B4-BE49-F238E27FC236}">
                  <a16:creationId xmlns:a16="http://schemas.microsoft.com/office/drawing/2014/main" id="{CBA81DE6-D795-44B7-B192-D79FAD883445}"/>
                </a:ext>
              </a:extLst>
            </p:cNvPr>
            <p:cNvGrpSpPr/>
            <p:nvPr/>
          </p:nvGrpSpPr>
          <p:grpSpPr>
            <a:xfrm>
              <a:off x="4191118" y="5055258"/>
              <a:ext cx="129822" cy="294607"/>
              <a:chOff x="3781722" y="2594317"/>
              <a:chExt cx="700617" cy="991307"/>
            </a:xfrm>
          </p:grpSpPr>
          <p:sp>
            <p:nvSpPr>
              <p:cNvPr id="206" name="Freeform 5">
                <a:extLst>
                  <a:ext uri="{FF2B5EF4-FFF2-40B4-BE49-F238E27FC236}">
                    <a16:creationId xmlns:a16="http://schemas.microsoft.com/office/drawing/2014/main" id="{CC2CCBE7-A00A-4EB5-8438-69F27D7D4A23}"/>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7" name="Freeform 6">
                <a:extLst>
                  <a:ext uri="{FF2B5EF4-FFF2-40B4-BE49-F238E27FC236}">
                    <a16:creationId xmlns:a16="http://schemas.microsoft.com/office/drawing/2014/main" id="{0E353031-C299-47F8-AC45-E51D18209D5F}"/>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8" name="Freeform 7">
                <a:extLst>
                  <a:ext uri="{FF2B5EF4-FFF2-40B4-BE49-F238E27FC236}">
                    <a16:creationId xmlns:a16="http://schemas.microsoft.com/office/drawing/2014/main" id="{DC97B341-5AF0-4828-A69E-61A1B05ABCEC}"/>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9" name="Freeform 8">
                <a:extLst>
                  <a:ext uri="{FF2B5EF4-FFF2-40B4-BE49-F238E27FC236}">
                    <a16:creationId xmlns:a16="http://schemas.microsoft.com/office/drawing/2014/main" id="{410C6815-5D6C-4439-AB25-F7C7AC88D61B}"/>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0" name="Freeform 9">
                <a:extLst>
                  <a:ext uri="{FF2B5EF4-FFF2-40B4-BE49-F238E27FC236}">
                    <a16:creationId xmlns:a16="http://schemas.microsoft.com/office/drawing/2014/main" id="{B8BFCB67-AE3D-4AE6-A3F4-42EA94A1D86C}"/>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1" name="Freeform 10">
                <a:extLst>
                  <a:ext uri="{FF2B5EF4-FFF2-40B4-BE49-F238E27FC236}">
                    <a16:creationId xmlns:a16="http://schemas.microsoft.com/office/drawing/2014/main" id="{AD68153B-5967-446A-87CE-B90AEF3453BA}"/>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2" name="Oval 11">
                <a:extLst>
                  <a:ext uri="{FF2B5EF4-FFF2-40B4-BE49-F238E27FC236}">
                    <a16:creationId xmlns:a16="http://schemas.microsoft.com/office/drawing/2014/main" id="{2687484E-4FF5-4FA0-9D23-661F4D75FB0D}"/>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3" name="Oval 12">
                <a:extLst>
                  <a:ext uri="{FF2B5EF4-FFF2-40B4-BE49-F238E27FC236}">
                    <a16:creationId xmlns:a16="http://schemas.microsoft.com/office/drawing/2014/main" id="{4162EB97-F5D3-4FE0-932E-27C783048D49}"/>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4" name="Freeform 13">
                <a:extLst>
                  <a:ext uri="{FF2B5EF4-FFF2-40B4-BE49-F238E27FC236}">
                    <a16:creationId xmlns:a16="http://schemas.microsoft.com/office/drawing/2014/main" id="{F7F80FDF-A519-44CB-9A65-A5C7CCA23B20}"/>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5" name="Freeform 14">
                <a:extLst>
                  <a:ext uri="{FF2B5EF4-FFF2-40B4-BE49-F238E27FC236}">
                    <a16:creationId xmlns:a16="http://schemas.microsoft.com/office/drawing/2014/main" id="{3542DC67-4FC8-466B-8E72-5EE6BC78E9AE}"/>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6" name="Freeform 15">
                <a:extLst>
                  <a:ext uri="{FF2B5EF4-FFF2-40B4-BE49-F238E27FC236}">
                    <a16:creationId xmlns:a16="http://schemas.microsoft.com/office/drawing/2014/main" id="{297FBD5D-EC4A-47FC-AF93-FE934AE0AC2D}"/>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7" name="Freeform 16">
                <a:extLst>
                  <a:ext uri="{FF2B5EF4-FFF2-40B4-BE49-F238E27FC236}">
                    <a16:creationId xmlns:a16="http://schemas.microsoft.com/office/drawing/2014/main" id="{18D1E127-DAE8-48C6-B640-330BC16643A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8" name="Freeform 17">
                <a:extLst>
                  <a:ext uri="{FF2B5EF4-FFF2-40B4-BE49-F238E27FC236}">
                    <a16:creationId xmlns:a16="http://schemas.microsoft.com/office/drawing/2014/main" id="{0AA43A8C-F6B0-4AD2-96B1-1265CF400292}"/>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19" name="Freeform 18">
                <a:extLst>
                  <a:ext uri="{FF2B5EF4-FFF2-40B4-BE49-F238E27FC236}">
                    <a16:creationId xmlns:a16="http://schemas.microsoft.com/office/drawing/2014/main" id="{0CB7F650-A6D3-4C9D-81A3-F7DBFBDC3395}"/>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grpSp>
          <p:nvGrpSpPr>
            <p:cNvPr id="144" name="Group 23">
              <a:extLst>
                <a:ext uri="{FF2B5EF4-FFF2-40B4-BE49-F238E27FC236}">
                  <a16:creationId xmlns:a16="http://schemas.microsoft.com/office/drawing/2014/main" id="{977A2858-0D51-427F-97F3-5C7776133516}"/>
                </a:ext>
              </a:extLst>
            </p:cNvPr>
            <p:cNvGrpSpPr/>
            <p:nvPr/>
          </p:nvGrpSpPr>
          <p:grpSpPr>
            <a:xfrm>
              <a:off x="4953333" y="5155589"/>
              <a:ext cx="129822" cy="294607"/>
              <a:chOff x="3781722" y="2594317"/>
              <a:chExt cx="700617" cy="991307"/>
            </a:xfrm>
          </p:grpSpPr>
          <p:sp>
            <p:nvSpPr>
              <p:cNvPr id="192" name="Freeform 5">
                <a:extLst>
                  <a:ext uri="{FF2B5EF4-FFF2-40B4-BE49-F238E27FC236}">
                    <a16:creationId xmlns:a16="http://schemas.microsoft.com/office/drawing/2014/main" id="{E83050D7-3E91-4388-BCED-5800BF24E777}"/>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3" name="Freeform 6">
                <a:extLst>
                  <a:ext uri="{FF2B5EF4-FFF2-40B4-BE49-F238E27FC236}">
                    <a16:creationId xmlns:a16="http://schemas.microsoft.com/office/drawing/2014/main" id="{427587CD-81D7-4885-97C5-71400821BA32}"/>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4" name="Freeform 7">
                <a:extLst>
                  <a:ext uri="{FF2B5EF4-FFF2-40B4-BE49-F238E27FC236}">
                    <a16:creationId xmlns:a16="http://schemas.microsoft.com/office/drawing/2014/main" id="{CFE9001E-D0C2-42A1-BD10-B719530FBC19}"/>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5" name="Freeform 8">
                <a:extLst>
                  <a:ext uri="{FF2B5EF4-FFF2-40B4-BE49-F238E27FC236}">
                    <a16:creationId xmlns:a16="http://schemas.microsoft.com/office/drawing/2014/main" id="{C7695345-4035-46D8-BD89-3E4316BC5F6C}"/>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6" name="Freeform 9">
                <a:extLst>
                  <a:ext uri="{FF2B5EF4-FFF2-40B4-BE49-F238E27FC236}">
                    <a16:creationId xmlns:a16="http://schemas.microsoft.com/office/drawing/2014/main" id="{7B46C573-8683-410A-88E6-2C634025842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7" name="Freeform 10">
                <a:extLst>
                  <a:ext uri="{FF2B5EF4-FFF2-40B4-BE49-F238E27FC236}">
                    <a16:creationId xmlns:a16="http://schemas.microsoft.com/office/drawing/2014/main" id="{3ECDF811-5104-406C-A737-24C8CFD5A05F}"/>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8" name="Oval 11">
                <a:extLst>
                  <a:ext uri="{FF2B5EF4-FFF2-40B4-BE49-F238E27FC236}">
                    <a16:creationId xmlns:a16="http://schemas.microsoft.com/office/drawing/2014/main" id="{6ED02B50-DFDF-49A7-A250-91420C3736E8}"/>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9" name="Oval 12">
                <a:extLst>
                  <a:ext uri="{FF2B5EF4-FFF2-40B4-BE49-F238E27FC236}">
                    <a16:creationId xmlns:a16="http://schemas.microsoft.com/office/drawing/2014/main" id="{0067E9F0-5335-4A41-9E94-35BF9D093492}"/>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0" name="Freeform 13">
                <a:extLst>
                  <a:ext uri="{FF2B5EF4-FFF2-40B4-BE49-F238E27FC236}">
                    <a16:creationId xmlns:a16="http://schemas.microsoft.com/office/drawing/2014/main" id="{2AA096AA-38C3-44DB-A3C9-714561C08A3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1" name="Freeform 14">
                <a:extLst>
                  <a:ext uri="{FF2B5EF4-FFF2-40B4-BE49-F238E27FC236}">
                    <a16:creationId xmlns:a16="http://schemas.microsoft.com/office/drawing/2014/main" id="{5C13E605-9955-4AA5-90A4-43FAAA8C0927}"/>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2" name="Freeform 15">
                <a:extLst>
                  <a:ext uri="{FF2B5EF4-FFF2-40B4-BE49-F238E27FC236}">
                    <a16:creationId xmlns:a16="http://schemas.microsoft.com/office/drawing/2014/main" id="{9D76E72D-64E5-4E69-B47A-24A584B3655A}"/>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3" name="Freeform 16">
                <a:extLst>
                  <a:ext uri="{FF2B5EF4-FFF2-40B4-BE49-F238E27FC236}">
                    <a16:creationId xmlns:a16="http://schemas.microsoft.com/office/drawing/2014/main" id="{82B702E0-2F5E-4B32-ACF8-69FED66EB538}"/>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4" name="Freeform 17">
                <a:extLst>
                  <a:ext uri="{FF2B5EF4-FFF2-40B4-BE49-F238E27FC236}">
                    <a16:creationId xmlns:a16="http://schemas.microsoft.com/office/drawing/2014/main" id="{8BCB5665-CB11-4A97-9CC3-E5B95FA3BF32}"/>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205" name="Freeform 18">
                <a:extLst>
                  <a:ext uri="{FF2B5EF4-FFF2-40B4-BE49-F238E27FC236}">
                    <a16:creationId xmlns:a16="http://schemas.microsoft.com/office/drawing/2014/main" id="{9C10A6F3-74B4-4A2C-BC67-716BC258576C}"/>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grpSp>
          <p:nvGrpSpPr>
            <p:cNvPr id="145" name="Group 23">
              <a:extLst>
                <a:ext uri="{FF2B5EF4-FFF2-40B4-BE49-F238E27FC236}">
                  <a16:creationId xmlns:a16="http://schemas.microsoft.com/office/drawing/2014/main" id="{91F525E8-67D1-40A9-981D-FAD571659E81}"/>
                </a:ext>
              </a:extLst>
            </p:cNvPr>
            <p:cNvGrpSpPr/>
            <p:nvPr/>
          </p:nvGrpSpPr>
          <p:grpSpPr>
            <a:xfrm>
              <a:off x="5302686" y="5183308"/>
              <a:ext cx="129822" cy="294607"/>
              <a:chOff x="3781722" y="2594317"/>
              <a:chExt cx="700617" cy="991307"/>
            </a:xfrm>
          </p:grpSpPr>
          <p:sp>
            <p:nvSpPr>
              <p:cNvPr id="178" name="Freeform 5">
                <a:extLst>
                  <a:ext uri="{FF2B5EF4-FFF2-40B4-BE49-F238E27FC236}">
                    <a16:creationId xmlns:a16="http://schemas.microsoft.com/office/drawing/2014/main" id="{41A919D7-259C-46CE-8673-9F14D73855D8}"/>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9" name="Freeform 6">
                <a:extLst>
                  <a:ext uri="{FF2B5EF4-FFF2-40B4-BE49-F238E27FC236}">
                    <a16:creationId xmlns:a16="http://schemas.microsoft.com/office/drawing/2014/main" id="{DE42D9BA-D355-446C-A4A8-9D6272447401}"/>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0" name="Freeform 7">
                <a:extLst>
                  <a:ext uri="{FF2B5EF4-FFF2-40B4-BE49-F238E27FC236}">
                    <a16:creationId xmlns:a16="http://schemas.microsoft.com/office/drawing/2014/main" id="{A4A4953E-EB21-4776-AA91-B759A5AF5FA9}"/>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1" name="Freeform 8">
                <a:extLst>
                  <a:ext uri="{FF2B5EF4-FFF2-40B4-BE49-F238E27FC236}">
                    <a16:creationId xmlns:a16="http://schemas.microsoft.com/office/drawing/2014/main" id="{BB6E6FD8-2AF4-4226-B56D-40E1A097AAB6}"/>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2" name="Freeform 9">
                <a:extLst>
                  <a:ext uri="{FF2B5EF4-FFF2-40B4-BE49-F238E27FC236}">
                    <a16:creationId xmlns:a16="http://schemas.microsoft.com/office/drawing/2014/main" id="{6E7F7900-8C76-41DF-8F88-C7140B4E1DB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3" name="Freeform 10">
                <a:extLst>
                  <a:ext uri="{FF2B5EF4-FFF2-40B4-BE49-F238E27FC236}">
                    <a16:creationId xmlns:a16="http://schemas.microsoft.com/office/drawing/2014/main" id="{087430FA-15A9-458C-9223-95BCD3EB93BB}"/>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4" name="Oval 11">
                <a:extLst>
                  <a:ext uri="{FF2B5EF4-FFF2-40B4-BE49-F238E27FC236}">
                    <a16:creationId xmlns:a16="http://schemas.microsoft.com/office/drawing/2014/main" id="{051100CF-F93E-42FA-87AF-9C96D4071665}"/>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5" name="Oval 12">
                <a:extLst>
                  <a:ext uri="{FF2B5EF4-FFF2-40B4-BE49-F238E27FC236}">
                    <a16:creationId xmlns:a16="http://schemas.microsoft.com/office/drawing/2014/main" id="{A0B727DF-971D-46B9-9C26-F3029AC04DA6}"/>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6" name="Freeform 13">
                <a:extLst>
                  <a:ext uri="{FF2B5EF4-FFF2-40B4-BE49-F238E27FC236}">
                    <a16:creationId xmlns:a16="http://schemas.microsoft.com/office/drawing/2014/main" id="{3859B384-F6DF-4D9A-A796-DCA133E8BE3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7" name="Freeform 14">
                <a:extLst>
                  <a:ext uri="{FF2B5EF4-FFF2-40B4-BE49-F238E27FC236}">
                    <a16:creationId xmlns:a16="http://schemas.microsoft.com/office/drawing/2014/main" id="{7AF4C510-DA93-45B5-B3BD-BB5D78061D59}"/>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8" name="Freeform 15">
                <a:extLst>
                  <a:ext uri="{FF2B5EF4-FFF2-40B4-BE49-F238E27FC236}">
                    <a16:creationId xmlns:a16="http://schemas.microsoft.com/office/drawing/2014/main" id="{58D2F614-7426-4B14-A5F4-4A1A8AA21010}"/>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89" name="Freeform 16">
                <a:extLst>
                  <a:ext uri="{FF2B5EF4-FFF2-40B4-BE49-F238E27FC236}">
                    <a16:creationId xmlns:a16="http://schemas.microsoft.com/office/drawing/2014/main" id="{86A20942-3A58-4B16-BAEB-367F871108A5}"/>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0" name="Freeform 17">
                <a:extLst>
                  <a:ext uri="{FF2B5EF4-FFF2-40B4-BE49-F238E27FC236}">
                    <a16:creationId xmlns:a16="http://schemas.microsoft.com/office/drawing/2014/main" id="{B34EBF5F-FA86-4C9C-B3AF-89B8AEBB0EE2}"/>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91" name="Freeform 18">
                <a:extLst>
                  <a:ext uri="{FF2B5EF4-FFF2-40B4-BE49-F238E27FC236}">
                    <a16:creationId xmlns:a16="http://schemas.microsoft.com/office/drawing/2014/main" id="{F455DB0B-D960-463A-AAD8-06E186634D8F}"/>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grpSp>
          <p:nvGrpSpPr>
            <p:cNvPr id="146" name="Group 23">
              <a:extLst>
                <a:ext uri="{FF2B5EF4-FFF2-40B4-BE49-F238E27FC236}">
                  <a16:creationId xmlns:a16="http://schemas.microsoft.com/office/drawing/2014/main" id="{F6A7002D-0190-4C2A-B3D2-B851AEAB16B5}"/>
                </a:ext>
              </a:extLst>
            </p:cNvPr>
            <p:cNvGrpSpPr/>
            <p:nvPr/>
          </p:nvGrpSpPr>
          <p:grpSpPr>
            <a:xfrm>
              <a:off x="5648359" y="5006734"/>
              <a:ext cx="129822" cy="294607"/>
              <a:chOff x="3781722" y="2594317"/>
              <a:chExt cx="700617" cy="991307"/>
            </a:xfrm>
          </p:grpSpPr>
          <p:sp>
            <p:nvSpPr>
              <p:cNvPr id="164" name="Freeform 5">
                <a:extLst>
                  <a:ext uri="{FF2B5EF4-FFF2-40B4-BE49-F238E27FC236}">
                    <a16:creationId xmlns:a16="http://schemas.microsoft.com/office/drawing/2014/main" id="{ADB96056-2C82-4EC0-B1BA-36AD68528351}"/>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65" name="Freeform 6">
                <a:extLst>
                  <a:ext uri="{FF2B5EF4-FFF2-40B4-BE49-F238E27FC236}">
                    <a16:creationId xmlns:a16="http://schemas.microsoft.com/office/drawing/2014/main" id="{34BB94D9-5DAF-4EE3-8163-3156FA3AEBEA}"/>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66" name="Freeform 7">
                <a:extLst>
                  <a:ext uri="{FF2B5EF4-FFF2-40B4-BE49-F238E27FC236}">
                    <a16:creationId xmlns:a16="http://schemas.microsoft.com/office/drawing/2014/main" id="{85228E74-F71E-472C-8FCA-6F1481074887}"/>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67" name="Freeform 8">
                <a:extLst>
                  <a:ext uri="{FF2B5EF4-FFF2-40B4-BE49-F238E27FC236}">
                    <a16:creationId xmlns:a16="http://schemas.microsoft.com/office/drawing/2014/main" id="{2E6B7B73-B0BB-4C06-B0FB-9B7A5FD8DEE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68" name="Freeform 9">
                <a:extLst>
                  <a:ext uri="{FF2B5EF4-FFF2-40B4-BE49-F238E27FC236}">
                    <a16:creationId xmlns:a16="http://schemas.microsoft.com/office/drawing/2014/main" id="{BCC69C56-11A4-4E80-95E6-599424447C4F}"/>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69" name="Freeform 10">
                <a:extLst>
                  <a:ext uri="{FF2B5EF4-FFF2-40B4-BE49-F238E27FC236}">
                    <a16:creationId xmlns:a16="http://schemas.microsoft.com/office/drawing/2014/main" id="{013CFA06-2EAF-4B0A-8E6F-B25F7FE268D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0" name="Oval 11">
                <a:extLst>
                  <a:ext uri="{FF2B5EF4-FFF2-40B4-BE49-F238E27FC236}">
                    <a16:creationId xmlns:a16="http://schemas.microsoft.com/office/drawing/2014/main" id="{BDE21679-FEA6-4890-8A70-1CE39B471CE0}"/>
                  </a:ext>
                </a:extLst>
              </p:cNvPr>
              <p:cNvSpPr>
                <a:spLocks noChangeArrowheads="1"/>
              </p:cNvSpPr>
              <p:nvPr/>
            </p:nvSpPr>
            <p:spPr bwMode="auto">
              <a:xfrm>
                <a:off x="4365570" y="2607089"/>
                <a:ext cx="19863" cy="17193"/>
              </a:xfrm>
              <a:prstGeom prst="ellipse">
                <a:avLst/>
              </a:prstGeom>
              <a:solidFill>
                <a:srgbClr val="000000"/>
              </a:solidFill>
              <a:ln w="0">
                <a:solidFill>
                  <a:sysClr val="windowText" lastClr="000000">
                    <a:lumMod val="50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1" name="Oval 12">
                <a:extLst>
                  <a:ext uri="{FF2B5EF4-FFF2-40B4-BE49-F238E27FC236}">
                    <a16:creationId xmlns:a16="http://schemas.microsoft.com/office/drawing/2014/main" id="{7E6D9874-8309-4620-BB50-57AF952C6975}"/>
                  </a:ext>
                </a:extLst>
              </p:cNvPr>
              <p:cNvSpPr>
                <a:spLocks noChangeArrowheads="1"/>
              </p:cNvSpPr>
              <p:nvPr/>
            </p:nvSpPr>
            <p:spPr bwMode="auto">
              <a:xfrm>
                <a:off x="4365570" y="2607089"/>
                <a:ext cx="19863" cy="17193"/>
              </a:xfrm>
              <a:prstGeom prst="ellipse">
                <a:avLst/>
              </a:pr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2" name="Freeform 13">
                <a:extLst>
                  <a:ext uri="{FF2B5EF4-FFF2-40B4-BE49-F238E27FC236}">
                    <a16:creationId xmlns:a16="http://schemas.microsoft.com/office/drawing/2014/main" id="{9755CB09-7C9F-46C6-B993-E245B4BEC8DB}"/>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3" name="Freeform 14">
                <a:extLst>
                  <a:ext uri="{FF2B5EF4-FFF2-40B4-BE49-F238E27FC236}">
                    <a16:creationId xmlns:a16="http://schemas.microsoft.com/office/drawing/2014/main" id="{D02D57E0-7740-4C9F-B947-87E801EB002B}"/>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4" name="Freeform 15">
                <a:extLst>
                  <a:ext uri="{FF2B5EF4-FFF2-40B4-BE49-F238E27FC236}">
                    <a16:creationId xmlns:a16="http://schemas.microsoft.com/office/drawing/2014/main" id="{C7F801EC-39D5-4B42-98CC-617FBB67E9B3}"/>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5" name="Freeform 16">
                <a:extLst>
                  <a:ext uri="{FF2B5EF4-FFF2-40B4-BE49-F238E27FC236}">
                    <a16:creationId xmlns:a16="http://schemas.microsoft.com/office/drawing/2014/main" id="{1D22AF9E-9E6C-4E12-ACDA-4C9A869DAAEE}"/>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6" name="Freeform 17">
                <a:extLst>
                  <a:ext uri="{FF2B5EF4-FFF2-40B4-BE49-F238E27FC236}">
                    <a16:creationId xmlns:a16="http://schemas.microsoft.com/office/drawing/2014/main" id="{BE448FE3-93CB-48EB-B7C4-C0B89E89C855}"/>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sp>
            <p:nvSpPr>
              <p:cNvPr id="177" name="Freeform 18">
                <a:extLst>
                  <a:ext uri="{FF2B5EF4-FFF2-40B4-BE49-F238E27FC236}">
                    <a16:creationId xmlns:a16="http://schemas.microsoft.com/office/drawing/2014/main" id="{7BFAB057-DD53-4F56-84D7-067AF38D9F4C}"/>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ysClr val="windowText" lastClr="000000">
                    <a:lumMod val="50000"/>
                  </a:sys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dirty="0">
                  <a:ln>
                    <a:noFill/>
                  </a:ln>
                  <a:solidFill>
                    <a:prstClr val="black"/>
                  </a:solidFill>
                  <a:effectLst/>
                  <a:uLnTx/>
                  <a:uFillTx/>
                  <a:latin typeface="Calibri"/>
                  <a:ea typeface="맑은 고딕" panose="020B0503020000020004" pitchFamily="50" charset="-127"/>
                </a:endParaRPr>
              </a:p>
            </p:txBody>
          </p:sp>
        </p:grpSp>
        <p:cxnSp>
          <p:nvCxnSpPr>
            <p:cNvPr id="147" name="직선 연결선 75">
              <a:extLst>
                <a:ext uri="{FF2B5EF4-FFF2-40B4-BE49-F238E27FC236}">
                  <a16:creationId xmlns:a16="http://schemas.microsoft.com/office/drawing/2014/main" id="{10F7A9C7-C525-44E7-8502-AD0FC76EABCF}"/>
                </a:ext>
              </a:extLst>
            </p:cNvPr>
            <p:cNvCxnSpPr>
              <a:cxnSpLocks/>
              <a:stCxn id="223" idx="4"/>
              <a:endCxn id="140" idx="2"/>
            </p:cNvCxnSpPr>
            <p:nvPr/>
          </p:nvCxnSpPr>
          <p:spPr>
            <a:xfrm flipV="1">
              <a:off x="3986729" y="4954382"/>
              <a:ext cx="282872" cy="111286"/>
            </a:xfrm>
            <a:prstGeom prst="line">
              <a:avLst/>
            </a:prstGeom>
            <a:noFill/>
            <a:ln w="9525" cap="flat" cmpd="sng" algn="ctr">
              <a:solidFill>
                <a:srgbClr val="4F81BD">
                  <a:shade val="95000"/>
                  <a:satMod val="105000"/>
                </a:srgbClr>
              </a:solidFill>
              <a:prstDash val="solid"/>
            </a:ln>
            <a:effectLst/>
          </p:spPr>
        </p:cxnSp>
        <p:cxnSp>
          <p:nvCxnSpPr>
            <p:cNvPr id="148" name="직선 연결선 76">
              <a:extLst>
                <a:ext uri="{FF2B5EF4-FFF2-40B4-BE49-F238E27FC236}">
                  <a16:creationId xmlns:a16="http://schemas.microsoft.com/office/drawing/2014/main" id="{EDDFC27A-466E-49F0-921C-3672543B5735}"/>
                </a:ext>
              </a:extLst>
            </p:cNvPr>
            <p:cNvCxnSpPr>
              <a:cxnSpLocks/>
              <a:stCxn id="211" idx="4"/>
              <a:endCxn id="140" idx="2"/>
            </p:cNvCxnSpPr>
            <p:nvPr/>
          </p:nvCxnSpPr>
          <p:spPr>
            <a:xfrm flipH="1" flipV="1">
              <a:off x="4269601" y="4954382"/>
              <a:ext cx="1" cy="104525"/>
            </a:xfrm>
            <a:prstGeom prst="line">
              <a:avLst/>
            </a:prstGeom>
            <a:noFill/>
            <a:ln w="9525" cap="flat" cmpd="sng" algn="ctr">
              <a:solidFill>
                <a:srgbClr val="4F81BD">
                  <a:shade val="95000"/>
                  <a:satMod val="105000"/>
                </a:srgbClr>
              </a:solidFill>
              <a:prstDash val="solid"/>
            </a:ln>
            <a:effectLst/>
          </p:spPr>
        </p:cxnSp>
        <p:cxnSp>
          <p:nvCxnSpPr>
            <p:cNvPr id="149" name="직선 연결선 77">
              <a:extLst>
                <a:ext uri="{FF2B5EF4-FFF2-40B4-BE49-F238E27FC236}">
                  <a16:creationId xmlns:a16="http://schemas.microsoft.com/office/drawing/2014/main" id="{E36E37F6-B4F7-4602-9A55-0BD36D9833D1}"/>
                </a:ext>
              </a:extLst>
            </p:cNvPr>
            <p:cNvCxnSpPr>
              <a:cxnSpLocks/>
              <a:stCxn id="199" idx="1"/>
              <a:endCxn id="140" idx="2"/>
            </p:cNvCxnSpPr>
            <p:nvPr/>
          </p:nvCxnSpPr>
          <p:spPr>
            <a:xfrm flipH="1" flipV="1">
              <a:off x="4269601" y="4954382"/>
              <a:ext cx="792457" cy="205751"/>
            </a:xfrm>
            <a:prstGeom prst="line">
              <a:avLst/>
            </a:prstGeom>
            <a:noFill/>
            <a:ln w="9525" cap="flat" cmpd="sng" algn="ctr">
              <a:solidFill>
                <a:srgbClr val="4F81BD">
                  <a:shade val="95000"/>
                  <a:satMod val="105000"/>
                </a:srgbClr>
              </a:solidFill>
              <a:prstDash val="solid"/>
            </a:ln>
            <a:effectLst/>
          </p:spPr>
        </p:cxnSp>
        <p:cxnSp>
          <p:nvCxnSpPr>
            <p:cNvPr id="150" name="직선 연결선 78">
              <a:extLst>
                <a:ext uri="{FF2B5EF4-FFF2-40B4-BE49-F238E27FC236}">
                  <a16:creationId xmlns:a16="http://schemas.microsoft.com/office/drawing/2014/main" id="{7DFD1CC7-7B3A-45B7-A3F0-FD9EF890F7D8}"/>
                </a:ext>
              </a:extLst>
            </p:cNvPr>
            <p:cNvCxnSpPr>
              <a:cxnSpLocks/>
              <a:stCxn id="185" idx="0"/>
              <a:endCxn id="140" idx="2"/>
            </p:cNvCxnSpPr>
            <p:nvPr/>
          </p:nvCxnSpPr>
          <p:spPr>
            <a:xfrm flipH="1" flipV="1">
              <a:off x="4269601" y="4954382"/>
              <a:ext cx="1143111" cy="232721"/>
            </a:xfrm>
            <a:prstGeom prst="line">
              <a:avLst/>
            </a:prstGeom>
            <a:noFill/>
            <a:ln w="9525" cap="flat" cmpd="sng" algn="ctr">
              <a:solidFill>
                <a:srgbClr val="4F81BD">
                  <a:shade val="95000"/>
                  <a:satMod val="105000"/>
                </a:srgbClr>
              </a:solidFill>
              <a:prstDash val="solid"/>
            </a:ln>
            <a:effectLst/>
          </p:spPr>
        </p:cxnSp>
        <p:cxnSp>
          <p:nvCxnSpPr>
            <p:cNvPr id="151" name="직선 연결선 79">
              <a:extLst>
                <a:ext uri="{FF2B5EF4-FFF2-40B4-BE49-F238E27FC236}">
                  <a16:creationId xmlns:a16="http://schemas.microsoft.com/office/drawing/2014/main" id="{E25911AA-33B6-4E7C-9D29-BCADC533E36A}"/>
                </a:ext>
              </a:extLst>
            </p:cNvPr>
            <p:cNvCxnSpPr>
              <a:cxnSpLocks/>
              <a:stCxn id="166" idx="6"/>
              <a:endCxn id="140" idx="2"/>
            </p:cNvCxnSpPr>
            <p:nvPr/>
          </p:nvCxnSpPr>
          <p:spPr>
            <a:xfrm flipH="1" flipV="1">
              <a:off x="4269601" y="4954382"/>
              <a:ext cx="1382439" cy="80227"/>
            </a:xfrm>
            <a:prstGeom prst="line">
              <a:avLst/>
            </a:prstGeom>
            <a:noFill/>
            <a:ln w="9525" cap="flat" cmpd="sng" algn="ctr">
              <a:solidFill>
                <a:srgbClr val="4F81BD">
                  <a:shade val="95000"/>
                  <a:satMod val="105000"/>
                </a:srgbClr>
              </a:solidFill>
              <a:prstDash val="solid"/>
            </a:ln>
            <a:effectLst/>
          </p:spPr>
        </p:cxnSp>
        <p:sp>
          <p:nvSpPr>
            <p:cNvPr id="152" name="&quot;허용 안 됨&quot; 기호 80">
              <a:extLst>
                <a:ext uri="{FF2B5EF4-FFF2-40B4-BE49-F238E27FC236}">
                  <a16:creationId xmlns:a16="http://schemas.microsoft.com/office/drawing/2014/main" id="{3CB1DBAC-BEDA-48EB-94EB-58901B290F37}"/>
                </a:ext>
              </a:extLst>
            </p:cNvPr>
            <p:cNvSpPr/>
            <p:nvPr/>
          </p:nvSpPr>
          <p:spPr>
            <a:xfrm>
              <a:off x="5397724" y="4531642"/>
              <a:ext cx="126141" cy="133141"/>
            </a:xfrm>
            <a:prstGeom prst="noSmoking">
              <a:avLst>
                <a:gd name="adj" fmla="val 0"/>
              </a:avLst>
            </a:prstGeom>
            <a:solidFill>
              <a:srgbClr val="FF0000"/>
            </a:solidFill>
            <a:ln w="1905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endParaRPr>
            </a:p>
          </p:txBody>
        </p:sp>
        <p:pic>
          <p:nvPicPr>
            <p:cNvPr id="153" name="그림 81">
              <a:extLst>
                <a:ext uri="{FF2B5EF4-FFF2-40B4-BE49-F238E27FC236}">
                  <a16:creationId xmlns:a16="http://schemas.microsoft.com/office/drawing/2014/main" id="{DE486CA6-EE13-4A40-A6B7-5F0ECB828DC4}"/>
                </a:ext>
              </a:extLst>
            </p:cNvPr>
            <p:cNvPicPr>
              <a:picLocks noChangeAspect="1"/>
            </p:cNvPicPr>
            <p:nvPr/>
          </p:nvPicPr>
          <p:blipFill>
            <a:blip r:embed="rId5">
              <a:duotone>
                <a:srgbClr val="C0504D">
                  <a:shade val="45000"/>
                  <a:satMod val="135000"/>
                </a:srgbClr>
                <a:prstClr val="white"/>
              </a:duotone>
              <a:extLst>
                <a:ext uri="{BEBA8EAE-BF5A-486C-A8C5-ECC9F3942E4B}">
                  <a14:imgProps xmlns:a14="http://schemas.microsoft.com/office/drawing/2010/main">
                    <a14:imgLayer r:embed="rId6">
                      <a14:imgEffect>
                        <a14:backgroundRemoval t="10000" b="90000" l="10000" r="90000"/>
                      </a14:imgEffect>
                      <a14:imgEffect>
                        <a14:colorTemperature colorTemp="6930"/>
                      </a14:imgEffect>
                    </a14:imgLayer>
                  </a14:imgProps>
                </a:ext>
              </a:extLst>
            </a:blip>
            <a:stretch>
              <a:fillRect/>
            </a:stretch>
          </p:blipFill>
          <p:spPr>
            <a:xfrm>
              <a:off x="5377997" y="4638677"/>
              <a:ext cx="270132" cy="310382"/>
            </a:xfrm>
            <a:prstGeom prst="rect">
              <a:avLst/>
            </a:prstGeom>
          </p:spPr>
        </p:pic>
        <p:sp>
          <p:nvSpPr>
            <p:cNvPr id="154" name="직사각형 84">
              <a:extLst>
                <a:ext uri="{FF2B5EF4-FFF2-40B4-BE49-F238E27FC236}">
                  <a16:creationId xmlns:a16="http://schemas.microsoft.com/office/drawing/2014/main" id="{931CDD4A-6DCC-4B39-B3C4-7AB7F5DEFA7E}"/>
                </a:ext>
              </a:extLst>
            </p:cNvPr>
            <p:cNvSpPr/>
            <p:nvPr/>
          </p:nvSpPr>
          <p:spPr>
            <a:xfrm>
              <a:off x="3859292" y="3898022"/>
              <a:ext cx="820619" cy="478320"/>
            </a:xfrm>
            <a:prstGeom prst="rect">
              <a:avLst/>
            </a:prstGeom>
            <a:noFill/>
            <a:ln w="12700"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Core</a:t>
              </a:r>
              <a:r>
                <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 </a:t>
              </a: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network of MNO1</a:t>
              </a:r>
              <a:endPar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endParaRPr>
            </a:p>
          </p:txBody>
        </p:sp>
        <p:sp>
          <p:nvSpPr>
            <p:cNvPr id="155" name="직사각형 86">
              <a:extLst>
                <a:ext uri="{FF2B5EF4-FFF2-40B4-BE49-F238E27FC236}">
                  <a16:creationId xmlns:a16="http://schemas.microsoft.com/office/drawing/2014/main" id="{5F22A795-9A3D-4086-BB2C-57DA9A2F583A}"/>
                </a:ext>
              </a:extLst>
            </p:cNvPr>
            <p:cNvSpPr/>
            <p:nvPr/>
          </p:nvSpPr>
          <p:spPr>
            <a:xfrm>
              <a:off x="4919683" y="3892360"/>
              <a:ext cx="820619" cy="478320"/>
            </a:xfrm>
            <a:prstGeom prst="rect">
              <a:avLst/>
            </a:prstGeom>
            <a:noFill/>
            <a:ln w="12700"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Core</a:t>
              </a:r>
              <a:r>
                <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 </a:t>
              </a:r>
              <a:r>
                <a:rPr kumimoji="0" lang="en-US" altLang="ko-KR"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rPr>
                <a:t>network of MNO2</a:t>
              </a:r>
              <a:endParaRPr kumimoji="0" lang="ko-KR" altLang="en-US" sz="1050" b="1" i="0" u="none" strike="noStrike" kern="0" cap="none" spc="0" normalizeH="0" baseline="0" noProof="0" dirty="0">
                <a:ln>
                  <a:noFill/>
                </a:ln>
                <a:solidFill>
                  <a:prstClr val="black"/>
                </a:solidFill>
                <a:effectLst/>
                <a:uLnTx/>
                <a:uFillTx/>
                <a:latin typeface="+mj-lt"/>
                <a:ea typeface="맑은 고딕" panose="020B0503020000020004" pitchFamily="50" charset="-127"/>
                <a:cs typeface="+mn-cs"/>
              </a:endParaRPr>
            </a:p>
          </p:txBody>
        </p:sp>
        <p:cxnSp>
          <p:nvCxnSpPr>
            <p:cNvPr id="156" name="직선 연결선 89">
              <a:extLst>
                <a:ext uri="{FF2B5EF4-FFF2-40B4-BE49-F238E27FC236}">
                  <a16:creationId xmlns:a16="http://schemas.microsoft.com/office/drawing/2014/main" id="{834340CF-AD4B-4E53-9676-430B419AE599}"/>
                </a:ext>
              </a:extLst>
            </p:cNvPr>
            <p:cNvCxnSpPr>
              <a:cxnSpLocks/>
              <a:stCxn id="140" idx="0"/>
              <a:endCxn id="154" idx="2"/>
            </p:cNvCxnSpPr>
            <p:nvPr/>
          </p:nvCxnSpPr>
          <p:spPr>
            <a:xfrm flipV="1">
              <a:off x="4269601" y="4376342"/>
              <a:ext cx="1" cy="186575"/>
            </a:xfrm>
            <a:prstGeom prst="line">
              <a:avLst/>
            </a:prstGeom>
            <a:noFill/>
            <a:ln w="9525" cap="flat" cmpd="sng" algn="ctr">
              <a:solidFill>
                <a:sysClr val="windowText" lastClr="000000">
                  <a:shade val="95000"/>
                  <a:satMod val="105000"/>
                </a:sysClr>
              </a:solidFill>
              <a:prstDash val="solid"/>
            </a:ln>
            <a:effectLst/>
          </p:spPr>
        </p:cxnSp>
        <p:cxnSp>
          <p:nvCxnSpPr>
            <p:cNvPr id="157" name="직선 연결선 90">
              <a:extLst>
                <a:ext uri="{FF2B5EF4-FFF2-40B4-BE49-F238E27FC236}">
                  <a16:creationId xmlns:a16="http://schemas.microsoft.com/office/drawing/2014/main" id="{7420A8EB-FB74-4BBD-8CC1-46E3D508A18C}"/>
                </a:ext>
              </a:extLst>
            </p:cNvPr>
            <p:cNvCxnSpPr>
              <a:cxnSpLocks/>
              <a:stCxn id="142" idx="0"/>
              <a:endCxn id="155" idx="2"/>
            </p:cNvCxnSpPr>
            <p:nvPr/>
          </p:nvCxnSpPr>
          <p:spPr>
            <a:xfrm flipV="1">
              <a:off x="5329992" y="4370680"/>
              <a:ext cx="1" cy="188172"/>
            </a:xfrm>
            <a:prstGeom prst="line">
              <a:avLst/>
            </a:prstGeom>
            <a:noFill/>
            <a:ln w="9525" cap="flat" cmpd="sng" algn="ctr">
              <a:solidFill>
                <a:sysClr val="windowText" lastClr="000000">
                  <a:shade val="95000"/>
                  <a:satMod val="105000"/>
                </a:sysClr>
              </a:solidFill>
              <a:prstDash val="solid"/>
            </a:ln>
            <a:effectLst/>
          </p:spPr>
        </p:cxnSp>
        <p:sp>
          <p:nvSpPr>
            <p:cNvPr id="158" name="TextBox 157">
              <a:extLst>
                <a:ext uri="{FF2B5EF4-FFF2-40B4-BE49-F238E27FC236}">
                  <a16:creationId xmlns:a16="http://schemas.microsoft.com/office/drawing/2014/main" id="{3736EF7A-B306-4BFC-AE01-9713409A54A3}"/>
                </a:ext>
              </a:extLst>
            </p:cNvPr>
            <p:cNvSpPr txBox="1"/>
            <p:nvPr/>
          </p:nvSpPr>
          <p:spPr>
            <a:xfrm>
              <a:off x="3643750" y="4561543"/>
              <a:ext cx="694478" cy="400110"/>
            </a:xfrm>
            <a:prstGeom prst="rect">
              <a:avLst/>
            </a:prstGeom>
            <a:noFill/>
          </p:spPr>
          <p:txBody>
            <a:bodyPr wrap="square" rtlCol="0">
              <a:spAutoFit/>
            </a:bodyPr>
            <a:lstStyle/>
            <a:p>
              <a:pPr defTabSz="914400"/>
              <a:r>
                <a:rPr lang="en-US" altLang="ko-KR" sz="1000" b="1" dirty="0">
                  <a:solidFill>
                    <a:prstClr val="black"/>
                  </a:solidFill>
                  <a:latin typeface="Calibri"/>
                  <a:ea typeface="맑은 고딕" panose="020B0503020000020004" pitchFamily="50" charset="-127"/>
                </a:rPr>
                <a:t>Hosting NW</a:t>
              </a:r>
              <a:endParaRPr lang="ko-KR" altLang="en-US" sz="1000" b="1" dirty="0">
                <a:solidFill>
                  <a:prstClr val="black"/>
                </a:solidFill>
                <a:latin typeface="Calibri"/>
                <a:ea typeface="맑은 고딕" panose="020B0503020000020004" pitchFamily="50" charset="-127"/>
              </a:endParaRPr>
            </a:p>
          </p:txBody>
        </p:sp>
        <p:sp>
          <p:nvSpPr>
            <p:cNvPr id="159" name="직사각형 93">
              <a:extLst>
                <a:ext uri="{FF2B5EF4-FFF2-40B4-BE49-F238E27FC236}">
                  <a16:creationId xmlns:a16="http://schemas.microsoft.com/office/drawing/2014/main" id="{244F4F02-9A5C-442D-B62C-FD8AD8EF5E1D}"/>
                </a:ext>
              </a:extLst>
            </p:cNvPr>
            <p:cNvSpPr/>
            <p:nvPr/>
          </p:nvSpPr>
          <p:spPr>
            <a:xfrm>
              <a:off x="3666323" y="3804766"/>
              <a:ext cx="2348268" cy="1766101"/>
            </a:xfrm>
            <a:prstGeom prst="rect">
              <a:avLst/>
            </a:prstGeom>
            <a:noFill/>
            <a:ln w="1905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endParaRPr>
            </a:p>
          </p:txBody>
        </p:sp>
        <p:grpSp>
          <p:nvGrpSpPr>
            <p:cNvPr id="160" name="그룹 94">
              <a:extLst>
                <a:ext uri="{FF2B5EF4-FFF2-40B4-BE49-F238E27FC236}">
                  <a16:creationId xmlns:a16="http://schemas.microsoft.com/office/drawing/2014/main" id="{FA79417B-1682-4627-9839-343354C14EA6}"/>
                </a:ext>
              </a:extLst>
            </p:cNvPr>
            <p:cNvGrpSpPr/>
            <p:nvPr/>
          </p:nvGrpSpPr>
          <p:grpSpPr>
            <a:xfrm>
              <a:off x="4988624" y="4501869"/>
              <a:ext cx="174537" cy="308248"/>
              <a:chOff x="5536558" y="4224457"/>
              <a:chExt cx="182106" cy="262671"/>
            </a:xfrm>
          </p:grpSpPr>
          <p:sp>
            <p:nvSpPr>
              <p:cNvPr id="161" name="직사각형 95">
                <a:extLst>
                  <a:ext uri="{FF2B5EF4-FFF2-40B4-BE49-F238E27FC236}">
                    <a16:creationId xmlns:a16="http://schemas.microsoft.com/office/drawing/2014/main" id="{CC6330C9-21BD-4EAB-8DB4-61B2FB0CD510}"/>
                  </a:ext>
                </a:extLst>
              </p:cNvPr>
              <p:cNvSpPr/>
              <p:nvPr/>
            </p:nvSpPr>
            <p:spPr>
              <a:xfrm>
                <a:off x="5594940" y="4271450"/>
                <a:ext cx="123630" cy="209435"/>
              </a:xfrm>
              <a:prstGeom prst="rect">
                <a:avLst/>
              </a:prstGeom>
              <a:gradFill>
                <a:gsLst>
                  <a:gs pos="0">
                    <a:sysClr val="window" lastClr="FFFFFF"/>
                  </a:gs>
                  <a:gs pos="52000">
                    <a:srgbClr val="F79646">
                      <a:lumMod val="40000"/>
                      <a:lumOff val="60000"/>
                    </a:srgbClr>
                  </a:gs>
                  <a:gs pos="76000">
                    <a:srgbClr val="F79646">
                      <a:lumMod val="75000"/>
                    </a:srgbClr>
                  </a:gs>
                  <a:gs pos="100000">
                    <a:srgbClr val="F79646">
                      <a:lumMod val="75000"/>
                    </a:srgbClr>
                  </a:gs>
                </a:gsLst>
                <a:lin ang="54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white"/>
                  </a:solidFill>
                  <a:effectLst/>
                  <a:uLnTx/>
                  <a:uFillTx/>
                  <a:latin typeface="Calibri"/>
                  <a:ea typeface="맑은 고딕" panose="020B0503020000020004" pitchFamily="50" charset="-127"/>
                  <a:cs typeface="+mn-cs"/>
                </a:endParaRPr>
              </a:p>
            </p:txBody>
          </p:sp>
          <p:sp>
            <p:nvSpPr>
              <p:cNvPr id="162" name="직사각형 96">
                <a:extLst>
                  <a:ext uri="{FF2B5EF4-FFF2-40B4-BE49-F238E27FC236}">
                    <a16:creationId xmlns:a16="http://schemas.microsoft.com/office/drawing/2014/main" id="{928E392C-22B5-4E48-8CC4-39CD144438D2}"/>
                  </a:ext>
                </a:extLst>
              </p:cNvPr>
              <p:cNvSpPr/>
              <p:nvPr/>
            </p:nvSpPr>
            <p:spPr>
              <a:xfrm>
                <a:off x="5591779" y="4224457"/>
                <a:ext cx="126885" cy="262671"/>
              </a:xfrm>
              <a:prstGeom prst="rect">
                <a:avLst/>
              </a:prstGeom>
              <a:no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400" b="0" i="0" u="none" strike="noStrike" kern="0" cap="none" spc="0" normalizeH="0" baseline="0" noProof="0" dirty="0">
                  <a:ln>
                    <a:noFill/>
                  </a:ln>
                  <a:solidFill>
                    <a:prstClr val="black"/>
                  </a:solidFill>
                  <a:effectLst/>
                  <a:uLnTx/>
                  <a:uFillTx/>
                  <a:latin typeface="Calibri"/>
                  <a:ea typeface="맑은 고딕" panose="020B0503020000020004" pitchFamily="50" charset="-127"/>
                  <a:cs typeface="+mn-cs"/>
                </a:endParaRPr>
              </a:p>
            </p:txBody>
          </p:sp>
          <p:cxnSp>
            <p:nvCxnSpPr>
              <p:cNvPr id="163" name="직선 화살표 연결선 97">
                <a:extLst>
                  <a:ext uri="{FF2B5EF4-FFF2-40B4-BE49-F238E27FC236}">
                    <a16:creationId xmlns:a16="http://schemas.microsoft.com/office/drawing/2014/main" id="{A6C62984-CB74-4E6E-9064-1502657E500B}"/>
                  </a:ext>
                </a:extLst>
              </p:cNvPr>
              <p:cNvCxnSpPr>
                <a:cxnSpLocks/>
              </p:cNvCxnSpPr>
              <p:nvPr/>
            </p:nvCxnSpPr>
            <p:spPr>
              <a:xfrm>
                <a:off x="5536558" y="4245018"/>
                <a:ext cx="0" cy="202222"/>
              </a:xfrm>
              <a:prstGeom prst="straightConnector1">
                <a:avLst/>
              </a:prstGeom>
              <a:noFill/>
              <a:ln w="9525" cap="flat" cmpd="sng" algn="ctr">
                <a:solidFill>
                  <a:srgbClr val="F79646">
                    <a:lumMod val="50000"/>
                  </a:srgbClr>
                </a:solidFill>
                <a:prstDash val="solid"/>
                <a:tailEnd type="triangle"/>
              </a:ln>
              <a:effectLst/>
            </p:spPr>
          </p:cxnSp>
        </p:grpSp>
      </p:grpSp>
      <p:sp>
        <p:nvSpPr>
          <p:cNvPr id="234" name="TextBox 233">
            <a:extLst>
              <a:ext uri="{FF2B5EF4-FFF2-40B4-BE49-F238E27FC236}">
                <a16:creationId xmlns:a16="http://schemas.microsoft.com/office/drawing/2014/main" id="{30F6A365-6B3F-4B06-8B00-BDB0F0A9A58D}"/>
              </a:ext>
            </a:extLst>
          </p:cNvPr>
          <p:cNvSpPr txBox="1"/>
          <p:nvPr/>
        </p:nvSpPr>
        <p:spPr>
          <a:xfrm>
            <a:off x="2323012" y="5227959"/>
            <a:ext cx="1500967" cy="331321"/>
          </a:xfrm>
          <a:prstGeom prst="rect">
            <a:avLst/>
          </a:prstGeom>
          <a:noFill/>
          <a:ln w="12700" cap="flat" cmpd="sng" algn="ctr">
            <a:noFill/>
            <a:prstDash val="solid"/>
          </a:ln>
          <a:effectLst/>
        </p:spPr>
        <p:txBody>
          <a:bodyPr rtlCol="0" anchor="ctr"/>
          <a:lstStyle>
            <a:defPPr>
              <a:defRPr lang="en-US"/>
            </a:defPPr>
            <a:lvl1pPr marR="0" lvl="0" indent="0" algn="ctr" defTabSz="1219170" fontAlgn="auto">
              <a:lnSpc>
                <a:spcPct val="100000"/>
              </a:lnSpc>
              <a:spcBef>
                <a:spcPts val="0"/>
              </a:spcBef>
              <a:spcAft>
                <a:spcPts val="0"/>
              </a:spcAft>
              <a:buClrTx/>
              <a:buSzTx/>
              <a:buFontTx/>
              <a:buNone/>
              <a:tabLst/>
              <a:defRPr kumimoji="0" sz="1400" i="0" u="none" strike="noStrike" kern="0" cap="none" spc="-10" normalizeH="0" baseline="0">
                <a:ln>
                  <a:noFill/>
                </a:ln>
                <a:solidFill>
                  <a:prstClr val="black"/>
                </a:solidFill>
                <a:effectLst/>
                <a:uLnTx/>
                <a:uFillTx/>
                <a:latin typeface="Samsung Sharp Sans Medium" pitchFamily="50" charset="0"/>
                <a:ea typeface="Samsung Sharp Sans Medium" pitchFamily="50" charset="0"/>
                <a:cs typeface="Samsung Sharp Sans Medium" pitchFamily="50" charset="0"/>
              </a:defRPr>
            </a:lvl1pPr>
          </a:lstStyle>
          <a:p>
            <a:r>
              <a:rPr lang="en-US" altLang="ko-KR" sz="1000" dirty="0"/>
              <a:t>Zero-touch </a:t>
            </a:r>
          </a:p>
          <a:p>
            <a:r>
              <a:rPr lang="en-US" altLang="ko-KR" sz="1000" dirty="0"/>
              <a:t>network re-construction</a:t>
            </a:r>
            <a:endParaRPr lang="ko-KR" altLang="en-US" sz="1000" dirty="0"/>
          </a:p>
        </p:txBody>
      </p:sp>
      <p:sp>
        <p:nvSpPr>
          <p:cNvPr id="235" name="TextBox 234">
            <a:extLst>
              <a:ext uri="{FF2B5EF4-FFF2-40B4-BE49-F238E27FC236}">
                <a16:creationId xmlns:a16="http://schemas.microsoft.com/office/drawing/2014/main" id="{50B3F621-34C9-4DE6-99AA-441FADE79593}"/>
              </a:ext>
            </a:extLst>
          </p:cNvPr>
          <p:cNvSpPr txBox="1"/>
          <p:nvPr/>
        </p:nvSpPr>
        <p:spPr>
          <a:xfrm>
            <a:off x="7153601" y="6374269"/>
            <a:ext cx="4856691" cy="276999"/>
          </a:xfrm>
          <a:prstGeom prst="rect">
            <a:avLst/>
          </a:prstGeom>
          <a:noFill/>
        </p:spPr>
        <p:txBody>
          <a:bodyPr wrap="square">
            <a:spAutoFit/>
          </a:bodyPr>
          <a:lstStyle/>
          <a:p>
            <a:r>
              <a:rPr lang="en-US" altLang="ko-KR" sz="1200" dirty="0">
                <a:latin typeface="Calibri" panose="020F0502020204030204" pitchFamily="34" charset="0"/>
                <a:cs typeface="Calibri" panose="020F0502020204030204" pitchFamily="34" charset="0"/>
              </a:rPr>
              <a:t>*Note that the target scenario is not limited to RAN failure case.</a:t>
            </a:r>
            <a:endParaRPr lang="ko-KR" altLang="en-US" sz="1100" dirty="0"/>
          </a:p>
        </p:txBody>
      </p:sp>
    </p:spTree>
    <p:extLst>
      <p:ext uri="{BB962C8B-B14F-4D97-AF65-F5344CB8AC3E}">
        <p14:creationId xmlns:p14="http://schemas.microsoft.com/office/powerpoint/2010/main" val="1784394513"/>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4C05A0-4031-458C-93F9-657B34B48EEA}">
  <ds:schemaRefs>
    <ds:schemaRef ds:uri="http://schemas.microsoft.com/office/2006/documentManagement/types"/>
    <ds:schemaRef ds:uri="http://schemas.microsoft.com/sharepoint/v3"/>
    <ds:schemaRef ds:uri="http://schemas.openxmlformats.org/package/2006/metadata/core-properties"/>
    <ds:schemaRef ds:uri="http://purl.org/dc/elements/1.1/"/>
    <ds:schemaRef ds:uri="http://purl.org/dc/dcmitype/"/>
    <ds:schemaRef ds:uri="http://purl.org/dc/terms/"/>
    <ds:schemaRef ds:uri="http://www.w3.org/XML/1998/namespace"/>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44584</TotalTime>
  <Words>588</Words>
  <Application>Microsoft Office PowerPoint</Application>
  <PresentationFormat>Widescreen</PresentationFormat>
  <Paragraphs>47</Paragraphs>
  <Slides>3</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Samsung Sharp Sans</vt:lpstr>
      <vt:lpstr>Samsung Sharp Sans Bold</vt:lpstr>
      <vt:lpstr>Samsung Sharp Sans Medium</vt:lpstr>
      <vt:lpstr>SamsungOne 400</vt:lpstr>
      <vt:lpstr>SamsungOne 700</vt:lpstr>
      <vt:lpstr>Arial</vt:lpstr>
      <vt:lpstr>Calibri</vt:lpstr>
      <vt:lpstr>Wingdings</vt:lpstr>
      <vt:lpstr>Samsung Master</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Samsung</cp:lastModifiedBy>
  <cp:revision>1596</cp:revision>
  <cp:lastPrinted>2017-12-18T22:10:10Z</cp:lastPrinted>
  <dcterms:created xsi:type="dcterms:W3CDTF">2017-12-10T01:01:38Z</dcterms:created>
  <dcterms:modified xsi:type="dcterms:W3CDTF">2025-03-28T13:00:12Z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y fmtid="{D5CDD505-2E9C-101B-9397-08002B2CF9AE}" pid="6" name="FLCMData">
    <vt:lpwstr>61A8C2567AD1E3641C684D80E5931A3E93AEAC5A5AC23C9B25DFCC2F5DB30D6068F2532AD678918214C0D40FA3F1B3A38EAFE44F771C3FD4AB214F585382E36E</vt:lpwstr>
  </property>
</Properties>
</file>