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9"/>
  </p:notesMasterIdLst>
  <p:handoutMasterIdLst>
    <p:handoutMasterId r:id="rId20"/>
  </p:handoutMasterIdLst>
  <p:sldIdLst>
    <p:sldId id="341" r:id="rId5"/>
    <p:sldId id="363" r:id="rId6"/>
    <p:sldId id="379" r:id="rId7"/>
    <p:sldId id="385" r:id="rId8"/>
    <p:sldId id="375" r:id="rId9"/>
    <p:sldId id="381" r:id="rId10"/>
    <p:sldId id="382" r:id="rId11"/>
    <p:sldId id="369" r:id="rId12"/>
    <p:sldId id="383" r:id="rId13"/>
    <p:sldId id="376" r:id="rId14"/>
    <p:sldId id="368" r:id="rId15"/>
    <p:sldId id="372" r:id="rId16"/>
    <p:sldId id="374" r:id="rId17"/>
    <p:sldId id="386"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userDrawn="1">
          <p15:clr>
            <a:srgbClr val="A4A3A4"/>
          </p15:clr>
        </p15:guide>
        <p15:guide id="2" pos="38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50" autoAdjust="0"/>
    <p:restoredTop sz="89857" autoAdjust="0"/>
  </p:normalViewPr>
  <p:slideViewPr>
    <p:cSldViewPr snapToGrid="0" showGuides="1">
      <p:cViewPr>
        <p:scale>
          <a:sx n="66" d="100"/>
          <a:sy n="66" d="100"/>
        </p:scale>
        <p:origin x="-756" y="-204"/>
      </p:cViewPr>
      <p:guideLst>
        <p:guide orient="horz" pos="2160"/>
        <p:guide pos="381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6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6827258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extLst>
      <p:ext uri="{BB962C8B-B14F-4D97-AF65-F5344CB8AC3E}">
        <p14:creationId xmlns:p14="http://schemas.microsoft.com/office/powerpoint/2010/main" val="41756510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3</a:t>
            </a:fld>
            <a:endParaRPr lang="en-GB"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12</a:t>
            </a:fld>
            <a:endParaRPr lang="en-GB"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13</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4</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6</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7</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8</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zh-CN"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9</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10</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11</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panose="020B0604020202020204"/>
              </a:rPr>
              <a:t>3GPP TSG-WG2 Meeting #168	</a:t>
            </a:r>
          </a:p>
          <a:p>
            <a:pPr eaLnBrk="1" hangingPunct="1">
              <a:defRPr/>
            </a:pPr>
            <a:r>
              <a:rPr lang="en-GB" altLang="en-US" sz="1400" b="1" dirty="0">
                <a:latin typeface="Arial" panose="020B0604020202020204"/>
              </a:rPr>
              <a:t>Goteborg , SE, Apr 07 – 11, 2025</a:t>
            </a:r>
          </a:p>
          <a:p>
            <a:pPr eaLnBrk="1" hangingPunct="1">
              <a:defRPr/>
            </a:pPr>
            <a:endParaRPr lang="sv-SE" altLang="en-US" sz="1400" b="1" dirty="0">
              <a:latin typeface="Arial" panose="020B0604020202020204"/>
            </a:endParaRPr>
          </a:p>
        </p:txBody>
      </p:sp>
      <p:sp>
        <p:nvSpPr>
          <p:cNvPr id="13" name="Text Box 14"/>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panose="020B0604020202020204"/>
              </a:rPr>
              <a:t>S2-2503675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0688" y="2152800"/>
            <a:ext cx="7886700" cy="1437675"/>
          </a:xfrm>
        </p:spPr>
        <p:txBody>
          <a:bodyPr/>
          <a:lstStyle/>
          <a:p>
            <a:pPr eaLnBrk="1" hangingPunct="1"/>
            <a:r>
              <a:rPr lang="en-US" altLang="zh-CN" sz="5400" dirty="0" smtClean="0"/>
              <a:t>CATT views on SA2 6G SID </a:t>
            </a:r>
            <a:endParaRPr lang="en-GB" altLang="en-US" sz="5400"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Contact: Ming Ai</a:t>
            </a:r>
          </a:p>
          <a:p>
            <a:pPr marL="0" indent="0" eaLnBrk="1" hangingPunct="1">
              <a:buFontTx/>
              <a:buNone/>
            </a:pPr>
            <a:r>
              <a:rPr lang="en-GB" altLang="en-US" i="1" u="sng" dirty="0" smtClean="0">
                <a:solidFill>
                  <a:srgbClr val="0000FF"/>
                </a:solidFill>
              </a:rPr>
              <a:t>aiming@catt.cn</a:t>
            </a:r>
            <a:endParaRPr lang="en-GB" altLang="en-US" i="1" u="sng" dirty="0" smtClean="0">
              <a:solidFill>
                <a:srgbClr val="0000FF"/>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1075299470"/>
              </p:ext>
            </p:extLst>
          </p:nvPr>
        </p:nvGraphicFramePr>
        <p:xfrm>
          <a:off x="121716" y="1690688"/>
          <a:ext cx="11866068" cy="3078480"/>
        </p:xfrm>
        <a:graphic>
          <a:graphicData uri="http://schemas.openxmlformats.org/drawingml/2006/table">
            <a:tbl>
              <a:tblPr firstRow="1" bandRow="1">
                <a:tableStyleId>{5C22544A-7EE6-4342-B048-85BDC9FD1C3A}</a:tableStyleId>
              </a:tblPr>
              <a:tblGrid>
                <a:gridCol w="763024"/>
                <a:gridCol w="1568272"/>
                <a:gridCol w="4420228"/>
                <a:gridCol w="357236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sz="1200" i="0" dirty="0" smtClean="0">
                          <a:solidFill>
                            <a:schemeClr val="tx1"/>
                          </a:solidFill>
                        </a:rPr>
                        <a:t>8</a:t>
                      </a:r>
                      <a:endParaRPr lang="en-US" sz="1200" i="0" dirty="0">
                        <a:solidFill>
                          <a:schemeClr val="tx1"/>
                        </a:solidFill>
                      </a:endParaRPr>
                    </a:p>
                    <a:p>
                      <a:endParaRPr lang="en-US" sz="1200" i="0" dirty="0">
                        <a:solidFill>
                          <a:schemeClr val="tx1"/>
                        </a:solidFill>
                      </a:endParaRPr>
                    </a:p>
                  </a:txBody>
                  <a:tcPr/>
                </a:tc>
                <a:tc>
                  <a:txBody>
                    <a:bodyPr/>
                    <a:lstStyle/>
                    <a:p>
                      <a:r>
                        <a:rPr lang="en-US" sz="1200" i="0" dirty="0" smtClean="0">
                          <a:solidFill>
                            <a:schemeClr val="tx1"/>
                          </a:solidFill>
                        </a:rPr>
                        <a:t>6</a:t>
                      </a:r>
                      <a:r>
                        <a:rPr lang="en-US" altLang="zh-CN" sz="1200" i="0" dirty="0" smtClean="0">
                          <a:solidFill>
                            <a:schemeClr val="tx1"/>
                          </a:solidFill>
                        </a:rPr>
                        <a:t>G </a:t>
                      </a:r>
                      <a:r>
                        <a:rPr lang="en-US" altLang="zh-CN" sz="1200" i="0" dirty="0" err="1" smtClean="0">
                          <a:solidFill>
                            <a:schemeClr val="tx1"/>
                          </a:solidFill>
                        </a:rPr>
                        <a:t>QoS</a:t>
                      </a:r>
                      <a:r>
                        <a:rPr lang="en-US" altLang="zh-CN" sz="1200" i="0" dirty="0" smtClean="0">
                          <a:solidFill>
                            <a:schemeClr val="tx1"/>
                          </a:solidFill>
                        </a:rPr>
                        <a:t> Architecture</a:t>
                      </a:r>
                      <a:endParaRPr lang="en-US" sz="1200" i="0" dirty="0">
                        <a:solidFill>
                          <a:schemeClr val="tx1"/>
                        </a:solidFill>
                      </a:endParaRPr>
                    </a:p>
                    <a:p>
                      <a:endParaRPr lang="en-US" sz="1200" i="0" dirty="0">
                        <a:solidFill>
                          <a:schemeClr val="tx1"/>
                        </a:solidFill>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Study the unified 6G Policy and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Architecture for different </a:t>
                      </a:r>
                      <a:r>
                        <a:rPr lang="en-US" altLang="zh-CN" sz="1200" kern="1200" baseline="0" dirty="0" smtClean="0">
                          <a:solidFill>
                            <a:schemeClr val="dk1"/>
                          </a:solidFill>
                          <a:effectLst/>
                          <a:latin typeface="+mn-lt"/>
                          <a:ea typeface="+mn-ea"/>
                          <a:cs typeface="+mn-cs"/>
                        </a:rPr>
                        <a:t>connectivity services and beyond connectivity services</a:t>
                      </a:r>
                      <a:r>
                        <a:rPr lang="en-US" sz="1200" kern="1200" baseline="0" dirty="0" smtClean="0">
                          <a:solidFill>
                            <a:schemeClr val="dk1"/>
                          </a:solidFill>
                          <a:effectLst/>
                          <a:latin typeface="+mn-lt"/>
                          <a:ea typeface="+mn-ea"/>
                          <a:cs typeface="+mn-cs"/>
                        </a:rPr>
                        <a:t>.</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err="1" smtClean="0">
                          <a:solidFill>
                            <a:schemeClr val="tx1"/>
                          </a:solidFill>
                          <a:latin typeface="+mn-lt"/>
                          <a:ea typeface="+mn-ea"/>
                          <a:cs typeface="+mn-cs"/>
                        </a:rPr>
                        <a:t>QoS</a:t>
                      </a:r>
                      <a:r>
                        <a:rPr lang="en-US" sz="1200" i="0" kern="1200" baseline="0" dirty="0" smtClean="0">
                          <a:solidFill>
                            <a:schemeClr val="tx1"/>
                          </a:solidFill>
                          <a:latin typeface="+mn-lt"/>
                          <a:ea typeface="+mn-ea"/>
                          <a:cs typeface="+mn-cs"/>
                        </a:rPr>
                        <a:t> control granularity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err="1" smtClean="0">
                          <a:solidFill>
                            <a:schemeClr val="tx1"/>
                          </a:solidFill>
                          <a:latin typeface="+mn-lt"/>
                          <a:ea typeface="+mn-ea"/>
                          <a:cs typeface="+mn-cs"/>
                        </a:rPr>
                        <a:t>QoS</a:t>
                      </a:r>
                      <a:r>
                        <a:rPr lang="en-US" sz="1200" i="0" kern="1200" baseline="0" dirty="0" smtClean="0">
                          <a:solidFill>
                            <a:schemeClr val="tx1"/>
                          </a:solidFill>
                          <a:latin typeface="+mn-lt"/>
                          <a:ea typeface="+mn-ea"/>
                          <a:cs typeface="+mn-cs"/>
                        </a:rPr>
                        <a:t> control mechanism (CN control, UE control , UE+</a:t>
                      </a:r>
                      <a:r>
                        <a:rPr lang="en-US" altLang="zh-CN" sz="1200" i="0" kern="1200" baseline="0" dirty="0" smtClean="0">
                          <a:solidFill>
                            <a:schemeClr val="tx1"/>
                          </a:solidFill>
                          <a:latin typeface="+mn-lt"/>
                          <a:ea typeface="+mn-ea"/>
                          <a:cs typeface="+mn-cs"/>
                        </a:rPr>
                        <a:t>CN control, </a:t>
                      </a:r>
                      <a:r>
                        <a:rPr lang="en-US" altLang="zh-CN" sz="1200" i="0" kern="1200" baseline="0" dirty="0" err="1" smtClean="0">
                          <a:solidFill>
                            <a:schemeClr val="tx1"/>
                          </a:solidFill>
                          <a:latin typeface="+mn-lt"/>
                          <a:ea typeface="+mn-ea"/>
                          <a:cs typeface="+mn-cs"/>
                        </a:rPr>
                        <a:t>QoS</a:t>
                      </a:r>
                      <a:r>
                        <a:rPr lang="en-US" altLang="zh-CN" sz="1200" i="0" kern="1200" baseline="0" dirty="0" smtClean="0">
                          <a:solidFill>
                            <a:schemeClr val="tx1"/>
                          </a:solidFill>
                          <a:latin typeface="+mn-lt"/>
                          <a:ea typeface="+mn-ea"/>
                          <a:cs typeface="+mn-cs"/>
                        </a:rPr>
                        <a:t> binding);</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rPr>
                        <a:t>Policy rules for UE, RAN, CN NFs;</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rPr>
                        <a:t>Packet filters for </a:t>
                      </a:r>
                      <a:r>
                        <a:rPr lang="en-US" altLang="zh-CN" sz="1200" i="0" kern="1200" baseline="0" dirty="0" err="1" smtClean="0">
                          <a:solidFill>
                            <a:schemeClr val="tx1"/>
                          </a:solidFill>
                          <a:latin typeface="+mn-lt"/>
                          <a:ea typeface="+mn-ea"/>
                          <a:cs typeface="+mn-cs"/>
                        </a:rPr>
                        <a:t>QoS</a:t>
                      </a:r>
                      <a:r>
                        <a:rPr lang="en-US" altLang="zh-CN" sz="1200" i="0" kern="1200" baseline="0" dirty="0" smtClean="0">
                          <a:solidFill>
                            <a:schemeClr val="tx1"/>
                          </a:solidFill>
                          <a:latin typeface="+mn-lt"/>
                          <a:ea typeface="+mn-ea"/>
                          <a:cs typeface="+mn-cs"/>
                        </a:rPr>
                        <a:t> binding.</a:t>
                      </a:r>
                      <a:endParaRPr lang="en-US" sz="1200" i="0" baseline="0" dirty="0" smtClean="0">
                        <a:solidFill>
                          <a:schemeClr val="tx1"/>
                        </a:solidFill>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Study the unified 6G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parameters</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smtClean="0">
                          <a:solidFill>
                            <a:schemeClr val="tx1"/>
                          </a:solidFill>
                          <a:latin typeface="+mn-lt"/>
                          <a:ea typeface="+mn-ea"/>
                          <a:cs typeface="+mn-cs"/>
                        </a:rPr>
                        <a:t>New </a:t>
                      </a:r>
                      <a:r>
                        <a:rPr lang="en-US" sz="1200" i="0" kern="1200" baseline="0" dirty="0" err="1" smtClean="0">
                          <a:solidFill>
                            <a:schemeClr val="tx1"/>
                          </a:solidFill>
                          <a:latin typeface="+mn-lt"/>
                          <a:ea typeface="+mn-ea"/>
                          <a:cs typeface="+mn-cs"/>
                        </a:rPr>
                        <a:t>QoS</a:t>
                      </a:r>
                      <a:r>
                        <a:rPr lang="en-US" sz="1200" i="0" kern="1200" baseline="0" dirty="0" smtClean="0">
                          <a:solidFill>
                            <a:schemeClr val="tx1"/>
                          </a:solidFill>
                          <a:latin typeface="+mn-lt"/>
                          <a:ea typeface="+mn-ea"/>
                          <a:cs typeface="+mn-cs"/>
                        </a:rPr>
                        <a:t> parameters are introduced;</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smtClean="0">
                          <a:solidFill>
                            <a:schemeClr val="tx1"/>
                          </a:solidFill>
                          <a:latin typeface="+mn-lt"/>
                          <a:ea typeface="+mn-ea"/>
                          <a:cs typeface="+mn-cs"/>
                        </a:rPr>
                        <a:t>P</a:t>
                      </a:r>
                      <a:r>
                        <a:rPr lang="en-US" altLang="zh-CN" sz="1200" i="0" kern="1200" baseline="0" dirty="0" smtClean="0">
                          <a:solidFill>
                            <a:schemeClr val="tx1"/>
                          </a:solidFill>
                          <a:latin typeface="+mn-lt"/>
                          <a:ea typeface="+mn-ea"/>
                          <a:cs typeface="+mn-cs"/>
                        </a:rPr>
                        <a:t>rocedures</a:t>
                      </a:r>
                      <a:r>
                        <a:rPr lang="en-US" sz="1200" i="0" kern="1200" baseline="0" dirty="0" smtClean="0">
                          <a:solidFill>
                            <a:schemeClr val="tx1"/>
                          </a:solidFill>
                          <a:latin typeface="+mn-lt"/>
                          <a:ea typeface="+mn-ea"/>
                          <a:cs typeface="+mn-cs"/>
                        </a:rPr>
                        <a:t> to provide dynamic </a:t>
                      </a:r>
                      <a:r>
                        <a:rPr lang="en-US" sz="1200" i="0" kern="1200" baseline="0" dirty="0" err="1" smtClean="0">
                          <a:solidFill>
                            <a:schemeClr val="tx1"/>
                          </a:solidFill>
                          <a:latin typeface="+mn-lt"/>
                          <a:ea typeface="+mn-ea"/>
                          <a:cs typeface="+mn-cs"/>
                        </a:rPr>
                        <a:t>QoS</a:t>
                      </a:r>
                      <a:r>
                        <a:rPr lang="en-US" sz="1200" i="0" kern="1200" baseline="0" dirty="0" smtClean="0">
                          <a:solidFill>
                            <a:schemeClr val="tx1"/>
                          </a:solidFill>
                          <a:latin typeface="+mn-lt"/>
                          <a:ea typeface="+mn-ea"/>
                          <a:cs typeface="+mn-cs"/>
                        </a:rPr>
                        <a:t> parameters. </a:t>
                      </a:r>
                      <a:endParaRPr lang="en-US" sz="1200" i="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Study how to leverage AI for the </a:t>
                      </a:r>
                      <a:r>
                        <a:rPr lang="en-US" altLang="zh-CN" sz="1200" kern="1200" baseline="0" dirty="0" err="1" smtClean="0">
                          <a:solidFill>
                            <a:schemeClr val="dk1"/>
                          </a:solidFill>
                          <a:effectLst/>
                          <a:latin typeface="+mn-lt"/>
                          <a:ea typeface="+mn-ea"/>
                          <a:cs typeface="+mn-cs"/>
                        </a:rPr>
                        <a:t>QoS</a:t>
                      </a:r>
                      <a:r>
                        <a:rPr lang="en-US" altLang="zh-CN" sz="1200" kern="1200" baseline="0" dirty="0" smtClean="0">
                          <a:solidFill>
                            <a:schemeClr val="dk1"/>
                          </a:solidFill>
                          <a:effectLst/>
                          <a:latin typeface="+mn-l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smtClean="0">
                          <a:solidFill>
                            <a:schemeClr val="tx1"/>
                          </a:solidFill>
                          <a:latin typeface="+mn-lt"/>
                          <a:ea typeface="+mn-ea"/>
                          <a:cs typeface="+mn-cs"/>
                        </a:rPr>
                        <a:t>Policy rules decision;</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err="1" smtClean="0">
                          <a:solidFill>
                            <a:schemeClr val="tx1"/>
                          </a:solidFill>
                          <a:latin typeface="+mn-lt"/>
                          <a:ea typeface="+mn-ea"/>
                          <a:cs typeface="+mn-cs"/>
                        </a:rPr>
                        <a:t>QoS</a:t>
                      </a:r>
                      <a:r>
                        <a:rPr lang="en-US" sz="1200" i="0" kern="1200" baseline="0" dirty="0" smtClean="0">
                          <a:solidFill>
                            <a:schemeClr val="tx1"/>
                          </a:solidFill>
                          <a:latin typeface="+mn-lt"/>
                          <a:ea typeface="+mn-ea"/>
                          <a:cs typeface="+mn-cs"/>
                        </a:rPr>
                        <a:t> parameter selection;</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kern="1200" baseline="0" dirty="0" smtClean="0">
                          <a:solidFill>
                            <a:schemeClr val="tx1"/>
                          </a:solidFill>
                          <a:latin typeface="+mn-lt"/>
                          <a:ea typeface="+mn-ea"/>
                          <a:cs typeface="+mn-cs"/>
                        </a:rPr>
                        <a:t>Service identification.</a:t>
                      </a:r>
                      <a:endParaRPr lang="en-US" sz="1200" i="0" kern="1200" baseline="0" dirty="0">
                        <a:solidFill>
                          <a:schemeClr val="tx1"/>
                        </a:solidFill>
                        <a:latin typeface="+mn-lt"/>
                        <a:ea typeface="+mn-ea"/>
                        <a:cs typeface="+mn-cs"/>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Beyond connectivity services are</a:t>
                      </a:r>
                      <a:r>
                        <a:rPr lang="en-US" sz="1200" kern="1200" baseline="0" dirty="0" smtClean="0">
                          <a:solidFill>
                            <a:schemeClr val="dk1"/>
                          </a:solidFill>
                          <a:effectLst/>
                          <a:latin typeface="+mn-lt"/>
                          <a:ea typeface="+mn-ea"/>
                          <a:cs typeface="+mn-cs"/>
                        </a:rPr>
                        <a:t> estimated to be introduced in the 6GS,  how to enforce the service data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shall be studied in 6G.</a:t>
                      </a:r>
                      <a:endParaRPr lang="en-US" sz="1200" i="0" baseline="0" dirty="0" smtClean="0">
                        <a:solidFill>
                          <a:schemeClr val="tx1"/>
                        </a:solidFill>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Difference services, including connectivity services and beyond connectivity services shall use the same unified 6G policy and </a:t>
                      </a:r>
                      <a:r>
                        <a:rPr lang="en-US" altLang="zh-CN" sz="1200" kern="1200" baseline="0" dirty="0" err="1" smtClean="0">
                          <a:solidFill>
                            <a:schemeClr val="dk1"/>
                          </a:solidFill>
                          <a:effectLst/>
                          <a:latin typeface="+mn-lt"/>
                          <a:ea typeface="+mn-ea"/>
                          <a:cs typeface="+mn-cs"/>
                        </a:rPr>
                        <a:t>QoS</a:t>
                      </a:r>
                      <a:r>
                        <a:rPr lang="en-US" altLang="zh-CN" sz="1200" kern="1200" baseline="0" dirty="0" smtClean="0">
                          <a:solidFill>
                            <a:schemeClr val="dk1"/>
                          </a:solidFill>
                          <a:effectLst/>
                          <a:latin typeface="+mn-lt"/>
                          <a:ea typeface="+mn-ea"/>
                          <a:cs typeface="+mn-cs"/>
                        </a:rPr>
                        <a:t> architecture and unified </a:t>
                      </a:r>
                      <a:r>
                        <a:rPr lang="en-US" altLang="zh-CN" sz="1200" kern="1200" baseline="0" dirty="0" err="1" smtClean="0">
                          <a:solidFill>
                            <a:schemeClr val="dk1"/>
                          </a:solidFill>
                          <a:effectLst/>
                          <a:latin typeface="+mn-lt"/>
                          <a:ea typeface="+mn-ea"/>
                          <a:cs typeface="+mn-cs"/>
                        </a:rPr>
                        <a:t>QoS</a:t>
                      </a:r>
                      <a:r>
                        <a:rPr lang="en-US" altLang="zh-CN" sz="1200" kern="1200" baseline="0" dirty="0" smtClean="0">
                          <a:solidFill>
                            <a:schemeClr val="dk1"/>
                          </a:solidFill>
                          <a:effectLst/>
                          <a:latin typeface="+mn-lt"/>
                          <a:ea typeface="+mn-ea"/>
                          <a:cs typeface="+mn-cs"/>
                        </a:rPr>
                        <a:t> parameters to make the 6G simple to support new AI and sensing services.</a:t>
                      </a:r>
                      <a:endParaRPr lang="en-US" sz="1200" kern="1200" baseline="0" dirty="0" smtClean="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Immersive communication will introduce new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parameters, needs to study whether new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parameters are introduced for the beyond </a:t>
                      </a:r>
                      <a:r>
                        <a:rPr lang="en-US" altLang="zh-CN" sz="1200" kern="1200" baseline="0" dirty="0" smtClean="0">
                          <a:solidFill>
                            <a:schemeClr val="dk1"/>
                          </a:solidFill>
                          <a:effectLst/>
                          <a:latin typeface="+mn-lt"/>
                          <a:ea typeface="+mn-ea"/>
                          <a:cs typeface="+mn-cs"/>
                        </a:rPr>
                        <a:t>connectivity </a:t>
                      </a:r>
                      <a:r>
                        <a:rPr lang="en-US" sz="1200" kern="1200" baseline="0" dirty="0" smtClean="0">
                          <a:solidFill>
                            <a:schemeClr val="dk1"/>
                          </a:solidFill>
                          <a:effectLst/>
                          <a:latin typeface="+mn-lt"/>
                          <a:ea typeface="+mn-ea"/>
                          <a:cs typeface="+mn-cs"/>
                        </a:rPr>
                        <a:t>services (e.g. AI, sensing services).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AI can be used to improve the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rules and </a:t>
                      </a:r>
                      <a:r>
                        <a:rPr lang="en-US" sz="1200" kern="1200" baseline="0" dirty="0" err="1" smtClean="0">
                          <a:solidFill>
                            <a:schemeClr val="dk1"/>
                          </a:solidFill>
                          <a:effectLst/>
                          <a:latin typeface="+mn-lt"/>
                          <a:ea typeface="+mn-ea"/>
                          <a:cs typeface="+mn-cs"/>
                        </a:rPr>
                        <a:t>QoS</a:t>
                      </a:r>
                      <a:r>
                        <a:rPr lang="en-US" sz="1200" kern="1200" baseline="0" dirty="0" smtClean="0">
                          <a:solidFill>
                            <a:schemeClr val="dk1"/>
                          </a:solidFill>
                          <a:effectLst/>
                          <a:latin typeface="+mn-lt"/>
                          <a:ea typeface="+mn-ea"/>
                          <a:cs typeface="+mn-cs"/>
                        </a:rPr>
                        <a:t> parameters selection and service flow detection.</a:t>
                      </a:r>
                    </a:p>
                  </a:txBody>
                  <a:tcPr/>
                </a:tc>
                <a:tc>
                  <a:txBody>
                    <a:bodyPr/>
                    <a:lstStyle/>
                    <a:p>
                      <a:r>
                        <a:rPr lang="en-GB" sz="1200" i="0" baseline="0" dirty="0" smtClean="0">
                          <a:solidFill>
                            <a:schemeClr val="tx1"/>
                          </a:solidFill>
                        </a:rPr>
                        <a:t>RAN WGs</a:t>
                      </a:r>
                      <a:endParaRPr lang="en-US" sz="1200" i="0" dirty="0">
                        <a:solidFill>
                          <a:schemeClr val="tx1"/>
                        </a:solidFill>
                      </a:endParaRPr>
                    </a:p>
                  </a:txBody>
                  <a:tcPr/>
                </a:tc>
              </a:tr>
            </a:tbl>
          </a:graphicData>
        </a:graphic>
      </p:graphicFrame>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1293772787"/>
              </p:ext>
            </p:extLst>
          </p:nvPr>
        </p:nvGraphicFramePr>
        <p:xfrm>
          <a:off x="121716" y="1587818"/>
          <a:ext cx="11866068" cy="2712720"/>
        </p:xfrm>
        <a:graphic>
          <a:graphicData uri="http://schemas.openxmlformats.org/drawingml/2006/table">
            <a:tbl>
              <a:tblPr firstRow="1" bandRow="1">
                <a:tableStyleId>{5C22544A-7EE6-4342-B048-85BDC9FD1C3A}</a:tableStyleId>
              </a:tblPr>
              <a:tblGrid>
                <a:gridCol w="763024"/>
                <a:gridCol w="1568272"/>
                <a:gridCol w="4674228"/>
                <a:gridCol w="3708400"/>
                <a:gridCol w="1152144"/>
              </a:tblGrid>
              <a:tr h="36671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sz="1200" dirty="0" smtClean="0"/>
                        <a:t>9</a:t>
                      </a:r>
                      <a:endParaRPr lang="en-US" sz="1200" dirty="0"/>
                    </a:p>
                  </a:txBody>
                  <a:tcPr/>
                </a:tc>
                <a:tc>
                  <a:txBody>
                    <a:bodyPr/>
                    <a:lstStyle/>
                    <a:p>
                      <a:r>
                        <a:rPr lang="en-US" sz="1200" dirty="0" smtClean="0"/>
                        <a:t>Computing and Network Coordination</a:t>
                      </a:r>
                      <a:endParaRPr lang="en-US" sz="12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Whether and what computing power resources can be provided and/or managed by the 6G network.</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A</a:t>
                      </a:r>
                      <a:r>
                        <a:rPr lang="en-US" sz="1200" kern="1200" baseline="0" dirty="0" smtClean="0">
                          <a:solidFill>
                            <a:schemeClr val="dk1"/>
                          </a:solidFill>
                          <a:effectLst/>
                          <a:latin typeface="+mn-lt"/>
                          <a:ea typeface="+mn-ea"/>
                          <a:cs typeface="+mn-cs"/>
                        </a:rPr>
                        <a:t>rchitecture, </a:t>
                      </a:r>
                      <a:r>
                        <a:rPr lang="en-US" altLang="zh-CN" sz="1200" kern="1200" baseline="0" dirty="0" smtClean="0">
                          <a:solidFill>
                            <a:schemeClr val="dk1"/>
                          </a:solidFill>
                          <a:effectLst/>
                          <a:latin typeface="+mn-lt"/>
                          <a:ea typeface="+mn-ea"/>
                          <a:cs typeface="+mn-cs"/>
                        </a:rPr>
                        <a:t>network </a:t>
                      </a:r>
                      <a:r>
                        <a:rPr lang="en-US" sz="1200" kern="1200" baseline="0" dirty="0" smtClean="0">
                          <a:solidFill>
                            <a:schemeClr val="dk1"/>
                          </a:solidFill>
                          <a:effectLst/>
                          <a:latin typeface="+mn-lt"/>
                          <a:ea typeface="+mn-ea"/>
                          <a:cs typeface="+mn-cs"/>
                        </a:rPr>
                        <a:t>function, and high-level procedures to support the coordination between computing and communication.</a:t>
                      </a:r>
                    </a:p>
                    <a:p>
                      <a:pPr marL="628650" marR="0" lvl="2"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How to support offloading computing from the end-user device to the network, including how UE requests to use computing capabilities should be discussed.</a:t>
                      </a:r>
                    </a:p>
                    <a:p>
                      <a:pPr marL="628650" marR="0" lvl="2"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How to support the computing coordination between the device, the network and the edge/cloud servers. </a:t>
                      </a:r>
                      <a:endParaRPr lang="zh-CN" altLang="zh-CN" sz="1200" kern="1200" baseline="0" dirty="0" smtClean="0">
                        <a:solidFill>
                          <a:schemeClr val="dk1"/>
                        </a:solidFill>
                        <a:effectLst/>
                        <a:latin typeface="+mn-lt"/>
                        <a:ea typeface="+mn-ea"/>
                        <a:cs typeface="+mn-cs"/>
                      </a:endParaRPr>
                    </a:p>
                    <a:p>
                      <a:pPr marL="628650" marR="0" lvl="2"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How to monitor computing power status.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How to support computing capabilities exposure.</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With the development of network </a:t>
                      </a:r>
                      <a:r>
                        <a:rPr lang="en-US" altLang="zh-CN" sz="1200" kern="1200" baseline="0" dirty="0" err="1" smtClean="0">
                          <a:solidFill>
                            <a:schemeClr val="dk1"/>
                          </a:solidFill>
                          <a:effectLst/>
                          <a:latin typeface="+mn-lt"/>
                          <a:ea typeface="+mn-ea"/>
                          <a:cs typeface="+mn-cs"/>
                        </a:rPr>
                        <a:t>cloudization</a:t>
                      </a:r>
                      <a:r>
                        <a:rPr lang="en-US" altLang="zh-CN" sz="1200" kern="1200" baseline="0" dirty="0" smtClean="0">
                          <a:solidFill>
                            <a:schemeClr val="dk1"/>
                          </a:solidFill>
                          <a:effectLst/>
                          <a:latin typeface="+mn-lt"/>
                          <a:ea typeface="+mn-ea"/>
                          <a:cs typeface="+mn-cs"/>
                        </a:rPr>
                        <a:t> technology, 6G networks are expected to provide computing power resources to enhance the utilization of idle computing power in core network and to meet the high computing power demands of new services (such as, XR rending).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Also, because of the limited computing power of one single device such as XR terminal, it is necessary to coordinate distributed computing resources to achieve on-demand computing offloading from the end-user device to the network and/or the edge/cloud servers.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GB" altLang="zh-CN" sz="1200" i="0" dirty="0" smtClean="0">
                          <a:solidFill>
                            <a:schemeClr val="tx1"/>
                          </a:solidFill>
                        </a:rPr>
                        <a:t>SA5</a:t>
                      </a:r>
                      <a:endParaRPr lang="en-US" altLang="zh-CN" sz="1200" i="0" dirty="0" smtClean="0">
                        <a:solidFill>
                          <a:schemeClr val="tx1"/>
                        </a:solidFill>
                      </a:endParaRPr>
                    </a:p>
                  </a:txBody>
                  <a:tcPr/>
                </a:tc>
              </a:tr>
            </a:tbl>
          </a:graphicData>
        </a:graphic>
      </p:graphicFrame>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3505689072"/>
              </p:ext>
            </p:extLst>
          </p:nvPr>
        </p:nvGraphicFramePr>
        <p:xfrm>
          <a:off x="121716" y="1690688"/>
          <a:ext cx="11866068" cy="2438400"/>
        </p:xfrm>
        <a:graphic>
          <a:graphicData uri="http://schemas.openxmlformats.org/drawingml/2006/table">
            <a:tbl>
              <a:tblPr firstRow="1" bandRow="1">
                <a:tableStyleId>{5C22544A-7EE6-4342-B048-85BDC9FD1C3A}</a:tableStyleId>
              </a:tblPr>
              <a:tblGrid>
                <a:gridCol w="763024"/>
                <a:gridCol w="1568272"/>
                <a:gridCol w="4521828"/>
                <a:gridCol w="347076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altLang="zh-CN" sz="1200" i="0" dirty="0" smtClean="0">
                          <a:solidFill>
                            <a:schemeClr val="tx1"/>
                          </a:solidFill>
                        </a:rPr>
                        <a:t>10</a:t>
                      </a:r>
                      <a:endParaRPr lang="en-US" sz="1200" i="0" dirty="0">
                        <a:solidFill>
                          <a:schemeClr val="tx1"/>
                        </a:solidFill>
                      </a:endParaRPr>
                    </a:p>
                  </a:txBody>
                  <a:tcPr/>
                </a:tc>
                <a:tc>
                  <a:txBody>
                    <a:bodyPr/>
                    <a:lstStyle/>
                    <a:p>
                      <a:r>
                        <a:rPr lang="en-US" altLang="zh-CN" sz="1200" i="0" dirty="0" smtClean="0">
                          <a:solidFill>
                            <a:schemeClr val="tx1"/>
                          </a:solidFill>
                        </a:rPr>
                        <a:t>Energy Efficiency and Energy Saving</a:t>
                      </a:r>
                      <a:endParaRPr lang="en-US" sz="1200" i="0" dirty="0">
                        <a:solidFill>
                          <a:schemeClr val="tx1"/>
                        </a:solidFill>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6GS </a:t>
                      </a:r>
                      <a:r>
                        <a:rPr lang="en-US" sz="1200" kern="1200" baseline="0" dirty="0">
                          <a:solidFill>
                            <a:schemeClr val="dk1"/>
                          </a:solidFill>
                          <a:effectLst/>
                          <a:latin typeface="+mn-lt"/>
                          <a:ea typeface="+mn-ea"/>
                          <a:cs typeface="+mn-cs"/>
                        </a:rPr>
                        <a:t>Architecture </a:t>
                      </a:r>
                      <a:r>
                        <a:rPr lang="en-US" sz="1200" kern="1200" baseline="0" dirty="0" smtClean="0">
                          <a:solidFill>
                            <a:schemeClr val="dk1"/>
                          </a:solidFill>
                          <a:effectLst/>
                          <a:latin typeface="+mn-lt"/>
                          <a:ea typeface="+mn-ea"/>
                          <a:cs typeface="+mn-cs"/>
                        </a:rPr>
                        <a:t>to </a:t>
                      </a:r>
                      <a:r>
                        <a:rPr lang="en-US" sz="1200" kern="1200" baseline="0" dirty="0">
                          <a:solidFill>
                            <a:schemeClr val="dk1"/>
                          </a:solidFill>
                          <a:effectLst/>
                          <a:latin typeface="+mn-lt"/>
                          <a:ea typeface="+mn-ea"/>
                          <a:cs typeface="+mn-cs"/>
                        </a:rPr>
                        <a:t>support </a:t>
                      </a:r>
                      <a:r>
                        <a:rPr lang="en-US" sz="1200" kern="1200" baseline="0" dirty="0" smtClean="0">
                          <a:solidFill>
                            <a:schemeClr val="dk1"/>
                          </a:solidFill>
                          <a:effectLst/>
                          <a:latin typeface="+mn-lt"/>
                          <a:ea typeface="+mn-ea"/>
                          <a:cs typeface="+mn-cs"/>
                        </a:rPr>
                        <a:t>Energy Efficiency and Energy </a:t>
                      </a:r>
                      <a:r>
                        <a:rPr lang="en-US" sz="1200" kern="1200" baseline="0" dirty="0">
                          <a:solidFill>
                            <a:schemeClr val="dk1"/>
                          </a:solidFill>
                          <a:effectLst/>
                          <a:latin typeface="+mn-lt"/>
                          <a:ea typeface="+mn-ea"/>
                          <a:cs typeface="+mn-cs"/>
                        </a:rPr>
                        <a:t>Saving, including e.g. defining new NF(s) and interfaces for 6G energy control;</a:t>
                      </a:r>
                      <a:endParaRPr 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Coordinated </a:t>
                      </a:r>
                      <a:r>
                        <a:rPr lang="en-US" sz="1200" kern="1200" baseline="0" dirty="0">
                          <a:solidFill>
                            <a:schemeClr val="dk1"/>
                          </a:solidFill>
                          <a:effectLst/>
                          <a:latin typeface="+mn-lt"/>
                          <a:ea typeface="+mn-ea"/>
                          <a:cs typeface="+mn-cs"/>
                        </a:rPr>
                        <a:t>system </a:t>
                      </a:r>
                      <a:r>
                        <a:rPr lang="en-US" altLang="zh-CN" sz="1200" kern="1200" baseline="0" dirty="0" smtClean="0">
                          <a:solidFill>
                            <a:schemeClr val="dk1"/>
                          </a:solidFill>
                          <a:effectLst/>
                          <a:latin typeface="+mn-lt"/>
                          <a:ea typeface="+mn-ea"/>
                          <a:cs typeface="+mn-cs"/>
                        </a:rPr>
                        <a:t>energy efficiency and </a:t>
                      </a:r>
                      <a:r>
                        <a:rPr lang="en-US" sz="1200" kern="1200" baseline="0" dirty="0" smtClean="0">
                          <a:solidFill>
                            <a:schemeClr val="dk1"/>
                          </a:solidFill>
                          <a:effectLst/>
                          <a:latin typeface="+mn-lt"/>
                          <a:ea typeface="+mn-ea"/>
                          <a:cs typeface="+mn-cs"/>
                        </a:rPr>
                        <a:t>energy </a:t>
                      </a:r>
                      <a:r>
                        <a:rPr lang="en-US" sz="1200" kern="1200" baseline="0" dirty="0">
                          <a:solidFill>
                            <a:schemeClr val="dk1"/>
                          </a:solidFill>
                          <a:effectLst/>
                          <a:latin typeface="+mn-lt"/>
                          <a:ea typeface="+mn-ea"/>
                          <a:cs typeface="+mn-cs"/>
                        </a:rPr>
                        <a:t>saving between CN, RAN and UE;</a:t>
                      </a:r>
                      <a:endParaRPr 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UE </a:t>
                      </a:r>
                      <a:r>
                        <a:rPr lang="en-US" sz="1200" kern="1200" baseline="0" dirty="0">
                          <a:solidFill>
                            <a:schemeClr val="dk1"/>
                          </a:solidFill>
                          <a:effectLst/>
                          <a:latin typeface="+mn-lt"/>
                          <a:ea typeface="+mn-ea"/>
                          <a:cs typeface="+mn-cs"/>
                        </a:rPr>
                        <a:t>awareness and assistance to 6G network </a:t>
                      </a:r>
                      <a:r>
                        <a:rPr lang="en-US" sz="1200" kern="1200" baseline="0" dirty="0" smtClean="0">
                          <a:solidFill>
                            <a:schemeClr val="dk1"/>
                          </a:solidFill>
                          <a:effectLst/>
                          <a:latin typeface="+mn-lt"/>
                          <a:ea typeface="+mn-ea"/>
                          <a:cs typeface="+mn-cs"/>
                        </a:rPr>
                        <a:t>energy efficiency and energy </a:t>
                      </a:r>
                      <a:r>
                        <a:rPr lang="en-US" sz="1200" kern="1200" baseline="0" dirty="0">
                          <a:solidFill>
                            <a:schemeClr val="dk1"/>
                          </a:solidFill>
                          <a:effectLst/>
                          <a:latin typeface="+mn-lt"/>
                          <a:ea typeface="+mn-ea"/>
                          <a:cs typeface="+mn-cs"/>
                        </a:rPr>
                        <a:t>saving;</a:t>
                      </a:r>
                      <a:endParaRPr 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AI </a:t>
                      </a:r>
                      <a:r>
                        <a:rPr lang="en-US" sz="1200" kern="1200" baseline="0" dirty="0">
                          <a:solidFill>
                            <a:schemeClr val="dk1"/>
                          </a:solidFill>
                          <a:effectLst/>
                          <a:latin typeface="+mn-lt"/>
                          <a:ea typeface="+mn-ea"/>
                          <a:cs typeface="+mn-cs"/>
                        </a:rPr>
                        <a:t>assisted 6G system </a:t>
                      </a:r>
                      <a:r>
                        <a:rPr lang="en-US" altLang="zh-CN" sz="1200" kern="1200" baseline="0" dirty="0" smtClean="0">
                          <a:solidFill>
                            <a:schemeClr val="dk1"/>
                          </a:solidFill>
                          <a:effectLst/>
                          <a:latin typeface="+mn-lt"/>
                          <a:ea typeface="+mn-ea"/>
                          <a:cs typeface="+mn-cs"/>
                        </a:rPr>
                        <a:t>energy efficiency and </a:t>
                      </a:r>
                      <a:r>
                        <a:rPr lang="en-US" sz="1200" kern="1200" baseline="0" dirty="0" smtClean="0">
                          <a:solidFill>
                            <a:schemeClr val="dk1"/>
                          </a:solidFill>
                          <a:effectLst/>
                          <a:latin typeface="+mn-lt"/>
                          <a:ea typeface="+mn-ea"/>
                          <a:cs typeface="+mn-cs"/>
                        </a:rPr>
                        <a:t>energy saving.</a:t>
                      </a:r>
                    </a:p>
                    <a:p>
                      <a:pPr>
                        <a:spcAft>
                          <a:spcPts val="0"/>
                        </a:spcAft>
                      </a:pPr>
                      <a:endParaRPr lang="en-US" sz="1200" kern="1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p>
                      <a:pPr>
                        <a:spcAft>
                          <a:spcPts val="0"/>
                        </a:spcAft>
                      </a:pPr>
                      <a:endParaRPr lang="zh-CN" sz="1200" kern="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p>
                      <a:pPr>
                        <a:spcAft>
                          <a:spcPts val="0"/>
                        </a:spcAft>
                      </a:pPr>
                      <a:r>
                        <a:rPr lang="en-US" sz="1200" kern="100" dirty="0">
                          <a:solidFill>
                            <a:srgbClr val="1F497D"/>
                          </a:solidFill>
                          <a:effectLst/>
                          <a:latin typeface="Arial" panose="020B0604020202020204" pitchFamily="34" charset="0"/>
                          <a:ea typeface="宋体" panose="02010600030101010101" pitchFamily="2" charset="-122"/>
                          <a:cs typeface="Arial" panose="020B0604020202020204" pitchFamily="34" charset="0"/>
                        </a:rPr>
                        <a:t> </a:t>
                      </a:r>
                      <a:endParaRPr lang="zh-CN" sz="12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a:solidFill>
                            <a:schemeClr val="dk1"/>
                          </a:solidFill>
                          <a:effectLst/>
                          <a:latin typeface="+mn-lt"/>
                          <a:ea typeface="+mn-ea"/>
                          <a:cs typeface="+mn-cs"/>
                        </a:rPr>
                        <a:t>In 5G, enhancements to the system for energy efficiency and energy saving are done in later releases (i.e. R17/18/19), which hinders the potentials of applying some more effective energy saving mechanisms due to e.g. backward compatibility issues. </a:t>
                      </a:r>
                      <a:endParaRPr lang="en-US" sz="1200" kern="1200" baseline="0" dirty="0" smtClean="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Considering </a:t>
                      </a:r>
                      <a:r>
                        <a:rPr lang="en-US" sz="1200" kern="1200" baseline="0" dirty="0">
                          <a:solidFill>
                            <a:schemeClr val="dk1"/>
                          </a:solidFill>
                          <a:effectLst/>
                          <a:latin typeface="+mn-lt"/>
                          <a:ea typeface="+mn-ea"/>
                          <a:cs typeface="+mn-cs"/>
                        </a:rPr>
                        <a:t>the sustainability and low carbon emission target of 6GS, it is important to support energy efficiency and energy saving in initial 6G architecture design</a:t>
                      </a:r>
                      <a:r>
                        <a:rPr lang="en-US" sz="1200" kern="1200" baseline="0" dirty="0" smtClean="0">
                          <a:solidFill>
                            <a:schemeClr val="dk1"/>
                          </a:solidFill>
                          <a:effectLst/>
                          <a:latin typeface="+mn-lt"/>
                          <a:ea typeface="+mn-ea"/>
                          <a:cs typeface="+mn-cs"/>
                        </a:rPr>
                        <a:t>.</a:t>
                      </a:r>
                    </a:p>
                  </a:txBody>
                  <a:tcPr marL="68580" marR="68580" marT="0" marB="0"/>
                </a:tc>
                <a:tc>
                  <a:txBody>
                    <a:bodyPr/>
                    <a:lstStyle/>
                    <a:p>
                      <a:r>
                        <a:rPr lang="en-GB" sz="1200" i="0" dirty="0" smtClean="0">
                          <a:solidFill>
                            <a:schemeClr val="tx1"/>
                          </a:solidFill>
                        </a:rPr>
                        <a:t>RAN WGs, SA5</a:t>
                      </a:r>
                      <a:endParaRPr lang="en-US" sz="1200" i="0" dirty="0">
                        <a:solidFill>
                          <a:schemeClr val="tx1"/>
                        </a:solidFill>
                      </a:endParaRPr>
                    </a:p>
                  </a:txBody>
                  <a:tcPr/>
                </a:tc>
              </a:tr>
            </a:tbl>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3373440010"/>
              </p:ext>
            </p:extLst>
          </p:nvPr>
        </p:nvGraphicFramePr>
        <p:xfrm>
          <a:off x="121716" y="1690688"/>
          <a:ext cx="11866068" cy="1981200"/>
        </p:xfrm>
        <a:graphic>
          <a:graphicData uri="http://schemas.openxmlformats.org/drawingml/2006/table">
            <a:tbl>
              <a:tblPr firstRow="1" bandRow="1">
                <a:tableStyleId>{5C22544A-7EE6-4342-B048-85BDC9FD1C3A}</a:tableStyleId>
              </a:tblPr>
              <a:tblGrid>
                <a:gridCol w="763024"/>
                <a:gridCol w="1568272"/>
                <a:gridCol w="5192388"/>
                <a:gridCol w="280020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altLang="zh-CN" sz="1200" i="0" dirty="0" smtClean="0">
                          <a:solidFill>
                            <a:schemeClr val="tx1"/>
                          </a:solidFill>
                        </a:rPr>
                        <a:t>11</a:t>
                      </a:r>
                      <a:endParaRPr lang="en-US" sz="1200" i="0" dirty="0">
                        <a:solidFill>
                          <a:schemeClr val="tx1"/>
                        </a:solidFill>
                      </a:endParaRPr>
                    </a:p>
                  </a:txBody>
                  <a:tcPr/>
                </a:tc>
                <a:tc>
                  <a:txBody>
                    <a:bodyPr/>
                    <a:lstStyle/>
                    <a:p>
                      <a:pPr algn="l">
                        <a:buClrTx/>
                        <a:buSzTx/>
                        <a:buNone/>
                      </a:pPr>
                      <a:r>
                        <a:rPr lang="en-US" altLang="zh-CN" sz="1200" dirty="0">
                          <a:solidFill>
                            <a:schemeClr val="tx1"/>
                          </a:solidFill>
                        </a:rPr>
                        <a:t>Distributed Autonomous </a:t>
                      </a:r>
                      <a:r>
                        <a:rPr lang="en-US" altLang="zh-CN" sz="1200" dirty="0" err="1" smtClean="0">
                          <a:solidFill>
                            <a:schemeClr val="tx1"/>
                          </a:solidFill>
                        </a:rPr>
                        <a:t>Subnetwork</a:t>
                      </a:r>
                      <a:endParaRPr lang="en-US" altLang="zh-CN" sz="1200" dirty="0">
                        <a:solidFill>
                          <a:schemeClr val="tx1"/>
                        </a:solidFill>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sym typeface="+mn-ea"/>
                        </a:rPr>
                        <a:t>Architecture </a:t>
                      </a:r>
                      <a:r>
                        <a:rPr lang="en-US" altLang="zh-CN" sz="1200" kern="1200" baseline="0" dirty="0" smtClean="0">
                          <a:solidFill>
                            <a:schemeClr val="dk1"/>
                          </a:solidFill>
                          <a:effectLst/>
                          <a:latin typeface="+mn-lt"/>
                          <a:ea typeface="+mn-ea"/>
                          <a:cs typeface="+mn-cs"/>
                          <a:sym typeface="+mn-ea"/>
                        </a:rPr>
                        <a:t>to </a:t>
                      </a:r>
                      <a:r>
                        <a:rPr lang="en-US" altLang="zh-CN" sz="1200" kern="1200" baseline="0" dirty="0" smtClean="0">
                          <a:solidFill>
                            <a:schemeClr val="dk1"/>
                          </a:solidFill>
                          <a:effectLst/>
                          <a:latin typeface="+mn-lt"/>
                          <a:ea typeface="+mn-ea"/>
                          <a:cs typeface="+mn-cs"/>
                          <a:sym typeface="+mn-ea"/>
                        </a:rPr>
                        <a:t>support </a:t>
                      </a:r>
                      <a:r>
                        <a:rPr lang="en-US" altLang="zh-CN" sz="1200" kern="1200" baseline="0" dirty="0">
                          <a:solidFill>
                            <a:schemeClr val="dk1"/>
                          </a:solidFill>
                          <a:effectLst/>
                          <a:latin typeface="+mn-lt"/>
                          <a:ea typeface="+mn-ea"/>
                          <a:cs typeface="+mn-cs"/>
                          <a:sym typeface="+mn-ea"/>
                        </a:rPr>
                        <a:t>Distributed Autonomous </a:t>
                      </a:r>
                      <a:r>
                        <a:rPr lang="en-US" altLang="zh-CN" sz="1200" kern="1200" baseline="0" dirty="0" err="1" smtClean="0">
                          <a:solidFill>
                            <a:schemeClr val="dk1"/>
                          </a:solidFill>
                          <a:effectLst/>
                          <a:latin typeface="+mn-lt"/>
                          <a:ea typeface="+mn-ea"/>
                          <a:cs typeface="+mn-cs"/>
                          <a:sym typeface="+mn-ea"/>
                        </a:rPr>
                        <a:t>Subnetwork</a:t>
                      </a:r>
                      <a:r>
                        <a:rPr lang="en-US" altLang="zh-CN" sz="1200" kern="1200" baseline="0" dirty="0" smtClean="0">
                          <a:solidFill>
                            <a:schemeClr val="dk1"/>
                          </a:solidFill>
                          <a:effectLst/>
                          <a:latin typeface="+mn-lt"/>
                          <a:ea typeface="+mn-ea"/>
                          <a:cs typeface="+mn-cs"/>
                          <a:sym typeface="+mn-ea"/>
                        </a:rPr>
                        <a:t> </a:t>
                      </a:r>
                      <a:endParaRPr lang="en-US" alt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sym typeface="+mn-ea"/>
                        </a:rPr>
                        <a:t>Network functions and high-level p</a:t>
                      </a:r>
                      <a:r>
                        <a:rPr lang="en-US" altLang="zh-CN" sz="1200" kern="1200" baseline="0" dirty="0" smtClean="0">
                          <a:solidFill>
                            <a:schemeClr val="dk1"/>
                          </a:solidFill>
                          <a:effectLst/>
                          <a:latin typeface="+mn-lt"/>
                          <a:ea typeface="+mn-ea"/>
                          <a:cs typeface="+mn-cs"/>
                          <a:sym typeface="+mn-ea"/>
                        </a:rPr>
                        <a:t>rocedures to support </a:t>
                      </a:r>
                      <a:r>
                        <a:rPr lang="en-US" altLang="zh-CN" sz="1200" kern="1200" baseline="0" dirty="0">
                          <a:solidFill>
                            <a:schemeClr val="dk1"/>
                          </a:solidFill>
                          <a:effectLst/>
                          <a:latin typeface="+mn-lt"/>
                          <a:ea typeface="+mn-ea"/>
                          <a:cs typeface="+mn-cs"/>
                          <a:sym typeface="+mn-ea"/>
                        </a:rPr>
                        <a:t>Distributed Autonomous </a:t>
                      </a:r>
                      <a:r>
                        <a:rPr lang="en-US" altLang="zh-CN" sz="1200" kern="1200" baseline="0" dirty="0" err="1" smtClean="0">
                          <a:solidFill>
                            <a:schemeClr val="dk1"/>
                          </a:solidFill>
                          <a:effectLst/>
                          <a:latin typeface="+mn-lt"/>
                          <a:ea typeface="+mn-ea"/>
                          <a:cs typeface="+mn-cs"/>
                          <a:sym typeface="+mn-ea"/>
                        </a:rPr>
                        <a:t>Subnetwork</a:t>
                      </a:r>
                      <a:r>
                        <a:rPr lang="en-US" altLang="zh-CN" sz="1200" kern="1200" baseline="0" dirty="0" smtClean="0">
                          <a:solidFill>
                            <a:schemeClr val="dk1"/>
                          </a:solidFill>
                          <a:effectLst/>
                          <a:latin typeface="+mn-lt"/>
                          <a:ea typeface="+mn-ea"/>
                          <a:cs typeface="+mn-cs"/>
                          <a:sym typeface="+mn-ea"/>
                        </a:rPr>
                        <a:t>.</a:t>
                      </a:r>
                      <a:endParaRPr lang="en-US" alt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sym typeface="+mn-ea"/>
                        </a:rPr>
                        <a:t>Support of interworking with </a:t>
                      </a:r>
                      <a:r>
                        <a:rPr lang="en-US" altLang="zh-CN" sz="1200" kern="1200" baseline="0" dirty="0">
                          <a:solidFill>
                            <a:schemeClr val="dk1"/>
                          </a:solidFill>
                          <a:effectLst/>
                          <a:latin typeface="+mn-lt"/>
                          <a:ea typeface="+mn-ea"/>
                          <a:cs typeface="+mn-cs"/>
                          <a:sym typeface="+mn-ea"/>
                        </a:rPr>
                        <a:t>Network Slicing and SNPN</a:t>
                      </a:r>
                      <a:r>
                        <a:rPr lang="en-US" altLang="zh-CN" sz="1200" kern="1200" baseline="0" dirty="0" smtClean="0">
                          <a:solidFill>
                            <a:schemeClr val="dk1"/>
                          </a:solidFill>
                          <a:effectLst/>
                          <a:latin typeface="+mn-lt"/>
                          <a:ea typeface="+mn-ea"/>
                          <a:cs typeface="+mn-cs"/>
                          <a:sym typeface="+mn-ea"/>
                        </a:rPr>
                        <a:t>.</a:t>
                      </a:r>
                      <a:endParaRPr lang="en-US" sz="1200" kern="1200" baseline="0" dirty="0" smtClean="0">
                        <a:solidFill>
                          <a:schemeClr val="dk1"/>
                        </a:solidFill>
                        <a:effectLst/>
                        <a:latin typeface="+mn-lt"/>
                        <a:ea typeface="+mn-ea"/>
                        <a:cs typeface="+mn-cs"/>
                        <a:sym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Note: </a:t>
                      </a:r>
                      <a:r>
                        <a:rPr lang="en-US" altLang="zh-CN" sz="1200" dirty="0" err="1" smtClean="0"/>
                        <a:t>Subnetwork</a:t>
                      </a:r>
                      <a:r>
                        <a:rPr lang="en-US" altLang="zh-CN" sz="1200" dirty="0" smtClean="0"/>
                        <a:t> is an extension of the PLMN network; It provides network services with a certain degree of autonomy,</a:t>
                      </a:r>
                      <a:r>
                        <a:rPr lang="en-US" altLang="zh-CN" sz="1200" baseline="0" dirty="0" smtClean="0"/>
                        <a:t> </a:t>
                      </a:r>
                      <a:r>
                        <a:rPr lang="en-US" altLang="zh-CN" sz="1200" dirty="0" smtClean="0"/>
                        <a:t>localization,</a:t>
                      </a:r>
                      <a:r>
                        <a:rPr lang="en-US" altLang="zh-CN" sz="1200" baseline="0" dirty="0" smtClean="0"/>
                        <a:t> </a:t>
                      </a:r>
                      <a:r>
                        <a:rPr lang="en-US" altLang="zh-CN" sz="1200" dirty="0" smtClean="0"/>
                        <a:t>topology hiding,</a:t>
                      </a:r>
                      <a:r>
                        <a:rPr lang="en-US" altLang="zh-CN" sz="1200" baseline="0" dirty="0" smtClean="0"/>
                        <a:t> </a:t>
                      </a:r>
                      <a:r>
                        <a:rPr lang="en-US" altLang="zh-CN" sz="1200" dirty="0" smtClean="0"/>
                        <a:t>cross</a:t>
                      </a:r>
                      <a:r>
                        <a:rPr lang="en-US" altLang="zh-CN" sz="1200" baseline="0" dirty="0" smtClean="0"/>
                        <a:t> </a:t>
                      </a:r>
                      <a:r>
                        <a:rPr lang="en-US" altLang="zh-CN" sz="1200" dirty="0" smtClean="0"/>
                        <a:t>domain collaboration and diversified functions in specific areas during specific time periods based on the needs of individual customers.</a:t>
                      </a:r>
                      <a:endParaRPr lang="en-US" sz="1200" kern="1200" baseline="0" dirty="0" smtClean="0">
                        <a:solidFill>
                          <a:schemeClr val="dk1"/>
                        </a:solidFill>
                        <a:effectLst/>
                        <a:latin typeface="+mn-lt"/>
                        <a:ea typeface="+mn-ea"/>
                        <a:cs typeface="+mn-cs"/>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a:solidFill>
                            <a:schemeClr val="dk1"/>
                          </a:solidFill>
                          <a:effectLst/>
                          <a:latin typeface="+mn-lt"/>
                          <a:ea typeface="+mn-ea"/>
                          <a:cs typeface="+mn-cs"/>
                          <a:sym typeface="+mn-ea"/>
                        </a:rPr>
                        <a:t>In 5GS, </a:t>
                      </a:r>
                      <a:r>
                        <a:rPr lang="en-US" altLang="zh-CN" sz="1200" kern="1200" baseline="0" dirty="0">
                          <a:solidFill>
                            <a:schemeClr val="dk1"/>
                          </a:solidFill>
                          <a:effectLst/>
                          <a:latin typeface="+mn-lt"/>
                          <a:ea typeface="+mn-ea"/>
                          <a:cs typeface="+mn-cs"/>
                          <a:sym typeface="+mn-ea"/>
                        </a:rPr>
                        <a:t>network slice is too complex, the interaction between SNPN and PLMN is also complex which requires the envolvement of N3IWF. </a:t>
                      </a:r>
                      <a:endParaRPr lang="en-US" alt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a:solidFill>
                            <a:schemeClr val="dk1"/>
                          </a:solidFill>
                          <a:effectLst/>
                          <a:latin typeface="+mn-lt"/>
                          <a:ea typeface="+mn-ea"/>
                          <a:cs typeface="+mn-cs"/>
                          <a:sym typeface="+mn-ea"/>
                        </a:rPr>
                        <a:t>In 6G, a more flexible and efficient mechanism should be considered</a:t>
                      </a:r>
                      <a:r>
                        <a:rPr lang="en-US" altLang="zh-CN" sz="1200" kern="1200" baseline="0" dirty="0" smtClean="0">
                          <a:solidFill>
                            <a:schemeClr val="dk1"/>
                          </a:solidFill>
                          <a:effectLst/>
                          <a:latin typeface="+mn-lt"/>
                          <a:ea typeface="+mn-ea"/>
                          <a:cs typeface="+mn-cs"/>
                          <a:sym typeface="+mn-ea"/>
                        </a:rPr>
                        <a:t>.</a:t>
                      </a:r>
                      <a:r>
                        <a:rPr lang="en-US" altLang="zh-CN" sz="1200" dirty="0" smtClean="0"/>
                        <a:t> </a:t>
                      </a:r>
                    </a:p>
                  </a:txBody>
                  <a:tcPr/>
                </a:tc>
                <a:tc>
                  <a:txBody>
                    <a:bodyPr/>
                    <a:lstStyle/>
                    <a:p>
                      <a:r>
                        <a:rPr lang="en-GB" altLang="zh-CN" sz="1200" i="0" dirty="0" smtClean="0">
                          <a:solidFill>
                            <a:schemeClr val="tx1"/>
                          </a:solidFill>
                        </a:rPr>
                        <a:t>RAN WGs, </a:t>
                      </a:r>
                      <a:r>
                        <a:rPr lang="en-US" altLang="zh-CN" sz="1200" dirty="0" smtClean="0">
                          <a:solidFill>
                            <a:schemeClr val="tx1"/>
                          </a:solidFill>
                          <a:sym typeface="+mn-ea"/>
                        </a:rPr>
                        <a:t>SA3</a:t>
                      </a:r>
                      <a:endParaRPr lang="en-US" altLang="zh-CN" sz="1200" i="0" dirty="0">
                        <a:solidFill>
                          <a:schemeClr val="tx1"/>
                        </a:solidFill>
                      </a:endParaRPr>
                    </a:p>
                  </a:txBody>
                  <a:tcPr/>
                </a:tc>
              </a:tr>
            </a:tbl>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a:t>Summary</a:t>
            </a:r>
          </a:p>
        </p:txBody>
      </p:sp>
      <p:sp>
        <p:nvSpPr>
          <p:cNvPr id="7171" name="Content Placeholder 2"/>
          <p:cNvSpPr>
            <a:spLocks noGrp="1"/>
          </p:cNvSpPr>
          <p:nvPr>
            <p:ph idx="1"/>
          </p:nvPr>
        </p:nvSpPr>
        <p:spPr/>
        <p:txBody>
          <a:bodyPr/>
          <a:lstStyle/>
          <a:p>
            <a:r>
              <a:rPr lang="en-US" altLang="en-US" dirty="0"/>
              <a:t>6G Architecture will </a:t>
            </a:r>
            <a:r>
              <a:rPr lang="en-US" altLang="en-US" dirty="0" smtClean="0"/>
              <a:t>have following new enablers for new services</a:t>
            </a:r>
            <a:r>
              <a:rPr lang="en-US" altLang="en-US" dirty="0" smtClean="0"/>
              <a:t>:</a:t>
            </a:r>
          </a:p>
          <a:p>
            <a:pPr lvl="1"/>
            <a:r>
              <a:rPr lang="en-US" altLang="en-US" dirty="0" smtClean="0"/>
              <a:t>Native AI &amp;s AI-Agent communications;</a:t>
            </a:r>
          </a:p>
          <a:p>
            <a:pPr lvl="1"/>
            <a:r>
              <a:rPr lang="en-US" altLang="en-US" dirty="0" smtClean="0"/>
              <a:t>Data plane </a:t>
            </a:r>
            <a:r>
              <a:rPr lang="en-US" altLang="zh-CN" dirty="0" smtClean="0"/>
              <a:t>for </a:t>
            </a:r>
            <a:r>
              <a:rPr lang="en-US" altLang="zh-CN" dirty="0"/>
              <a:t>Unified Data </a:t>
            </a:r>
            <a:r>
              <a:rPr lang="en-US" altLang="zh-CN" dirty="0" smtClean="0"/>
              <a:t>Framework;</a:t>
            </a:r>
          </a:p>
          <a:p>
            <a:pPr lvl="1"/>
            <a:r>
              <a:rPr lang="en-US" altLang="zh-CN" dirty="0"/>
              <a:t>Computing and Network </a:t>
            </a:r>
            <a:r>
              <a:rPr lang="en-US" altLang="zh-CN" dirty="0" smtClean="0"/>
              <a:t>Coordination;</a:t>
            </a:r>
          </a:p>
          <a:p>
            <a:pPr lvl="1"/>
            <a:r>
              <a:rPr lang="en-US" altLang="zh-CN" dirty="0" smtClean="0"/>
              <a:t>Integration of Sensing with communications, and Location, </a:t>
            </a:r>
          </a:p>
          <a:p>
            <a:pPr lvl="1"/>
            <a:r>
              <a:rPr lang="en-US" altLang="zh-CN" dirty="0" smtClean="0">
                <a:solidFill>
                  <a:srgbClr val="FF0000"/>
                </a:solidFill>
              </a:rPr>
              <a:t>…..</a:t>
            </a:r>
            <a:endParaRPr lang="en-US" altLang="zh-CN" dirty="0">
              <a:solidFill>
                <a:srgbClr val="FF0000"/>
              </a:solidFill>
            </a:endParaRPr>
          </a:p>
          <a:p>
            <a:pPr marL="228600" lvl="1">
              <a:spcBef>
                <a:spcPts val="1000"/>
              </a:spcBef>
              <a:buBlip>
                <a:blip r:embed="rId2"/>
              </a:buBlip>
            </a:pPr>
            <a:r>
              <a:rPr lang="en-US" altLang="en-US" sz="2800" dirty="0" smtClean="0"/>
              <a:t>SA2 6G study shall have a suitable time period, i.e. set the SID completion date to March 2027, to allow more technical discussions.</a:t>
            </a:r>
            <a:endParaRPr lang="en-US" altLang="zh-CN" dirty="0"/>
          </a:p>
          <a:p>
            <a:pPr lvl="1"/>
            <a:endParaRPr lang="en-US" altLang="en-US" sz="2800" dirty="0"/>
          </a:p>
          <a:p>
            <a:pPr lvl="1"/>
            <a:endParaRPr lang="en-US" altLang="en-US" dirty="0" smtClean="0"/>
          </a:p>
          <a:p>
            <a:pPr lvl="1"/>
            <a:endParaRPr lang="en-US" altLang="en-US" dirty="0"/>
          </a:p>
        </p:txBody>
      </p:sp>
    </p:spTree>
    <p:extLst>
      <p:ext uri="{BB962C8B-B14F-4D97-AF65-F5344CB8AC3E}">
        <p14:creationId xmlns:p14="http://schemas.microsoft.com/office/powerpoint/2010/main" val="184720668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p>
        </p:txBody>
      </p:sp>
      <p:sp>
        <p:nvSpPr>
          <p:cNvPr id="6147" name="Content Placeholder 2"/>
          <p:cNvSpPr>
            <a:spLocks noGrp="1"/>
          </p:cNvSpPr>
          <p:nvPr>
            <p:ph idx="1"/>
          </p:nvPr>
        </p:nvSpPr>
        <p:spPr>
          <a:xfrm>
            <a:off x="838200" y="1825625"/>
            <a:ext cx="10515600" cy="4558030"/>
          </a:xfrm>
        </p:spPr>
        <p:txBody>
          <a:bodyPr/>
          <a:lstStyle/>
          <a:p>
            <a:r>
              <a:rPr lang="en-US" altLang="en-US" sz="2000" dirty="0"/>
              <a:t>Overall </a:t>
            </a:r>
            <a:r>
              <a:rPr lang="en-US" altLang="en-US" sz="2000" dirty="0" smtClean="0"/>
              <a:t>view </a:t>
            </a:r>
            <a:r>
              <a:rPr lang="en-US" altLang="en-US" sz="2000" dirty="0"/>
              <a:t>on 6G SID Scope </a:t>
            </a:r>
            <a:r>
              <a:rPr lang="en-US" altLang="en-US" sz="2000" dirty="0" smtClean="0"/>
              <a:t>for 6G Architecture (</a:t>
            </a:r>
            <a:r>
              <a:rPr lang="en-US" altLang="en-US" sz="1800" dirty="0" smtClean="0"/>
              <a:t>CATT </a:t>
            </a:r>
            <a:r>
              <a:rPr lang="en-US" altLang="en-US" sz="1800" dirty="0"/>
              <a:t>interested </a:t>
            </a:r>
            <a:r>
              <a:rPr lang="en-US" altLang="en-US" sz="1800" dirty="0" smtClean="0">
                <a:solidFill>
                  <a:srgbClr val="FF0000"/>
                </a:solidFill>
              </a:rPr>
              <a:t>11</a:t>
            </a:r>
            <a:r>
              <a:rPr lang="en-US" altLang="en-US" sz="1800" dirty="0" smtClean="0"/>
              <a:t> </a:t>
            </a:r>
            <a:r>
              <a:rPr lang="en-US" altLang="en-US" sz="1800" dirty="0"/>
              <a:t>topics)  </a:t>
            </a:r>
            <a:endParaRPr lang="en-US" altLang="zh-CN" sz="2000" dirty="0" smtClean="0"/>
          </a:p>
          <a:p>
            <a:pPr lvl="1"/>
            <a:r>
              <a:rPr lang="en-US" altLang="zh-CN" sz="1800" dirty="0"/>
              <a:t>System </a:t>
            </a:r>
            <a:r>
              <a:rPr lang="en-US" altLang="zh-CN" sz="1800" dirty="0" smtClean="0"/>
              <a:t>Architecture</a:t>
            </a:r>
            <a:endParaRPr lang="en-US" altLang="zh-CN" sz="1800" dirty="0" smtClean="0">
              <a:solidFill>
                <a:srgbClr val="FF0000"/>
              </a:solidFill>
            </a:endParaRPr>
          </a:p>
          <a:p>
            <a:pPr lvl="1"/>
            <a:r>
              <a:rPr lang="en-US" altLang="zh-CN" sz="1800" dirty="0"/>
              <a:t>6G </a:t>
            </a:r>
            <a:r>
              <a:rPr lang="en-US" altLang="zh-CN" sz="1800" dirty="0" smtClean="0"/>
              <a:t>New NAS</a:t>
            </a:r>
            <a:endParaRPr lang="en-US" altLang="zh-CN" sz="1800" dirty="0" smtClean="0">
              <a:solidFill>
                <a:srgbClr val="FF0000"/>
              </a:solidFill>
            </a:endParaRPr>
          </a:p>
          <a:p>
            <a:pPr lvl="1"/>
            <a:r>
              <a:rPr lang="en-US" altLang="zh-CN" sz="1800" dirty="0"/>
              <a:t>Full Service based </a:t>
            </a:r>
            <a:r>
              <a:rPr lang="en-US" altLang="zh-CN" sz="1800" dirty="0" smtClean="0"/>
              <a:t>Architecture </a:t>
            </a:r>
            <a:r>
              <a:rPr lang="en-US" altLang="zh-CN" sz="1800" dirty="0"/>
              <a:t>for </a:t>
            </a:r>
            <a:r>
              <a:rPr lang="en-US" altLang="zh-CN" sz="1800" dirty="0" smtClean="0"/>
              <a:t>6G System</a:t>
            </a:r>
            <a:endParaRPr lang="en-US" altLang="zh-CN" sz="1800" dirty="0" smtClean="0">
              <a:solidFill>
                <a:srgbClr val="FF0000"/>
              </a:solidFill>
            </a:endParaRPr>
          </a:p>
          <a:p>
            <a:pPr lvl="1"/>
            <a:r>
              <a:rPr lang="en-US" altLang="zh-CN" sz="1800" dirty="0" smtClean="0"/>
              <a:t>Data Plane for Unified Data </a:t>
            </a:r>
            <a:r>
              <a:rPr lang="en-US" altLang="zh-CN" sz="1800" dirty="0" smtClean="0"/>
              <a:t>Framework</a:t>
            </a:r>
            <a:endParaRPr lang="en-US" altLang="zh-CN" sz="1800" dirty="0" smtClean="0"/>
          </a:p>
          <a:p>
            <a:pPr lvl="1"/>
            <a:r>
              <a:rPr lang="en-US" altLang="zh-CN" sz="1800" dirty="0" smtClean="0"/>
              <a:t>Native AI &amp; AI Agent Communication  </a:t>
            </a:r>
            <a:endParaRPr lang="en-US" altLang="zh-CN" sz="1800" dirty="0" smtClean="0">
              <a:solidFill>
                <a:srgbClr val="FF0000"/>
              </a:solidFill>
            </a:endParaRPr>
          </a:p>
          <a:p>
            <a:pPr lvl="1"/>
            <a:r>
              <a:rPr lang="en-US" altLang="zh-CN" sz="1800" dirty="0"/>
              <a:t>Location Service and Sensing Service </a:t>
            </a:r>
            <a:r>
              <a:rPr lang="en-US" altLang="zh-CN" sz="1800" dirty="0" smtClean="0"/>
              <a:t>Integration</a:t>
            </a:r>
            <a:endParaRPr lang="en-US" altLang="zh-CN" sz="1800" dirty="0"/>
          </a:p>
          <a:p>
            <a:pPr lvl="1"/>
            <a:r>
              <a:rPr lang="en-US" altLang="zh-CN" sz="1800" dirty="0" smtClean="0"/>
              <a:t>Terrestrial </a:t>
            </a:r>
            <a:r>
              <a:rPr lang="en-US" altLang="zh-CN" sz="1800" dirty="0"/>
              <a:t>and Satellite Networks Convergence for </a:t>
            </a:r>
            <a:r>
              <a:rPr lang="en-US" altLang="zh-CN" sz="1800" dirty="0" smtClean="0"/>
              <a:t>6G</a:t>
            </a:r>
            <a:endParaRPr lang="en-US" altLang="zh-CN" sz="1800" dirty="0" smtClean="0">
              <a:solidFill>
                <a:srgbClr val="FF0000"/>
              </a:solidFill>
            </a:endParaRPr>
          </a:p>
          <a:p>
            <a:pPr lvl="1"/>
            <a:r>
              <a:rPr lang="en-US" altLang="zh-CN" sz="1800" dirty="0"/>
              <a:t>6G </a:t>
            </a:r>
            <a:r>
              <a:rPr lang="en-US" altLang="zh-CN" sz="1800" dirty="0" err="1"/>
              <a:t>QoS</a:t>
            </a:r>
            <a:r>
              <a:rPr lang="en-US" altLang="zh-CN" sz="1800" dirty="0"/>
              <a:t> </a:t>
            </a:r>
            <a:r>
              <a:rPr lang="en-US" altLang="zh-CN" sz="1800" dirty="0" smtClean="0"/>
              <a:t>Architecture</a:t>
            </a:r>
          </a:p>
          <a:p>
            <a:pPr lvl="1"/>
            <a:r>
              <a:rPr lang="en-US" altLang="zh-CN" sz="1800" dirty="0" smtClean="0"/>
              <a:t>Computing </a:t>
            </a:r>
            <a:r>
              <a:rPr lang="en-US" altLang="zh-CN" sz="1800" dirty="0"/>
              <a:t>and Network </a:t>
            </a:r>
            <a:r>
              <a:rPr lang="en-US" altLang="zh-CN" sz="1800" dirty="0" smtClean="0"/>
              <a:t>Coordination</a:t>
            </a:r>
            <a:endParaRPr lang="en-US" altLang="zh-CN" sz="1800" dirty="0" smtClean="0">
              <a:solidFill>
                <a:srgbClr val="FF0000"/>
              </a:solidFill>
            </a:endParaRPr>
          </a:p>
          <a:p>
            <a:pPr lvl="1"/>
            <a:r>
              <a:rPr lang="en-US" altLang="zh-CN" sz="1800" dirty="0"/>
              <a:t>Energy Efficiency and Energy </a:t>
            </a:r>
            <a:r>
              <a:rPr lang="en-US" altLang="zh-CN" sz="1800" dirty="0" smtClean="0"/>
              <a:t>Saving</a:t>
            </a:r>
          </a:p>
          <a:p>
            <a:pPr lvl="1"/>
            <a:r>
              <a:rPr lang="en-US" altLang="zh-CN" sz="1800" dirty="0" smtClean="0"/>
              <a:t>Distributed </a:t>
            </a:r>
            <a:r>
              <a:rPr lang="en-US" altLang="zh-CN" sz="1800" dirty="0"/>
              <a:t>Autonomous </a:t>
            </a:r>
            <a:r>
              <a:rPr lang="en-US" altLang="zh-CN" sz="1800" dirty="0" err="1" smtClean="0"/>
              <a:t>Subnetwork</a:t>
            </a:r>
            <a:endParaRPr lang="en-US" altLang="zh-CN" sz="1800" dirty="0" smtClean="0">
              <a:solidFill>
                <a:srgbClr val="FF0000"/>
              </a:solidFill>
            </a:endParaRPr>
          </a:p>
          <a:p>
            <a:r>
              <a:rPr lang="en-US" altLang="zh-CN" sz="2000" dirty="0" smtClean="0"/>
              <a:t>Summary</a:t>
            </a:r>
            <a:endParaRPr lang="en-US" altLang="zh-CN" sz="20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351283306"/>
              </p:ext>
            </p:extLst>
          </p:nvPr>
        </p:nvGraphicFramePr>
        <p:xfrm>
          <a:off x="121716" y="1690688"/>
          <a:ext cx="11866068" cy="2895600"/>
        </p:xfrm>
        <a:graphic>
          <a:graphicData uri="http://schemas.openxmlformats.org/drawingml/2006/table">
            <a:tbl>
              <a:tblPr firstRow="1" bandRow="1">
                <a:tableStyleId>{5C22544A-7EE6-4342-B048-85BDC9FD1C3A}</a:tableStyleId>
              </a:tblPr>
              <a:tblGrid>
                <a:gridCol w="763024"/>
                <a:gridCol w="1568272"/>
                <a:gridCol w="3739508"/>
                <a:gridCol w="425308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1320165">
                <a:tc>
                  <a:txBody>
                    <a:bodyPr/>
                    <a:lstStyle/>
                    <a:p>
                      <a:r>
                        <a:rPr lang="en-US" sz="1200" i="1" dirty="0" smtClean="0">
                          <a:solidFill>
                            <a:schemeClr val="tx1"/>
                          </a:solidFill>
                        </a:rPr>
                        <a:t>1</a:t>
                      </a:r>
                      <a:endParaRPr lang="en-US" sz="1200" i="1" dirty="0">
                        <a:solidFill>
                          <a:schemeClr val="tx1"/>
                        </a:solidFill>
                      </a:endParaRPr>
                    </a:p>
                  </a:txBody>
                  <a:tcPr/>
                </a:tc>
                <a:tc>
                  <a:txBody>
                    <a:bodyPr/>
                    <a:lstStyle/>
                    <a:p>
                      <a:r>
                        <a:rPr lang="en-US" sz="1200" i="0" dirty="0" smtClean="0">
                          <a:solidFill>
                            <a:schemeClr val="tx1"/>
                          </a:solidFill>
                        </a:rPr>
                        <a:t>System Architecture</a:t>
                      </a:r>
                      <a:endParaRPr lang="en-US" sz="1200" i="0" dirty="0">
                        <a:solidFill>
                          <a:schemeClr val="tx1"/>
                        </a:solidFill>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i="0" dirty="0" smtClean="0">
                          <a:solidFill>
                            <a:schemeClr val="tx1"/>
                          </a:solidFill>
                        </a:rPr>
                        <a:t>D</a:t>
                      </a:r>
                      <a:r>
                        <a:rPr lang="en-US" altLang="zh-CN" sz="1200" i="0" dirty="0" smtClean="0">
                          <a:solidFill>
                            <a:schemeClr val="tx1"/>
                          </a:solidFill>
                        </a:rPr>
                        <a:t>esign</a:t>
                      </a:r>
                      <a:r>
                        <a:rPr lang="en-US" altLang="zh-CN" sz="1200" i="0" baseline="0" dirty="0" smtClean="0">
                          <a:solidFill>
                            <a:schemeClr val="tx1"/>
                          </a:solidFill>
                        </a:rPr>
                        <a:t> a </a:t>
                      </a:r>
                      <a:r>
                        <a:rPr lang="en-US" sz="1200" i="0" dirty="0" smtClean="0">
                          <a:solidFill>
                            <a:schemeClr val="tx1"/>
                          </a:solidFill>
                        </a:rPr>
                        <a:t>new 6G</a:t>
                      </a:r>
                      <a:r>
                        <a:rPr lang="en-US" sz="1200" i="0" baseline="0" dirty="0" smtClean="0">
                          <a:solidFill>
                            <a:schemeClr val="tx1"/>
                          </a:solidFill>
                        </a:rPr>
                        <a:t> Core, identify which NFs </a:t>
                      </a:r>
                      <a:r>
                        <a:rPr lang="en-US" altLang="zh-CN" sz="1200" i="0" baseline="0" dirty="0" smtClean="0">
                          <a:solidFill>
                            <a:schemeClr val="tx1"/>
                          </a:solidFill>
                        </a:rPr>
                        <a:t>should be re-used, re-designed and new added.</a:t>
                      </a:r>
                    </a:p>
                    <a:p>
                      <a:pPr marL="171450" indent="-171450">
                        <a:buFontTx/>
                        <a:buChar char="-"/>
                      </a:pPr>
                      <a:r>
                        <a:rPr lang="en-US" sz="1200" i="0" baseline="0" dirty="0" smtClean="0">
                          <a:solidFill>
                            <a:schemeClr val="tx1"/>
                          </a:solidFill>
                        </a:rPr>
                        <a:t>Support of full service-based architecture, </a:t>
                      </a:r>
                      <a:r>
                        <a:rPr lang="en-US" altLang="zh-CN" sz="1200" i="0" baseline="0" dirty="0" smtClean="0">
                          <a:solidFill>
                            <a:schemeClr val="tx1"/>
                          </a:solidFill>
                        </a:rPr>
                        <a:t>at least </a:t>
                      </a:r>
                      <a:r>
                        <a:rPr lang="en-US" sz="1200" i="0" baseline="0" dirty="0" smtClean="0">
                          <a:solidFill>
                            <a:schemeClr val="tx1"/>
                          </a:solidFill>
                        </a:rPr>
                        <a:t>including service-based N2 and N4 interfaces.</a:t>
                      </a:r>
                    </a:p>
                    <a:p>
                      <a:pPr marL="171450" indent="-171450">
                        <a:buFontTx/>
                        <a:buChar char="-"/>
                      </a:pPr>
                      <a:r>
                        <a:rPr lang="en-US" sz="1200" i="0" baseline="0" dirty="0" smtClean="0">
                          <a:solidFill>
                            <a:schemeClr val="tx1"/>
                          </a:solidFill>
                        </a:rPr>
                        <a:t>Support of RAN and CN functionalities split.</a:t>
                      </a:r>
                    </a:p>
                    <a:p>
                      <a:pPr marL="171450" indent="-171450">
                        <a:buFontTx/>
                        <a:buChar char="-"/>
                      </a:pPr>
                      <a:r>
                        <a:rPr lang="en-US" sz="1200" i="0" baseline="0" dirty="0" smtClean="0">
                          <a:solidFill>
                            <a:schemeClr val="tx1"/>
                          </a:solidFill>
                        </a:rPr>
                        <a:t>Support of 6G Standalone Architecture as the baseline.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i="0" baseline="0" dirty="0" smtClean="0">
                          <a:solidFill>
                            <a:schemeClr val="tx1"/>
                          </a:solidFill>
                        </a:rPr>
                        <a:t>Support of new 6G RAT (including </a:t>
                      </a:r>
                      <a:r>
                        <a:rPr lang="en-US" altLang="zh-CN" sz="1200" dirty="0" smtClean="0">
                          <a:solidFill>
                            <a:schemeClr val="tx1"/>
                          </a:solidFill>
                        </a:rPr>
                        <a:t>satellite access</a:t>
                      </a:r>
                      <a:r>
                        <a:rPr lang="en-US" altLang="zh-CN" sz="1200" baseline="0" dirty="0" smtClean="0">
                          <a:solidFill>
                            <a:schemeClr val="tx1"/>
                          </a:solidFill>
                        </a:rPr>
                        <a:t> and </a:t>
                      </a:r>
                      <a:r>
                        <a:rPr lang="en-US" altLang="zh-CN" sz="1200" dirty="0" smtClean="0">
                          <a:solidFill>
                            <a:schemeClr val="tx1"/>
                          </a:solidFill>
                        </a:rPr>
                        <a:t>terrestrial access</a:t>
                      </a:r>
                      <a:r>
                        <a:rPr lang="en-US" sz="1200" i="0" baseline="0" dirty="0" smtClean="0">
                          <a:solidFill>
                            <a:schemeClr val="tx1"/>
                          </a:solidFill>
                        </a:rPr>
                        <a:t>) and non-3GPP access, architecture design should minimize access dependencies.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i="0" baseline="0" dirty="0" smtClean="0">
                          <a:solidFill>
                            <a:schemeClr val="tx1"/>
                          </a:solidFill>
                        </a:rPr>
                        <a:t>IMS-based voice.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baseline="0" dirty="0" smtClean="0">
                          <a:solidFill>
                            <a:schemeClr val="tx1"/>
                          </a:solidFill>
                        </a:rPr>
                        <a:t>Support of interworking with 5G system.</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baseline="0" dirty="0" smtClean="0">
                          <a:solidFill>
                            <a:schemeClr val="tx1"/>
                          </a:solidFill>
                        </a:rPr>
                        <a:t>Network exposure.</a:t>
                      </a:r>
                    </a:p>
                  </a:txBody>
                  <a:tcPr/>
                </a:tc>
                <a:tc>
                  <a:txBody>
                    <a:bodyPr/>
                    <a:lstStyle/>
                    <a:p>
                      <a:pPr marL="171450" indent="-171450">
                        <a:buFontTx/>
                        <a:buChar char="-"/>
                      </a:pPr>
                      <a:r>
                        <a:rPr lang="en-US" sz="1200" i="0" dirty="0" smtClean="0">
                          <a:solidFill>
                            <a:schemeClr val="tx1"/>
                          </a:solidFill>
                        </a:rPr>
                        <a:t>New 6G Core enables the 6G network to natively support the connectivity and beyond connectivity services.</a:t>
                      </a:r>
                    </a:p>
                    <a:p>
                      <a:pPr marL="171450" indent="-171450">
                        <a:buFontTx/>
                        <a:buChar char="-"/>
                      </a:pPr>
                      <a:r>
                        <a:rPr lang="en-US" sz="1200" i="0" dirty="0" smtClean="0">
                          <a:solidFill>
                            <a:schemeClr val="tx1"/>
                          </a:solidFill>
                        </a:rPr>
                        <a:t>Full </a:t>
                      </a:r>
                      <a:r>
                        <a:rPr lang="en-US" altLang="zh-CN" sz="1200" i="0" baseline="0" dirty="0" smtClean="0">
                          <a:solidFill>
                            <a:schemeClr val="tx1"/>
                          </a:solidFill>
                        </a:rPr>
                        <a:t>service-based architecture enables an intelligent, simple architecture with flexibility, scalability and sustainability.</a:t>
                      </a:r>
                    </a:p>
                    <a:p>
                      <a:pPr marL="171450" indent="-171450">
                        <a:buFontTx/>
                        <a:buChar char="-"/>
                      </a:pPr>
                      <a:r>
                        <a:rPr lang="en-US" sz="1200" i="0" dirty="0" smtClean="0">
                          <a:solidFill>
                            <a:schemeClr val="tx1"/>
                          </a:solidFill>
                        </a:rPr>
                        <a:t>CN-RAN</a:t>
                      </a:r>
                      <a:r>
                        <a:rPr lang="en-US" sz="1200" i="0" baseline="0" dirty="0" smtClean="0">
                          <a:solidFill>
                            <a:schemeClr val="tx1"/>
                          </a:solidFill>
                        </a:rPr>
                        <a:t> functionalities split enables CN and RAN functionalities independent evolution.</a:t>
                      </a:r>
                    </a:p>
                    <a:p>
                      <a:pPr marL="171450" indent="-171450">
                        <a:buFontTx/>
                        <a:buChar char="-"/>
                      </a:pPr>
                      <a:r>
                        <a:rPr lang="en-US" sz="1200" i="0" baseline="0" dirty="0" smtClean="0">
                          <a:solidFill>
                            <a:schemeClr val="tx1"/>
                          </a:solidFill>
                        </a:rPr>
                        <a:t>Standalone </a:t>
                      </a:r>
                      <a:r>
                        <a:rPr lang="en-US" altLang="zh-CN" sz="1200" i="0" baseline="0" dirty="0" smtClean="0">
                          <a:solidFill>
                            <a:schemeClr val="tx1"/>
                          </a:solidFill>
                        </a:rPr>
                        <a:t>architecture is preferred, </a:t>
                      </a:r>
                      <a:r>
                        <a:rPr lang="en-US" sz="1200" i="0" baseline="0" dirty="0" smtClean="0">
                          <a:solidFill>
                            <a:schemeClr val="tx1"/>
                          </a:solidFill>
                        </a:rPr>
                        <a:t>to avoid too many architecture options.</a:t>
                      </a:r>
                    </a:p>
                    <a:p>
                      <a:pPr marL="171450" indent="-171450">
                        <a:buFontTx/>
                        <a:buChar char="-"/>
                      </a:pPr>
                      <a:r>
                        <a:rPr lang="en-US" sz="1200" i="0" dirty="0" smtClean="0">
                          <a:solidFill>
                            <a:schemeClr val="tx1"/>
                          </a:solidFill>
                        </a:rPr>
                        <a:t>Integrating terrestrial </a:t>
                      </a:r>
                      <a:r>
                        <a:rPr lang="en-US" altLang="zh-CN" sz="1200" i="0" dirty="0" smtClean="0">
                          <a:solidFill>
                            <a:schemeClr val="tx1"/>
                          </a:solidFill>
                        </a:rPr>
                        <a:t>networks </a:t>
                      </a:r>
                      <a:r>
                        <a:rPr lang="en-US" sz="1200" i="0" dirty="0" smtClean="0">
                          <a:solidFill>
                            <a:schemeClr val="tx1"/>
                          </a:solidFill>
                        </a:rPr>
                        <a:t>and satellite networks for ubiquitous coverage and resilient services.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baseline="0" dirty="0" smtClean="0">
                          <a:solidFill>
                            <a:schemeClr val="tx1"/>
                          </a:solidFill>
                        </a:rPr>
                        <a:t>Interworking with 5G system fulfills most operators’ deployment requirements.</a:t>
                      </a:r>
                    </a:p>
                    <a:p>
                      <a:pPr marL="171450" indent="-171450">
                        <a:buFontTx/>
                        <a:buChar char="-"/>
                      </a:pPr>
                      <a:endParaRPr lang="en-US" sz="1200" i="0" dirty="0" smtClean="0">
                        <a:solidFill>
                          <a:schemeClr val="tx1"/>
                        </a:solidFill>
                      </a:endParaRPr>
                    </a:p>
                  </a:txBody>
                  <a:tcPr/>
                </a:tc>
                <a:tc>
                  <a:txBody>
                    <a:bodyPr/>
                    <a:lstStyle/>
                    <a:p>
                      <a:r>
                        <a:rPr lang="en-GB" sz="1200" i="0" dirty="0" smtClean="0">
                          <a:solidFill>
                            <a:schemeClr val="tx1"/>
                          </a:solidFill>
                        </a:rPr>
                        <a:t>RAN WGs, SA3</a:t>
                      </a:r>
                      <a:endParaRPr lang="en-US" sz="1200" i="0" dirty="0">
                        <a:solidFill>
                          <a:schemeClr val="tx1"/>
                        </a:solidFill>
                      </a:endParaRPr>
                    </a:p>
                  </a:txBody>
                  <a:tcPr/>
                </a:tc>
              </a:tr>
            </a:tbl>
          </a:graphicData>
        </a:graphic>
      </p:graphicFrame>
    </p:spTree>
    <p:extLst>
      <p:ext uri="{BB962C8B-B14F-4D97-AF65-F5344CB8AC3E}">
        <p14:creationId xmlns:p14="http://schemas.microsoft.com/office/powerpoint/2010/main" val="202010609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1242504342"/>
              </p:ext>
            </p:extLst>
          </p:nvPr>
        </p:nvGraphicFramePr>
        <p:xfrm>
          <a:off x="121716" y="1828136"/>
          <a:ext cx="11866068" cy="1746885"/>
        </p:xfrm>
        <a:graphic>
          <a:graphicData uri="http://schemas.openxmlformats.org/drawingml/2006/table">
            <a:tbl>
              <a:tblPr firstRow="1" bandRow="1">
                <a:tableStyleId>{5C22544A-7EE6-4342-B048-85BDC9FD1C3A}</a:tableStyleId>
              </a:tblPr>
              <a:tblGrid>
                <a:gridCol w="763024"/>
                <a:gridCol w="1568272"/>
                <a:gridCol w="3525224"/>
                <a:gridCol w="4467371"/>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1320165">
                <a:tc>
                  <a:txBody>
                    <a:bodyPr/>
                    <a:lstStyle/>
                    <a:p>
                      <a:r>
                        <a:rPr lang="en-US" sz="1200" dirty="0" smtClean="0"/>
                        <a:t>2</a:t>
                      </a:r>
                      <a:endParaRPr lang="en-US" sz="1200" dirty="0"/>
                    </a:p>
                  </a:txBody>
                  <a:tcPr/>
                </a:tc>
                <a:tc>
                  <a:txBody>
                    <a:bodyPr/>
                    <a:lstStyle/>
                    <a:p>
                      <a:r>
                        <a:rPr lang="en-US" sz="1200" dirty="0" smtClean="0"/>
                        <a:t>6G N</a:t>
                      </a:r>
                      <a:r>
                        <a:rPr lang="en-US" altLang="zh-CN" sz="1200" dirty="0" smtClean="0"/>
                        <a:t>ew NAS</a:t>
                      </a:r>
                      <a:endParaRPr lang="en-US" sz="12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dirty="0" smtClean="0">
                          <a:solidFill>
                            <a:schemeClr val="tx1"/>
                          </a:solidFill>
                          <a:latin typeface="+mn-lt"/>
                          <a:ea typeface="+mn-ea"/>
                          <a:cs typeface="+mn-cs"/>
                        </a:rPr>
                        <a:t>Support new NAS for connectivity and beyond connectivity services.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tx1"/>
                          </a:solidFill>
                          <a:effectLst/>
                          <a:latin typeface="+mn-lt"/>
                          <a:ea typeface="+mn-ea"/>
                          <a:cs typeface="+mn-cs"/>
                        </a:rPr>
                        <a:t>Study NAS termination and routing in core network for security, connectivity services and beyond connectivity services; and high-level procedures.</a:t>
                      </a:r>
                      <a:endParaRPr lang="en-US" sz="1200" kern="1200" dirty="0">
                        <a:solidFill>
                          <a:schemeClr val="tx1"/>
                        </a:solidFill>
                        <a:effectLst/>
                        <a:latin typeface="+mn-lt"/>
                        <a:ea typeface="+mn-ea"/>
                        <a:cs typeface="+mn-cs"/>
                      </a:endParaRPr>
                    </a:p>
                  </a:txBody>
                  <a:tcPr/>
                </a:tc>
                <a:tc>
                  <a:txBody>
                    <a:bodyPr/>
                    <a:lstStyle/>
                    <a:p>
                      <a:pPr marL="171450" indent="-171450" algn="l" defTabSz="914400" rtl="0" eaLnBrk="1" latinLnBrk="0" hangingPunct="1">
                        <a:buFontTx/>
                        <a:buChar char="-"/>
                      </a:pPr>
                      <a:r>
                        <a:rPr lang="en-US" altLang="zh-CN" sz="1200" i="0" dirty="0" smtClean="0">
                          <a:solidFill>
                            <a:schemeClr val="tx1"/>
                          </a:solidFill>
                        </a:rPr>
                        <a:t>6G New NAS natively support the connectivity and beyond connectivity services.</a:t>
                      </a:r>
                      <a:endParaRPr lang="en-US" altLang="zh-CN" sz="1200" i="0" kern="1200" dirty="0" smtClean="0">
                        <a:solidFill>
                          <a:schemeClr val="tx1"/>
                        </a:solidFill>
                        <a:latin typeface="+mn-lt"/>
                        <a:ea typeface="+mn-ea"/>
                        <a:cs typeface="+mn-cs"/>
                      </a:endParaRPr>
                    </a:p>
                    <a:p>
                      <a:pPr marL="171450" indent="-171450" algn="l" defTabSz="914400" rtl="0" eaLnBrk="1" latinLnBrk="0" hangingPunct="1">
                        <a:buFontTx/>
                        <a:buChar char="-"/>
                      </a:pPr>
                      <a:r>
                        <a:rPr lang="en-US" altLang="zh-CN" sz="1200" i="0" kern="1200" dirty="0" smtClean="0">
                          <a:solidFill>
                            <a:schemeClr val="tx1"/>
                          </a:solidFill>
                          <a:latin typeface="+mn-lt"/>
                          <a:ea typeface="+mn-ea"/>
                          <a:cs typeface="+mn-cs"/>
                        </a:rPr>
                        <a:t>In 5G, t</a:t>
                      </a:r>
                      <a:r>
                        <a:rPr lang="en-US" altLang="zh-CN" sz="1200" baseline="0" dirty="0" smtClean="0"/>
                        <a:t>he evolution of  5GC NFs has dependence with AMF. Furthermore, </a:t>
                      </a:r>
                      <a:r>
                        <a:rPr lang="en-US" altLang="zh-CN" sz="1200" i="0" kern="1200" dirty="0" smtClean="0">
                          <a:solidFill>
                            <a:schemeClr val="tx1"/>
                          </a:solidFill>
                          <a:latin typeface="+mn-lt"/>
                          <a:ea typeface="+mn-ea"/>
                          <a:cs typeface="+mn-cs"/>
                        </a:rPr>
                        <a:t>AMF is the bottleneck of the message transmission.  </a:t>
                      </a:r>
                      <a:endParaRPr lang="en-US" altLang="zh-CN" sz="1200" baseline="0" dirty="0" smtClean="0"/>
                    </a:p>
                  </a:txBody>
                  <a:tcPr/>
                </a:tc>
                <a:tc>
                  <a:txBody>
                    <a:bodyPr/>
                    <a:lstStyle/>
                    <a:p>
                      <a:r>
                        <a:rPr lang="en-GB" altLang="zh-CN" sz="1200" i="0" dirty="0" smtClean="0">
                          <a:solidFill>
                            <a:schemeClr val="tx1"/>
                          </a:solidFill>
                        </a:rPr>
                        <a:t>RAN WGs, </a:t>
                      </a:r>
                      <a:r>
                        <a:rPr lang="en-US" sz="1200" dirty="0" smtClean="0"/>
                        <a:t>SA3</a:t>
                      </a:r>
                      <a:endParaRPr lang="en-US" sz="1200" dirty="0"/>
                    </a:p>
                  </a:txBody>
                  <a:tcPr/>
                </a:tc>
              </a:tr>
            </a:tbl>
          </a:graphicData>
        </a:graphic>
      </p:graphicFrame>
    </p:spTree>
    <p:extLst>
      <p:ext uri="{BB962C8B-B14F-4D97-AF65-F5344CB8AC3E}">
        <p14:creationId xmlns:p14="http://schemas.microsoft.com/office/powerpoint/2010/main" val="19228080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438060061"/>
              </p:ext>
            </p:extLst>
          </p:nvPr>
        </p:nvGraphicFramePr>
        <p:xfrm>
          <a:off x="121716" y="1690688"/>
          <a:ext cx="11866068" cy="2712720"/>
        </p:xfrm>
        <a:graphic>
          <a:graphicData uri="http://schemas.openxmlformats.org/drawingml/2006/table">
            <a:tbl>
              <a:tblPr firstRow="1" bandRow="1">
                <a:tableStyleId>{5C22544A-7EE6-4342-B048-85BDC9FD1C3A}</a:tableStyleId>
              </a:tblPr>
              <a:tblGrid>
                <a:gridCol w="649809"/>
                <a:gridCol w="1681487"/>
                <a:gridCol w="4242428"/>
                <a:gridCol w="375016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sz="1200" i="0" dirty="0" smtClean="0">
                          <a:solidFill>
                            <a:schemeClr val="tx1"/>
                          </a:solidFill>
                        </a:rPr>
                        <a:t>3</a:t>
                      </a:r>
                      <a:endParaRPr lang="en-US" sz="1200" i="0" dirty="0">
                        <a:solidFill>
                          <a:schemeClr val="tx1"/>
                        </a:solidFill>
                      </a:endParaRPr>
                    </a:p>
                    <a:p>
                      <a:endParaRPr lang="en-US" sz="1200" i="0" dirty="0">
                        <a:solidFill>
                          <a:schemeClr val="tx1"/>
                        </a:solidFill>
                      </a:endParaRPr>
                    </a:p>
                  </a:txBody>
                  <a:tcPr/>
                </a:tc>
                <a:tc>
                  <a:txBody>
                    <a:bodyPr/>
                    <a:lstStyle/>
                    <a:p>
                      <a:r>
                        <a:rPr lang="en-US" altLang="zh-CN" sz="1200" i="0" dirty="0" smtClean="0">
                          <a:solidFill>
                            <a:schemeClr val="tx1"/>
                          </a:solidFill>
                        </a:rPr>
                        <a:t>Full </a:t>
                      </a:r>
                      <a:r>
                        <a:rPr lang="en-US" sz="1200" i="0" dirty="0" smtClean="0">
                          <a:solidFill>
                            <a:schemeClr val="tx1"/>
                          </a:solidFill>
                        </a:rPr>
                        <a:t>Service</a:t>
                      </a:r>
                      <a:r>
                        <a:rPr lang="en-US" sz="1200" i="0" baseline="0" dirty="0" smtClean="0">
                          <a:solidFill>
                            <a:schemeClr val="tx1"/>
                          </a:solidFill>
                        </a:rPr>
                        <a:t> based </a:t>
                      </a:r>
                      <a:r>
                        <a:rPr lang="en-US" altLang="zh-CN" sz="1200" i="0" baseline="0" dirty="0" smtClean="0">
                          <a:solidFill>
                            <a:schemeClr val="tx1"/>
                          </a:solidFill>
                        </a:rPr>
                        <a:t>A</a:t>
                      </a:r>
                      <a:r>
                        <a:rPr lang="en-US" sz="1200" i="0" baseline="0" dirty="0" smtClean="0">
                          <a:solidFill>
                            <a:schemeClr val="tx1"/>
                          </a:solidFill>
                        </a:rPr>
                        <a:t>rchitecture for 6G System</a:t>
                      </a:r>
                      <a:endParaRPr lang="en-US" sz="1200" i="0" dirty="0">
                        <a:solidFill>
                          <a:schemeClr val="tx1"/>
                        </a:solidFill>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dirty="0" smtClean="0">
                          <a:solidFill>
                            <a:schemeClr val="tx1"/>
                          </a:solidFill>
                          <a:latin typeface="+mn-lt"/>
                          <a:ea typeface="+mn-ea"/>
                          <a:cs typeface="+mn-cs"/>
                        </a:rPr>
                        <a:t>Study the new </a:t>
                      </a:r>
                      <a:r>
                        <a:rPr lang="en-US" sz="1200" i="0" kern="1200" dirty="0" smtClean="0">
                          <a:solidFill>
                            <a:schemeClr val="tx1"/>
                          </a:solidFill>
                          <a:latin typeface="+mn-lt"/>
                          <a:ea typeface="+mn-ea"/>
                          <a:cs typeface="+mn-cs"/>
                        </a:rPr>
                        <a:t>service-based architecture for 6G system</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baseline="0" dirty="0" smtClean="0">
                          <a:solidFill>
                            <a:schemeClr val="tx1"/>
                          </a:solidFill>
                        </a:rPr>
                        <a:t>All CP interfaces within the 6G CN are </a:t>
                      </a:r>
                      <a:r>
                        <a:rPr lang="en-US" altLang="zh-CN" sz="1200" i="0" baseline="0" dirty="0" smtClean="0">
                          <a:solidFill>
                            <a:schemeClr val="tx1"/>
                          </a:solidFill>
                        </a:rPr>
                        <a:t>service-</a:t>
                      </a:r>
                      <a:r>
                        <a:rPr lang="en-US" sz="1200" i="0" baseline="0" dirty="0" smtClean="0">
                          <a:solidFill>
                            <a:schemeClr val="tx1"/>
                          </a:solidFill>
                        </a:rPr>
                        <a:t>based</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baseline="0" dirty="0" smtClean="0">
                          <a:solidFill>
                            <a:schemeClr val="tx1"/>
                          </a:solidFill>
                        </a:rPr>
                        <a:t>All interfaces (N4) between CP and UP are s</a:t>
                      </a:r>
                      <a:r>
                        <a:rPr lang="en-US" altLang="zh-CN" sz="1200" i="0" baseline="0" dirty="0" smtClean="0">
                          <a:solidFill>
                            <a:schemeClr val="tx1"/>
                          </a:solidFill>
                        </a:rPr>
                        <a:t>ervice-</a:t>
                      </a:r>
                      <a:r>
                        <a:rPr lang="en-US" sz="1200" i="0" baseline="0" dirty="0" smtClean="0">
                          <a:solidFill>
                            <a:schemeClr val="tx1"/>
                          </a:solidFill>
                        </a:rPr>
                        <a:t>based;</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baseline="0" dirty="0" smtClean="0">
                          <a:solidFill>
                            <a:schemeClr val="tx1"/>
                          </a:solidFill>
                        </a:rPr>
                        <a:t>All interfaces </a:t>
                      </a:r>
                      <a:r>
                        <a:rPr lang="en-US" altLang="zh-CN" sz="1200" i="0" baseline="0" dirty="0" smtClean="0">
                          <a:solidFill>
                            <a:schemeClr val="tx1"/>
                          </a:solidFill>
                        </a:rPr>
                        <a:t>between the CP and Data Plane are service based;</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i="0" dirty="0" smtClean="0">
                          <a:solidFill>
                            <a:schemeClr val="tx1"/>
                          </a:solidFill>
                        </a:rPr>
                        <a:t>The</a:t>
                      </a:r>
                      <a:r>
                        <a:rPr lang="en-US" sz="1200" i="0" baseline="0" dirty="0" smtClean="0">
                          <a:solidFill>
                            <a:schemeClr val="tx1"/>
                          </a:solidFill>
                        </a:rPr>
                        <a:t> interface between the 6G RAN and 6G CN is </a:t>
                      </a:r>
                      <a:r>
                        <a:rPr lang="en-US" altLang="zh-CN" sz="1200" i="0" baseline="0" dirty="0" smtClean="0">
                          <a:solidFill>
                            <a:schemeClr val="tx1"/>
                          </a:solidFill>
                        </a:rPr>
                        <a:t>service-</a:t>
                      </a:r>
                      <a:r>
                        <a:rPr lang="en-US" sz="1200" i="0" baseline="0" dirty="0" smtClean="0">
                          <a:solidFill>
                            <a:schemeClr val="tx1"/>
                          </a:solidFill>
                        </a:rPr>
                        <a:t>based;</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baseline="0" dirty="0" smtClean="0">
                          <a:solidFill>
                            <a:schemeClr val="tx1"/>
                          </a:solidFill>
                        </a:rPr>
                        <a:t>Enhance  the service performance and reliability;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i="0" baseline="0" dirty="0" smtClean="0">
                          <a:solidFill>
                            <a:schemeClr val="tx1"/>
                          </a:solidFill>
                        </a:rPr>
                        <a:t>Note: The interfaces between UP (N3/N6/N9) are not required to be the SBI.</a:t>
                      </a:r>
                    </a:p>
                    <a:p>
                      <a:pPr marL="457200" lvl="1" indent="0">
                        <a:buNone/>
                      </a:pPr>
                      <a:endParaRPr lang="en-US" altLang="zh-CN" sz="1200" i="0" baseline="0" dirty="0" smtClean="0">
                        <a:solidFill>
                          <a:schemeClr val="tx1"/>
                        </a:solidFill>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i="0" kern="1200" dirty="0" smtClean="0">
                          <a:solidFill>
                            <a:schemeClr val="tx1"/>
                          </a:solidFill>
                          <a:latin typeface="+mn-lt"/>
                          <a:ea typeface="+mn-ea"/>
                          <a:cs typeface="+mn-cs"/>
                        </a:rPr>
                        <a:t>The SBA and SBI are introduced in 5G CP from the day-1, but there are interfaces are not SBI-based, e.g. N4, N2, </a:t>
                      </a:r>
                      <a:r>
                        <a:rPr lang="en-US" sz="1200" i="0" kern="1200" dirty="0" err="1" smtClean="0">
                          <a:solidFill>
                            <a:schemeClr val="tx1"/>
                          </a:solidFill>
                          <a:latin typeface="+mn-lt"/>
                          <a:ea typeface="+mn-ea"/>
                          <a:cs typeface="+mn-cs"/>
                        </a:rPr>
                        <a:t>Nx</a:t>
                      </a:r>
                      <a:r>
                        <a:rPr lang="en-US" sz="1200" i="0" kern="1200" dirty="0" smtClean="0">
                          <a:solidFill>
                            <a:schemeClr val="tx1"/>
                          </a:solidFill>
                          <a:latin typeface="+mn-lt"/>
                          <a:ea typeface="+mn-ea"/>
                          <a:cs typeface="+mn-cs"/>
                        </a:rPr>
                        <a:t>.</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i="0" baseline="0" dirty="0" smtClean="0">
                          <a:solidFill>
                            <a:schemeClr val="tx1"/>
                          </a:solidFill>
                        </a:rPr>
                        <a:t>The RAN can be running on the same general IT-based hardware and software platform as the </a:t>
                      </a:r>
                      <a:r>
                        <a:rPr lang="en-US" altLang="zh-CN" sz="1200" i="0" baseline="0" dirty="0" smtClean="0">
                          <a:solidFill>
                            <a:schemeClr val="tx1"/>
                          </a:solidFill>
                        </a:rPr>
                        <a:t>CN.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baseline="0" dirty="0" smtClean="0">
                          <a:solidFill>
                            <a:schemeClr val="tx1"/>
                          </a:solidFill>
                        </a:rPr>
                        <a:t>Use the SBI interfaces for all the CP interfaces can decrease the different types of interfaces and protocols for the 6G system and decrease the deployment cost.</a:t>
                      </a:r>
                      <a:endParaRPr lang="en-US" sz="1200" i="0" baseline="0" dirty="0" smtClean="0">
                        <a:solidFill>
                          <a:schemeClr val="tx1"/>
                        </a:solidFill>
                      </a:endParaRPr>
                    </a:p>
                  </a:txBody>
                  <a:tcPr/>
                </a:tc>
                <a:tc>
                  <a:txBody>
                    <a:bodyPr/>
                    <a:lstStyle/>
                    <a:p>
                      <a:r>
                        <a:rPr lang="en-GB" sz="1200" i="0" baseline="0" dirty="0" smtClean="0">
                          <a:solidFill>
                            <a:schemeClr val="tx1"/>
                          </a:solidFill>
                        </a:rPr>
                        <a:t>RAN WG</a:t>
                      </a:r>
                      <a:r>
                        <a:rPr lang="en-US" altLang="zh-CN" sz="1200" i="0" baseline="0" dirty="0" smtClean="0">
                          <a:solidFill>
                            <a:schemeClr val="tx1"/>
                          </a:solidFill>
                        </a:rPr>
                        <a:t>s</a:t>
                      </a:r>
                      <a:endParaRPr lang="en-GB" sz="1200" i="0" baseline="0" dirty="0" smtClean="0">
                        <a:solidFill>
                          <a:schemeClr val="tx1"/>
                        </a:solidFill>
                      </a:endParaRPr>
                    </a:p>
                  </a:txBody>
                  <a:tcPr/>
                </a:tc>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2313893132"/>
              </p:ext>
            </p:extLst>
          </p:nvPr>
        </p:nvGraphicFramePr>
        <p:xfrm>
          <a:off x="121716" y="1587818"/>
          <a:ext cx="11866068" cy="2346960"/>
        </p:xfrm>
        <a:graphic>
          <a:graphicData uri="http://schemas.openxmlformats.org/drawingml/2006/table">
            <a:tbl>
              <a:tblPr firstRow="1" bandRow="1">
                <a:tableStyleId>{5C22544A-7EE6-4342-B048-85BDC9FD1C3A}</a:tableStyleId>
              </a:tblPr>
              <a:tblGrid>
                <a:gridCol w="763024"/>
                <a:gridCol w="1568272"/>
                <a:gridCol w="4059548"/>
                <a:gridCol w="4323080"/>
                <a:gridCol w="1152144"/>
              </a:tblGrid>
              <a:tr h="366712">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sz="1200" dirty="0" smtClean="0"/>
                        <a:t>4</a:t>
                      </a:r>
                      <a:endParaRPr lang="en-US" sz="1200" dirty="0"/>
                    </a:p>
                  </a:txBody>
                  <a:tcPr/>
                </a:tc>
                <a:tc>
                  <a:txBody>
                    <a:bodyPr/>
                    <a:lstStyle/>
                    <a:p>
                      <a:r>
                        <a:rPr lang="en-US" sz="1200" dirty="0" smtClean="0"/>
                        <a:t>Data Plane for Unified Data</a:t>
                      </a:r>
                      <a:r>
                        <a:rPr lang="en-US" sz="1200" baseline="0" dirty="0" smtClean="0"/>
                        <a:t> </a:t>
                      </a:r>
                      <a:r>
                        <a:rPr lang="en-US" sz="1200" dirty="0" smtClean="0"/>
                        <a:t>Framework</a:t>
                      </a:r>
                      <a:endParaRPr lang="en-US" sz="12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dirty="0" smtClean="0">
                          <a:solidFill>
                            <a:schemeClr val="tx1"/>
                          </a:solidFill>
                          <a:latin typeface="+mn-lt"/>
                          <a:ea typeface="+mn-ea"/>
                          <a:cs typeface="+mn-cs"/>
                        </a:rPr>
                        <a:t>Introduce Data Plane to support unified data </a:t>
                      </a:r>
                      <a:r>
                        <a:rPr lang="en-US" altLang="zh-CN" sz="1200" i="0" kern="1200" dirty="0" smtClean="0">
                          <a:solidFill>
                            <a:schemeClr val="tx1"/>
                          </a:solidFill>
                          <a:latin typeface="+mn-lt"/>
                          <a:ea typeface="+mn-ea"/>
                          <a:cs typeface="+mn-cs"/>
                        </a:rPr>
                        <a:t>framework </a:t>
                      </a:r>
                      <a:r>
                        <a:rPr lang="en-US" altLang="zh-CN" sz="1200" i="0" kern="1200" dirty="0" smtClean="0">
                          <a:solidFill>
                            <a:schemeClr val="tx1"/>
                          </a:solidFill>
                          <a:latin typeface="+mn-lt"/>
                          <a:ea typeface="+mn-ea"/>
                          <a:cs typeface="+mn-cs"/>
                        </a:rPr>
                        <a:t>(including data collection, transmission, processing and storage) for different use cases, e.g., sensing service, AI/ML service.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A</a:t>
                      </a:r>
                      <a:r>
                        <a:rPr lang="en-US" sz="1200" kern="1200" baseline="0" dirty="0" smtClean="0">
                          <a:solidFill>
                            <a:schemeClr val="dk1"/>
                          </a:solidFill>
                          <a:effectLst/>
                          <a:latin typeface="+mn-lt"/>
                          <a:ea typeface="+mn-ea"/>
                          <a:cs typeface="+mn-cs"/>
                        </a:rPr>
                        <a:t>rchitecture, </a:t>
                      </a:r>
                      <a:r>
                        <a:rPr lang="en-US" altLang="zh-CN" sz="1200" kern="1200" baseline="0" dirty="0" smtClean="0">
                          <a:solidFill>
                            <a:schemeClr val="dk1"/>
                          </a:solidFill>
                          <a:effectLst/>
                          <a:latin typeface="+mn-lt"/>
                          <a:ea typeface="+mn-ea"/>
                          <a:cs typeface="+mn-cs"/>
                        </a:rPr>
                        <a:t>network </a:t>
                      </a:r>
                      <a:r>
                        <a:rPr lang="en-US" sz="1200" kern="1200" baseline="0" dirty="0" smtClean="0">
                          <a:solidFill>
                            <a:schemeClr val="dk1"/>
                          </a:solidFill>
                          <a:effectLst/>
                          <a:latin typeface="+mn-lt"/>
                          <a:ea typeface="+mn-ea"/>
                          <a:cs typeface="+mn-cs"/>
                        </a:rPr>
                        <a:t>function and high-level procedures of Data Plane.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Support Data Plane between UE, RAN, and CN NFs.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Data service exposure.</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Beyond traditional communication,  some new 6G services emerging, such as Sensing service, AI/ML service, brings some </a:t>
                      </a:r>
                      <a:r>
                        <a:rPr lang="en-US" altLang="zh-CN" sz="1200" dirty="0" smtClean="0"/>
                        <a:t>new data-related requirements</a:t>
                      </a:r>
                      <a:r>
                        <a:rPr lang="en-US" altLang="zh-CN" sz="1200" kern="1200" baseline="0" dirty="0" smtClean="0">
                          <a:solidFill>
                            <a:schemeClr val="dk1"/>
                          </a:solidFill>
                          <a:effectLst/>
                          <a:latin typeface="+mn-lt"/>
                          <a:ea typeface="+mn-ea"/>
                          <a:cs typeface="+mn-cs"/>
                        </a:rPr>
                        <a:t>.</a:t>
                      </a:r>
                      <a:r>
                        <a:rPr lang="en-GB" altLang="zh-CN" sz="1200" kern="1200" baseline="0" dirty="0" smtClean="0">
                          <a:solidFill>
                            <a:schemeClr val="dk1"/>
                          </a:solidFill>
                          <a:effectLst/>
                          <a:latin typeface="+mn-lt"/>
                          <a:ea typeface="+mn-ea"/>
                          <a:cs typeface="+mn-cs"/>
                        </a:rPr>
                        <a:t>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Current 5G data collection methods are varied and across different use cases, introduces </a:t>
                      </a:r>
                      <a:r>
                        <a:rPr lang="en-US" altLang="zh-CN" sz="1200" dirty="0" smtClean="0"/>
                        <a:t>complexity to architecture. </a:t>
                      </a:r>
                      <a:endParaRPr lang="en-US" altLang="zh-CN" sz="1200" kern="1200" baseline="0" dirty="0" smtClean="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dirty="0" smtClean="0"/>
                        <a:t>An U</a:t>
                      </a:r>
                      <a:r>
                        <a:rPr lang="en-US" altLang="zh-CN" sz="1200" b="0" dirty="0" smtClean="0"/>
                        <a:t>nified data management framework</a:t>
                      </a:r>
                      <a:r>
                        <a:rPr lang="en-US" altLang="zh-CN" sz="1200" dirty="0" smtClean="0"/>
                        <a:t> needs to be considered at the beginning of 6G architecture design.</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dirty="0" smtClean="0"/>
                        <a:t>Traditional</a:t>
                      </a:r>
                      <a:r>
                        <a:rPr lang="en-US" altLang="zh-CN" sz="1200" baseline="0" dirty="0" smtClean="0"/>
                        <a:t> CP for signaling data, UP for user connectivity service data, and a</a:t>
                      </a:r>
                      <a:r>
                        <a:rPr lang="en-US" altLang="zh-CN" sz="1200" dirty="0" smtClean="0"/>
                        <a:t>n</a:t>
                      </a:r>
                      <a:r>
                        <a:rPr lang="en-US" altLang="zh-CN" sz="1200" baseline="0" dirty="0" smtClean="0"/>
                        <a:t> additional </a:t>
                      </a:r>
                      <a:r>
                        <a:rPr lang="en-US" altLang="zh-CN" sz="1200" dirty="0" smtClean="0"/>
                        <a:t>Data plane is preferred for</a:t>
                      </a:r>
                      <a:r>
                        <a:rPr lang="en-US" altLang="zh-CN" sz="1200" baseline="0" dirty="0" smtClean="0"/>
                        <a:t> operator’s beyond connectivity service data</a:t>
                      </a:r>
                      <a:r>
                        <a:rPr lang="en-US" altLang="zh-CN" sz="1200" dirty="0" smtClean="0"/>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GB" altLang="zh-CN" sz="1200" i="0" dirty="0" smtClean="0">
                          <a:solidFill>
                            <a:schemeClr val="tx1"/>
                          </a:solidFill>
                        </a:rPr>
                        <a:t>RAN WGs, SA3, SA5</a:t>
                      </a:r>
                      <a:endParaRPr lang="en-US" altLang="zh-CN" sz="1200" i="0" dirty="0" smtClean="0">
                        <a:solidFill>
                          <a:schemeClr val="tx1"/>
                        </a:solidFill>
                      </a:endParaRPr>
                    </a:p>
                    <a:p>
                      <a:endParaRPr lang="en-US" sz="1200" dirty="0"/>
                    </a:p>
                  </a:txBody>
                  <a:tcPr/>
                </a:tc>
              </a:tr>
            </a:tbl>
          </a:graphicData>
        </a:graphic>
      </p:graphicFrame>
    </p:spTree>
    <p:extLst>
      <p:ext uri="{BB962C8B-B14F-4D97-AF65-F5344CB8AC3E}">
        <p14:creationId xmlns:p14="http://schemas.microsoft.com/office/powerpoint/2010/main" val="71635158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3375558184"/>
              </p:ext>
            </p:extLst>
          </p:nvPr>
        </p:nvGraphicFramePr>
        <p:xfrm>
          <a:off x="121716" y="1690688"/>
          <a:ext cx="11866068" cy="2621280"/>
        </p:xfrm>
        <a:graphic>
          <a:graphicData uri="http://schemas.openxmlformats.org/drawingml/2006/table">
            <a:tbl>
              <a:tblPr firstRow="1" bandRow="1">
                <a:tableStyleId>{5C22544A-7EE6-4342-B048-85BDC9FD1C3A}</a:tableStyleId>
              </a:tblPr>
              <a:tblGrid>
                <a:gridCol w="763024"/>
                <a:gridCol w="1568272"/>
                <a:gridCol w="4531988"/>
                <a:gridCol w="346060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sz="1200" i="0" dirty="0" smtClean="0">
                          <a:solidFill>
                            <a:schemeClr val="tx1"/>
                          </a:solidFill>
                        </a:rPr>
                        <a:t>5</a:t>
                      </a:r>
                      <a:endParaRPr lang="en-US" sz="1200" i="0" dirty="0">
                        <a:solidFill>
                          <a:schemeClr val="tx1"/>
                        </a:solidFill>
                      </a:endParaRPr>
                    </a:p>
                  </a:txBody>
                  <a:tcPr/>
                </a:tc>
                <a:tc>
                  <a:txBody>
                    <a:bodyPr/>
                    <a:lstStyle/>
                    <a:p>
                      <a:pPr marL="0" algn="l" defTabSz="914400" rtl="0" eaLnBrk="1" latinLnBrk="0" hangingPunct="1"/>
                      <a:r>
                        <a:rPr lang="en-US" sz="1200" i="0" kern="1200" dirty="0" smtClean="0">
                          <a:solidFill>
                            <a:schemeClr val="tx1"/>
                          </a:solidFill>
                          <a:latin typeface="+mn-lt"/>
                          <a:ea typeface="+mn-ea"/>
                          <a:cs typeface="+mn-cs"/>
                        </a:rPr>
                        <a:t>Native AI + AI Agent Communication </a:t>
                      </a:r>
                      <a:endParaRPr lang="en-US" sz="1200" i="0" kern="1200" dirty="0">
                        <a:solidFill>
                          <a:schemeClr val="tx1"/>
                        </a:solidFill>
                        <a:latin typeface="+mn-lt"/>
                        <a:ea typeface="+mn-ea"/>
                        <a:cs typeface="+mn-cs"/>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6GS </a:t>
                      </a:r>
                      <a:r>
                        <a:rPr lang="en-US" sz="1200" kern="1200" baseline="0" dirty="0">
                          <a:solidFill>
                            <a:schemeClr val="dk1"/>
                          </a:solidFill>
                          <a:effectLst/>
                          <a:latin typeface="+mn-lt"/>
                          <a:ea typeface="+mn-ea"/>
                          <a:cs typeface="+mn-cs"/>
                        </a:rPr>
                        <a:t>Architecture model to support native AI, including e.g. defining new NF(s) and interfaces for 6G AI;</a:t>
                      </a:r>
                      <a:endParaRPr 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How </a:t>
                      </a:r>
                      <a:r>
                        <a:rPr lang="en-US" sz="1200" kern="1200" baseline="0" dirty="0">
                          <a:solidFill>
                            <a:schemeClr val="dk1"/>
                          </a:solidFill>
                          <a:effectLst/>
                          <a:latin typeface="+mn-lt"/>
                          <a:ea typeface="+mn-ea"/>
                          <a:cs typeface="+mn-cs"/>
                        </a:rPr>
                        <a:t>to leverage AI in UE, RAN and CN NFs functionalities and procedures to support communication </a:t>
                      </a:r>
                      <a:r>
                        <a:rPr lang="en-US" sz="1200" kern="1200" baseline="0" dirty="0" smtClean="0">
                          <a:solidFill>
                            <a:schemeClr val="dk1"/>
                          </a:solidFill>
                          <a:effectLst/>
                          <a:latin typeface="+mn-lt"/>
                          <a:ea typeface="+mn-ea"/>
                          <a:cs typeface="+mn-cs"/>
                        </a:rPr>
                        <a:t>services, </a:t>
                      </a:r>
                      <a:r>
                        <a:rPr lang="en-US" sz="1200" kern="1200" baseline="0" dirty="0">
                          <a:solidFill>
                            <a:schemeClr val="dk1"/>
                          </a:solidFill>
                          <a:effectLst/>
                          <a:latin typeface="+mn-lt"/>
                          <a:ea typeface="+mn-ea"/>
                          <a:cs typeface="+mn-cs"/>
                        </a:rPr>
                        <a:t>potential new </a:t>
                      </a:r>
                      <a:r>
                        <a:rPr lang="en-US" sz="1200" kern="1200" baseline="0" dirty="0" smtClean="0">
                          <a:solidFill>
                            <a:schemeClr val="dk1"/>
                          </a:solidFill>
                          <a:effectLst/>
                          <a:latin typeface="+mn-lt"/>
                          <a:ea typeface="+mn-ea"/>
                          <a:cs typeface="+mn-cs"/>
                        </a:rPr>
                        <a:t>beyond communication  services </a:t>
                      </a:r>
                      <a:r>
                        <a:rPr lang="en-US" sz="1200" kern="1200" baseline="0" dirty="0">
                          <a:solidFill>
                            <a:schemeClr val="dk1"/>
                          </a:solidFill>
                          <a:effectLst/>
                          <a:latin typeface="+mn-lt"/>
                          <a:ea typeface="+mn-ea"/>
                          <a:cs typeface="+mn-cs"/>
                        </a:rPr>
                        <a:t>(e.g. Sensing) and improve system performance, e.g. MM+AI, SM+AI</a:t>
                      </a:r>
                      <a:r>
                        <a:rPr lang="en-US" sz="1200" kern="1200" baseline="0" dirty="0" smtClean="0">
                          <a:solidFill>
                            <a:schemeClr val="dk1"/>
                          </a:solidFill>
                          <a:effectLst/>
                          <a:latin typeface="+mn-lt"/>
                          <a:ea typeface="+mn-ea"/>
                          <a:cs typeface="+mn-cs"/>
                        </a:rPr>
                        <a:t>;</a:t>
                      </a:r>
                      <a:endParaRPr lang="zh-CN" sz="1200" kern="1200" baseline="0" dirty="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How </a:t>
                      </a:r>
                      <a:r>
                        <a:rPr lang="en-US" sz="1200" kern="1200" baseline="0" dirty="0">
                          <a:solidFill>
                            <a:schemeClr val="dk1"/>
                          </a:solidFill>
                          <a:effectLst/>
                          <a:latin typeface="+mn-lt"/>
                          <a:ea typeface="+mn-ea"/>
                          <a:cs typeface="+mn-cs"/>
                        </a:rPr>
                        <a:t>to support AI as a </a:t>
                      </a:r>
                      <a:r>
                        <a:rPr lang="en-US" sz="1200" kern="1200" baseline="0" dirty="0">
                          <a:solidFill>
                            <a:schemeClr val="tx1"/>
                          </a:solidFill>
                          <a:effectLst/>
                          <a:latin typeface="+mn-lt"/>
                          <a:ea typeface="+mn-ea"/>
                          <a:cs typeface="+mn-cs"/>
                        </a:rPr>
                        <a:t>S</a:t>
                      </a:r>
                      <a:r>
                        <a:rPr lang="en-US" sz="1200" kern="1200" baseline="0" dirty="0" smtClean="0">
                          <a:solidFill>
                            <a:schemeClr val="tx1"/>
                          </a:solidFill>
                          <a:effectLst/>
                          <a:latin typeface="+mn-lt"/>
                          <a:ea typeface="+mn-ea"/>
                          <a:cs typeface="+mn-cs"/>
                        </a:rPr>
                        <a:t>ervice </a:t>
                      </a:r>
                      <a:r>
                        <a:rPr lang="en-US" sz="1200" kern="1200" baseline="0" dirty="0">
                          <a:solidFill>
                            <a:schemeClr val="tx1"/>
                          </a:solidFill>
                          <a:effectLst/>
                          <a:latin typeface="+mn-lt"/>
                          <a:ea typeface="+mn-ea"/>
                          <a:cs typeface="+mn-cs"/>
                        </a:rPr>
                        <a:t>(e.g. AI related data collection, model training and analytics sharing) </a:t>
                      </a:r>
                      <a:r>
                        <a:rPr lang="en-US" sz="1200" kern="1200" baseline="0" dirty="0" smtClean="0">
                          <a:solidFill>
                            <a:schemeClr val="tx1"/>
                          </a:solidFill>
                          <a:effectLst/>
                          <a:latin typeface="+mn-lt"/>
                          <a:ea typeface="+mn-ea"/>
                          <a:cs typeface="+mn-cs"/>
                        </a:rPr>
                        <a:t>in 6GS, and </a:t>
                      </a:r>
                      <a:r>
                        <a:rPr lang="en-US" altLang="zh-CN" sz="1200" kern="1200" baseline="0" dirty="0" smtClean="0">
                          <a:solidFill>
                            <a:schemeClr val="tx1"/>
                          </a:solidFill>
                          <a:effectLst/>
                          <a:latin typeface="+mn-lt"/>
                          <a:ea typeface="+mn-ea"/>
                          <a:cs typeface="+mn-cs"/>
                        </a:rPr>
                        <a:t>between 6GS and the third party (i.e. external AF);</a:t>
                      </a:r>
                      <a:endParaRPr lang="en-US" sz="1200" kern="1200" baseline="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dk1"/>
                          </a:solidFill>
                          <a:effectLst/>
                          <a:latin typeface="+mn-lt"/>
                          <a:ea typeface="+mn-ea"/>
                          <a:cs typeface="+mn-cs"/>
                        </a:rPr>
                        <a:t>How </a:t>
                      </a:r>
                      <a:r>
                        <a:rPr lang="en-US" sz="1200" kern="1200" baseline="0" dirty="0">
                          <a:solidFill>
                            <a:schemeClr val="dk1"/>
                          </a:solidFill>
                          <a:effectLst/>
                          <a:latin typeface="+mn-lt"/>
                          <a:ea typeface="+mn-ea"/>
                          <a:cs typeface="+mn-cs"/>
                        </a:rPr>
                        <a:t>to support AI applications and services, e.g. AI </a:t>
                      </a:r>
                      <a:r>
                        <a:rPr lang="en-US" sz="1200" kern="1200" baseline="0" dirty="0" smtClean="0">
                          <a:solidFill>
                            <a:schemeClr val="dk1"/>
                          </a:solidFill>
                          <a:effectLst/>
                          <a:latin typeface="+mn-lt"/>
                          <a:ea typeface="+mn-ea"/>
                          <a:cs typeface="+mn-cs"/>
                        </a:rPr>
                        <a:t>Agent </a:t>
                      </a:r>
                      <a:r>
                        <a:rPr lang="en-US" sz="1200" i="0" kern="1200" dirty="0" smtClean="0">
                          <a:solidFill>
                            <a:schemeClr val="tx1"/>
                          </a:solidFill>
                          <a:latin typeface="+mn-lt"/>
                          <a:ea typeface="+mn-ea"/>
                          <a:cs typeface="+mn-cs"/>
                        </a:rPr>
                        <a:t>Communications and applications </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zh-CN" sz="1200" kern="1200" baseline="0" dirty="0">
                        <a:solidFill>
                          <a:schemeClr val="dk1"/>
                        </a:solidFill>
                        <a:effectLst/>
                        <a:latin typeface="+mn-lt"/>
                        <a:ea typeface="+mn-ea"/>
                        <a:cs typeface="+mn-cs"/>
                      </a:endParaRPr>
                    </a:p>
                  </a:txBody>
                  <a:tcPr marL="68580" marR="68580" marT="0" marB="0"/>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In 5GS, the NWDAF-based network data analytics framework cannot meet the 6G requirements of  AI-based system control and service provision, neither the across-domain  AI coordination. </a:t>
                      </a:r>
                      <a:endParaRPr lang="zh-CN" altLang="zh-CN" sz="1200" kern="1200" baseline="0" dirty="0" smtClean="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In 6GS, a new AI native system architecture design is expected and considered, e.g. by incorporating AI in functionalities of UE, RAN and most (if not all) of CN NFs, even AI-Agent in some NFs. </a:t>
                      </a:r>
                      <a:endParaRPr lang="en-US" sz="1200" kern="1200" baseline="0" dirty="0" smtClean="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200" i="0" kern="1200" dirty="0" smtClean="0">
                          <a:solidFill>
                            <a:schemeClr val="tx1"/>
                          </a:solidFill>
                          <a:latin typeface="+mn-lt"/>
                          <a:ea typeface="+mn-ea"/>
                          <a:cs typeface="+mn-cs"/>
                        </a:rPr>
                        <a:t>RAN WGs, SA3,</a:t>
                      </a:r>
                      <a:r>
                        <a:rPr lang="en-US" sz="1200" i="0" kern="1200" baseline="0" dirty="0" smtClean="0">
                          <a:solidFill>
                            <a:schemeClr val="tx1"/>
                          </a:solidFill>
                          <a:latin typeface="+mn-lt"/>
                          <a:ea typeface="+mn-ea"/>
                          <a:cs typeface="+mn-cs"/>
                        </a:rPr>
                        <a:t> SA5</a:t>
                      </a:r>
                      <a:endParaRPr lang="en-US" sz="1200" i="0" kern="1200" dirty="0">
                        <a:solidFill>
                          <a:schemeClr val="tx1"/>
                        </a:solidFill>
                        <a:latin typeface="+mn-lt"/>
                        <a:ea typeface="+mn-ea"/>
                        <a:cs typeface="+mn-cs"/>
                      </a:endParaRPr>
                    </a:p>
                  </a:txBody>
                  <a:tcPr/>
                </a:tc>
              </a:tr>
            </a:tbl>
          </a:graphicData>
        </a:graphic>
      </p:graphicFrame>
    </p:spTree>
    <p:extLst>
      <p:ext uri="{BB962C8B-B14F-4D97-AF65-F5344CB8AC3E}">
        <p14:creationId xmlns:p14="http://schemas.microsoft.com/office/powerpoint/2010/main" val="380436145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1520287051"/>
              </p:ext>
            </p:extLst>
          </p:nvPr>
        </p:nvGraphicFramePr>
        <p:xfrm>
          <a:off x="121716" y="1690688"/>
          <a:ext cx="11866068" cy="2164080"/>
        </p:xfrm>
        <a:graphic>
          <a:graphicData uri="http://schemas.openxmlformats.org/drawingml/2006/table">
            <a:tbl>
              <a:tblPr firstRow="1" bandRow="1">
                <a:tableStyleId>{5C22544A-7EE6-4342-B048-85BDC9FD1C3A}</a:tableStyleId>
              </a:tblPr>
              <a:tblGrid>
                <a:gridCol w="763024"/>
                <a:gridCol w="1568272"/>
                <a:gridCol w="4013828"/>
                <a:gridCol w="397876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1320165">
                <a:tc>
                  <a:txBody>
                    <a:bodyPr/>
                    <a:lstStyle/>
                    <a:p>
                      <a:r>
                        <a:rPr lang="en-US" sz="1200" dirty="0" smtClean="0"/>
                        <a:t>6</a:t>
                      </a:r>
                      <a:endParaRPr lang="en-US" sz="1200" dirty="0"/>
                    </a:p>
                  </a:txBody>
                  <a:tcPr/>
                </a:tc>
                <a:tc>
                  <a:txBody>
                    <a:bodyPr/>
                    <a:lstStyle/>
                    <a:p>
                      <a:r>
                        <a:rPr lang="en-US" altLang="zh-CN" sz="1200" dirty="0" smtClean="0"/>
                        <a:t>Location Service and</a:t>
                      </a:r>
                      <a:r>
                        <a:rPr lang="en-US" altLang="zh-CN" sz="1200" baseline="0" dirty="0" smtClean="0"/>
                        <a:t> Sensing Service Integration</a:t>
                      </a:r>
                      <a:endParaRPr lang="en-US" sz="12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Architecture to support location service and sensing service integration.</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Network functions and high-level procedures to support location service and sensing service.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Location service and sensing service exposure.</a:t>
                      </a:r>
                      <a:endParaRPr lang="en-US" sz="1200" kern="1200" baseline="0" dirty="0">
                        <a:solidFill>
                          <a:schemeClr val="dk1"/>
                        </a:solidFill>
                        <a:effectLst/>
                        <a:latin typeface="+mn-lt"/>
                        <a:ea typeface="+mn-ea"/>
                        <a:cs typeface="+mn-cs"/>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Location service is an important and mandatory function in 6G. And the sensing service has requirement on location.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The logic for both location service and sensing service involves calculating based on the collected wireless measurement signals. Independent design would lead to functional duplication and complex network deployment. A new integrated design is conducive to system simplification.</a:t>
                      </a:r>
                    </a:p>
                  </a:txBody>
                  <a:tcPr/>
                </a:tc>
                <a:tc>
                  <a:txBody>
                    <a:bodyPr/>
                    <a:lstStyle/>
                    <a:p>
                      <a:r>
                        <a:rPr lang="en-US" altLang="zh-CN" sz="1200" i="0" kern="1200" dirty="0" smtClean="0">
                          <a:solidFill>
                            <a:schemeClr val="tx1"/>
                          </a:solidFill>
                          <a:latin typeface="+mn-lt"/>
                          <a:ea typeface="+mn-ea"/>
                          <a:cs typeface="+mn-cs"/>
                        </a:rPr>
                        <a:t>RAN WGs, </a:t>
                      </a:r>
                      <a:r>
                        <a:rPr lang="en-US" altLang="zh-CN" sz="1200" dirty="0" smtClean="0"/>
                        <a:t>SA3</a:t>
                      </a:r>
                      <a:r>
                        <a:rPr lang="en-GB" altLang="zh-CN" sz="1200" i="0" dirty="0" smtClean="0">
                          <a:solidFill>
                            <a:schemeClr val="tx1"/>
                          </a:solidFill>
                        </a:rPr>
                        <a:t>, </a:t>
                      </a:r>
                      <a:r>
                        <a:rPr lang="en-US" altLang="zh-CN" sz="1200" dirty="0" smtClean="0"/>
                        <a:t>SA5</a:t>
                      </a:r>
                    </a:p>
                    <a:p>
                      <a:endParaRPr lang="en-US" sz="1200" dirty="0"/>
                    </a:p>
                  </a:txBody>
                  <a:tcPr/>
                </a:tc>
              </a:tr>
            </a:tbl>
          </a:graphicData>
        </a:graphic>
      </p:graphicFrame>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z="2400" dirty="0"/>
              <a:t>View on 6G SID Scope Content for Architecture requirements</a:t>
            </a:r>
          </a:p>
        </p:txBody>
      </p:sp>
      <p:graphicFrame>
        <p:nvGraphicFramePr>
          <p:cNvPr id="2" name="Table 2"/>
          <p:cNvGraphicFramePr>
            <a:graphicFrameLocks noGrp="1"/>
          </p:cNvGraphicFramePr>
          <p:nvPr>
            <p:ph idx="1"/>
            <p:extLst>
              <p:ext uri="{D42A27DB-BD31-4B8C-83A1-F6EECF244321}">
                <p14:modId xmlns:p14="http://schemas.microsoft.com/office/powerpoint/2010/main" val="1859900009"/>
              </p:ext>
            </p:extLst>
          </p:nvPr>
        </p:nvGraphicFramePr>
        <p:xfrm>
          <a:off x="121716" y="1690688"/>
          <a:ext cx="11866068" cy="4180840"/>
        </p:xfrm>
        <a:graphic>
          <a:graphicData uri="http://schemas.openxmlformats.org/drawingml/2006/table">
            <a:tbl>
              <a:tblPr firstRow="1" bandRow="1">
                <a:tableStyleId>{5C22544A-7EE6-4342-B048-85BDC9FD1C3A}</a:tableStyleId>
              </a:tblPr>
              <a:tblGrid>
                <a:gridCol w="763024"/>
                <a:gridCol w="1568272"/>
                <a:gridCol w="4359268"/>
                <a:gridCol w="3633327"/>
                <a:gridCol w="1542177"/>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Justifications</a:t>
                      </a:r>
                    </a:p>
                  </a:txBody>
                  <a:tcPr/>
                </a:tc>
                <a:tc>
                  <a:txBody>
                    <a:bodyPr/>
                    <a:lstStyle/>
                    <a:p>
                      <a:pPr algn="ctr"/>
                      <a:r>
                        <a:rPr lang="en-US" sz="1100" dirty="0"/>
                        <a:t>Potential dependencies</a:t>
                      </a:r>
                    </a:p>
                  </a:txBody>
                  <a:tcPr/>
                </a:tc>
              </a:tr>
              <a:tr h="370840">
                <a:tc>
                  <a:txBody>
                    <a:bodyPr/>
                    <a:lstStyle/>
                    <a:p>
                      <a:r>
                        <a:rPr lang="en-US" sz="1200" dirty="0" smtClean="0">
                          <a:solidFill>
                            <a:schemeClr val="tx1"/>
                          </a:solidFill>
                        </a:rPr>
                        <a:t>7</a:t>
                      </a:r>
                      <a:endParaRPr lang="en-US" sz="1200" dirty="0">
                        <a:solidFill>
                          <a:schemeClr val="tx1"/>
                        </a:solidFill>
                      </a:endParaRPr>
                    </a:p>
                  </a:txBody>
                  <a:tcPr/>
                </a:tc>
                <a:tc>
                  <a:txBody>
                    <a:bodyPr/>
                    <a:lstStyle/>
                    <a:p>
                      <a:r>
                        <a:rPr lang="en-US" altLang="zh-CN" sz="1200" dirty="0">
                          <a:solidFill>
                            <a:schemeClr val="tx1"/>
                          </a:solidFill>
                        </a:rPr>
                        <a:t>Terrestrial and Satellite Networks Convergence for 6G</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Support of new 6G RAT for satellite access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rPr>
                        <a:t>How </a:t>
                      </a:r>
                      <a:r>
                        <a:rPr lang="en-US" altLang="zh-CN" sz="1200" i="0" kern="1200" baseline="0" dirty="0">
                          <a:solidFill>
                            <a:schemeClr val="tx1"/>
                          </a:solidFill>
                          <a:latin typeface="+mn-lt"/>
                          <a:ea typeface="+mn-ea"/>
                          <a:cs typeface="+mn-cs"/>
                        </a:rPr>
                        <a:t>to </a:t>
                      </a:r>
                      <a:r>
                        <a:rPr lang="en-US" altLang="zh-CN" sz="1200" i="0" kern="1200" baseline="0" dirty="0" smtClean="0">
                          <a:solidFill>
                            <a:schemeClr val="tx1"/>
                          </a:solidFill>
                          <a:latin typeface="+mn-lt"/>
                          <a:ea typeface="+mn-ea"/>
                          <a:cs typeface="+mn-cs"/>
                        </a:rPr>
                        <a:t>support </a:t>
                      </a:r>
                      <a:r>
                        <a:rPr lang="en-US" altLang="zh-CN" sz="1200" i="0" kern="1200" baseline="0" dirty="0">
                          <a:solidFill>
                            <a:schemeClr val="tx1"/>
                          </a:solidFill>
                          <a:latin typeface="+mn-lt"/>
                          <a:ea typeface="+mn-ea"/>
                          <a:cs typeface="+mn-cs"/>
                        </a:rPr>
                        <a:t>high level procedures (e.g., registration/session </a:t>
                      </a:r>
                      <a:r>
                        <a:rPr lang="en-US" altLang="zh-CN" sz="1200" i="0" kern="1200" baseline="0" dirty="0" smtClean="0">
                          <a:solidFill>
                            <a:schemeClr val="tx1"/>
                          </a:solidFill>
                          <a:latin typeface="+mn-lt"/>
                          <a:ea typeface="+mn-ea"/>
                          <a:cs typeface="+mn-cs"/>
                        </a:rPr>
                        <a:t>management) </a:t>
                      </a:r>
                      <a:r>
                        <a:rPr lang="en-US" altLang="zh-CN" sz="1200" i="0" kern="1200" baseline="0" dirty="0">
                          <a:solidFill>
                            <a:schemeClr val="tx1"/>
                          </a:solidFill>
                          <a:latin typeface="+mn-lt"/>
                          <a:ea typeface="+mn-ea"/>
                          <a:cs typeface="+mn-cs"/>
                        </a:rPr>
                        <a:t>for terrestrial and satellite networks convergence</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rPr>
                        <a:t>How </a:t>
                      </a:r>
                      <a:r>
                        <a:rPr lang="en-US" altLang="zh-CN" sz="1200" i="0" kern="1200" baseline="0" dirty="0">
                          <a:solidFill>
                            <a:schemeClr val="tx1"/>
                          </a:solidFill>
                          <a:latin typeface="+mn-lt"/>
                          <a:ea typeface="+mn-ea"/>
                          <a:cs typeface="+mn-cs"/>
                        </a:rPr>
                        <a:t>to </a:t>
                      </a:r>
                      <a:r>
                        <a:rPr lang="en-US" altLang="zh-CN" sz="1200" i="0" kern="1200" baseline="0" dirty="0" smtClean="0">
                          <a:solidFill>
                            <a:schemeClr val="tx1"/>
                          </a:solidFill>
                          <a:latin typeface="+mn-lt"/>
                          <a:ea typeface="+mn-ea"/>
                          <a:cs typeface="+mn-cs"/>
                        </a:rPr>
                        <a:t>support </a:t>
                      </a:r>
                      <a:r>
                        <a:rPr lang="en-US" altLang="zh-CN" sz="1200" i="0" kern="1200" baseline="0" dirty="0">
                          <a:solidFill>
                            <a:schemeClr val="tx1"/>
                          </a:solidFill>
                          <a:latin typeface="+mn-lt"/>
                          <a:ea typeface="+mn-ea"/>
                          <a:cs typeface="+mn-cs"/>
                        </a:rPr>
                        <a:t>service continuity when UE moves between terrestrial and satellite networks, including between multi-orbit satellite </a:t>
                      </a:r>
                      <a:r>
                        <a:rPr lang="en-US" altLang="zh-CN" sz="1200" i="0" kern="1200" baseline="0" dirty="0" smtClean="0">
                          <a:solidFill>
                            <a:schemeClr val="tx1"/>
                          </a:solidFill>
                          <a:latin typeface="+mn-lt"/>
                          <a:ea typeface="+mn-ea"/>
                          <a:cs typeface="+mn-cs"/>
                        </a:rPr>
                        <a:t>networks.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rPr>
                        <a:t>How </a:t>
                      </a:r>
                      <a:r>
                        <a:rPr lang="en-US" altLang="zh-CN" sz="1200" i="0" kern="1200" baseline="0" dirty="0">
                          <a:solidFill>
                            <a:schemeClr val="tx1"/>
                          </a:solidFill>
                          <a:latin typeface="+mn-lt"/>
                          <a:ea typeface="+mn-ea"/>
                          <a:cs typeface="+mn-cs"/>
                        </a:rPr>
                        <a:t>to maintain connectivity through satellite networks when terrestrial networks become unavailable, e.g., due to disasters</a:t>
                      </a:r>
                      <a:r>
                        <a:rPr lang="en-US" altLang="zh-CN" sz="1200" i="0" kern="1200" baseline="0" dirty="0" smtClean="0">
                          <a:solidFill>
                            <a:schemeClr val="tx1"/>
                          </a:solidFill>
                          <a:latin typeface="+mn-lt"/>
                          <a:ea typeface="+mn-ea"/>
                          <a:cs typeface="+mn-cs"/>
                        </a:rPr>
                        <a:t>.</a:t>
                      </a:r>
                      <a:endParaRPr lang="en-US" altLang="zh-CN" sz="1200" dirty="0">
                        <a:solidFill>
                          <a:schemeClr val="tx1"/>
                        </a:solidFill>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Support </a:t>
                      </a:r>
                      <a:r>
                        <a:rPr lang="en-US" altLang="zh-CN" sz="1200" kern="1200" baseline="0" dirty="0">
                          <a:solidFill>
                            <a:schemeClr val="dk1"/>
                          </a:solidFill>
                          <a:effectLst/>
                          <a:latin typeface="+mn-lt"/>
                          <a:ea typeface="+mn-ea"/>
                          <a:cs typeface="+mn-cs"/>
                        </a:rPr>
                        <a:t>positioning for satellite networks with GNSS </a:t>
                      </a:r>
                      <a:r>
                        <a:rPr lang="en-US" altLang="zh-CN" sz="1200" kern="1200" baseline="0" dirty="0" smtClean="0">
                          <a:solidFill>
                            <a:schemeClr val="dk1"/>
                          </a:solidFill>
                          <a:effectLst/>
                          <a:latin typeface="+mn-lt"/>
                          <a:ea typeface="+mn-ea"/>
                          <a:cs typeface="+mn-cs"/>
                        </a:rPr>
                        <a:t>independence.  </a:t>
                      </a:r>
                      <a:endParaRPr lang="en-US" altLang="zh-CN" sz="1200" dirty="0">
                        <a:solidFill>
                          <a:schemeClr val="tx1"/>
                        </a:solidFill>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err="1" smtClean="0">
                          <a:solidFill>
                            <a:schemeClr val="dk1"/>
                          </a:solidFill>
                          <a:effectLst/>
                          <a:latin typeface="+mn-lt"/>
                          <a:ea typeface="+mn-ea"/>
                          <a:cs typeface="+mn-cs"/>
                        </a:rPr>
                        <a:t>IoT</a:t>
                      </a:r>
                      <a:r>
                        <a:rPr lang="en-US" altLang="zh-CN" sz="1200" kern="1200" baseline="0" dirty="0" smtClean="0">
                          <a:solidFill>
                            <a:schemeClr val="dk1"/>
                          </a:solidFill>
                          <a:effectLst/>
                          <a:latin typeface="+mn-lt"/>
                          <a:ea typeface="+mn-ea"/>
                          <a:cs typeface="+mn-cs"/>
                        </a:rPr>
                        <a:t> </a:t>
                      </a:r>
                      <a:r>
                        <a:rPr lang="en-US" altLang="zh-CN" sz="1200" kern="1200" baseline="0" dirty="0">
                          <a:solidFill>
                            <a:schemeClr val="dk1"/>
                          </a:solidFill>
                          <a:effectLst/>
                          <a:latin typeface="+mn-lt"/>
                          <a:ea typeface="+mn-ea"/>
                          <a:cs typeface="+mn-cs"/>
                        </a:rPr>
                        <a:t>support over 6G </a:t>
                      </a:r>
                      <a:r>
                        <a:rPr lang="en-US" altLang="zh-CN" sz="1200" kern="1200" baseline="0" dirty="0" smtClean="0">
                          <a:solidFill>
                            <a:schemeClr val="dk1"/>
                          </a:solidFill>
                          <a:effectLst/>
                          <a:latin typeface="+mn-lt"/>
                          <a:ea typeface="+mn-ea"/>
                          <a:cs typeface="+mn-cs"/>
                        </a:rPr>
                        <a:t>NTN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rPr>
                        <a:t>Whether </a:t>
                      </a:r>
                      <a:r>
                        <a:rPr lang="en-US" altLang="zh-CN" sz="1200" i="0" kern="1200" baseline="0" dirty="0">
                          <a:solidFill>
                            <a:schemeClr val="tx1"/>
                          </a:solidFill>
                          <a:latin typeface="+mn-lt"/>
                          <a:ea typeface="+mn-ea"/>
                          <a:cs typeface="+mn-cs"/>
                        </a:rPr>
                        <a:t>and how to </a:t>
                      </a:r>
                      <a:r>
                        <a:rPr lang="en-US" altLang="zh-CN" sz="1200" i="0" kern="1200" baseline="0" dirty="0" smtClean="0">
                          <a:solidFill>
                            <a:schemeClr val="tx1"/>
                          </a:solidFill>
                          <a:latin typeface="+mn-lt"/>
                          <a:ea typeface="+mn-ea"/>
                          <a:cs typeface="+mn-cs"/>
                        </a:rPr>
                        <a:t>support </a:t>
                      </a:r>
                      <a:r>
                        <a:rPr lang="en-US" altLang="zh-CN" sz="1200" i="0" kern="1200" baseline="0" dirty="0">
                          <a:solidFill>
                            <a:schemeClr val="tx1"/>
                          </a:solidFill>
                          <a:latin typeface="+mn-lt"/>
                          <a:ea typeface="+mn-ea"/>
                          <a:cs typeface="+mn-cs"/>
                        </a:rPr>
                        <a:t>diverse IoT connectivity types over satellite </a:t>
                      </a:r>
                      <a:r>
                        <a:rPr lang="en-US" altLang="zh-CN" sz="1200" i="0" kern="1200" baseline="0" dirty="0" smtClean="0">
                          <a:solidFill>
                            <a:schemeClr val="tx1"/>
                          </a:solidFill>
                          <a:latin typeface="+mn-lt"/>
                          <a:ea typeface="+mn-ea"/>
                          <a:cs typeface="+mn-cs"/>
                        </a:rPr>
                        <a:t>networks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sym typeface="+mn-ea"/>
                        </a:rPr>
                        <a:t>Support </a:t>
                      </a:r>
                      <a:r>
                        <a:rPr lang="en-US" altLang="zh-CN" sz="1200" kern="1200" baseline="0" dirty="0">
                          <a:solidFill>
                            <a:schemeClr val="dk1"/>
                          </a:solidFill>
                          <a:effectLst/>
                          <a:latin typeface="+mn-lt"/>
                          <a:ea typeface="+mn-ea"/>
                          <a:cs typeface="+mn-cs"/>
                          <a:sym typeface="+mn-ea"/>
                        </a:rPr>
                        <a:t>IMS Voice over GEO  </a:t>
                      </a:r>
                      <a:endParaRPr lang="en-US" altLang="zh-CN" sz="1200" dirty="0" smtClean="0">
                        <a:solidFill>
                          <a:schemeClr val="tx1"/>
                        </a:solidFill>
                        <a:sym typeface="+mn-ea"/>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sym typeface="+mn-ea"/>
                        </a:rPr>
                        <a:t>Support </a:t>
                      </a:r>
                      <a:r>
                        <a:rPr lang="en-US" altLang="zh-CN" sz="1200" kern="1200" baseline="0" dirty="0">
                          <a:solidFill>
                            <a:schemeClr val="dk1"/>
                          </a:solidFill>
                          <a:effectLst/>
                          <a:latin typeface="+mn-lt"/>
                          <a:ea typeface="+mn-ea"/>
                          <a:cs typeface="+mn-cs"/>
                          <a:sym typeface="+mn-ea"/>
                        </a:rPr>
                        <a:t>robust </a:t>
                      </a:r>
                      <a:r>
                        <a:rPr lang="en-US" altLang="zh-CN" sz="1200" kern="1200" baseline="0" dirty="0" smtClean="0">
                          <a:solidFill>
                            <a:schemeClr val="dk1"/>
                          </a:solidFill>
                          <a:effectLst/>
                          <a:latin typeface="+mn-lt"/>
                          <a:ea typeface="+mn-ea"/>
                          <a:cs typeface="+mn-cs"/>
                        </a:rPr>
                        <a:t>notification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altLang="zh-CN" sz="1200" i="0" kern="1200" baseline="0" dirty="0" smtClean="0">
                          <a:solidFill>
                            <a:schemeClr val="tx1"/>
                          </a:solidFill>
                          <a:latin typeface="+mn-lt"/>
                          <a:ea typeface="+mn-ea"/>
                          <a:cs typeface="+mn-cs"/>
                          <a:sym typeface="+mn-ea"/>
                        </a:rPr>
                        <a:t>Whether </a:t>
                      </a:r>
                      <a:r>
                        <a:rPr lang="en-US" altLang="zh-CN" sz="1200" i="0" kern="1200" baseline="0" dirty="0">
                          <a:solidFill>
                            <a:schemeClr val="tx1"/>
                          </a:solidFill>
                          <a:latin typeface="+mn-lt"/>
                          <a:ea typeface="+mn-ea"/>
                          <a:cs typeface="+mn-cs"/>
                          <a:sym typeface="+mn-ea"/>
                        </a:rPr>
                        <a:t>and how to </a:t>
                      </a:r>
                      <a:r>
                        <a:rPr lang="en-US" altLang="zh-CN" sz="1200" i="0" kern="1200" baseline="0" dirty="0" smtClean="0">
                          <a:solidFill>
                            <a:schemeClr val="tx1"/>
                          </a:solidFill>
                          <a:latin typeface="+mn-lt"/>
                          <a:ea typeface="+mn-ea"/>
                          <a:cs typeface="+mn-cs"/>
                          <a:sym typeface="+mn-ea"/>
                        </a:rPr>
                        <a:t>support </a:t>
                      </a:r>
                      <a:r>
                        <a:rPr lang="en-US" altLang="zh-CN" sz="1200" i="0" kern="1200" baseline="0" dirty="0">
                          <a:solidFill>
                            <a:schemeClr val="tx1"/>
                          </a:solidFill>
                          <a:latin typeface="+mn-lt"/>
                          <a:ea typeface="+mn-ea"/>
                          <a:cs typeface="+mn-cs"/>
                          <a:sym typeface="+mn-ea"/>
                        </a:rPr>
                        <a:t>robust </a:t>
                      </a:r>
                      <a:r>
                        <a:rPr lang="en-US" altLang="zh-CN" sz="1200" i="0" kern="1200" baseline="0" dirty="0" smtClean="0">
                          <a:solidFill>
                            <a:schemeClr val="tx1"/>
                          </a:solidFill>
                          <a:latin typeface="+mn-lt"/>
                          <a:ea typeface="+mn-ea"/>
                          <a:cs typeface="+mn-cs"/>
                          <a:sym typeface="+mn-ea"/>
                        </a:rPr>
                        <a:t>notification.</a:t>
                      </a:r>
                      <a:endParaRPr lang="en-US" sz="1200" i="0" kern="1200" baseline="0" dirty="0">
                        <a:solidFill>
                          <a:schemeClr val="tx1"/>
                        </a:solidFill>
                        <a:latin typeface="+mn-lt"/>
                        <a:ea typeface="+mn-ea"/>
                        <a:cs typeface="+mn-cs"/>
                      </a:endParaRPr>
                    </a:p>
                  </a:txBody>
                  <a:tcPr/>
                </a:tc>
                <a:tc>
                  <a:txBody>
                    <a:bodyPr/>
                    <a:lstStyle/>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a:solidFill>
                            <a:schemeClr val="dk1"/>
                          </a:solidFill>
                          <a:effectLst/>
                          <a:latin typeface="+mn-lt"/>
                          <a:ea typeface="+mn-ea"/>
                          <a:cs typeface="+mn-cs"/>
                        </a:rPr>
                        <a:t>Unlike 5G where satellite was an add-on feature, 6G requires native convergence of terrestrial and non-terrestrial networks from the beginning to ensure service availability/</a:t>
                      </a:r>
                      <a:r>
                        <a:rPr lang="en-US" altLang="zh-CN" sz="1200" kern="1200" baseline="0" dirty="0">
                          <a:solidFill>
                            <a:schemeClr val="dk1"/>
                          </a:solidFill>
                          <a:effectLst/>
                          <a:latin typeface="+mn-lt"/>
                          <a:ea typeface="+mn-ea"/>
                          <a:cs typeface="+mn-cs"/>
                          <a:sym typeface="+mn-ea"/>
                        </a:rPr>
                        <a:t>continuity </a:t>
                      </a:r>
                      <a:r>
                        <a:rPr lang="en-US" altLang="zh-CN" sz="1200" kern="1200" baseline="0" dirty="0">
                          <a:solidFill>
                            <a:schemeClr val="dk1"/>
                          </a:solidFill>
                          <a:effectLst/>
                          <a:latin typeface="+mn-lt"/>
                          <a:ea typeface="+mn-ea"/>
                          <a:cs typeface="+mn-cs"/>
                        </a:rPr>
                        <a:t>across </a:t>
                      </a:r>
                      <a:r>
                        <a:rPr lang="en-US" altLang="zh-CN" sz="1200" kern="1200" baseline="0" dirty="0">
                          <a:solidFill>
                            <a:schemeClr val="dk1"/>
                          </a:solidFill>
                          <a:effectLst/>
                          <a:latin typeface="+mn-lt"/>
                          <a:ea typeface="+mn-ea"/>
                          <a:cs typeface="+mn-cs"/>
                          <a:sym typeface="+mn-ea"/>
                        </a:rPr>
                        <a:t>satellites </a:t>
                      </a:r>
                      <a:r>
                        <a:rPr lang="en-US" altLang="zh-CN" sz="1200" kern="1200" baseline="0" dirty="0">
                          <a:solidFill>
                            <a:schemeClr val="dk1"/>
                          </a:solidFill>
                          <a:effectLst/>
                          <a:latin typeface="+mn-lt"/>
                          <a:ea typeface="+mn-ea"/>
                          <a:cs typeface="+mn-cs"/>
                        </a:rPr>
                        <a:t>access and maintain critical communications when terrestrial networks become unavailable.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a:solidFill>
                            <a:schemeClr val="dk1"/>
                          </a:solidFill>
                          <a:effectLst/>
                          <a:latin typeface="+mn-lt"/>
                          <a:ea typeface="+mn-ea"/>
                          <a:cs typeface="+mn-cs"/>
                        </a:rPr>
                        <a:t>GNSS-independent positioning is needed for system resilience in areas with limited GNSS coverage.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sym typeface="+mn-ea"/>
                        </a:rPr>
                        <a:t>6G </a:t>
                      </a:r>
                      <a:r>
                        <a:rPr lang="en-US" altLang="zh-CN" sz="1200" kern="1200" baseline="0" dirty="0" err="1" smtClean="0">
                          <a:solidFill>
                            <a:schemeClr val="dk1"/>
                          </a:solidFill>
                          <a:effectLst/>
                          <a:latin typeface="+mn-lt"/>
                          <a:ea typeface="+mn-ea"/>
                          <a:cs typeface="+mn-cs"/>
                          <a:sym typeface="+mn-ea"/>
                        </a:rPr>
                        <a:t>IoT</a:t>
                      </a:r>
                      <a:r>
                        <a:rPr lang="en-US" altLang="zh-CN" sz="1200" kern="1200" baseline="0" dirty="0" smtClean="0">
                          <a:solidFill>
                            <a:schemeClr val="dk1"/>
                          </a:solidFill>
                          <a:effectLst/>
                          <a:latin typeface="+mn-lt"/>
                          <a:ea typeface="+mn-ea"/>
                          <a:cs typeface="+mn-cs"/>
                          <a:sym typeface="+mn-ea"/>
                        </a:rPr>
                        <a:t> NTN aims to provide seamless global connectivity for diverse </a:t>
                      </a:r>
                      <a:r>
                        <a:rPr lang="en-US" altLang="zh-CN" sz="1200" kern="1200" baseline="0" dirty="0" err="1" smtClean="0">
                          <a:solidFill>
                            <a:schemeClr val="dk1"/>
                          </a:solidFill>
                          <a:effectLst/>
                          <a:latin typeface="+mn-lt"/>
                          <a:ea typeface="+mn-ea"/>
                          <a:cs typeface="+mn-cs"/>
                          <a:sym typeface="+mn-ea"/>
                        </a:rPr>
                        <a:t>IoT</a:t>
                      </a:r>
                      <a:r>
                        <a:rPr lang="en-US" altLang="zh-CN" sz="1200" kern="1200" baseline="0" dirty="0" smtClean="0">
                          <a:solidFill>
                            <a:schemeClr val="dk1"/>
                          </a:solidFill>
                          <a:effectLst/>
                          <a:latin typeface="+mn-lt"/>
                          <a:ea typeface="+mn-ea"/>
                          <a:cs typeface="+mn-cs"/>
                          <a:sym typeface="+mn-ea"/>
                        </a:rPr>
                        <a:t> devices to meet the exponentially growing connectivity demands in remote areas.</a:t>
                      </a:r>
                      <a:endParaRPr lang="en-US" altLang="zh-CN" sz="1200" kern="1200" baseline="0" dirty="0" smtClean="0">
                        <a:solidFill>
                          <a:schemeClr val="dk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smtClean="0">
                          <a:solidFill>
                            <a:schemeClr val="dk1"/>
                          </a:solidFill>
                          <a:effectLst/>
                          <a:latin typeface="+mn-lt"/>
                          <a:ea typeface="+mn-ea"/>
                          <a:cs typeface="+mn-cs"/>
                        </a:rPr>
                        <a:t>IMS </a:t>
                      </a:r>
                      <a:r>
                        <a:rPr lang="en-US" altLang="zh-CN" sz="1200" kern="1200" baseline="0" dirty="0">
                          <a:solidFill>
                            <a:schemeClr val="dk1"/>
                          </a:solidFill>
                          <a:effectLst/>
                          <a:latin typeface="+mn-lt"/>
                          <a:ea typeface="+mn-ea"/>
                          <a:cs typeface="+mn-cs"/>
                        </a:rPr>
                        <a:t>voice services over GEO require to overcome the significant propagation delay while ensuring voice quality.</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200" kern="1200" baseline="0" dirty="0">
                          <a:solidFill>
                            <a:schemeClr val="dk1"/>
                          </a:solidFill>
                          <a:effectLst/>
                          <a:latin typeface="+mn-lt"/>
                          <a:ea typeface="+mn-ea"/>
                          <a:cs typeface="+mn-cs"/>
                        </a:rPr>
                        <a:t>Poor satellite coverage conditions require alternative notification methods to ensure users receive alerts about incoming communications.</a:t>
                      </a:r>
                    </a:p>
                  </a:txBody>
                  <a:tcPr/>
                </a:tc>
                <a:tc>
                  <a:txBody>
                    <a:bodyPr/>
                    <a:lstStyle/>
                    <a:p>
                      <a:r>
                        <a:rPr lang="en-US" altLang="zh-CN" sz="1200" dirty="0">
                          <a:solidFill>
                            <a:schemeClr val="tx1"/>
                          </a:solidFill>
                        </a:rPr>
                        <a:t>RAN WGs, SA3, SA5</a:t>
                      </a:r>
                    </a:p>
                  </a:txBody>
                  <a:tcPr/>
                </a:tc>
              </a:tr>
              <a:tr h="370840">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a:p>
                  </a:txBody>
                  <a:tcPr/>
                </a:tc>
                <a:tc>
                  <a:txBody>
                    <a:bodyPr/>
                    <a:lstStyle/>
                    <a:p>
                      <a:endParaRPr lang="en-US" sz="1100" dirty="0"/>
                    </a:p>
                  </a:txBody>
                  <a:tcPr/>
                </a:tc>
              </a:tr>
            </a:tbl>
          </a:graphicData>
        </a:graphic>
      </p:graphicFrame>
    </p:spTree>
    <p:extLst>
      <p:ext uri="{BB962C8B-B14F-4D97-AF65-F5344CB8AC3E}">
        <p14:creationId xmlns:p14="http://schemas.microsoft.com/office/powerpoint/2010/main" val="329034813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datastoreItem>
</file>

<file path=customXml/itemProps2.xml><?xml version="1.0" encoding="utf-8"?>
<ds:datastoreItem xmlns:ds="http://schemas.openxmlformats.org/officeDocument/2006/customXml" ds:itemID="{35CA3727-A4EB-4398-9783-D0148B061093}">
  <ds:schemaRefs>
    <ds:schemaRef ds:uri="679a257e-872f-4c98-9e8a-0a9c104f72c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280d8efa-eff2-4910-88d2-79ca146720c4"/>
    <ds:schemaRef ds:uri="http://www.w3.org/XML/1998/namespace"/>
    <ds:schemaRef ds:uri="http://purl.org/dc/dcmitype/"/>
  </ds:schemaRefs>
</ds:datastoreItem>
</file>

<file path=customXml/itemProps3.xml><?xml version="1.0" encoding="utf-8"?>
<ds:datastoreItem xmlns:ds="http://schemas.openxmlformats.org/officeDocument/2006/customXml" ds:itemID="{BD6692E6-AFB4-4AE6-8E62-2D7692F0CE70}">
  <ds:schemaRefs/>
</ds:datastoreItem>
</file>

<file path=docProps/app.xml><?xml version="1.0" encoding="utf-8"?>
<Properties xmlns="http://schemas.openxmlformats.org/officeDocument/2006/extended-properties" xmlns:vt="http://schemas.openxmlformats.org/officeDocument/2006/docPropsVTypes">
  <Template>Office Theme</Template>
  <TotalTime>864</TotalTime>
  <Words>2044</Words>
  <Application>Microsoft Office PowerPoint</Application>
  <PresentationFormat>自定义</PresentationFormat>
  <Paragraphs>237</Paragraphs>
  <Slides>14</Slides>
  <Notes>11</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Theme</vt:lpstr>
      <vt:lpstr>CATT views on SA2 6G SID </vt:lpstr>
      <vt:lpstr>Outline</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View on 6G SID Scope Content for Architecture requirements</vt:lpstr>
      <vt:lpstr>Summary</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CATT_Ming</cp:lastModifiedBy>
  <cp:revision>1016</cp:revision>
  <dcterms:created xsi:type="dcterms:W3CDTF">2010-02-05T13:52:00Z</dcterms:created>
  <dcterms:modified xsi:type="dcterms:W3CDTF">2025-03-28T16:12:31Z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E28A4BE826EB42BCB944005B67FE1C7C_12</vt:lpwstr>
  </property>
  <property fmtid="{D5CDD505-2E9C-101B-9397-08002B2CF9AE}" pid="4" name="KSOProductBuildVer">
    <vt:lpwstr>2052-12.1.0.20305</vt:lpwstr>
  </property>
</Properties>
</file>