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3" r:id="rId6"/>
    <p:sldId id="368" r:id="rId7"/>
    <p:sldId id="369" r:id="rId8"/>
    <p:sldId id="370" r:id="rId9"/>
    <p:sldId id="371" r:id="rId10"/>
    <p:sldId id="372" r:id="rId11"/>
    <p:sldId id="373" r:id="rId12"/>
    <p:sldId id="366"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64" d="100"/>
          <a:sy n="64" d="100"/>
        </p:scale>
        <p:origin x="580" y="3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xmlns=""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xmlns=""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xmlns=""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xmlns=""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xmlns=""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xmlns=""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40568884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2556443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xmlns=""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xmlns=""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xmlns=""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xmlns=""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xmlns="" id="{AA2802BD-1B72-4AD1-8184-0FD099607084}"/>
              </a:ext>
            </a:extLst>
          </p:cNvPr>
          <p:cNvSpPr txBox="1">
            <a:spLocks noChangeArrowheads="1"/>
          </p:cNvSpPr>
          <p:nvPr userDrawn="1"/>
        </p:nvSpPr>
        <p:spPr bwMode="auto">
          <a:xfrm>
            <a:off x="133350" y="36513"/>
            <a:ext cx="39993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
              </a:rPr>
              <a:t>3GPP TSG-WG2 Meeting #168	</a:t>
            </a:r>
          </a:p>
          <a:p>
            <a:pPr eaLnBrk="1" hangingPunct="1">
              <a:defRPr/>
            </a:pPr>
            <a:r>
              <a:rPr lang="en-GB" altLang="en-US" sz="1400" b="1" dirty="0">
                <a:latin typeface="Arial "/>
              </a:rPr>
              <a:t>Goteborg , SE, Apr 07 – 11, 2025</a:t>
            </a:r>
          </a:p>
          <a:p>
            <a:pPr eaLnBrk="1" hangingPunct="1">
              <a:defRPr/>
            </a:pPr>
            <a:endParaRPr lang="sv-SE" altLang="en-US" sz="1400" b="1" dirty="0">
              <a:latin typeface="Arial "/>
            </a:endParaRPr>
          </a:p>
        </p:txBody>
      </p:sp>
      <p:sp>
        <p:nvSpPr>
          <p:cNvPr id="13" name="Text Box 14">
            <a:extLst>
              <a:ext uri="{FF2B5EF4-FFF2-40B4-BE49-F238E27FC236}">
                <a16:creationId xmlns:a16="http://schemas.microsoft.com/office/drawing/2014/main" xmlns=""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smtClean="0">
                <a:solidFill>
                  <a:srgbClr val="0000FF"/>
                </a:solidFill>
                <a:latin typeface="Arial "/>
              </a:rPr>
              <a:t>S2-2503613</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smtClean="0"/>
              <a:t>ZTE view on 6</a:t>
            </a:r>
            <a:r>
              <a:rPr lang="en-US" altLang="zh-CN" dirty="0" smtClean="0"/>
              <a:t>G scope for Architecture</a:t>
            </a:r>
            <a:endParaRPr lang="en-GB" altLang="en-US" dirty="0"/>
          </a:p>
        </p:txBody>
      </p:sp>
      <p:sp>
        <p:nvSpPr>
          <p:cNvPr id="5123" name="Text Placeholder 2">
            <a:extLst>
              <a:ext uri="{FF2B5EF4-FFF2-40B4-BE49-F238E27FC236}">
                <a16:creationId xmlns:a16="http://schemas.microsoft.com/office/drawing/2014/main" xmlns=""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ZTE Corporation</a:t>
            </a:r>
            <a:endParaRPr lang="en-GB" altLang="en-US" dirty="0"/>
          </a:p>
          <a:p>
            <a:pPr marL="0" indent="0" eaLnBrk="1" hangingPunct="1">
              <a:buFontTx/>
              <a:buNone/>
            </a:pP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39BD4D34-87E7-4105-B586-4767AFA2F0F4}"/>
              </a:ext>
            </a:extLst>
          </p:cNvPr>
          <p:cNvSpPr>
            <a:spLocks noGrp="1"/>
          </p:cNvSpPr>
          <p:nvPr>
            <p:ph type="title"/>
          </p:nvPr>
        </p:nvSpPr>
        <p:spPr>
          <a:xfrm>
            <a:off x="758687" y="510692"/>
            <a:ext cx="10515600" cy="1130301"/>
          </a:xfrm>
        </p:spPr>
        <p:txBody>
          <a:bodyPr/>
          <a:lstStyle/>
          <a:p>
            <a:r>
              <a:rPr lang="en-GB" altLang="en-US"/>
              <a:t>Outline</a:t>
            </a:r>
          </a:p>
        </p:txBody>
      </p:sp>
      <p:sp>
        <p:nvSpPr>
          <p:cNvPr id="6147" name="Content Placeholder 2">
            <a:extLst>
              <a:ext uri="{FF2B5EF4-FFF2-40B4-BE49-F238E27FC236}">
                <a16:creationId xmlns:a16="http://schemas.microsoft.com/office/drawing/2014/main" xmlns="" id="{33CFEE74-7B51-47B2-8BC9-945D38E983E7}"/>
              </a:ext>
            </a:extLst>
          </p:cNvPr>
          <p:cNvSpPr>
            <a:spLocks noGrp="1"/>
          </p:cNvSpPr>
          <p:nvPr>
            <p:ph idx="1"/>
          </p:nvPr>
        </p:nvSpPr>
        <p:spPr/>
        <p:txBody>
          <a:bodyPr/>
          <a:lstStyle/>
          <a:p>
            <a:r>
              <a:rPr lang="en-GB" altLang="en-US" dirty="0" smtClean="0"/>
              <a:t>Overview </a:t>
            </a:r>
            <a:r>
              <a:rPr lang="en-GB" altLang="en-US" dirty="0"/>
              <a:t>on 6G SID Scope Content for </a:t>
            </a:r>
            <a:r>
              <a:rPr lang="en-GB" altLang="en-US" dirty="0" smtClean="0"/>
              <a:t>Architecture</a:t>
            </a:r>
          </a:p>
          <a:p>
            <a:r>
              <a:rPr lang="en-US" altLang="zh-CN" dirty="0">
                <a:solidFill>
                  <a:schemeClr val="dk1"/>
                </a:solidFill>
              </a:rPr>
              <a:t>System improvement for on existing </a:t>
            </a:r>
            <a:r>
              <a:rPr lang="en-US" altLang="zh-CN" dirty="0" smtClean="0">
                <a:solidFill>
                  <a:schemeClr val="dk1"/>
                </a:solidFill>
              </a:rPr>
              <a:t>services</a:t>
            </a:r>
          </a:p>
          <a:p>
            <a:r>
              <a:rPr lang="en-US" altLang="zh-CN" dirty="0">
                <a:solidFill>
                  <a:schemeClr val="dk1"/>
                </a:solidFill>
              </a:rPr>
              <a:t>Support new </a:t>
            </a:r>
            <a:r>
              <a:rPr lang="en-US" altLang="zh-CN" dirty="0" smtClean="0">
                <a:solidFill>
                  <a:schemeClr val="dk1"/>
                </a:solidFill>
              </a:rPr>
              <a:t>services</a:t>
            </a:r>
          </a:p>
          <a:p>
            <a:r>
              <a:rPr lang="en-US" altLang="zh-CN" dirty="0" smtClean="0">
                <a:solidFill>
                  <a:schemeClr val="dk1"/>
                </a:solidFill>
              </a:rPr>
              <a:t>Summary</a:t>
            </a:r>
            <a:endParaRPr lang="en-GB" altLang="en-US" dirty="0" smtClean="0"/>
          </a:p>
          <a:p>
            <a:endParaRPr lang="en-US" altLang="en-US"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3AFF4909-1900-46CD-87F7-AE296C59418F}"/>
              </a:ext>
            </a:extLst>
          </p:cNvPr>
          <p:cNvSpPr>
            <a:spLocks noGrp="1"/>
          </p:cNvSpPr>
          <p:nvPr>
            <p:ph type="title"/>
          </p:nvPr>
        </p:nvSpPr>
        <p:spPr/>
        <p:txBody>
          <a:bodyPr/>
          <a:lstStyle/>
          <a:p>
            <a:r>
              <a:rPr lang="en-GB" altLang="en-US" sz="2400" dirty="0" smtClean="0"/>
              <a:t>View on 6G SID Scope Content for Architecture</a:t>
            </a:r>
            <a:endParaRPr lang="en-GB" altLang="en-US" sz="2400" dirty="0">
              <a:solidFill>
                <a:srgbClr val="FF0000"/>
              </a:solidFill>
            </a:endParaRPr>
          </a:p>
        </p:txBody>
      </p:sp>
      <p:graphicFrame>
        <p:nvGraphicFramePr>
          <p:cNvPr id="2" name="Table 2">
            <a:extLst>
              <a:ext uri="{FF2B5EF4-FFF2-40B4-BE49-F238E27FC236}">
                <a16:creationId xmlns:a16="http://schemas.microsoft.com/office/drawing/2014/main" xmlns="" id="{443D1633-C670-416B-8287-F2FC830B67BD}"/>
              </a:ext>
            </a:extLst>
          </p:cNvPr>
          <p:cNvGraphicFramePr>
            <a:graphicFrameLocks noGrp="1"/>
          </p:cNvGraphicFramePr>
          <p:nvPr>
            <p:ph idx="1"/>
            <p:extLst>
              <p:ext uri="{D42A27DB-BD31-4B8C-83A1-F6EECF244321}">
                <p14:modId xmlns:p14="http://schemas.microsoft.com/office/powerpoint/2010/main" val="2921516852"/>
              </p:ext>
            </p:extLst>
          </p:nvPr>
        </p:nvGraphicFramePr>
        <p:xfrm>
          <a:off x="81960" y="1691724"/>
          <a:ext cx="11866068" cy="4815840"/>
        </p:xfrm>
        <a:graphic>
          <a:graphicData uri="http://schemas.openxmlformats.org/drawingml/2006/table">
            <a:tbl>
              <a:tblPr firstRow="1" bandRow="1">
                <a:tableStyleId>{5C22544A-7EE6-4342-B048-85BDC9FD1C3A}</a:tableStyleId>
              </a:tblPr>
              <a:tblGrid>
                <a:gridCol w="763024">
                  <a:extLst>
                    <a:ext uri="{9D8B030D-6E8A-4147-A177-3AD203B41FA5}">
                      <a16:colId xmlns:a16="http://schemas.microsoft.com/office/drawing/2014/main" xmlns="" val="2236238882"/>
                    </a:ext>
                  </a:extLst>
                </a:gridCol>
                <a:gridCol w="1568272">
                  <a:extLst>
                    <a:ext uri="{9D8B030D-6E8A-4147-A177-3AD203B41FA5}">
                      <a16:colId xmlns:a16="http://schemas.microsoft.com/office/drawing/2014/main" xmlns="" val="562605877"/>
                    </a:ext>
                  </a:extLst>
                </a:gridCol>
                <a:gridCol w="5200516">
                  <a:extLst>
                    <a:ext uri="{9D8B030D-6E8A-4147-A177-3AD203B41FA5}">
                      <a16:colId xmlns:a16="http://schemas.microsoft.com/office/drawing/2014/main" xmlns="" val="824553124"/>
                    </a:ext>
                  </a:extLst>
                </a:gridCol>
                <a:gridCol w="2792079">
                  <a:extLst>
                    <a:ext uri="{9D8B030D-6E8A-4147-A177-3AD203B41FA5}">
                      <a16:colId xmlns:a16="http://schemas.microsoft.com/office/drawing/2014/main" xmlns="" val="4265244648"/>
                    </a:ext>
                  </a:extLst>
                </a:gridCol>
                <a:gridCol w="1542177">
                  <a:extLst>
                    <a:ext uri="{9D8B030D-6E8A-4147-A177-3AD203B41FA5}">
                      <a16:colId xmlns:a16="http://schemas.microsoft.com/office/drawing/2014/main" xmlns="" val="1390949308"/>
                    </a:ext>
                  </a:extLst>
                </a:gridCol>
              </a:tblGrid>
              <a:tr h="381375">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xmlns="" val="4108668729"/>
                  </a:ext>
                </a:extLst>
              </a:tr>
              <a:tr h="381375">
                <a:tc>
                  <a:txBody>
                    <a:bodyPr/>
                    <a:lstStyle/>
                    <a:p>
                      <a:r>
                        <a:rPr lang="en-US" sz="1100" kern="1200" dirty="0" smtClean="0">
                          <a:solidFill>
                            <a:schemeClr val="dk1"/>
                          </a:solidFill>
                          <a:latin typeface="+mn-lt"/>
                          <a:ea typeface="+mn-ea"/>
                          <a:cs typeface="+mn-cs"/>
                        </a:rPr>
                        <a:t>WT#1</a:t>
                      </a:r>
                      <a:endParaRPr lang="en-US" sz="1100" kern="1200" dirty="0">
                        <a:solidFill>
                          <a:schemeClr val="dk1"/>
                        </a:solidFill>
                        <a:latin typeface="+mn-lt"/>
                        <a:ea typeface="+mn-ea"/>
                        <a:cs typeface="+mn-cs"/>
                      </a:endParaRPr>
                    </a:p>
                    <a:p>
                      <a:endParaRPr lang="en-US" sz="1050" i="1" dirty="0">
                        <a:solidFill>
                          <a:srgbClr val="FF0000"/>
                        </a:solidFill>
                      </a:endParaRPr>
                    </a:p>
                  </a:txBody>
                  <a:tcPr/>
                </a:tc>
                <a:tc>
                  <a:txBody>
                    <a:bodyPr/>
                    <a:lstStyle/>
                    <a:p>
                      <a:r>
                        <a:rPr lang="en-US" altLang="zh-CN" sz="1100" kern="1200" dirty="0" smtClean="0">
                          <a:solidFill>
                            <a:schemeClr val="dk1"/>
                          </a:solidFill>
                          <a:latin typeface="+mn-lt"/>
                          <a:ea typeface="+mn-ea"/>
                          <a:cs typeface="+mn-cs"/>
                        </a:rPr>
                        <a:t>Architecture Requirements</a:t>
                      </a:r>
                      <a:endParaRPr lang="zh-CN" altLang="en-US" sz="1100" kern="1200" dirty="0">
                        <a:solidFill>
                          <a:schemeClr val="dk1"/>
                        </a:solidFill>
                        <a:latin typeface="+mn-lt"/>
                        <a:ea typeface="+mn-ea"/>
                        <a:cs typeface="+mn-cs"/>
                      </a:endParaRPr>
                    </a:p>
                  </a:txBody>
                  <a:tcPr/>
                </a:tc>
                <a:tc>
                  <a:txBody>
                    <a:bodyPr/>
                    <a:lstStyle/>
                    <a:p>
                      <a:r>
                        <a:rPr lang="en-US" altLang="zh-CN" sz="1100" kern="1200" dirty="0" smtClean="0">
                          <a:solidFill>
                            <a:schemeClr val="dk1"/>
                          </a:solidFill>
                          <a:latin typeface="+mn-lt"/>
                          <a:ea typeface="+mn-ea"/>
                          <a:cs typeface="+mn-cs"/>
                        </a:rPr>
                        <a:t>Identify </a:t>
                      </a:r>
                      <a:r>
                        <a:rPr lang="en-GB" altLang="zh-CN" sz="1100" kern="1200" dirty="0" smtClean="0">
                          <a:solidFill>
                            <a:schemeClr val="dk1"/>
                          </a:solidFill>
                          <a:latin typeface="+mn-lt"/>
                          <a:ea typeface="+mn-ea"/>
                          <a:cs typeface="+mn-cs"/>
                        </a:rPr>
                        <a:t>Architectural Requirements, Assumptions and Principles for 6G system</a:t>
                      </a:r>
                      <a:endParaRPr lang="zh-CN" altLang="en-US" sz="1100" kern="1200" dirty="0">
                        <a:solidFill>
                          <a:schemeClr val="dk1"/>
                        </a:solidFill>
                        <a:latin typeface="+mn-lt"/>
                        <a:ea typeface="+mn-ea"/>
                        <a:cs typeface="+mn-cs"/>
                      </a:endParaRPr>
                    </a:p>
                  </a:txBody>
                  <a:tcPr/>
                </a:tc>
                <a:tc>
                  <a:txBody>
                    <a:bodyPr/>
                    <a:lstStyle/>
                    <a:p>
                      <a:r>
                        <a:rPr lang="en-US" altLang="zh-CN" sz="1100" kern="1200" dirty="0" smtClean="0">
                          <a:solidFill>
                            <a:schemeClr val="dk1"/>
                          </a:solidFill>
                          <a:latin typeface="+mn-lt"/>
                          <a:ea typeface="+mn-ea"/>
                          <a:cs typeface="+mn-cs"/>
                        </a:rPr>
                        <a:t>high-level architectural </a:t>
                      </a:r>
                      <a:r>
                        <a:rPr lang="en-GB" altLang="zh-CN" sz="1100" kern="1200" dirty="0" smtClean="0">
                          <a:solidFill>
                            <a:schemeClr val="dk1"/>
                          </a:solidFill>
                          <a:latin typeface="+mn-lt"/>
                          <a:ea typeface="+mn-ea"/>
                          <a:cs typeface="+mn-cs"/>
                        </a:rPr>
                        <a:t>requirements to guide the whole 6G system</a:t>
                      </a:r>
                      <a:r>
                        <a:rPr lang="en-GB" altLang="zh-CN" sz="1100" kern="1200" baseline="0" dirty="0" smtClean="0">
                          <a:solidFill>
                            <a:schemeClr val="dk1"/>
                          </a:solidFill>
                          <a:latin typeface="+mn-lt"/>
                          <a:ea typeface="+mn-ea"/>
                          <a:cs typeface="+mn-cs"/>
                        </a:rPr>
                        <a:t> </a:t>
                      </a:r>
                      <a:r>
                        <a:rPr lang="en-GB" altLang="zh-CN" sz="1100" kern="1200" dirty="0" smtClean="0">
                          <a:solidFill>
                            <a:schemeClr val="dk1"/>
                          </a:solidFill>
                          <a:latin typeface="+mn-lt"/>
                          <a:ea typeface="+mn-ea"/>
                          <a:cs typeface="+mn-cs"/>
                        </a:rPr>
                        <a:t>study. </a:t>
                      </a:r>
                      <a:endParaRPr lang="zh-CN" altLang="en-US" sz="1100" kern="1200" dirty="0">
                        <a:solidFill>
                          <a:schemeClr val="dk1"/>
                        </a:solidFill>
                        <a:latin typeface="+mn-lt"/>
                        <a:ea typeface="+mn-ea"/>
                        <a:cs typeface="+mn-cs"/>
                      </a:endParaRPr>
                    </a:p>
                  </a:txBody>
                  <a:tcPr/>
                </a:tc>
                <a:tc>
                  <a:txBody>
                    <a:bodyPr/>
                    <a:lstStyle/>
                    <a:p>
                      <a:r>
                        <a:rPr lang="en-US" altLang="zh-CN" sz="1100" kern="1200" dirty="0" smtClean="0">
                          <a:solidFill>
                            <a:schemeClr val="dk1"/>
                          </a:solidFill>
                          <a:latin typeface="+mn-lt"/>
                          <a:ea typeface="+mn-ea"/>
                          <a:cs typeface="+mn-cs"/>
                        </a:rPr>
                        <a:t>None</a:t>
                      </a:r>
                      <a:endParaRPr lang="zh-CN" altLang="en-US" sz="1100" kern="1200" dirty="0">
                        <a:solidFill>
                          <a:schemeClr val="dk1"/>
                        </a:solidFill>
                        <a:latin typeface="+mn-lt"/>
                        <a:ea typeface="+mn-ea"/>
                        <a:cs typeface="+mn-cs"/>
                      </a:endParaRPr>
                    </a:p>
                  </a:txBody>
                  <a:tcPr/>
                </a:tc>
                <a:extLst>
                  <a:ext uri="{0D108BD9-81ED-4DB2-BD59-A6C34878D82A}">
                    <a16:rowId xmlns:a16="http://schemas.microsoft.com/office/drawing/2014/main" xmlns="" val="779832184"/>
                  </a:ext>
                </a:extLst>
              </a:tr>
              <a:tr h="1430155">
                <a:tc>
                  <a:txBody>
                    <a:bodyPr/>
                    <a:lstStyle/>
                    <a:p>
                      <a:r>
                        <a:rPr lang="en-US" altLang="zh-CN" sz="1100" dirty="0" smtClean="0"/>
                        <a:t>WT#2</a:t>
                      </a:r>
                      <a:endParaRPr lang="en-US" sz="1100" dirty="0"/>
                    </a:p>
                  </a:txBody>
                  <a:tcPr/>
                </a:tc>
                <a:tc>
                  <a:txBody>
                    <a:bodyPr/>
                    <a:lstStyle/>
                    <a:p>
                      <a:r>
                        <a:rPr lang="en-US" altLang="zh-CN" sz="1100" kern="1200" dirty="0" smtClean="0">
                          <a:solidFill>
                            <a:schemeClr val="dk1"/>
                          </a:solidFill>
                          <a:latin typeface="+mn-lt"/>
                          <a:ea typeface="+mn-ea"/>
                          <a:cs typeface="+mn-cs"/>
                        </a:rPr>
                        <a:t>System improvement for on existing services</a:t>
                      </a:r>
                      <a:endParaRPr lang="en-US" sz="1100" kern="1200" dirty="0">
                        <a:solidFill>
                          <a:schemeClr val="dk1"/>
                        </a:solidFill>
                        <a:latin typeface="+mn-lt"/>
                        <a:ea typeface="+mn-ea"/>
                        <a:cs typeface="+mn-cs"/>
                      </a:endParaRPr>
                    </a:p>
                  </a:txBody>
                  <a:tcPr/>
                </a:tc>
                <a:tc>
                  <a:txBody>
                    <a:bodyPr/>
                    <a:lstStyle/>
                    <a:p>
                      <a:r>
                        <a:rPr lang="en-US" altLang="zh-CN" sz="1100" kern="1200" dirty="0" smtClean="0">
                          <a:solidFill>
                            <a:schemeClr val="dk1"/>
                          </a:solidFill>
                          <a:latin typeface="+mn-lt"/>
                          <a:ea typeface="+mn-ea"/>
                          <a:cs typeface="+mn-cs"/>
                        </a:rPr>
                        <a:t>Investigate and develop 6G system for improvement of existing services, taking into account of the lessons learnt from </a:t>
                      </a:r>
                      <a:r>
                        <a:rPr lang="en-GB" altLang="zh-CN" sz="1100" kern="1200" dirty="0" smtClean="0">
                          <a:solidFill>
                            <a:schemeClr val="dk1"/>
                          </a:solidFill>
                          <a:latin typeface="+mn-lt"/>
                          <a:ea typeface="+mn-ea"/>
                          <a:cs typeface="+mn-cs"/>
                        </a:rPr>
                        <a:t>practical </a:t>
                      </a:r>
                      <a:r>
                        <a:rPr lang="en-US" altLang="zh-CN" sz="1100" kern="1200" dirty="0" smtClean="0">
                          <a:solidFill>
                            <a:schemeClr val="dk1"/>
                          </a:solidFill>
                          <a:latin typeface="+mn-lt"/>
                          <a:ea typeface="+mn-ea"/>
                          <a:cs typeface="+mn-cs"/>
                        </a:rPr>
                        <a:t>deployment of 5G system. The expected work areas will include at least: </a:t>
                      </a:r>
                    </a:p>
                    <a:p>
                      <a:pPr marL="171450" indent="-171450">
                        <a:buFontTx/>
                        <a:buChar char="-"/>
                      </a:pPr>
                      <a:r>
                        <a:rPr lang="en-US" altLang="zh-CN" sz="1100" kern="1200" dirty="0" smtClean="0">
                          <a:solidFill>
                            <a:schemeClr val="dk1"/>
                          </a:solidFill>
                          <a:latin typeface="+mn-lt"/>
                          <a:ea typeface="+mn-ea"/>
                          <a:cs typeface="+mn-cs"/>
                        </a:rPr>
                        <a:t>Simplification</a:t>
                      </a:r>
                      <a:r>
                        <a:rPr lang="en-US" altLang="zh-CN" sz="1100" kern="1200" baseline="0" dirty="0" smtClean="0">
                          <a:solidFill>
                            <a:schemeClr val="dk1"/>
                          </a:solidFill>
                          <a:latin typeface="+mn-lt"/>
                          <a:ea typeface="+mn-ea"/>
                          <a:cs typeface="+mn-cs"/>
                        </a:rPr>
                        <a:t> on </a:t>
                      </a:r>
                      <a:r>
                        <a:rPr lang="en-US" altLang="zh-CN" sz="1100" kern="1200" dirty="0" smtClean="0">
                          <a:solidFill>
                            <a:schemeClr val="dk1"/>
                          </a:solidFill>
                          <a:latin typeface="+mn-lt"/>
                          <a:ea typeface="+mn-ea"/>
                          <a:cs typeface="+mn-cs"/>
                        </a:rPr>
                        <a:t>Network slicing </a:t>
                      </a:r>
                    </a:p>
                    <a:p>
                      <a:pPr marL="171450" indent="-171450">
                        <a:buFontTx/>
                        <a:buChar char="-"/>
                      </a:pPr>
                      <a:r>
                        <a:rPr lang="en-US" altLang="zh-CN" sz="1100" kern="1200" dirty="0" smtClean="0">
                          <a:solidFill>
                            <a:schemeClr val="dk1"/>
                          </a:solidFill>
                          <a:latin typeface="+mn-lt"/>
                          <a:ea typeface="+mn-ea"/>
                          <a:cs typeface="+mn-cs"/>
                        </a:rPr>
                        <a:t>Common</a:t>
                      </a:r>
                      <a:r>
                        <a:rPr lang="en-US" altLang="zh-CN" sz="1100" kern="1200" baseline="0" dirty="0" smtClean="0">
                          <a:solidFill>
                            <a:schemeClr val="dk1"/>
                          </a:solidFill>
                          <a:latin typeface="+mn-lt"/>
                          <a:ea typeface="+mn-ea"/>
                          <a:cs typeface="+mn-cs"/>
                        </a:rPr>
                        <a:t> architecture for n</a:t>
                      </a:r>
                      <a:r>
                        <a:rPr lang="en-US" altLang="zh-CN" sz="1100" kern="1200" dirty="0" smtClean="0">
                          <a:solidFill>
                            <a:schemeClr val="dk1"/>
                          </a:solidFill>
                          <a:latin typeface="+mn-lt"/>
                          <a:ea typeface="+mn-ea"/>
                          <a:cs typeface="+mn-cs"/>
                        </a:rPr>
                        <a:t>on 3GPP accesses,</a:t>
                      </a:r>
                      <a:r>
                        <a:rPr lang="en-US" altLang="zh-CN" sz="1100" kern="1200" baseline="0" dirty="0" smtClean="0">
                          <a:solidFill>
                            <a:schemeClr val="dk1"/>
                          </a:solidFill>
                          <a:latin typeface="+mn-lt"/>
                          <a:ea typeface="+mn-ea"/>
                          <a:cs typeface="+mn-cs"/>
                        </a:rPr>
                        <a:t> including at least FWA and </a:t>
                      </a:r>
                      <a:r>
                        <a:rPr lang="en-US" altLang="zh-CN" sz="1100" kern="1200" baseline="0" dirty="0" err="1" smtClean="0">
                          <a:solidFill>
                            <a:schemeClr val="dk1"/>
                          </a:solidFill>
                          <a:latin typeface="+mn-lt"/>
                          <a:ea typeface="+mn-ea"/>
                          <a:cs typeface="+mn-cs"/>
                        </a:rPr>
                        <a:t>WiFi</a:t>
                      </a:r>
                      <a:endParaRPr lang="en-US" altLang="zh-CN" sz="1100" kern="1200" dirty="0" smtClean="0">
                        <a:solidFill>
                          <a:schemeClr val="dk1"/>
                        </a:solidFill>
                        <a:latin typeface="+mn-lt"/>
                        <a:ea typeface="+mn-ea"/>
                        <a:cs typeface="+mn-cs"/>
                      </a:endParaRPr>
                    </a:p>
                    <a:p>
                      <a:pPr marL="171450" indent="-171450">
                        <a:buFontTx/>
                        <a:buChar char="-"/>
                      </a:pPr>
                      <a:r>
                        <a:rPr lang="en-US" altLang="zh-CN" sz="1100" kern="1200" dirty="0" smtClean="0">
                          <a:solidFill>
                            <a:schemeClr val="dk1"/>
                          </a:solidFill>
                          <a:latin typeface="+mn-lt"/>
                          <a:ea typeface="+mn-ea"/>
                          <a:cs typeface="+mn-cs"/>
                        </a:rPr>
                        <a:t>Distributed</a:t>
                      </a:r>
                      <a:r>
                        <a:rPr lang="en-US" altLang="zh-CN" sz="1100" kern="1200" baseline="0" dirty="0" smtClean="0">
                          <a:solidFill>
                            <a:schemeClr val="dk1"/>
                          </a:solidFill>
                          <a:latin typeface="+mn-lt"/>
                          <a:ea typeface="+mn-ea"/>
                          <a:cs typeface="+mn-cs"/>
                        </a:rPr>
                        <a:t> NAS</a:t>
                      </a:r>
                      <a:endParaRPr lang="en-US" altLang="zh-CN" sz="1100" kern="1200" dirty="0" smtClean="0">
                        <a:solidFill>
                          <a:schemeClr val="dk1"/>
                        </a:solidFill>
                        <a:latin typeface="+mn-lt"/>
                        <a:ea typeface="+mn-ea"/>
                        <a:cs typeface="+mn-cs"/>
                      </a:endParaRPr>
                    </a:p>
                    <a:p>
                      <a:pPr marL="171450" indent="-171450">
                        <a:buFontTx/>
                        <a:buChar char="-"/>
                      </a:pPr>
                      <a:r>
                        <a:rPr lang="en-US" altLang="zh-CN" sz="1100" kern="1200" dirty="0" smtClean="0">
                          <a:solidFill>
                            <a:schemeClr val="dk1"/>
                          </a:solidFill>
                          <a:latin typeface="+mn-lt"/>
                          <a:ea typeface="+mn-ea"/>
                          <a:cs typeface="+mn-cs"/>
                        </a:rPr>
                        <a:t>Common AI/ML framework for both RAN and CN</a:t>
                      </a:r>
                    </a:p>
                    <a:p>
                      <a:pPr marL="171450" indent="-171450">
                        <a:buFontTx/>
                        <a:buChar char="-"/>
                      </a:pPr>
                      <a:r>
                        <a:rPr lang="en-US" altLang="zh-CN" sz="1100" kern="1200" dirty="0" smtClean="0">
                          <a:solidFill>
                            <a:schemeClr val="dk1"/>
                          </a:solidFill>
                          <a:latin typeface="+mn-lt"/>
                          <a:ea typeface="+mn-ea"/>
                          <a:cs typeface="+mn-cs"/>
                        </a:rPr>
                        <a:t>IMS enhancement to support Voice</a:t>
                      </a:r>
                      <a:r>
                        <a:rPr lang="en-US" altLang="zh-CN" sz="1100" kern="1200" baseline="0" dirty="0" smtClean="0">
                          <a:solidFill>
                            <a:schemeClr val="dk1"/>
                          </a:solidFill>
                          <a:latin typeface="+mn-lt"/>
                          <a:ea typeface="+mn-ea"/>
                          <a:cs typeface="+mn-cs"/>
                        </a:rPr>
                        <a:t> and </a:t>
                      </a:r>
                      <a:r>
                        <a:rPr lang="en-US" altLang="zh-CN" sz="1100" dirty="0" smtClean="0"/>
                        <a:t>immersive </a:t>
                      </a:r>
                      <a:r>
                        <a:rPr lang="en-US" altLang="zh-CN" sz="1100" kern="1200" baseline="0" dirty="0" smtClean="0">
                          <a:solidFill>
                            <a:schemeClr val="dk1"/>
                          </a:solidFill>
                          <a:latin typeface="+mn-lt"/>
                          <a:ea typeface="+mn-ea"/>
                          <a:cs typeface="+mn-cs"/>
                        </a:rPr>
                        <a:t>communication service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100" kern="1200" dirty="0" smtClean="0">
                          <a:solidFill>
                            <a:schemeClr val="dk1"/>
                          </a:solidFill>
                          <a:latin typeface="+mn-lt"/>
                          <a:ea typeface="+mn-ea"/>
                          <a:cs typeface="+mn-cs"/>
                        </a:rPr>
                        <a:t>Enhancement</a:t>
                      </a:r>
                      <a:r>
                        <a:rPr lang="en-US" altLang="zh-CN" sz="1100" kern="1200" baseline="0" dirty="0" smtClean="0">
                          <a:solidFill>
                            <a:schemeClr val="dk1"/>
                          </a:solidFill>
                          <a:latin typeface="+mn-lt"/>
                          <a:ea typeface="+mn-ea"/>
                          <a:cs typeface="+mn-cs"/>
                        </a:rPr>
                        <a:t> on </a:t>
                      </a:r>
                      <a:r>
                        <a:rPr lang="en-US" altLang="zh-CN" sz="1100" kern="1200" dirty="0" smtClean="0">
                          <a:solidFill>
                            <a:schemeClr val="dk1"/>
                          </a:solidFill>
                          <a:latin typeface="+mn-lt"/>
                          <a:ea typeface="+mn-ea"/>
                          <a:cs typeface="+mn-cs"/>
                        </a:rPr>
                        <a:t>Service Based Interface</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100" kern="1200" baseline="0" dirty="0" smtClean="0">
                          <a:solidFill>
                            <a:schemeClr val="dk1"/>
                          </a:solidFill>
                          <a:latin typeface="+mn-lt"/>
                          <a:ea typeface="+mn-ea"/>
                          <a:cs typeface="+mn-cs"/>
                        </a:rPr>
                        <a:t>Enhancement on Edge Computing</a:t>
                      </a:r>
                    </a:p>
                    <a:p>
                      <a:pPr marL="171450" marR="0" indent="-171450" algn="l" defTabSz="914400" rtl="0" eaLnBrk="1" fontAlgn="auto" latinLnBrk="0" hangingPunct="1">
                        <a:lnSpc>
                          <a:spcPct val="100000"/>
                        </a:lnSpc>
                        <a:spcBef>
                          <a:spcPts val="0"/>
                        </a:spcBef>
                        <a:spcAft>
                          <a:spcPts val="0"/>
                        </a:spcAft>
                        <a:buClrTx/>
                        <a:buSzTx/>
                        <a:buFontTx/>
                        <a:buChar char="-"/>
                        <a:tabLst/>
                        <a:defRPr/>
                      </a:pPr>
                      <a:r>
                        <a:rPr lang="en-US" altLang="zh-CN" sz="1100" dirty="0" smtClean="0"/>
                        <a:t>Integration of Non-Terrestrial Networks (NTN)</a:t>
                      </a:r>
                      <a:endParaRPr lang="en-US" altLang="zh-CN" sz="1100" kern="1200" dirty="0" smtClean="0">
                        <a:solidFill>
                          <a:schemeClr val="dk1"/>
                        </a:solidFill>
                        <a:latin typeface="+mn-lt"/>
                        <a:ea typeface="+mn-ea"/>
                        <a:cs typeface="+mn-cs"/>
                      </a:endParaRPr>
                    </a:p>
                  </a:txBody>
                  <a:tcPr/>
                </a:tc>
                <a:tc>
                  <a:txBody>
                    <a:bodyPr/>
                    <a:lstStyle/>
                    <a:p>
                      <a:r>
                        <a:rPr lang="en-GB" sz="1100" kern="1200" dirty="0" smtClean="0">
                          <a:solidFill>
                            <a:schemeClr val="dk1"/>
                          </a:solidFill>
                          <a:latin typeface="+mn-lt"/>
                          <a:ea typeface="+mn-ea"/>
                          <a:cs typeface="+mn-cs"/>
                        </a:rPr>
                        <a:t>Some existing features have been specified in 3</a:t>
                      </a:r>
                      <a:r>
                        <a:rPr lang="en-US" altLang="zh-CN" sz="1100" kern="1200" dirty="0" smtClean="0">
                          <a:solidFill>
                            <a:schemeClr val="dk1"/>
                          </a:solidFill>
                          <a:latin typeface="+mn-lt"/>
                          <a:ea typeface="+mn-ea"/>
                          <a:cs typeface="+mn-cs"/>
                        </a:rPr>
                        <a:t>GPP however </a:t>
                      </a:r>
                      <a:r>
                        <a:rPr lang="en-GB" sz="1100" kern="1200" dirty="0" smtClean="0">
                          <a:solidFill>
                            <a:schemeClr val="dk1"/>
                          </a:solidFill>
                          <a:latin typeface="+mn-lt"/>
                          <a:ea typeface="+mn-ea"/>
                          <a:cs typeface="+mn-cs"/>
                        </a:rPr>
                        <a:t>not been widely deployed in the market.</a:t>
                      </a:r>
                      <a:r>
                        <a:rPr lang="en-GB" sz="1100" kern="1200" baseline="0" dirty="0" smtClean="0">
                          <a:solidFill>
                            <a:schemeClr val="dk1"/>
                          </a:solidFill>
                          <a:latin typeface="+mn-lt"/>
                          <a:ea typeface="+mn-ea"/>
                          <a:cs typeface="+mn-cs"/>
                        </a:rPr>
                        <a:t> This WT should investigate the lessons learnt from 5G deployment and develop 6G system to improve the support of existing service. </a:t>
                      </a:r>
                      <a:endParaRPr lang="en-US" sz="1100" kern="1200" dirty="0">
                        <a:solidFill>
                          <a:schemeClr val="dk1"/>
                        </a:solidFill>
                        <a:latin typeface="+mn-lt"/>
                        <a:ea typeface="+mn-ea"/>
                        <a:cs typeface="+mn-cs"/>
                      </a:endParaRPr>
                    </a:p>
                  </a:txBody>
                  <a:tcPr/>
                </a:tc>
                <a:tc>
                  <a:txBody>
                    <a:bodyPr/>
                    <a:lstStyle/>
                    <a:p>
                      <a:r>
                        <a:rPr lang="en-GB" sz="1100" kern="1200" dirty="0" smtClean="0">
                          <a:solidFill>
                            <a:schemeClr val="dk1"/>
                          </a:solidFill>
                          <a:latin typeface="+mn-lt"/>
                          <a:ea typeface="+mn-ea"/>
                          <a:cs typeface="+mn-cs"/>
                        </a:rPr>
                        <a:t>Yes, depends on WT#1</a:t>
                      </a:r>
                      <a:endParaRPr lang="en-US" sz="1100" kern="1200" dirty="0">
                        <a:solidFill>
                          <a:schemeClr val="dk1"/>
                        </a:solidFill>
                        <a:latin typeface="+mn-lt"/>
                        <a:ea typeface="+mn-ea"/>
                        <a:cs typeface="+mn-cs"/>
                      </a:endParaRPr>
                    </a:p>
                  </a:txBody>
                  <a:tcPr/>
                </a:tc>
                <a:extLst>
                  <a:ext uri="{0D108BD9-81ED-4DB2-BD59-A6C34878D82A}">
                    <a16:rowId xmlns:a16="http://schemas.microsoft.com/office/drawing/2014/main" xmlns="" val="1961773117"/>
                  </a:ext>
                </a:extLst>
              </a:tr>
              <a:tr h="1280329">
                <a:tc>
                  <a:txBody>
                    <a:bodyPr/>
                    <a:lstStyle/>
                    <a:p>
                      <a:r>
                        <a:rPr lang="en-US" sz="1100" dirty="0" smtClean="0"/>
                        <a:t>WT#3</a:t>
                      </a:r>
                      <a:endParaRPr lang="en-US" sz="1100" dirty="0"/>
                    </a:p>
                  </a:txBody>
                  <a:tcPr/>
                </a:tc>
                <a:tc>
                  <a:txBody>
                    <a:bodyPr/>
                    <a:lstStyle/>
                    <a:p>
                      <a:r>
                        <a:rPr lang="en-US" sz="1100" kern="1200" dirty="0" smtClean="0">
                          <a:solidFill>
                            <a:schemeClr val="dk1"/>
                          </a:solidFill>
                          <a:latin typeface="+mn-lt"/>
                          <a:ea typeface="+mn-ea"/>
                          <a:cs typeface="+mn-cs"/>
                        </a:rPr>
                        <a:t>Support New services</a:t>
                      </a:r>
                      <a:endParaRPr lang="en-US" sz="1100" kern="1200" dirty="0">
                        <a:solidFill>
                          <a:schemeClr val="dk1"/>
                        </a:solidFill>
                        <a:latin typeface="+mn-lt"/>
                        <a:ea typeface="+mn-ea"/>
                        <a:cs typeface="+mn-cs"/>
                      </a:endParaRPr>
                    </a:p>
                  </a:txBody>
                  <a:tcPr/>
                </a:tc>
                <a:tc>
                  <a:txBody>
                    <a:bodyPr/>
                    <a:lstStyle/>
                    <a:p>
                      <a:r>
                        <a:rPr lang="en-GB" altLang="zh-CN" sz="1100" kern="1200" dirty="0" smtClean="0">
                          <a:solidFill>
                            <a:schemeClr val="dk1"/>
                          </a:solidFill>
                          <a:latin typeface="+mn-lt"/>
                          <a:ea typeface="+mn-ea"/>
                          <a:cs typeface="+mn-cs"/>
                        </a:rPr>
                        <a:t>Investigate and develop 6G system for support of new services, taking into account of the result of FS_6G-REQ work and </a:t>
                      </a:r>
                      <a:r>
                        <a:rPr lang="en-US" altLang="zh-CN" sz="1100" kern="1200" dirty="0" smtClean="0">
                          <a:solidFill>
                            <a:schemeClr val="dk1"/>
                          </a:solidFill>
                          <a:latin typeface="+mn-lt"/>
                          <a:ea typeface="+mn-ea"/>
                          <a:cs typeface="+mn-cs"/>
                        </a:rPr>
                        <a:t>FS_6G_RAN_Scen_Req. The expected work area will include at least:</a:t>
                      </a:r>
                    </a:p>
                    <a:p>
                      <a:pPr marL="171450" indent="-171450">
                        <a:buFontTx/>
                        <a:buChar char="-"/>
                      </a:pPr>
                      <a:r>
                        <a:rPr lang="en-US" altLang="zh-CN" sz="1100" kern="1200" dirty="0" smtClean="0">
                          <a:solidFill>
                            <a:schemeClr val="dk1"/>
                          </a:solidFill>
                          <a:latin typeface="+mn-lt"/>
                          <a:ea typeface="+mn-ea"/>
                          <a:cs typeface="+mn-cs"/>
                        </a:rPr>
                        <a:t>Integration of Sensing and Communication</a:t>
                      </a:r>
                    </a:p>
                    <a:p>
                      <a:pPr marL="171450" indent="-171450">
                        <a:buFontTx/>
                        <a:buChar char="-"/>
                      </a:pPr>
                      <a:r>
                        <a:rPr lang="en-US" altLang="zh-CN" sz="1100" kern="1200" dirty="0" smtClean="0">
                          <a:solidFill>
                            <a:schemeClr val="dk1"/>
                          </a:solidFill>
                          <a:latin typeface="+mn-lt"/>
                          <a:ea typeface="+mn-ea"/>
                          <a:cs typeface="+mn-cs"/>
                        </a:rPr>
                        <a:t>Network and Computing Convergence</a:t>
                      </a:r>
                    </a:p>
                    <a:p>
                      <a:pPr marL="171450" indent="-171450">
                        <a:buFontTx/>
                        <a:buChar char="-"/>
                      </a:pPr>
                      <a:r>
                        <a:rPr lang="en-US" altLang="zh-CN" sz="1100" dirty="0" smtClean="0"/>
                        <a:t>Unified Data Framework</a:t>
                      </a:r>
                    </a:p>
                    <a:p>
                      <a:pPr marL="171450" indent="-171450">
                        <a:buFontTx/>
                        <a:buChar char="-"/>
                      </a:pPr>
                      <a:r>
                        <a:rPr lang="en-US" altLang="zh-CN" sz="1100" kern="1200" dirty="0" smtClean="0">
                          <a:solidFill>
                            <a:schemeClr val="dk1"/>
                          </a:solidFill>
                          <a:latin typeface="+mn-lt"/>
                          <a:ea typeface="+mn-ea"/>
                          <a:cs typeface="+mn-cs"/>
                        </a:rPr>
                        <a:t>AI Agent Communication</a:t>
                      </a:r>
                    </a:p>
                    <a:p>
                      <a:pPr marL="171450" indent="-171450">
                        <a:buFontTx/>
                        <a:buChar char="-"/>
                      </a:pPr>
                      <a:r>
                        <a:rPr lang="en-US" sz="1100" kern="1200" dirty="0" smtClean="0">
                          <a:solidFill>
                            <a:schemeClr val="dk1"/>
                          </a:solidFill>
                          <a:latin typeface="+mn-lt"/>
                          <a:ea typeface="+mn-ea"/>
                          <a:cs typeface="+mn-cs"/>
                        </a:rPr>
                        <a:t>Distributed </a:t>
                      </a:r>
                      <a:r>
                        <a:rPr lang="en-US" altLang="zh-CN" sz="1100" kern="1200" dirty="0" smtClean="0">
                          <a:solidFill>
                            <a:schemeClr val="dk1"/>
                          </a:solidFill>
                          <a:latin typeface="+mn-lt"/>
                          <a:ea typeface="+mn-ea"/>
                          <a:cs typeface="+mn-cs"/>
                        </a:rPr>
                        <a:t>Autonomous </a:t>
                      </a:r>
                      <a:r>
                        <a:rPr lang="en-US" sz="1100" kern="1200" dirty="0" smtClean="0">
                          <a:solidFill>
                            <a:schemeClr val="dk1"/>
                          </a:solidFill>
                          <a:latin typeface="+mn-lt"/>
                          <a:ea typeface="+mn-ea"/>
                          <a:cs typeface="+mn-cs"/>
                        </a:rPr>
                        <a:t>network</a:t>
                      </a:r>
                      <a:endParaRPr lang="en-US" sz="1100" kern="1200" dirty="0">
                        <a:solidFill>
                          <a:schemeClr val="dk1"/>
                        </a:solidFill>
                        <a:latin typeface="+mn-lt"/>
                        <a:ea typeface="+mn-ea"/>
                        <a:cs typeface="+mn-cs"/>
                      </a:endParaRPr>
                    </a:p>
                  </a:txBody>
                  <a:tcPr/>
                </a:tc>
                <a:tc>
                  <a:txBody>
                    <a:bodyPr/>
                    <a:lstStyle/>
                    <a:p>
                      <a:r>
                        <a:rPr lang="en-US" sz="1100" dirty="0" smtClean="0"/>
                        <a:t>6G system needs to support</a:t>
                      </a:r>
                      <a:r>
                        <a:rPr lang="en-US" sz="1100" baseline="0" dirty="0" smtClean="0"/>
                        <a:t> new services as defined in stage 1.</a:t>
                      </a:r>
                      <a:endParaRPr lang="en-US" sz="1100" dirty="0"/>
                    </a:p>
                  </a:txBody>
                  <a:tcPr/>
                </a:tc>
                <a:tc>
                  <a:txBody>
                    <a:bodyPr/>
                    <a:lstStyle/>
                    <a:p>
                      <a:r>
                        <a:rPr lang="en-US" sz="1100" dirty="0" smtClean="0"/>
                        <a:t>Yes, depends on WT#1 and FS_6G-REQ </a:t>
                      </a:r>
                      <a:endParaRPr lang="en-US" sz="1100" dirty="0"/>
                    </a:p>
                  </a:txBody>
                  <a:tcPr/>
                </a:tc>
                <a:extLst>
                  <a:ext uri="{0D108BD9-81ED-4DB2-BD59-A6C34878D82A}">
                    <a16:rowId xmlns:a16="http://schemas.microsoft.com/office/drawing/2014/main" xmlns="" val="136015713"/>
                  </a:ext>
                </a:extLst>
              </a:tr>
              <a:tr h="531200">
                <a:tc>
                  <a:txBody>
                    <a:bodyPr/>
                    <a:lstStyle/>
                    <a:p>
                      <a:r>
                        <a:rPr lang="en-US" sz="1100" dirty="0" smtClean="0"/>
                        <a:t>WT#4</a:t>
                      </a:r>
                      <a:endParaRPr lang="en-US" sz="1100" dirty="0"/>
                    </a:p>
                  </a:txBody>
                  <a:tcPr/>
                </a:tc>
                <a:tc>
                  <a:txBody>
                    <a:bodyPr/>
                    <a:lstStyle/>
                    <a:p>
                      <a:r>
                        <a:rPr lang="en-US" sz="1100" dirty="0" smtClean="0"/>
                        <a:t>Interworking</a:t>
                      </a:r>
                      <a:r>
                        <a:rPr lang="en-US" sz="1100" baseline="0" dirty="0" smtClean="0"/>
                        <a:t> and </a:t>
                      </a:r>
                      <a:r>
                        <a:rPr lang="en-US" sz="1100" dirty="0" smtClean="0"/>
                        <a:t>Migration aspect</a:t>
                      </a:r>
                      <a:endParaRPr lang="en-US" sz="1100" dirty="0"/>
                    </a:p>
                  </a:txBody>
                  <a:tcPr/>
                </a:tc>
                <a:tc>
                  <a:txBody>
                    <a:bodyPr/>
                    <a:lstStyle/>
                    <a:p>
                      <a:r>
                        <a:rPr lang="en-US" sz="1100" dirty="0" smtClean="0"/>
                        <a:t>Investigate</a:t>
                      </a:r>
                      <a:r>
                        <a:rPr lang="en-US" sz="1100" baseline="0" dirty="0" smtClean="0"/>
                        <a:t> the mechanism on interworking with legacy network, including at least 5G system.</a:t>
                      </a:r>
                      <a:endParaRPr lang="en-US" sz="1100" dirty="0"/>
                    </a:p>
                  </a:txBody>
                  <a:tcPr/>
                </a:tc>
                <a:tc>
                  <a:txBody>
                    <a:bodyPr/>
                    <a:lstStyle/>
                    <a:p>
                      <a:r>
                        <a:rPr lang="en-US" sz="1100" dirty="0" smtClean="0"/>
                        <a:t>6G should</a:t>
                      </a:r>
                      <a:r>
                        <a:rPr lang="en-US" sz="1100" baseline="0" dirty="0" smtClean="0"/>
                        <a:t> ensure service continuity during mobility </a:t>
                      </a:r>
                      <a:r>
                        <a:rPr lang="en-US" altLang="zh-CN" sz="1100" baseline="0" dirty="0" smtClean="0"/>
                        <a:t>between 6G system and legacy system</a:t>
                      </a:r>
                      <a:endParaRPr lang="en-US" sz="1100" dirty="0"/>
                    </a:p>
                  </a:txBody>
                  <a:tcPr/>
                </a:tc>
                <a:tc>
                  <a:txBody>
                    <a:bodyPr/>
                    <a:lstStyle/>
                    <a:p>
                      <a:r>
                        <a:rPr lang="en-US" sz="1100" dirty="0" smtClean="0"/>
                        <a:t>Yes, depends</a:t>
                      </a:r>
                      <a:r>
                        <a:rPr lang="en-US" sz="1100" baseline="0" dirty="0" smtClean="0"/>
                        <a:t> on the WT#2</a:t>
                      </a:r>
                      <a:endParaRPr lang="en-US" sz="1100" dirty="0"/>
                    </a:p>
                  </a:txBody>
                  <a:tcPr/>
                </a:tc>
              </a:tr>
            </a:tbl>
          </a:graphicData>
        </a:graphic>
      </p:graphicFrame>
    </p:spTree>
    <p:extLst>
      <p:ext uri="{BB962C8B-B14F-4D97-AF65-F5344CB8AC3E}">
        <p14:creationId xmlns:p14="http://schemas.microsoft.com/office/powerpoint/2010/main" val="1662401362"/>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chemeClr val="dk1"/>
                </a:solidFill>
              </a:rPr>
              <a:t>System improvement for on existing </a:t>
            </a:r>
            <a:r>
              <a:rPr lang="en-US" altLang="zh-CN" dirty="0" smtClean="0">
                <a:solidFill>
                  <a:schemeClr val="dk1"/>
                </a:solidFill>
              </a:rPr>
              <a:t>services</a:t>
            </a:r>
            <a:endParaRPr lang="zh-CN" altLang="en-US" dirty="0"/>
          </a:p>
        </p:txBody>
      </p:sp>
      <p:sp>
        <p:nvSpPr>
          <p:cNvPr id="3" name="内容占位符 2"/>
          <p:cNvSpPr>
            <a:spLocks noGrp="1"/>
          </p:cNvSpPr>
          <p:nvPr>
            <p:ph idx="1"/>
          </p:nvPr>
        </p:nvSpPr>
        <p:spPr>
          <a:xfrm>
            <a:off x="838199" y="1825624"/>
            <a:ext cx="11178209" cy="4525479"/>
          </a:xfrm>
        </p:spPr>
        <p:txBody>
          <a:bodyPr/>
          <a:lstStyle/>
          <a:p>
            <a:pPr marL="0" indent="0">
              <a:buNone/>
            </a:pPr>
            <a:r>
              <a:rPr lang="en-US" altLang="zh-CN" sz="2000" dirty="0">
                <a:solidFill>
                  <a:schemeClr val="dk1"/>
                </a:solidFill>
              </a:rPr>
              <a:t>Simplification on Network </a:t>
            </a:r>
            <a:r>
              <a:rPr lang="en-US" altLang="zh-CN" sz="2000" dirty="0" smtClean="0">
                <a:solidFill>
                  <a:schemeClr val="dk1"/>
                </a:solidFill>
              </a:rPr>
              <a:t>slicing</a:t>
            </a:r>
          </a:p>
          <a:p>
            <a:pPr>
              <a:buFont typeface="Arial" panose="020B0604020202020204" pitchFamily="34" charset="0"/>
              <a:buChar char="•"/>
            </a:pPr>
            <a:r>
              <a:rPr lang="en-US" altLang="zh-CN" sz="2000" dirty="0" smtClean="0">
                <a:solidFill>
                  <a:schemeClr val="dk1"/>
                </a:solidFill>
              </a:rPr>
              <a:t>The network slicing selection in the UE and the network slicing handling in the network side need to be further optimized to reduce the complexity of the feature and also minimize the dependency on the UE.</a:t>
            </a:r>
            <a:endParaRPr lang="en-US" altLang="zh-CN" sz="2000" dirty="0">
              <a:solidFill>
                <a:schemeClr val="dk1"/>
              </a:solidFill>
            </a:endParaRPr>
          </a:p>
          <a:p>
            <a:pPr marL="0" indent="0">
              <a:buNone/>
            </a:pPr>
            <a:endParaRPr lang="en-US" altLang="zh-CN" sz="2000" dirty="0" smtClean="0">
              <a:solidFill>
                <a:schemeClr val="dk1"/>
              </a:solidFill>
            </a:endParaRPr>
          </a:p>
          <a:p>
            <a:pPr marL="0" indent="0">
              <a:buNone/>
            </a:pPr>
            <a:r>
              <a:rPr lang="en-US" altLang="zh-CN" sz="2000" dirty="0" smtClean="0">
                <a:solidFill>
                  <a:schemeClr val="dk1"/>
                </a:solidFill>
              </a:rPr>
              <a:t>Common </a:t>
            </a:r>
            <a:r>
              <a:rPr lang="en-US" altLang="zh-CN" sz="2000" dirty="0">
                <a:solidFill>
                  <a:schemeClr val="dk1"/>
                </a:solidFill>
              </a:rPr>
              <a:t>architecture for non 3GPP accesses, including at least FWA and </a:t>
            </a:r>
            <a:r>
              <a:rPr lang="en-US" altLang="zh-CN" sz="2000" dirty="0" err="1" smtClean="0">
                <a:solidFill>
                  <a:schemeClr val="dk1"/>
                </a:solidFill>
              </a:rPr>
              <a:t>WiFi</a:t>
            </a:r>
            <a:endParaRPr lang="en-US" altLang="zh-CN" sz="2000" dirty="0" smtClean="0">
              <a:solidFill>
                <a:schemeClr val="dk1"/>
              </a:solidFill>
            </a:endParaRPr>
          </a:p>
          <a:p>
            <a:pPr>
              <a:buFont typeface="Arial" panose="020B0604020202020204" pitchFamily="34" charset="0"/>
              <a:buChar char="•"/>
            </a:pPr>
            <a:r>
              <a:rPr lang="en-US" altLang="zh-CN" sz="2000" dirty="0" smtClean="0">
                <a:solidFill>
                  <a:schemeClr val="dk1"/>
                </a:solidFill>
              </a:rPr>
              <a:t>Define an </a:t>
            </a:r>
            <a:r>
              <a:rPr lang="en-US" altLang="zh-CN" sz="2000" dirty="0" err="1" smtClean="0">
                <a:solidFill>
                  <a:schemeClr val="dk1"/>
                </a:solidFill>
              </a:rPr>
              <a:t>ePDG</a:t>
            </a:r>
            <a:r>
              <a:rPr lang="en-US" altLang="zh-CN" sz="2000" dirty="0" smtClean="0">
                <a:solidFill>
                  <a:schemeClr val="dk1"/>
                </a:solidFill>
              </a:rPr>
              <a:t>-like NF for all non 3GPP accesses, i.e. avoid N2 interface for non 3GPP accesses</a:t>
            </a:r>
          </a:p>
          <a:p>
            <a:pPr>
              <a:buFont typeface="Arial" panose="020B0604020202020204" pitchFamily="34" charset="0"/>
              <a:buChar char="•"/>
            </a:pPr>
            <a:endParaRPr lang="en-US" altLang="zh-CN" sz="2000" dirty="0">
              <a:solidFill>
                <a:schemeClr val="dk1"/>
              </a:solidFill>
            </a:endParaRPr>
          </a:p>
          <a:p>
            <a:pPr marL="0" indent="0">
              <a:buNone/>
            </a:pPr>
            <a:r>
              <a:rPr lang="en-US" altLang="zh-CN" sz="2000" dirty="0" smtClean="0">
                <a:solidFill>
                  <a:schemeClr val="dk1"/>
                </a:solidFill>
              </a:rPr>
              <a:t>Distributed NAS</a:t>
            </a:r>
          </a:p>
          <a:p>
            <a:pPr>
              <a:buFont typeface="Arial" panose="020B0604020202020204" pitchFamily="34" charset="0"/>
              <a:buChar char="•"/>
            </a:pPr>
            <a:r>
              <a:rPr lang="en-US" altLang="zh-CN" sz="2000" dirty="0" smtClean="0">
                <a:solidFill>
                  <a:schemeClr val="dk1"/>
                </a:solidFill>
              </a:rPr>
              <a:t>The AMF is N1 termination point and it</a:t>
            </a:r>
            <a:r>
              <a:rPr lang="en-US" altLang="zh-CN" sz="2000" dirty="0" smtClean="0"/>
              <a:t> is not efficient for NAS transfer</a:t>
            </a:r>
          </a:p>
          <a:p>
            <a:pPr>
              <a:buFont typeface="Arial" panose="020B0604020202020204" pitchFamily="34" charset="0"/>
              <a:buChar char="•"/>
            </a:pPr>
            <a:r>
              <a:rPr lang="en-US" altLang="zh-CN" sz="2000" dirty="0" smtClean="0">
                <a:solidFill>
                  <a:schemeClr val="dk1"/>
                </a:solidFill>
              </a:rPr>
              <a:t>The AMF is </a:t>
            </a:r>
            <a:r>
              <a:rPr lang="en-US" altLang="zh-CN" sz="2000" dirty="0" smtClean="0"/>
              <a:t>shared </a:t>
            </a:r>
            <a:r>
              <a:rPr lang="en-US" altLang="zh-CN" sz="2000" dirty="0"/>
              <a:t>by all PDU sessions of the </a:t>
            </a:r>
            <a:r>
              <a:rPr lang="en-US" altLang="zh-CN" sz="2000" dirty="0" smtClean="0"/>
              <a:t>UE. Therefore it does not meet the isolation requirements for network slicing</a:t>
            </a:r>
          </a:p>
          <a:p>
            <a:pPr>
              <a:buFont typeface="Arial" panose="020B0604020202020204" pitchFamily="34" charset="0"/>
              <a:buChar char="•"/>
            </a:pPr>
            <a:r>
              <a:rPr lang="en-US" altLang="zh-CN" sz="2000" dirty="0" smtClean="0">
                <a:solidFill>
                  <a:schemeClr val="dk1"/>
                </a:solidFill>
              </a:rPr>
              <a:t>Study how to further split the AMF to improve the NAS efficiency and security.</a:t>
            </a:r>
            <a:endParaRPr lang="en-US" altLang="zh-CN" sz="2000" dirty="0">
              <a:solidFill>
                <a:schemeClr val="dk1"/>
              </a:solidFill>
            </a:endParaRPr>
          </a:p>
        </p:txBody>
      </p:sp>
    </p:spTree>
    <p:extLst>
      <p:ext uri="{BB962C8B-B14F-4D97-AF65-F5344CB8AC3E}">
        <p14:creationId xmlns:p14="http://schemas.microsoft.com/office/powerpoint/2010/main" val="83705807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chemeClr val="dk1"/>
                </a:solidFill>
              </a:rPr>
              <a:t>System improvement for on existing </a:t>
            </a:r>
            <a:r>
              <a:rPr lang="en-US" altLang="zh-CN" dirty="0" smtClean="0">
                <a:solidFill>
                  <a:schemeClr val="dk1"/>
                </a:solidFill>
              </a:rPr>
              <a:t>services</a:t>
            </a:r>
            <a:endParaRPr lang="zh-CN" altLang="en-US" dirty="0"/>
          </a:p>
        </p:txBody>
      </p:sp>
      <p:sp>
        <p:nvSpPr>
          <p:cNvPr id="3" name="内容占位符 2"/>
          <p:cNvSpPr>
            <a:spLocks noGrp="1"/>
          </p:cNvSpPr>
          <p:nvPr>
            <p:ph idx="1"/>
          </p:nvPr>
        </p:nvSpPr>
        <p:spPr/>
        <p:txBody>
          <a:bodyPr/>
          <a:lstStyle/>
          <a:p>
            <a:pPr marL="0" indent="0">
              <a:buNone/>
            </a:pPr>
            <a:r>
              <a:rPr lang="en-US" altLang="zh-CN" sz="2000" dirty="0" smtClean="0">
                <a:solidFill>
                  <a:schemeClr val="dk1"/>
                </a:solidFill>
              </a:rPr>
              <a:t>Enhancement </a:t>
            </a:r>
            <a:r>
              <a:rPr lang="en-US" altLang="zh-CN" sz="2000" dirty="0">
                <a:solidFill>
                  <a:schemeClr val="dk1"/>
                </a:solidFill>
              </a:rPr>
              <a:t>on Service Based </a:t>
            </a:r>
            <a:r>
              <a:rPr lang="en-US" altLang="zh-CN" sz="2000" dirty="0" smtClean="0">
                <a:solidFill>
                  <a:schemeClr val="dk1"/>
                </a:solidFill>
              </a:rPr>
              <a:t>Interface</a:t>
            </a:r>
          </a:p>
          <a:p>
            <a:pPr>
              <a:buFont typeface="Arial" panose="020B0604020202020204" pitchFamily="34" charset="0"/>
              <a:buChar char="•"/>
            </a:pPr>
            <a:r>
              <a:rPr lang="en-US" altLang="zh-CN" sz="2000" dirty="0" smtClean="0">
                <a:solidFill>
                  <a:schemeClr val="dk1"/>
                </a:solidFill>
              </a:rPr>
              <a:t>NF profiles becomes more and more complicated, which leads to inefficiency in management and NF discovery</a:t>
            </a:r>
          </a:p>
          <a:p>
            <a:pPr>
              <a:buFont typeface="Arial" panose="020B0604020202020204" pitchFamily="34" charset="0"/>
              <a:buChar char="•"/>
            </a:pPr>
            <a:r>
              <a:rPr lang="en-US" altLang="zh-CN" sz="2000" dirty="0" smtClean="0">
                <a:solidFill>
                  <a:schemeClr val="dk1"/>
                </a:solidFill>
              </a:rPr>
              <a:t>Simplify the NF profile stored in the NRF</a:t>
            </a:r>
          </a:p>
          <a:p>
            <a:pPr>
              <a:buFont typeface="Arial" panose="020B0604020202020204" pitchFamily="34" charset="0"/>
              <a:buChar char="•"/>
            </a:pPr>
            <a:r>
              <a:rPr lang="en-US" altLang="zh-CN" sz="2000" dirty="0" smtClean="0">
                <a:solidFill>
                  <a:schemeClr val="dk1"/>
                </a:solidFill>
              </a:rPr>
              <a:t>HTTP3/QUIC, can be studied in stage 3</a:t>
            </a:r>
            <a:endParaRPr lang="en-US" altLang="zh-CN" sz="2000" dirty="0">
              <a:solidFill>
                <a:schemeClr val="dk1"/>
              </a:solidFill>
            </a:endParaRPr>
          </a:p>
          <a:p>
            <a:pPr marL="0" indent="0">
              <a:buNone/>
            </a:pPr>
            <a:endParaRPr lang="en-US" altLang="zh-CN" sz="2000" dirty="0">
              <a:solidFill>
                <a:schemeClr val="dk1"/>
              </a:solidFill>
            </a:endParaRPr>
          </a:p>
          <a:p>
            <a:pPr marL="0" indent="0">
              <a:buNone/>
            </a:pPr>
            <a:r>
              <a:rPr lang="en-US" altLang="zh-CN" sz="2000" dirty="0">
                <a:solidFill>
                  <a:schemeClr val="dk1"/>
                </a:solidFill>
              </a:rPr>
              <a:t>Common AI/ML framework for both RAN and </a:t>
            </a:r>
            <a:r>
              <a:rPr lang="en-US" altLang="zh-CN" sz="2000" dirty="0" smtClean="0">
                <a:solidFill>
                  <a:schemeClr val="dk1"/>
                </a:solidFill>
              </a:rPr>
              <a:t>CN</a:t>
            </a:r>
          </a:p>
          <a:p>
            <a:pPr>
              <a:buFont typeface="Arial" panose="020B0604020202020204" pitchFamily="34" charset="0"/>
              <a:buChar char="•"/>
            </a:pPr>
            <a:r>
              <a:rPr lang="en-US" altLang="zh-CN" sz="2000" dirty="0" smtClean="0">
                <a:solidFill>
                  <a:schemeClr val="dk1"/>
                </a:solidFill>
              </a:rPr>
              <a:t>Introduce an SBI between RAN and CN for AI/ML coordination(including common LCM)</a:t>
            </a:r>
          </a:p>
          <a:p>
            <a:pPr>
              <a:buFont typeface="Arial" panose="020B0604020202020204" pitchFamily="34" charset="0"/>
              <a:buChar char="•"/>
            </a:pPr>
            <a:r>
              <a:rPr lang="en-US" altLang="zh-CN" sz="2000" dirty="0" smtClean="0">
                <a:solidFill>
                  <a:schemeClr val="dk1"/>
                </a:solidFill>
              </a:rPr>
              <a:t>Study whether and how to introduce new AI related technologies, e.g. RAG technology, Reinforcement &amp; online learning </a:t>
            </a:r>
            <a:endParaRPr lang="en-US" altLang="zh-CN" sz="2000" dirty="0">
              <a:solidFill>
                <a:schemeClr val="dk1"/>
              </a:solidFill>
            </a:endParaRPr>
          </a:p>
        </p:txBody>
      </p:sp>
    </p:spTree>
    <p:extLst>
      <p:ext uri="{BB962C8B-B14F-4D97-AF65-F5344CB8AC3E}">
        <p14:creationId xmlns:p14="http://schemas.microsoft.com/office/powerpoint/2010/main" val="203208860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chemeClr val="dk1"/>
                </a:solidFill>
              </a:rPr>
              <a:t>System improvement for on existing </a:t>
            </a:r>
            <a:r>
              <a:rPr lang="en-US" altLang="zh-CN" dirty="0" smtClean="0">
                <a:solidFill>
                  <a:schemeClr val="dk1"/>
                </a:solidFill>
              </a:rPr>
              <a:t>services</a:t>
            </a:r>
            <a:endParaRPr lang="zh-CN" altLang="en-US" dirty="0"/>
          </a:p>
        </p:txBody>
      </p:sp>
      <p:sp>
        <p:nvSpPr>
          <p:cNvPr id="3" name="内容占位符 2"/>
          <p:cNvSpPr>
            <a:spLocks noGrp="1"/>
          </p:cNvSpPr>
          <p:nvPr>
            <p:ph idx="1"/>
          </p:nvPr>
        </p:nvSpPr>
        <p:spPr/>
        <p:txBody>
          <a:bodyPr/>
          <a:lstStyle/>
          <a:p>
            <a:pPr marL="0" indent="0">
              <a:buNone/>
            </a:pPr>
            <a:r>
              <a:rPr lang="en-US" altLang="zh-CN" sz="2000" dirty="0" smtClean="0"/>
              <a:t>Integration </a:t>
            </a:r>
            <a:r>
              <a:rPr lang="en-US" altLang="zh-CN" sz="2000" dirty="0"/>
              <a:t>of Non-Terrestrial Networks (NTN</a:t>
            </a:r>
            <a:r>
              <a:rPr lang="en-US" altLang="zh-CN" sz="2000" dirty="0" smtClean="0"/>
              <a:t>)</a:t>
            </a:r>
          </a:p>
          <a:p>
            <a:pPr>
              <a:buFont typeface="Arial" panose="020B0604020202020204" pitchFamily="34" charset="0"/>
              <a:buChar char="•"/>
            </a:pPr>
            <a:r>
              <a:rPr lang="en-US" altLang="zh-CN" sz="2000" dirty="0" smtClean="0"/>
              <a:t>Support network convergence for 6G NTN access and 6G TN access</a:t>
            </a:r>
          </a:p>
          <a:p>
            <a:pPr marL="0" indent="0">
              <a:buNone/>
            </a:pPr>
            <a:endParaRPr lang="en-US" altLang="zh-CN" sz="2000" dirty="0" smtClean="0"/>
          </a:p>
          <a:p>
            <a:pPr marL="0" indent="0">
              <a:buNone/>
            </a:pPr>
            <a:r>
              <a:rPr lang="en-US" altLang="zh-CN" sz="2000" dirty="0" smtClean="0"/>
              <a:t>Enhancement on Edge Computing</a:t>
            </a:r>
          </a:p>
          <a:p>
            <a:pPr>
              <a:buFont typeface="Arial" panose="020B0604020202020204" pitchFamily="34" charset="0"/>
              <a:buChar char="•"/>
            </a:pPr>
            <a:r>
              <a:rPr lang="en-US" altLang="zh-CN" sz="2000" dirty="0" smtClean="0"/>
              <a:t>Provide communication service between Edge and cloud</a:t>
            </a:r>
          </a:p>
          <a:p>
            <a:pPr>
              <a:buFont typeface="Arial" panose="020B0604020202020204" pitchFamily="34" charset="0"/>
              <a:buChar char="•"/>
            </a:pPr>
            <a:r>
              <a:rPr lang="en-US" altLang="zh-CN" sz="2000" dirty="0" smtClean="0"/>
              <a:t>Enhanced </a:t>
            </a:r>
            <a:r>
              <a:rPr lang="en-US" altLang="zh-CN" sz="2000" dirty="0"/>
              <a:t>coordination </a:t>
            </a:r>
            <a:r>
              <a:rPr lang="en-US" altLang="zh-CN" sz="2000" dirty="0" smtClean="0"/>
              <a:t>among UE</a:t>
            </a:r>
            <a:r>
              <a:rPr lang="en-US" altLang="zh-CN" sz="2000" dirty="0"/>
              <a:t>, network and applications </a:t>
            </a:r>
            <a:r>
              <a:rPr lang="en-US" altLang="zh-CN" sz="2000" dirty="0" smtClean="0"/>
              <a:t>for Edge Computing</a:t>
            </a:r>
            <a:endParaRPr lang="en-US" altLang="zh-CN" sz="2000" dirty="0"/>
          </a:p>
          <a:p>
            <a:pPr>
              <a:buFont typeface="Arial" panose="020B0604020202020204" pitchFamily="34" charset="0"/>
              <a:buChar char="•"/>
            </a:pPr>
            <a:endParaRPr lang="en-US" altLang="zh-CN" sz="2000" dirty="0"/>
          </a:p>
          <a:p>
            <a:pPr marL="0" indent="0">
              <a:buNone/>
            </a:pPr>
            <a:r>
              <a:rPr lang="en-US" altLang="zh-CN" sz="2000" dirty="0">
                <a:solidFill>
                  <a:schemeClr val="dk1"/>
                </a:solidFill>
              </a:rPr>
              <a:t>IMS enhancement to support Voice and </a:t>
            </a:r>
            <a:r>
              <a:rPr lang="en-US" altLang="zh-CN" sz="2000" dirty="0" smtClean="0">
                <a:solidFill>
                  <a:schemeClr val="dk1"/>
                </a:solidFill>
              </a:rPr>
              <a:t>immersive communication Service</a:t>
            </a:r>
          </a:p>
          <a:p>
            <a:pPr>
              <a:buFont typeface="Arial" panose="020B0604020202020204" pitchFamily="34" charset="0"/>
              <a:buChar char="•"/>
            </a:pPr>
            <a:r>
              <a:rPr lang="en-US" altLang="zh-CN" sz="2000" dirty="0" smtClean="0"/>
              <a:t>Introduce AI agent on user plane </a:t>
            </a:r>
          </a:p>
          <a:p>
            <a:pPr>
              <a:buFont typeface="Arial" panose="020B0604020202020204" pitchFamily="34" charset="0"/>
              <a:buChar char="•"/>
            </a:pPr>
            <a:r>
              <a:rPr lang="en-US" altLang="zh-CN" sz="2000" dirty="0" smtClean="0"/>
              <a:t>Data Channel evolution</a:t>
            </a:r>
            <a:endParaRPr lang="zh-CN" altLang="en-US" sz="2000" dirty="0"/>
          </a:p>
        </p:txBody>
      </p:sp>
    </p:spTree>
    <p:extLst>
      <p:ext uri="{BB962C8B-B14F-4D97-AF65-F5344CB8AC3E}">
        <p14:creationId xmlns:p14="http://schemas.microsoft.com/office/powerpoint/2010/main" val="1699889250"/>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chemeClr val="dk1"/>
                </a:solidFill>
              </a:rPr>
              <a:t>Support </a:t>
            </a:r>
            <a:r>
              <a:rPr lang="en-US" altLang="zh-CN" dirty="0" smtClean="0">
                <a:solidFill>
                  <a:schemeClr val="dk1"/>
                </a:solidFill>
              </a:rPr>
              <a:t>new services</a:t>
            </a:r>
            <a:endParaRPr lang="zh-CN" altLang="en-US" dirty="0"/>
          </a:p>
        </p:txBody>
      </p:sp>
      <p:sp>
        <p:nvSpPr>
          <p:cNvPr id="3" name="内容占位符 2"/>
          <p:cNvSpPr>
            <a:spLocks noGrp="1"/>
          </p:cNvSpPr>
          <p:nvPr>
            <p:ph idx="1"/>
          </p:nvPr>
        </p:nvSpPr>
        <p:spPr>
          <a:xfrm>
            <a:off x="838200" y="1855443"/>
            <a:ext cx="10515600" cy="4351338"/>
          </a:xfrm>
        </p:spPr>
        <p:txBody>
          <a:bodyPr/>
          <a:lstStyle/>
          <a:p>
            <a:pPr marL="0" indent="0">
              <a:buNone/>
            </a:pPr>
            <a:r>
              <a:rPr lang="en-US" altLang="zh-CN" sz="2000" dirty="0">
                <a:solidFill>
                  <a:schemeClr val="dk1"/>
                </a:solidFill>
              </a:rPr>
              <a:t>Integration of Sensing and Communication</a:t>
            </a:r>
          </a:p>
          <a:p>
            <a:pPr>
              <a:buFont typeface="Arial" panose="020B0604020202020204" pitchFamily="34" charset="0"/>
              <a:buChar char="•"/>
            </a:pPr>
            <a:r>
              <a:rPr lang="en-US" altLang="zh-CN" sz="2000" dirty="0" smtClean="0">
                <a:solidFill>
                  <a:schemeClr val="dk1"/>
                </a:solidFill>
              </a:rPr>
              <a:t>Support of all sensing modes, use 5GA work as basis</a:t>
            </a:r>
          </a:p>
          <a:p>
            <a:pPr marL="0" indent="0">
              <a:buNone/>
            </a:pPr>
            <a:endParaRPr lang="en-US" altLang="zh-CN" sz="2000" dirty="0" smtClean="0">
              <a:solidFill>
                <a:schemeClr val="dk1"/>
              </a:solidFill>
            </a:endParaRPr>
          </a:p>
          <a:p>
            <a:pPr marL="0" indent="0">
              <a:buNone/>
            </a:pPr>
            <a:r>
              <a:rPr lang="en-US" altLang="zh-CN" sz="2000" dirty="0" smtClean="0">
                <a:solidFill>
                  <a:schemeClr val="dk1"/>
                </a:solidFill>
              </a:rPr>
              <a:t>Network </a:t>
            </a:r>
            <a:r>
              <a:rPr lang="en-US" altLang="zh-CN" sz="2000" dirty="0">
                <a:solidFill>
                  <a:schemeClr val="dk1"/>
                </a:solidFill>
              </a:rPr>
              <a:t>and Computing Convergence</a:t>
            </a:r>
          </a:p>
          <a:p>
            <a:pPr>
              <a:buFont typeface="Arial" panose="020B0604020202020204" pitchFamily="34" charset="0"/>
              <a:buChar char="•"/>
            </a:pPr>
            <a:r>
              <a:rPr lang="en-US" altLang="zh-CN" sz="2000" dirty="0" smtClean="0"/>
              <a:t>Support of UE task Offloading to network, at least including XR application and AI/ML-based application</a:t>
            </a:r>
          </a:p>
          <a:p>
            <a:pPr marL="0" indent="0">
              <a:buNone/>
            </a:pPr>
            <a:r>
              <a:rPr lang="en-US" altLang="zh-CN" sz="2000" dirty="0" smtClean="0"/>
              <a:t> </a:t>
            </a:r>
          </a:p>
          <a:p>
            <a:pPr marL="0" indent="0">
              <a:buNone/>
            </a:pPr>
            <a:r>
              <a:rPr lang="en-US" altLang="zh-CN" sz="2000" dirty="0" smtClean="0"/>
              <a:t>Unified </a:t>
            </a:r>
            <a:r>
              <a:rPr lang="en-US" altLang="zh-CN" sz="2000" dirty="0"/>
              <a:t>Data </a:t>
            </a:r>
            <a:r>
              <a:rPr lang="en-US" altLang="zh-CN" sz="2000" dirty="0" smtClean="0"/>
              <a:t>Framework</a:t>
            </a:r>
            <a:endParaRPr lang="en-US" altLang="zh-CN" sz="2000" dirty="0"/>
          </a:p>
          <a:p>
            <a:pPr>
              <a:buFont typeface="Arial" panose="020B0604020202020204" pitchFamily="34" charset="0"/>
              <a:buChar char="•"/>
            </a:pPr>
            <a:r>
              <a:rPr lang="en-US" altLang="zh-CN" sz="2000" dirty="0" smtClean="0">
                <a:solidFill>
                  <a:schemeClr val="dk1"/>
                </a:solidFill>
              </a:rPr>
              <a:t>Define an unified data framework for any data service, including data collection, data storage, data transition, data exposure, etc.</a:t>
            </a:r>
          </a:p>
        </p:txBody>
      </p:sp>
    </p:spTree>
    <p:extLst>
      <p:ext uri="{BB962C8B-B14F-4D97-AF65-F5344CB8AC3E}">
        <p14:creationId xmlns:p14="http://schemas.microsoft.com/office/powerpoint/2010/main" val="1316195495"/>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chemeClr val="dk1"/>
                </a:solidFill>
              </a:rPr>
              <a:t>Support </a:t>
            </a:r>
            <a:r>
              <a:rPr lang="en-US" altLang="zh-CN" dirty="0" smtClean="0">
                <a:solidFill>
                  <a:schemeClr val="dk1"/>
                </a:solidFill>
              </a:rPr>
              <a:t>new services</a:t>
            </a:r>
            <a:endParaRPr lang="zh-CN" altLang="en-US" dirty="0"/>
          </a:p>
        </p:txBody>
      </p:sp>
      <p:sp>
        <p:nvSpPr>
          <p:cNvPr id="3" name="内容占位符 2"/>
          <p:cNvSpPr>
            <a:spLocks noGrp="1"/>
          </p:cNvSpPr>
          <p:nvPr>
            <p:ph idx="1"/>
          </p:nvPr>
        </p:nvSpPr>
        <p:spPr>
          <a:xfrm>
            <a:off x="838200" y="1815686"/>
            <a:ext cx="10515600" cy="4351338"/>
          </a:xfrm>
        </p:spPr>
        <p:txBody>
          <a:bodyPr/>
          <a:lstStyle/>
          <a:p>
            <a:pPr marL="0" indent="0">
              <a:buNone/>
            </a:pPr>
            <a:r>
              <a:rPr lang="en-US" altLang="zh-CN" sz="2000" dirty="0" smtClean="0">
                <a:solidFill>
                  <a:schemeClr val="dk1"/>
                </a:solidFill>
              </a:rPr>
              <a:t>AI </a:t>
            </a:r>
            <a:r>
              <a:rPr lang="en-US" altLang="zh-CN" sz="2000" dirty="0">
                <a:solidFill>
                  <a:schemeClr val="dk1"/>
                </a:solidFill>
              </a:rPr>
              <a:t>Agent Communication</a:t>
            </a:r>
          </a:p>
          <a:p>
            <a:pPr>
              <a:buFont typeface="Arial" panose="020B0604020202020204" pitchFamily="34" charset="0"/>
              <a:buChar char="•"/>
            </a:pPr>
            <a:r>
              <a:rPr lang="en-US" altLang="zh-CN" sz="2000" dirty="0" smtClean="0">
                <a:solidFill>
                  <a:schemeClr val="dk1"/>
                </a:solidFill>
              </a:rPr>
              <a:t>Support communication between AI agents(as UE), including at least registration and authentication for AI agent, session management for AI agent, etc.</a:t>
            </a:r>
          </a:p>
          <a:p>
            <a:pPr>
              <a:buFont typeface="Arial" panose="020B0604020202020204" pitchFamily="34" charset="0"/>
              <a:buChar char="•"/>
            </a:pPr>
            <a:r>
              <a:rPr lang="en-US" altLang="zh-CN" sz="2000" dirty="0" smtClean="0">
                <a:solidFill>
                  <a:schemeClr val="dk1"/>
                </a:solidFill>
              </a:rPr>
              <a:t>Introduce intent based AI Agent in the core network to improve the network efficiency and provide better user experience(e.g. NF selection).</a:t>
            </a:r>
          </a:p>
          <a:p>
            <a:pPr>
              <a:buFont typeface="Arial" panose="020B0604020202020204" pitchFamily="34" charset="0"/>
              <a:buChar char="•"/>
            </a:pPr>
            <a:endParaRPr lang="en-US" altLang="zh-CN" sz="2000" dirty="0" smtClean="0">
              <a:solidFill>
                <a:schemeClr val="dk1"/>
              </a:solidFill>
            </a:endParaRPr>
          </a:p>
          <a:p>
            <a:pPr marL="0" indent="0">
              <a:buNone/>
            </a:pPr>
            <a:r>
              <a:rPr lang="en-US" altLang="zh-CN" sz="2000" dirty="0" smtClean="0">
                <a:solidFill>
                  <a:schemeClr val="dk1"/>
                </a:solidFill>
              </a:rPr>
              <a:t>Distributed Autonomous</a:t>
            </a:r>
            <a:r>
              <a:rPr lang="en-US" altLang="zh-CN" sz="2000" dirty="0">
                <a:solidFill>
                  <a:schemeClr val="dk1"/>
                </a:solidFill>
              </a:rPr>
              <a:t> N</a:t>
            </a:r>
            <a:r>
              <a:rPr lang="en-US" altLang="zh-CN" sz="2000" dirty="0" smtClean="0">
                <a:solidFill>
                  <a:schemeClr val="dk1"/>
                </a:solidFill>
              </a:rPr>
              <a:t>etwork</a:t>
            </a:r>
          </a:p>
          <a:p>
            <a:pPr>
              <a:buFont typeface="Arial" panose="020B0604020202020204" pitchFamily="34" charset="0"/>
              <a:buChar char="•"/>
            </a:pPr>
            <a:r>
              <a:rPr lang="en-US" altLang="zh-CN" sz="2000" dirty="0" smtClean="0"/>
              <a:t>Define </a:t>
            </a:r>
            <a:r>
              <a:rPr lang="en-US" altLang="zh-CN" sz="2000" dirty="0">
                <a:solidFill>
                  <a:schemeClr val="dk1"/>
                </a:solidFill>
              </a:rPr>
              <a:t>A</a:t>
            </a:r>
            <a:r>
              <a:rPr lang="en-US" altLang="zh-CN" sz="2000" dirty="0" smtClean="0">
                <a:solidFill>
                  <a:schemeClr val="dk1"/>
                </a:solidFill>
              </a:rPr>
              <a:t>utonomous </a:t>
            </a:r>
            <a:r>
              <a:rPr lang="en-US" altLang="zh-CN" sz="2000" dirty="0"/>
              <a:t>N</a:t>
            </a:r>
            <a:r>
              <a:rPr lang="en-US" altLang="zh-CN" sz="2000" dirty="0" smtClean="0"/>
              <a:t>etwork with minimum set of NFs to support localized service</a:t>
            </a:r>
          </a:p>
          <a:p>
            <a:pPr>
              <a:buFont typeface="Arial" panose="020B0604020202020204" pitchFamily="34" charset="0"/>
              <a:buChar char="•"/>
            </a:pPr>
            <a:r>
              <a:rPr lang="en-US" altLang="zh-CN" sz="2000" dirty="0" smtClean="0"/>
              <a:t>Enhancement on interactions between Distributed </a:t>
            </a:r>
            <a:r>
              <a:rPr lang="en-US" altLang="zh-CN" sz="2000" dirty="0">
                <a:solidFill>
                  <a:schemeClr val="dk1"/>
                </a:solidFill>
              </a:rPr>
              <a:t>Autonomous </a:t>
            </a:r>
            <a:r>
              <a:rPr lang="en-US" altLang="zh-CN" sz="2000" dirty="0" smtClean="0">
                <a:solidFill>
                  <a:schemeClr val="dk1"/>
                </a:solidFill>
              </a:rPr>
              <a:t>Network and MNO Network</a:t>
            </a:r>
          </a:p>
          <a:p>
            <a:pPr>
              <a:buFont typeface="Arial" panose="020B0604020202020204" pitchFamily="34" charset="0"/>
              <a:buChar char="•"/>
            </a:pPr>
            <a:r>
              <a:rPr lang="en-US" altLang="zh-CN" sz="2000" dirty="0" smtClean="0">
                <a:solidFill>
                  <a:schemeClr val="dk1"/>
                </a:solidFill>
              </a:rPr>
              <a:t>Distributed </a:t>
            </a:r>
            <a:r>
              <a:rPr lang="en-US" altLang="zh-CN" sz="2000" dirty="0">
                <a:solidFill>
                  <a:schemeClr val="dk1"/>
                </a:solidFill>
              </a:rPr>
              <a:t>Autonomous N</a:t>
            </a:r>
            <a:r>
              <a:rPr lang="en-US" altLang="zh-CN" sz="2000" dirty="0" smtClean="0">
                <a:solidFill>
                  <a:schemeClr val="dk1"/>
                </a:solidFill>
              </a:rPr>
              <a:t>etwork discovery and selection</a:t>
            </a:r>
            <a:endParaRPr lang="en-US" altLang="zh-CN" sz="2000" dirty="0" smtClean="0"/>
          </a:p>
        </p:txBody>
      </p:sp>
    </p:spTree>
    <p:extLst>
      <p:ext uri="{BB962C8B-B14F-4D97-AF65-F5344CB8AC3E}">
        <p14:creationId xmlns:p14="http://schemas.microsoft.com/office/powerpoint/2010/main" val="983046587"/>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xmlns="" id="{8B215120-9330-4C24-86C0-93DB3C460B0D}"/>
              </a:ext>
            </a:extLst>
          </p:cNvPr>
          <p:cNvSpPr>
            <a:spLocks noGrp="1"/>
          </p:cNvSpPr>
          <p:nvPr>
            <p:ph idx="1"/>
          </p:nvPr>
        </p:nvSpPr>
        <p:spPr/>
        <p:txBody>
          <a:bodyPr/>
          <a:lstStyle/>
          <a:p>
            <a:pPr>
              <a:buFont typeface="Arial" panose="020B0604020202020204" pitchFamily="34" charset="0"/>
              <a:buChar char="•"/>
            </a:pPr>
            <a:r>
              <a:rPr lang="en-US" altLang="zh-CN" dirty="0" smtClean="0">
                <a:solidFill>
                  <a:schemeClr val="dk1"/>
                </a:solidFill>
              </a:rPr>
              <a:t>SA2 should study the system </a:t>
            </a:r>
            <a:r>
              <a:rPr lang="en-US" altLang="zh-CN" dirty="0">
                <a:solidFill>
                  <a:schemeClr val="dk1"/>
                </a:solidFill>
              </a:rPr>
              <a:t>improvement for </a:t>
            </a:r>
            <a:r>
              <a:rPr lang="en-US" altLang="zh-CN" dirty="0" smtClean="0">
                <a:solidFill>
                  <a:schemeClr val="dk1"/>
                </a:solidFill>
              </a:rPr>
              <a:t>existing services in non-backward compatible manner, to reduce the system complexity with better network performance and better user experience.</a:t>
            </a:r>
          </a:p>
          <a:p>
            <a:pPr>
              <a:buFont typeface="Arial" panose="020B0604020202020204" pitchFamily="34" charset="0"/>
              <a:buChar char="•"/>
            </a:pPr>
            <a:endParaRPr lang="en-US" altLang="zh-CN" dirty="0" smtClean="0">
              <a:solidFill>
                <a:schemeClr val="dk1"/>
              </a:solidFill>
            </a:endParaRPr>
          </a:p>
          <a:p>
            <a:pPr>
              <a:buFont typeface="Arial" panose="020B0604020202020204" pitchFamily="34" charset="0"/>
              <a:buChar char="•"/>
            </a:pPr>
            <a:r>
              <a:rPr lang="en-US" altLang="zh-CN" dirty="0" smtClean="0">
                <a:solidFill>
                  <a:schemeClr val="dk1"/>
                </a:solidFill>
              </a:rPr>
              <a:t>SA2 should define a future-proof framework to support new services , to enable continuous innovation based on new technology trends. </a:t>
            </a:r>
          </a:p>
          <a:p>
            <a:pPr>
              <a:buFont typeface="Arial" panose="020B0604020202020204" pitchFamily="34" charset="0"/>
              <a:buChar char="•"/>
            </a:pPr>
            <a:endParaRPr lang="en-US" altLang="zh-CN" dirty="0" smtClean="0">
              <a:solidFill>
                <a:schemeClr val="dk1"/>
              </a:solidFill>
            </a:endParaRPr>
          </a:p>
          <a:p>
            <a:pPr>
              <a:buFont typeface="Arial" panose="020B0604020202020204" pitchFamily="34" charset="0"/>
              <a:buChar char="•"/>
            </a:pPr>
            <a:r>
              <a:rPr lang="en-US" altLang="zh-CN" dirty="0" smtClean="0"/>
              <a:t>SA2 should study the interworking </a:t>
            </a:r>
            <a:r>
              <a:rPr lang="en-US" altLang="zh-CN" dirty="0"/>
              <a:t>and </a:t>
            </a:r>
            <a:r>
              <a:rPr lang="en-US" altLang="zh-CN" dirty="0" smtClean="0"/>
              <a:t>migration with legacy systems, to meet the service continuity requirements.</a:t>
            </a:r>
            <a:endParaRPr lang="en-US" altLang="zh-CN" dirty="0"/>
          </a:p>
          <a:p>
            <a:endParaRPr lang="en-US" altLang="zh-CN" dirty="0">
              <a:solidFill>
                <a:schemeClr val="dk1"/>
              </a:solidFill>
            </a:endParaRPr>
          </a:p>
          <a:p>
            <a:endParaRPr lang="en-US" altLang="zh-CN" dirty="0">
              <a:solidFill>
                <a:schemeClr val="dk1"/>
              </a:solidFill>
            </a:endParaRPr>
          </a:p>
          <a:p>
            <a:endParaRPr lang="en-US" altLang="en-US" dirty="0"/>
          </a:p>
        </p:txBody>
      </p:sp>
    </p:spTree>
    <p:extLst>
      <p:ext uri="{BB962C8B-B14F-4D97-AF65-F5344CB8AC3E}">
        <p14:creationId xmlns:p14="http://schemas.microsoft.com/office/powerpoint/2010/main" val="2424538177"/>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14236</TotalTime>
  <Words>795</Words>
  <Application>Microsoft Office PowerPoint</Application>
  <PresentationFormat>宽屏</PresentationFormat>
  <Paragraphs>103</Paragraphs>
  <Slides>9</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Arial </vt:lpstr>
      <vt:lpstr>宋体</vt:lpstr>
      <vt:lpstr>Arial</vt:lpstr>
      <vt:lpstr>Calibri</vt:lpstr>
      <vt:lpstr>Calibri Light</vt:lpstr>
      <vt:lpstr>Times New Roman</vt:lpstr>
      <vt:lpstr>Office Theme</vt:lpstr>
      <vt:lpstr>ZTE view on 6G scope for Architecture</vt:lpstr>
      <vt:lpstr>Outline</vt:lpstr>
      <vt:lpstr>View on 6G SID Scope Content for Architecture</vt:lpstr>
      <vt:lpstr>System improvement for on existing services</vt:lpstr>
      <vt:lpstr>System improvement for on existing services</vt:lpstr>
      <vt:lpstr>System improvement for on existing services</vt:lpstr>
      <vt:lpstr>Support new services</vt:lpstr>
      <vt:lpstr>Support new services</vt:lpstr>
      <vt:lpstr>Summary</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ZTE</cp:lastModifiedBy>
  <cp:revision>685</cp:revision>
  <dcterms:created xsi:type="dcterms:W3CDTF">2010-02-05T13:52:04Z</dcterms:created>
  <dcterms:modified xsi:type="dcterms:W3CDTF">2025-03-28T10:57:27Z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