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5" r:id="rId7"/>
    <p:sldId id="367" r:id="rId8"/>
    <p:sldId id="368" r:id="rId9"/>
    <p:sldId id="369" r:id="rId10"/>
    <p:sldId id="3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CE1B7E-BBEE-44B4-ADCF-03076B43D4EF}" v="5" dt="2025-03-28T12:24:26.6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64" autoAdjust="0"/>
    <p:restoredTop sz="94679" autoAdjust="0"/>
  </p:normalViewPr>
  <p:slideViewPr>
    <p:cSldViewPr snapToGrid="0">
      <p:cViewPr varScale="1">
        <p:scale>
          <a:sx n="62" d="100"/>
          <a:sy n="62" d="100"/>
        </p:scale>
        <p:origin x="944" y="2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26630-4D52-FF57-01F2-535B579527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670B1-47B0-7D16-BE4F-DF4373F2D4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369918-B0BE-31BB-6F91-44F308E0A0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6D1EA9-0830-F8ED-CCEF-7E411802F65F}"/>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453291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CB9D3-5FAA-8A84-0D92-B8C9EA2E2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51E5FB-B737-506B-9D21-031861803C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560463-7397-78A7-0EA3-0830DE3F93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2A90F3-FC50-CFBE-5ECB-9B2D0DB7B61B}"/>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75839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D042B-01FD-A714-C17E-B08D1A947B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5A1C7A-EE9D-065D-C49E-FB0084E4D1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353DE6-55E5-DD21-9BA6-C34DF12977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994F52-8396-DCE8-C908-7EAC4B8E79E0}"/>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535139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93488D3A-07E2-8CF3-06CF-AE8CCDC606C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S2-2503611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Topics for SA2 6G Study</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Agenda Item: 30.7</a:t>
            </a:r>
          </a:p>
          <a:p>
            <a:pPr marL="0" indent="0" eaLnBrk="1" hangingPunct="1">
              <a:buFontTx/>
              <a:buNone/>
            </a:pPr>
            <a:r>
              <a:rPr lang="en-GB" altLang="en-US" dirty="0"/>
              <a:t>Vodafone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sz="2800" i="0" dirty="0"/>
              <a:t>The adoption of 5GC has not been fast and many operators are unenthusiastic about another major change in the core network. We should examine the commercial drivers for </a:t>
            </a:r>
            <a:r>
              <a:rPr lang="en-US" sz="2800" b="1" i="0" u="sng" dirty="0"/>
              <a:t>any</a:t>
            </a:r>
            <a:r>
              <a:rPr lang="en-US" sz="2800" i="0" dirty="0"/>
              <a:t> change to the core network for a new 6G RAT.</a:t>
            </a:r>
            <a:endParaRPr lang="en-US" altLang="en-US" dirty="0"/>
          </a:p>
          <a:p>
            <a:r>
              <a:rPr lang="en-GB" dirty="0"/>
              <a:t>We need strong focus on the cost and energy efficiency for 6G</a:t>
            </a:r>
            <a:r>
              <a:rPr lang="en-US" altLang="en-US" dirty="0"/>
              <a:t>.</a:t>
            </a:r>
          </a:p>
          <a:p>
            <a:r>
              <a:rPr lang="en-US" altLang="en-US" dirty="0"/>
              <a:t>Migration is important.</a:t>
            </a:r>
          </a:p>
          <a:p>
            <a:r>
              <a:rPr lang="en-US" altLang="en-US" dirty="0"/>
              <a:t>Simplify procedures &amp; discontinue features without market traction.</a:t>
            </a:r>
          </a:p>
          <a:p>
            <a:endParaRPr lang="en-US" altLang="en-US" dirty="0"/>
          </a:p>
          <a:p>
            <a:endParaRPr lang="en-US" altLang="en-US" dirty="0"/>
          </a:p>
          <a:p>
            <a:endParaRPr lang="en-US" altLang="en-US" dirty="0"/>
          </a:p>
        </p:txBody>
      </p:sp>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Overview</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560387"/>
            <a:ext cx="10515600" cy="1130301"/>
          </a:xfrm>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74943525"/>
              </p:ext>
            </p:extLst>
          </p:nvPr>
        </p:nvGraphicFramePr>
        <p:xfrm>
          <a:off x="0" y="1801784"/>
          <a:ext cx="11866068" cy="4221480"/>
        </p:xfrm>
        <a:graphic>
          <a:graphicData uri="http://schemas.openxmlformats.org/drawingml/2006/table">
            <a:tbl>
              <a:tblPr firstRow="1" bandRow="1">
                <a:tableStyleId>{5C22544A-7EE6-4342-B048-85BDC9FD1C3A}</a:tableStyleId>
              </a:tblPr>
              <a:tblGrid>
                <a:gridCol w="888100">
                  <a:extLst>
                    <a:ext uri="{9D8B030D-6E8A-4147-A177-3AD203B41FA5}">
                      <a16:colId xmlns:a16="http://schemas.microsoft.com/office/drawing/2014/main" val="2236238882"/>
                    </a:ext>
                  </a:extLst>
                </a:gridCol>
                <a:gridCol w="1558456">
                  <a:extLst>
                    <a:ext uri="{9D8B030D-6E8A-4147-A177-3AD203B41FA5}">
                      <a16:colId xmlns:a16="http://schemas.microsoft.com/office/drawing/2014/main" val="562605877"/>
                    </a:ext>
                  </a:extLst>
                </a:gridCol>
                <a:gridCol w="4014065">
                  <a:extLst>
                    <a:ext uri="{9D8B030D-6E8A-4147-A177-3AD203B41FA5}">
                      <a16:colId xmlns:a16="http://schemas.microsoft.com/office/drawing/2014/main" val="824553124"/>
                    </a:ext>
                  </a:extLst>
                </a:gridCol>
                <a:gridCol w="3863270">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050" i="0" dirty="0">
                          <a:solidFill>
                            <a:schemeClr val="tx1"/>
                          </a:solidFill>
                        </a:rPr>
                        <a:t>1</a:t>
                      </a:r>
                    </a:p>
                  </a:txBody>
                  <a:tcPr/>
                </a:tc>
                <a:tc>
                  <a:txBody>
                    <a:bodyPr/>
                    <a:lstStyle/>
                    <a:p>
                      <a:r>
                        <a:rPr lang="en-US" sz="1100" i="0" dirty="0">
                          <a:solidFill>
                            <a:schemeClr val="tx1"/>
                          </a:solidFill>
                        </a:rPr>
                        <a:t>Reuse 5GC, evolve 5GC, or new Core?</a:t>
                      </a:r>
                    </a:p>
                  </a:txBody>
                  <a:tcPr/>
                </a:tc>
                <a:tc>
                  <a:txBody>
                    <a:bodyPr/>
                    <a:lstStyle/>
                    <a:p>
                      <a:pPr marL="171450" indent="-171450">
                        <a:buFontTx/>
                        <a:buChar char="-"/>
                      </a:pPr>
                      <a:r>
                        <a:rPr lang="en-US" sz="1100" i="0" dirty="0">
                          <a:solidFill>
                            <a:schemeClr val="tx1"/>
                          </a:solidFill>
                        </a:rPr>
                        <a:t>identify key pain points with 5GC</a:t>
                      </a:r>
                    </a:p>
                    <a:p>
                      <a:pPr marL="171450" indent="-171450">
                        <a:buFontTx/>
                        <a:buChar char="-"/>
                      </a:pPr>
                      <a:r>
                        <a:rPr lang="en-GB" sz="1100" dirty="0">
                          <a:solidFill>
                            <a:schemeClr val="tx1"/>
                          </a:solidFill>
                        </a:rPr>
                        <a:t>identify modifications to use with 6G RAN and justify (identify business drivers)</a:t>
                      </a:r>
                      <a:endParaRPr lang="en-US" sz="1100" i="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The adoption of 5GC has not been fast and many operators are unenthusiastic about another major change in the core network. We should examine the commercial drivers for any change to the 5GC for 6G RAN (beyond adding an optional 6G RAT Type IE to N2-AP and related subscription control).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i="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Note that quantum safe security is needed independently of any new RAT and is not driven by 6G.</a:t>
                      </a:r>
                    </a:p>
                  </a:txBody>
                  <a:tcPr/>
                </a:tc>
                <a:tc>
                  <a:txBody>
                    <a:bodyPr/>
                    <a:lstStyle/>
                    <a:p>
                      <a:endParaRPr lang="en-US" sz="1100" i="0" dirty="0">
                        <a:solidFill>
                          <a:schemeClr val="tx1"/>
                        </a:solidFill>
                      </a:endParaRPr>
                    </a:p>
                  </a:txBody>
                  <a:tcPr/>
                </a:tc>
                <a:extLst>
                  <a:ext uri="{0D108BD9-81ED-4DB2-BD59-A6C34878D82A}">
                    <a16:rowId xmlns:a16="http://schemas.microsoft.com/office/drawing/2014/main" val="1172280796"/>
                  </a:ext>
                </a:extLst>
              </a:tr>
              <a:tr h="370840">
                <a:tc>
                  <a:txBody>
                    <a:bodyPr/>
                    <a:lstStyle/>
                    <a:p>
                      <a:r>
                        <a:rPr lang="en-US" sz="1100" i="0" dirty="0">
                          <a:solidFill>
                            <a:schemeClr val="tx1"/>
                          </a:solidFill>
                        </a:rPr>
                        <a:t>2</a:t>
                      </a:r>
                    </a:p>
                  </a:txBody>
                  <a:tcPr/>
                </a:tc>
                <a:tc>
                  <a:txBody>
                    <a:bodyPr/>
                    <a:lstStyle/>
                    <a:p>
                      <a:r>
                        <a:rPr lang="en-US" sz="1100" i="0" dirty="0">
                          <a:solidFill>
                            <a:schemeClr val="tx1"/>
                          </a:solidFill>
                        </a:rPr>
                        <a:t>Migration to 6G (if no inter-RAT dual connectivity)</a:t>
                      </a:r>
                    </a:p>
                  </a:txBody>
                  <a:tcPr/>
                </a:tc>
                <a:tc>
                  <a:txBody>
                    <a:bodyPr/>
                    <a:lstStyle/>
                    <a:p>
                      <a:r>
                        <a:rPr lang="en-US" sz="1100" i="0" dirty="0">
                          <a:solidFill>
                            <a:schemeClr val="tx1"/>
                          </a:solidFill>
                        </a:rPr>
                        <a:t>Amongst other tasks, study techniques for:</a:t>
                      </a:r>
                    </a:p>
                    <a:p>
                      <a:pPr marL="171450" indent="-171450">
                        <a:buFontTx/>
                        <a:buChar char="-"/>
                      </a:pPr>
                      <a:r>
                        <a:rPr lang="en-US" sz="1100" i="0" dirty="0">
                          <a:solidFill>
                            <a:schemeClr val="tx1"/>
                          </a:solidFill>
                        </a:rPr>
                        <a:t>Handover to 5G in case 6G connection quality degrades very early in the 6G connection</a:t>
                      </a:r>
                    </a:p>
                    <a:p>
                      <a:pPr marL="171450" indent="-171450">
                        <a:buFontTx/>
                        <a:buChar char="-"/>
                      </a:pPr>
                      <a:r>
                        <a:rPr lang="en-US" sz="1100" i="0" dirty="0">
                          <a:solidFill>
                            <a:schemeClr val="tx1"/>
                          </a:solidFill>
                        </a:rPr>
                        <a:t>Signalling free idle mode mobility between 5G &lt;-&gt; 6G to enable idle mode mobiles to be easily pushed to the 6G layers</a:t>
                      </a:r>
                    </a:p>
                    <a:p>
                      <a:endParaRPr lang="en-US" sz="1100" i="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We should study how e.g. a high 6G frequency capacity layer can give good customer service without lower frequency 6G coverage.</a:t>
                      </a:r>
                    </a:p>
                  </a:txBody>
                  <a:tcPr/>
                </a:tc>
                <a:tc>
                  <a:txBody>
                    <a:bodyPr/>
                    <a:lstStyle/>
                    <a:p>
                      <a:r>
                        <a:rPr lang="en-US" sz="1100" i="0" dirty="0">
                          <a:solidFill>
                            <a:schemeClr val="tx1"/>
                          </a:solidFill>
                        </a:rPr>
                        <a:t>Results are useful for plenary level decisions on migration.</a:t>
                      </a:r>
                    </a:p>
                  </a:txBody>
                  <a:tcPr/>
                </a:tc>
                <a:extLst>
                  <a:ext uri="{0D108BD9-81ED-4DB2-BD59-A6C34878D82A}">
                    <a16:rowId xmlns:a16="http://schemas.microsoft.com/office/drawing/2014/main" val="3038779548"/>
                  </a:ext>
                </a:extLst>
              </a:tr>
              <a:tr h="370840">
                <a:tc>
                  <a:txBody>
                    <a:bodyPr/>
                    <a:lstStyle/>
                    <a:p>
                      <a:r>
                        <a:rPr lang="en-US" sz="1050" i="0" dirty="0">
                          <a:solidFill>
                            <a:schemeClr val="tx1"/>
                          </a:solidFill>
                        </a:rPr>
                        <a:t>3</a:t>
                      </a:r>
                    </a:p>
                  </a:txBody>
                  <a:tcPr/>
                </a:tc>
                <a:tc>
                  <a:txBody>
                    <a:bodyPr/>
                    <a:lstStyle/>
                    <a:p>
                      <a:r>
                        <a:rPr lang="en-US" sz="1100" i="0" dirty="0">
                          <a:solidFill>
                            <a:schemeClr val="tx1"/>
                          </a:solidFill>
                        </a:rPr>
                        <a:t>Simplification of procedures / non-continuation of unused 5G features with 6G RAT</a:t>
                      </a:r>
                    </a:p>
                  </a:txBody>
                  <a:tcPr/>
                </a:tc>
                <a:tc>
                  <a:txBody>
                    <a:bodyPr/>
                    <a:lstStyle/>
                    <a:p>
                      <a:r>
                        <a:rPr lang="en-US" sz="1100" i="0" dirty="0">
                          <a:solidFill>
                            <a:schemeClr val="tx1"/>
                          </a:solidFill>
                        </a:rPr>
                        <a:t>- Study which 5GC procedures do not need to be supported with 6G RAT, and which procedures need radical simplification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A number of 3GPP features have failed to gain market traction while others have proved unduly complex. There is a need to consider what to do with these features with a 6G RAT.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i="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Examples: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dirty="0">
                          <a:solidFill>
                            <a:schemeClr val="tx1"/>
                          </a:solidFill>
                        </a:rPr>
                        <a:t>Not continue: </a:t>
                      </a:r>
                      <a:r>
                        <a:rPr lang="en-US" sz="1100" i="0" dirty="0" err="1">
                          <a:solidFill>
                            <a:schemeClr val="tx1"/>
                          </a:solidFill>
                        </a:rPr>
                        <a:t>sidelink</a:t>
                      </a:r>
                      <a:r>
                        <a:rPr lang="en-US" sz="1100" i="0" dirty="0">
                          <a:solidFill>
                            <a:schemeClr val="tx1"/>
                          </a:solidFill>
                        </a:rPr>
                        <a:t>; Multicast/broadcast; LADN;…</a:t>
                      </a:r>
                    </a:p>
                    <a:p>
                      <a:endParaRPr lang="en-US" sz="1100" i="0" dirty="0">
                        <a:solidFill>
                          <a:schemeClr val="tx1"/>
                        </a:solidFill>
                      </a:endParaRPr>
                    </a:p>
                  </a:txBody>
                  <a:tcPr/>
                </a:tc>
                <a:tc>
                  <a:txBody>
                    <a:bodyPr/>
                    <a:lstStyle/>
                    <a:p>
                      <a:endParaRPr lang="en-US" sz="1100" i="0" dirty="0">
                        <a:solidFill>
                          <a:srgbClr val="FF0000"/>
                        </a:solidFill>
                      </a:endParaRPr>
                    </a:p>
                  </a:txBody>
                  <a:tcPr/>
                </a:tc>
                <a:extLst>
                  <a:ext uri="{0D108BD9-81ED-4DB2-BD59-A6C34878D82A}">
                    <a16:rowId xmlns:a16="http://schemas.microsoft.com/office/drawing/2014/main" val="2214602408"/>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6710B-0A0F-F5B2-8473-F8567CFE1A12}"/>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6C71ECD6-9C43-4A31-5E5C-C21240AE6F89}"/>
              </a:ext>
            </a:extLst>
          </p:cNvPr>
          <p:cNvSpPr>
            <a:spLocks noGrp="1"/>
          </p:cNvSpPr>
          <p:nvPr>
            <p:ph type="title"/>
          </p:nvPr>
        </p:nvSpPr>
        <p:spPr>
          <a:xfrm>
            <a:off x="838200" y="560387"/>
            <a:ext cx="10515600" cy="1130301"/>
          </a:xfrm>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E47FD90C-D3F9-A3A7-C23D-80DC2AE8EA6F}"/>
              </a:ext>
            </a:extLst>
          </p:cNvPr>
          <p:cNvGraphicFramePr>
            <a:graphicFrameLocks noGrp="1"/>
          </p:cNvGraphicFramePr>
          <p:nvPr>
            <p:ph idx="1"/>
            <p:extLst>
              <p:ext uri="{D42A27DB-BD31-4B8C-83A1-F6EECF244321}">
                <p14:modId xmlns:p14="http://schemas.microsoft.com/office/powerpoint/2010/main" val="4232301203"/>
              </p:ext>
            </p:extLst>
          </p:nvPr>
        </p:nvGraphicFramePr>
        <p:xfrm>
          <a:off x="0" y="1814790"/>
          <a:ext cx="11866068" cy="3718560"/>
        </p:xfrm>
        <a:graphic>
          <a:graphicData uri="http://schemas.openxmlformats.org/drawingml/2006/table">
            <a:tbl>
              <a:tblPr firstRow="1" bandRow="1">
                <a:tableStyleId>{5C22544A-7EE6-4342-B048-85BDC9FD1C3A}</a:tableStyleId>
              </a:tblPr>
              <a:tblGrid>
                <a:gridCol w="675118">
                  <a:extLst>
                    <a:ext uri="{9D8B030D-6E8A-4147-A177-3AD203B41FA5}">
                      <a16:colId xmlns:a16="http://schemas.microsoft.com/office/drawing/2014/main" val="2236238882"/>
                    </a:ext>
                  </a:extLst>
                </a:gridCol>
                <a:gridCol w="726392">
                  <a:extLst>
                    <a:ext uri="{9D8B030D-6E8A-4147-A177-3AD203B41FA5}">
                      <a16:colId xmlns:a16="http://schemas.microsoft.com/office/drawing/2014/main" val="562605877"/>
                    </a:ext>
                  </a:extLst>
                </a:gridCol>
                <a:gridCol w="3819419">
                  <a:extLst>
                    <a:ext uri="{9D8B030D-6E8A-4147-A177-3AD203B41FA5}">
                      <a16:colId xmlns:a16="http://schemas.microsoft.com/office/drawing/2014/main" val="824553124"/>
                    </a:ext>
                  </a:extLst>
                </a:gridCol>
                <a:gridCol w="5615138">
                  <a:extLst>
                    <a:ext uri="{9D8B030D-6E8A-4147-A177-3AD203B41FA5}">
                      <a16:colId xmlns:a16="http://schemas.microsoft.com/office/drawing/2014/main" val="4265244648"/>
                    </a:ext>
                  </a:extLst>
                </a:gridCol>
                <a:gridCol w="1030001">
                  <a:extLst>
                    <a:ext uri="{9D8B030D-6E8A-4147-A177-3AD203B41FA5}">
                      <a16:colId xmlns:a16="http://schemas.microsoft.com/office/drawing/2014/main" val="1390949308"/>
                    </a:ext>
                  </a:extLst>
                </a:gridCol>
              </a:tblGrid>
              <a:tr h="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192949">
                <a:tc>
                  <a:txBody>
                    <a:bodyPr/>
                    <a:lstStyle/>
                    <a:p>
                      <a:r>
                        <a:rPr lang="en-US" sz="1100" dirty="0"/>
                        <a:t>4</a:t>
                      </a:r>
                    </a:p>
                  </a:txBody>
                  <a:tcPr/>
                </a:tc>
                <a:tc>
                  <a:txBody>
                    <a:bodyPr/>
                    <a:lstStyle/>
                    <a:p>
                      <a:r>
                        <a:rPr lang="en-US" sz="1100" dirty="0">
                          <a:solidFill>
                            <a:schemeClr val="tx1"/>
                          </a:solidFill>
                        </a:rPr>
                        <a:t>AI</a:t>
                      </a:r>
                    </a:p>
                  </a:txBody>
                  <a:tcPr/>
                </a:tc>
                <a:tc>
                  <a:txBody>
                    <a:bodyPr/>
                    <a:lstStyle/>
                    <a:p>
                      <a:pPr marL="171450" indent="-171450">
                        <a:buFont typeface="Arial" panose="020B0604020202020204" pitchFamily="34" charset="0"/>
                        <a:buChar char="•"/>
                      </a:pPr>
                      <a:r>
                        <a:rPr lang="en-US" sz="1100" dirty="0">
                          <a:solidFill>
                            <a:schemeClr val="tx1"/>
                          </a:solidFill>
                        </a:rPr>
                        <a:t>Identify how AI  in the core can reduce the cost per Giga Byte</a:t>
                      </a:r>
                    </a:p>
                    <a:p>
                      <a:pPr marL="171450" indent="-171450">
                        <a:buFont typeface="Arial" panose="020B0604020202020204" pitchFamily="34" charset="0"/>
                        <a:buChar char="•"/>
                      </a:pPr>
                      <a:r>
                        <a:rPr lang="en-US" sz="1100" dirty="0">
                          <a:solidFill>
                            <a:schemeClr val="tx1"/>
                          </a:solidFill>
                        </a:rPr>
                        <a:t>Identify potential new services enabled by AI in the core network</a:t>
                      </a:r>
                    </a:p>
                    <a:p>
                      <a:pPr marL="171450" indent="-171450">
                        <a:buFont typeface="Arial" panose="020B0604020202020204" pitchFamily="34" charset="0"/>
                        <a:buChar char="•"/>
                      </a:pPr>
                      <a:r>
                        <a:rPr lang="en-US" sz="1100" dirty="0">
                          <a:solidFill>
                            <a:schemeClr val="tx1"/>
                          </a:solidFill>
                        </a:rPr>
                        <a:t>Identify how AI framework in CN can assist other parts of the network (e.g. RAN) </a:t>
                      </a:r>
                    </a:p>
                  </a:txBody>
                  <a:tcPr/>
                </a:tc>
                <a:tc>
                  <a:txBody>
                    <a:bodyPr/>
                    <a:lstStyle/>
                    <a:p>
                      <a:r>
                        <a:rPr lang="en-US" sz="1100" dirty="0">
                          <a:solidFill>
                            <a:schemeClr val="tx1"/>
                          </a:solidFill>
                        </a:rPr>
                        <a:t>We need to ensure we can improve cost efficiency and energy efficiency. Our studies on AI should have a strong focus on achieving this. </a:t>
                      </a:r>
                    </a:p>
                  </a:txBody>
                  <a:tcPr/>
                </a:tc>
                <a:tc>
                  <a:txBody>
                    <a:bodyPr/>
                    <a:lstStyle/>
                    <a:p>
                      <a:endParaRPr lang="en-US" sz="1100" dirty="0"/>
                    </a:p>
                  </a:txBody>
                  <a:tcPr/>
                </a:tc>
                <a:extLst>
                  <a:ext uri="{0D108BD9-81ED-4DB2-BD59-A6C34878D82A}">
                    <a16:rowId xmlns:a16="http://schemas.microsoft.com/office/drawing/2014/main" val="889105223"/>
                  </a:ext>
                </a:extLst>
              </a:tr>
              <a:tr h="370840">
                <a:tc>
                  <a:txBody>
                    <a:bodyPr/>
                    <a:lstStyle/>
                    <a:p>
                      <a:r>
                        <a:rPr lang="en-US" sz="1050" i="0" dirty="0">
                          <a:solidFill>
                            <a:schemeClr val="tx1"/>
                          </a:solidFill>
                        </a:rPr>
                        <a:t>5</a:t>
                      </a:r>
                    </a:p>
                  </a:txBody>
                  <a:tcPr/>
                </a:tc>
                <a:tc>
                  <a:txBody>
                    <a:bodyPr/>
                    <a:lstStyle/>
                    <a:p>
                      <a:r>
                        <a:rPr lang="en-US" sz="1100" i="0" dirty="0">
                          <a:solidFill>
                            <a:schemeClr val="tx1"/>
                          </a:solidFill>
                        </a:rPr>
                        <a:t>Inter-System / Inter-RAT Mobility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0" dirty="0">
                          <a:solidFill>
                            <a:schemeClr val="tx1"/>
                          </a:solidFill>
                        </a:rPr>
                        <a:t>Study: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i="0" dirty="0">
                          <a:solidFill>
                            <a:schemeClr val="tx1"/>
                          </a:solidFill>
                        </a:rPr>
                        <a:t>How to ensure 6G-5G-4G-5G-6G mobility works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i="0" dirty="0">
                          <a:solidFill>
                            <a:schemeClr val="tx1"/>
                          </a:solidFill>
                        </a:rPr>
                        <a:t>Connected mode N26 mobility from 6G to 4G (but not 4G to 6G) – aim for zero MME impact</a:t>
                      </a:r>
                    </a:p>
                  </a:txBody>
                  <a:tcPr/>
                </a:tc>
                <a:tc>
                  <a:txBody>
                    <a:bodyPr/>
                    <a:lstStyle/>
                    <a:p>
                      <a:pPr marL="228600" indent="-228600">
                        <a:buFont typeface="+mj-lt"/>
                        <a:buAutoNum type="arabicPeriod"/>
                      </a:pPr>
                      <a:r>
                        <a:rPr lang="en-US" sz="1100" i="0" dirty="0">
                          <a:solidFill>
                            <a:schemeClr val="tx1"/>
                          </a:solidFill>
                        </a:rPr>
                        <a:t>Areas of 4G only coverage are likely to continue to exist. Better to avoid facing same situation as in Rel 15 design where 4G to 5G mobility failed after the UE touched 2G or 3G.</a:t>
                      </a:r>
                    </a:p>
                    <a:p>
                      <a:pPr marL="228600" indent="-228600">
                        <a:buFont typeface="+mj-lt"/>
                        <a:buAutoNum type="arabicPeriod"/>
                      </a:pPr>
                      <a:r>
                        <a:rPr lang="en-US" sz="1100" i="0" dirty="0">
                          <a:solidFill>
                            <a:schemeClr val="tx1"/>
                          </a:solidFill>
                        </a:rPr>
                        <a:t>The MRSS concept and focus on 6G Carrier Aggregation implies that we have a 6G terrestrial coverage layer that matches or exceeds 4G/5G coverage. At the edge of terrestrial coverage (i.e. edge of 6G), the mobile needs to be handed over to 4G Satellite access. </a:t>
                      </a:r>
                    </a:p>
                  </a:txBody>
                  <a:tcPr/>
                </a:tc>
                <a:tc>
                  <a:txBody>
                    <a:bodyPr/>
                    <a:lstStyle/>
                    <a:p>
                      <a:endParaRPr lang="en-US" sz="1100" i="0" dirty="0">
                        <a:solidFill>
                          <a:schemeClr val="tx1"/>
                        </a:solidFill>
                      </a:endParaRPr>
                    </a:p>
                  </a:txBody>
                  <a:tcPr/>
                </a:tc>
                <a:extLst>
                  <a:ext uri="{0D108BD9-81ED-4DB2-BD59-A6C34878D82A}">
                    <a16:rowId xmlns:a16="http://schemas.microsoft.com/office/drawing/2014/main" val="366342497"/>
                  </a:ext>
                </a:extLst>
              </a:tr>
              <a:tr h="370840">
                <a:tc>
                  <a:txBody>
                    <a:bodyPr/>
                    <a:lstStyle/>
                    <a:p>
                      <a:r>
                        <a:rPr lang="en-US" sz="1100" dirty="0"/>
                        <a:t>6</a:t>
                      </a:r>
                    </a:p>
                  </a:txBody>
                  <a:tcPr/>
                </a:tc>
                <a:tc>
                  <a:txBody>
                    <a:bodyPr/>
                    <a:lstStyle/>
                    <a:p>
                      <a:r>
                        <a:rPr lang="en-US" sz="1100" dirty="0">
                          <a:solidFill>
                            <a:schemeClr val="tx1"/>
                          </a:solidFill>
                        </a:rPr>
                        <a:t>RRC Inactive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dirty="0">
                          <a:solidFill>
                            <a:schemeClr val="tx1"/>
                          </a:solidFill>
                        </a:rPr>
                        <a:t>Investigate RRC Inactive and alternative solutions for fast idle-active change taking into account a multi-RAT environment</a:t>
                      </a:r>
                    </a:p>
                    <a:p>
                      <a:pPr marL="0" indent="0">
                        <a:buFont typeface="+mj-lt"/>
                        <a:buNone/>
                      </a:pPr>
                      <a:endParaRPr lang="en-US" sz="1100" kern="1200" dirty="0">
                        <a:solidFill>
                          <a:schemeClr val="tx1"/>
                        </a:solidFill>
                        <a:effectLst/>
                        <a:latin typeface="+mn-lt"/>
                        <a:ea typeface="+mn-ea"/>
                        <a:cs typeface="+mn-cs"/>
                      </a:endParaRPr>
                    </a:p>
                  </a:txBody>
                  <a:tcPr/>
                </a:tc>
                <a:tc>
                  <a:txBody>
                    <a:bodyPr/>
                    <a:lstStyle/>
                    <a:p>
                      <a:r>
                        <a:rPr lang="en-US" sz="1100" dirty="0">
                          <a:solidFill>
                            <a:schemeClr val="tx1"/>
                          </a:solidFill>
                        </a:rPr>
                        <a:t>Adoption of RRC Inactive is not universal. It requires duplication of functionality in RAN and Core which is complex to deliver.</a:t>
                      </a:r>
                    </a:p>
                    <a:p>
                      <a:endParaRPr lang="en-US" sz="1100" dirty="0">
                        <a:solidFill>
                          <a:schemeClr val="tx1"/>
                        </a:solidFill>
                      </a:endParaRPr>
                    </a:p>
                    <a:p>
                      <a:r>
                        <a:rPr lang="en-US" sz="1100" dirty="0">
                          <a:solidFill>
                            <a:schemeClr val="tx1"/>
                          </a:solidFill>
                        </a:rPr>
                        <a:t>Also, the benefits of RRC Inactive require the mobile to remain on that RAT, however during early days of Generation N, the mobile frequently falls to Generation N-1; while later on, the RAN pushes mobiles to Generation N+1.</a:t>
                      </a:r>
                    </a:p>
                  </a:txBody>
                  <a:tcPr/>
                </a:tc>
                <a:tc>
                  <a:txBody>
                    <a:bodyPr/>
                    <a:lstStyle/>
                    <a:p>
                      <a:r>
                        <a:rPr lang="en-US" sz="1100" dirty="0"/>
                        <a:t>RAN (2) </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42841811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26343-9001-1159-2F05-32A56C332C4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BDF622A-F8C6-8DFD-E2A1-1ECEB55125B3}"/>
              </a:ext>
            </a:extLst>
          </p:cNvPr>
          <p:cNvSpPr>
            <a:spLocks noGrp="1"/>
          </p:cNvSpPr>
          <p:nvPr>
            <p:ph type="title"/>
          </p:nvPr>
        </p:nvSpPr>
        <p:spPr>
          <a:xfrm>
            <a:off x="838200" y="560387"/>
            <a:ext cx="10515600" cy="1130301"/>
          </a:xfrm>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965F1D6F-C686-7936-452A-5E11EF0D3653}"/>
              </a:ext>
            </a:extLst>
          </p:cNvPr>
          <p:cNvGraphicFramePr>
            <a:graphicFrameLocks noGrp="1"/>
          </p:cNvGraphicFramePr>
          <p:nvPr>
            <p:ph idx="1"/>
            <p:extLst>
              <p:ext uri="{D42A27DB-BD31-4B8C-83A1-F6EECF244321}">
                <p14:modId xmlns:p14="http://schemas.microsoft.com/office/powerpoint/2010/main" val="776321238"/>
              </p:ext>
            </p:extLst>
          </p:nvPr>
        </p:nvGraphicFramePr>
        <p:xfrm>
          <a:off x="-8546" y="1812559"/>
          <a:ext cx="11874614" cy="3215640"/>
        </p:xfrm>
        <a:graphic>
          <a:graphicData uri="http://schemas.openxmlformats.org/drawingml/2006/table">
            <a:tbl>
              <a:tblPr firstRow="1" bandRow="1">
                <a:tableStyleId>{5C22544A-7EE6-4342-B048-85BDC9FD1C3A}</a:tableStyleId>
              </a:tblPr>
              <a:tblGrid>
                <a:gridCol w="675118">
                  <a:extLst>
                    <a:ext uri="{9D8B030D-6E8A-4147-A177-3AD203B41FA5}">
                      <a16:colId xmlns:a16="http://schemas.microsoft.com/office/drawing/2014/main" val="2236238882"/>
                    </a:ext>
                  </a:extLst>
                </a:gridCol>
                <a:gridCol w="1264778">
                  <a:extLst>
                    <a:ext uri="{9D8B030D-6E8A-4147-A177-3AD203B41FA5}">
                      <a16:colId xmlns:a16="http://schemas.microsoft.com/office/drawing/2014/main" val="562605877"/>
                    </a:ext>
                  </a:extLst>
                </a:gridCol>
                <a:gridCol w="2862841">
                  <a:extLst>
                    <a:ext uri="{9D8B030D-6E8A-4147-A177-3AD203B41FA5}">
                      <a16:colId xmlns:a16="http://schemas.microsoft.com/office/drawing/2014/main" val="824553124"/>
                    </a:ext>
                  </a:extLst>
                </a:gridCol>
                <a:gridCol w="6246975">
                  <a:extLst>
                    <a:ext uri="{9D8B030D-6E8A-4147-A177-3AD203B41FA5}">
                      <a16:colId xmlns:a16="http://schemas.microsoft.com/office/drawing/2014/main" val="4265244648"/>
                    </a:ext>
                  </a:extLst>
                </a:gridCol>
                <a:gridCol w="824902">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455161">
                <a:tc>
                  <a:txBody>
                    <a:bodyPr/>
                    <a:lstStyle/>
                    <a:p>
                      <a:r>
                        <a:rPr lang="en-US" sz="1100" dirty="0"/>
                        <a:t>7</a:t>
                      </a:r>
                    </a:p>
                  </a:txBody>
                  <a:tcPr/>
                </a:tc>
                <a:tc>
                  <a:txBody>
                    <a:bodyPr/>
                    <a:lstStyle/>
                    <a:p>
                      <a:r>
                        <a:rPr lang="en-US" sz="1100" dirty="0">
                          <a:solidFill>
                            <a:schemeClr val="tx1"/>
                          </a:solidFill>
                        </a:rPr>
                        <a:t>Roaming</a:t>
                      </a:r>
                    </a:p>
                  </a:txBody>
                  <a:tcPr/>
                </a:tc>
                <a:tc>
                  <a:txBody>
                    <a:bodyPr/>
                    <a:lstStyle/>
                    <a:p>
                      <a:r>
                        <a:rPr lang="en-US" sz="1100" dirty="0">
                          <a:solidFill>
                            <a:schemeClr val="tx1"/>
                          </a:solidFill>
                        </a:rPr>
                        <a:t>- Preserve with zero changes</a:t>
                      </a:r>
                    </a:p>
                    <a:p>
                      <a:r>
                        <a:rPr lang="en-US" sz="1100" dirty="0">
                          <a:solidFill>
                            <a:schemeClr val="tx1"/>
                          </a:solidFill>
                        </a:rPr>
                        <a:t>- Start all studies from the roaming architecture</a:t>
                      </a:r>
                    </a:p>
                  </a:txBody>
                  <a:tcPr/>
                </a:tc>
                <a:tc>
                  <a:txBody>
                    <a:bodyPr/>
                    <a:lstStyle/>
                    <a:p>
                      <a:pPr marL="171450" indent="-171450">
                        <a:buFont typeface="Arial" panose="020B0604020202020204" pitchFamily="34" charset="0"/>
                        <a:buChar char="•"/>
                      </a:pPr>
                      <a:r>
                        <a:rPr lang="en-US" sz="1100" dirty="0">
                          <a:solidFill>
                            <a:schemeClr val="tx1"/>
                          </a:solidFill>
                        </a:rPr>
                        <a:t>Roaming devices are important and are the basis of much of the low, mid and high end IoT services. Expectation is for massive increases in the number of IoT devices is huge. We should ensure that 6G caters for the roaming IoT market sector</a:t>
                      </a:r>
                    </a:p>
                    <a:p>
                      <a:pPr marL="0" indent="0">
                        <a:buFont typeface="Arial" panose="020B0604020202020204" pitchFamily="34" charset="0"/>
                        <a:buNone/>
                      </a:pPr>
                      <a:endParaRPr lang="en-US" sz="1100" dirty="0">
                        <a:solidFill>
                          <a:schemeClr val="tx1"/>
                        </a:solidFill>
                      </a:endParaRPr>
                    </a:p>
                    <a:p>
                      <a:pPr marL="171450" indent="-171450">
                        <a:buFont typeface="Arial" panose="020B0604020202020204" pitchFamily="34" charset="0"/>
                        <a:buChar char="•"/>
                      </a:pPr>
                      <a:r>
                        <a:rPr lang="en-US" sz="1100" dirty="0">
                          <a:solidFill>
                            <a:schemeClr val="tx1"/>
                          </a:solidFill>
                        </a:rPr>
                        <a:t>Designing non-roaming architectures and then adding roaming afterwards generally causes problems. It is almost always better to start with a high-level design (stage 2) based on roaming. If needed, workload can be reduced by not specifying the stage 3s for some interfaces in the first release.</a:t>
                      </a:r>
                    </a:p>
                  </a:txBody>
                  <a:tcPr/>
                </a:tc>
                <a:tc>
                  <a:txBody>
                    <a:bodyPr/>
                    <a:lstStyle/>
                    <a:p>
                      <a:endParaRPr lang="en-US" sz="1100" dirty="0"/>
                    </a:p>
                  </a:txBody>
                  <a:tcPr/>
                </a:tc>
                <a:extLst>
                  <a:ext uri="{0D108BD9-81ED-4DB2-BD59-A6C34878D82A}">
                    <a16:rowId xmlns:a16="http://schemas.microsoft.com/office/drawing/2014/main" val="2248967330"/>
                  </a:ext>
                </a:extLst>
              </a:tr>
              <a:tr h="455161">
                <a:tc>
                  <a:txBody>
                    <a:bodyPr/>
                    <a:lstStyle/>
                    <a:p>
                      <a:r>
                        <a:rPr lang="en-US" sz="1100" dirty="0"/>
                        <a:t>8</a:t>
                      </a:r>
                    </a:p>
                  </a:txBody>
                  <a:tcPr/>
                </a:tc>
                <a:tc>
                  <a:txBody>
                    <a:bodyPr/>
                    <a:lstStyle/>
                    <a:p>
                      <a:r>
                        <a:rPr lang="en-US" sz="1100" dirty="0">
                          <a:solidFill>
                            <a:schemeClr val="tx1"/>
                          </a:solidFill>
                        </a:rPr>
                        <a:t>Enable MNO to operate across multiple countries</a:t>
                      </a:r>
                    </a:p>
                  </a:txBody>
                  <a:tcPr/>
                </a:tc>
                <a:tc>
                  <a:txBody>
                    <a:bodyPr/>
                    <a:lstStyle/>
                    <a:p>
                      <a:r>
                        <a:rPr lang="en-US" sz="1100" dirty="0">
                          <a:solidFill>
                            <a:schemeClr val="tx1"/>
                          </a:solidFill>
                        </a:rPr>
                        <a:t>Study how to enable Core Network Functions to operate across multiple countries, e.g. remove all LI aspects from AMF</a:t>
                      </a:r>
                    </a:p>
                  </a:txBody>
                  <a:tcPr/>
                </a:tc>
                <a:tc>
                  <a:txBody>
                    <a:bodyPr/>
                    <a:lstStyle/>
                    <a:p>
                      <a:r>
                        <a:rPr lang="en-US" sz="1100" dirty="0">
                          <a:solidFill>
                            <a:schemeClr val="tx1"/>
                          </a:solidFill>
                        </a:rPr>
                        <a:t>Having replicated core networks in every (small European) country is expensive. LI is the major barrier to sharing one core network between multiple countries. It would be useful to study architecture changes that enable CN </a:t>
                      </a:r>
                      <a:r>
                        <a:rPr lang="en-US" sz="1100" dirty="0" err="1">
                          <a:solidFill>
                            <a:schemeClr val="tx1"/>
                          </a:solidFill>
                        </a:rPr>
                        <a:t>centralisation</a:t>
                      </a:r>
                      <a:r>
                        <a:rPr lang="en-US" sz="1100" dirty="0">
                          <a:solidFill>
                            <a:schemeClr val="tx1"/>
                          </a:solidFill>
                        </a:rPr>
                        <a:t> while enabling LI to be handled nationally.</a:t>
                      </a:r>
                    </a:p>
                  </a:txBody>
                  <a:tcPr/>
                </a:tc>
                <a:tc>
                  <a:txBody>
                    <a:bodyPr/>
                    <a:lstStyle/>
                    <a:p>
                      <a:r>
                        <a:rPr lang="en-US" sz="1100" dirty="0"/>
                        <a:t>SA3-LI</a:t>
                      </a:r>
                    </a:p>
                  </a:txBody>
                  <a:tcPr/>
                </a:tc>
                <a:extLst>
                  <a:ext uri="{0D108BD9-81ED-4DB2-BD59-A6C34878D82A}">
                    <a16:rowId xmlns:a16="http://schemas.microsoft.com/office/drawing/2014/main" val="549366241"/>
                  </a:ext>
                </a:extLst>
              </a:tr>
              <a:tr h="455161">
                <a:tc>
                  <a:txBody>
                    <a:bodyPr/>
                    <a:lstStyle/>
                    <a:p>
                      <a:r>
                        <a:rPr lang="en-US" sz="1100" dirty="0"/>
                        <a:t>9</a:t>
                      </a:r>
                    </a:p>
                  </a:txBody>
                  <a:tcPr/>
                </a:tc>
                <a:tc>
                  <a:txBody>
                    <a:bodyPr/>
                    <a:lstStyle/>
                    <a:p>
                      <a:r>
                        <a:rPr lang="en-US" sz="1100" dirty="0">
                          <a:solidFill>
                            <a:schemeClr val="tx1"/>
                          </a:solidFill>
                        </a:rPr>
                        <a:t>Day 1 (regulatory) voice support</a:t>
                      </a:r>
                    </a:p>
                  </a:txBody>
                  <a:tcPr/>
                </a:tc>
                <a:tc>
                  <a:txBody>
                    <a:bodyPr/>
                    <a:lstStyle/>
                    <a:p>
                      <a:pPr marL="171450" indent="-171450">
                        <a:buFontTx/>
                        <a:buChar char="-"/>
                      </a:pPr>
                      <a:r>
                        <a:rPr lang="en-US" sz="1100" dirty="0">
                          <a:solidFill>
                            <a:schemeClr val="tx1"/>
                          </a:solidFill>
                        </a:rPr>
                        <a:t>Identify what issues prevented day 1 support for (regulated) voice in 5G</a:t>
                      </a:r>
                    </a:p>
                    <a:p>
                      <a:pPr marL="171450" indent="-171450">
                        <a:buFontTx/>
                        <a:buChar char="-"/>
                      </a:pPr>
                      <a:r>
                        <a:rPr lang="en-US" sz="1100" dirty="0">
                          <a:solidFill>
                            <a:schemeClr val="tx1"/>
                          </a:solidFill>
                        </a:rPr>
                        <a:t>Identify techniques to mitigate these issues with 6G RAT  </a:t>
                      </a:r>
                    </a:p>
                  </a:txBody>
                  <a:tcPr/>
                </a:tc>
                <a:tc>
                  <a:txBody>
                    <a:bodyPr/>
                    <a:lstStyle/>
                    <a:p>
                      <a:r>
                        <a:rPr lang="en-US" sz="1100" dirty="0">
                          <a:solidFill>
                            <a:schemeClr val="tx1"/>
                          </a:solidFill>
                        </a:rPr>
                        <a:t>Release 15 (“main drop”) fully supported </a:t>
                      </a:r>
                      <a:r>
                        <a:rPr lang="en-US" sz="1100" dirty="0" err="1">
                          <a:solidFill>
                            <a:schemeClr val="tx1"/>
                          </a:solidFill>
                        </a:rPr>
                        <a:t>VoNR</a:t>
                      </a:r>
                      <a:r>
                        <a:rPr lang="en-US" sz="1100" dirty="0">
                          <a:solidFill>
                            <a:schemeClr val="tx1"/>
                          </a:solidFill>
                        </a:rPr>
                        <a:t> and emergency calls. However, deployments of </a:t>
                      </a:r>
                      <a:r>
                        <a:rPr lang="en-US" sz="1100" dirty="0" err="1">
                          <a:solidFill>
                            <a:schemeClr val="tx1"/>
                          </a:solidFill>
                        </a:rPr>
                        <a:t>VoNR</a:t>
                      </a:r>
                      <a:r>
                        <a:rPr lang="en-US" sz="1100" dirty="0">
                          <a:solidFill>
                            <a:schemeClr val="tx1"/>
                          </a:solidFill>
                        </a:rPr>
                        <a:t> were delayed. We should study what were the main issues (e.g. lack of contiguous 5G coverage; late </a:t>
                      </a:r>
                      <a:r>
                        <a:rPr lang="en-US" sz="1100" dirty="0" err="1">
                          <a:solidFill>
                            <a:schemeClr val="tx1"/>
                          </a:solidFill>
                        </a:rPr>
                        <a:t>IoDT</a:t>
                      </a:r>
                      <a:r>
                        <a:rPr lang="en-US" sz="1100" dirty="0">
                          <a:solidFill>
                            <a:schemeClr val="tx1"/>
                          </a:solidFill>
                        </a:rPr>
                        <a:t> of AMF-MME handovers; late </a:t>
                      </a:r>
                      <a:r>
                        <a:rPr lang="en-US" sz="1100" dirty="0" err="1">
                          <a:solidFill>
                            <a:schemeClr val="tx1"/>
                          </a:solidFill>
                        </a:rPr>
                        <a:t>IoDT</a:t>
                      </a:r>
                      <a:r>
                        <a:rPr lang="en-US" sz="1100" dirty="0">
                          <a:solidFill>
                            <a:schemeClr val="tx1"/>
                          </a:solidFill>
                        </a:rPr>
                        <a:t> of inter-RAT measurement reports; Cell ID format on LI interfaces; </a:t>
                      </a:r>
                      <a:r>
                        <a:rPr lang="en-US" sz="1100" dirty="0" err="1">
                          <a:solidFill>
                            <a:schemeClr val="tx1"/>
                          </a:solidFill>
                        </a:rPr>
                        <a:t>etc</a:t>
                      </a:r>
                      <a:r>
                        <a:rPr lang="en-US" sz="1100" dirty="0">
                          <a:solidFill>
                            <a:schemeClr val="tx1"/>
                          </a:solidFill>
                        </a:rPr>
                        <a:t>) and how to find solutions to them for a 6G RAT.</a:t>
                      </a:r>
                    </a:p>
                  </a:txBody>
                  <a:tcPr/>
                </a:tc>
                <a:tc>
                  <a:txBody>
                    <a:bodyPr/>
                    <a:lstStyle/>
                    <a:p>
                      <a:endParaRPr lang="en-US" sz="1100" dirty="0"/>
                    </a:p>
                  </a:txBody>
                  <a:tcPr/>
                </a:tc>
                <a:extLst>
                  <a:ext uri="{0D108BD9-81ED-4DB2-BD59-A6C34878D82A}">
                    <a16:rowId xmlns:a16="http://schemas.microsoft.com/office/drawing/2014/main" val="2182360189"/>
                  </a:ext>
                </a:extLst>
              </a:tr>
            </a:tbl>
          </a:graphicData>
        </a:graphic>
      </p:graphicFrame>
    </p:spTree>
    <p:extLst>
      <p:ext uri="{BB962C8B-B14F-4D97-AF65-F5344CB8AC3E}">
        <p14:creationId xmlns:p14="http://schemas.microsoft.com/office/powerpoint/2010/main" val="120190264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0E634-247B-B024-E724-C8F514AF18FD}"/>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B89E323A-DB8D-E18C-4B95-4B99BFB86896}"/>
              </a:ext>
            </a:extLst>
          </p:cNvPr>
          <p:cNvSpPr>
            <a:spLocks noGrp="1"/>
          </p:cNvSpPr>
          <p:nvPr>
            <p:ph type="title"/>
          </p:nvPr>
        </p:nvSpPr>
        <p:spPr>
          <a:xfrm>
            <a:off x="838200" y="560387"/>
            <a:ext cx="10515600" cy="1130301"/>
          </a:xfrm>
        </p:spPr>
        <p:txBody>
          <a:bodyPr/>
          <a:lstStyle/>
          <a:p>
            <a:r>
              <a:rPr lang="en-GB" altLang="en-US" sz="2400" dirty="0"/>
              <a:t>View on 6G SID Scope Content for Architecture requirements</a:t>
            </a:r>
          </a:p>
        </p:txBody>
      </p:sp>
      <p:graphicFrame>
        <p:nvGraphicFramePr>
          <p:cNvPr id="2" name="Table 2">
            <a:extLst>
              <a:ext uri="{FF2B5EF4-FFF2-40B4-BE49-F238E27FC236}">
                <a16:creationId xmlns:a16="http://schemas.microsoft.com/office/drawing/2014/main" id="{51D7822F-403B-ADFE-139C-DEF548532E24}"/>
              </a:ext>
            </a:extLst>
          </p:cNvPr>
          <p:cNvGraphicFramePr>
            <a:graphicFrameLocks noGrp="1"/>
          </p:cNvGraphicFramePr>
          <p:nvPr>
            <p:ph idx="1"/>
            <p:extLst>
              <p:ext uri="{D42A27DB-BD31-4B8C-83A1-F6EECF244321}">
                <p14:modId xmlns:p14="http://schemas.microsoft.com/office/powerpoint/2010/main" val="1560689891"/>
              </p:ext>
            </p:extLst>
          </p:nvPr>
        </p:nvGraphicFramePr>
        <p:xfrm>
          <a:off x="0" y="1812559"/>
          <a:ext cx="11866068" cy="2377440"/>
        </p:xfrm>
        <a:graphic>
          <a:graphicData uri="http://schemas.openxmlformats.org/drawingml/2006/table">
            <a:tbl>
              <a:tblPr firstRow="1" bandRow="1">
                <a:tableStyleId>{5C22544A-7EE6-4342-B048-85BDC9FD1C3A}</a:tableStyleId>
              </a:tblPr>
              <a:tblGrid>
                <a:gridCol w="564022">
                  <a:extLst>
                    <a:ext uri="{9D8B030D-6E8A-4147-A177-3AD203B41FA5}">
                      <a16:colId xmlns:a16="http://schemas.microsoft.com/office/drawing/2014/main" val="2236238882"/>
                    </a:ext>
                  </a:extLst>
                </a:gridCol>
                <a:gridCol w="1350236">
                  <a:extLst>
                    <a:ext uri="{9D8B030D-6E8A-4147-A177-3AD203B41FA5}">
                      <a16:colId xmlns:a16="http://schemas.microsoft.com/office/drawing/2014/main" val="562605877"/>
                    </a:ext>
                  </a:extLst>
                </a:gridCol>
                <a:gridCol w="2879933">
                  <a:extLst>
                    <a:ext uri="{9D8B030D-6E8A-4147-A177-3AD203B41FA5}">
                      <a16:colId xmlns:a16="http://schemas.microsoft.com/office/drawing/2014/main" val="824553124"/>
                    </a:ext>
                  </a:extLst>
                </a:gridCol>
                <a:gridCol w="6257267">
                  <a:extLst>
                    <a:ext uri="{9D8B030D-6E8A-4147-A177-3AD203B41FA5}">
                      <a16:colId xmlns:a16="http://schemas.microsoft.com/office/drawing/2014/main" val="4265244648"/>
                    </a:ext>
                  </a:extLst>
                </a:gridCol>
                <a:gridCol w="814610">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10</a:t>
                      </a:r>
                    </a:p>
                  </a:txBody>
                  <a:tcPr/>
                </a:tc>
                <a:tc>
                  <a:txBody>
                    <a:bodyPr/>
                    <a:lstStyle/>
                    <a:p>
                      <a:r>
                        <a:rPr lang="en-US" sz="1100" dirty="0"/>
                        <a:t>Sensing</a:t>
                      </a:r>
                    </a:p>
                  </a:txBody>
                  <a:tcPr/>
                </a:tc>
                <a:tc>
                  <a:txBody>
                    <a:bodyPr/>
                    <a:lstStyle/>
                    <a:p>
                      <a:r>
                        <a:rPr lang="en-US" sz="1100" dirty="0"/>
                        <a:t>Study architecture</a:t>
                      </a:r>
                    </a:p>
                  </a:txBody>
                  <a:tcPr/>
                </a:tc>
                <a:tc>
                  <a:txBody>
                    <a:bodyPr/>
                    <a:lstStyle/>
                    <a:p>
                      <a:r>
                        <a:rPr lang="en-US" sz="1100" dirty="0">
                          <a:solidFill>
                            <a:schemeClr val="tx1"/>
                          </a:solidFill>
                        </a:rPr>
                        <a:t>Our architectures normally involve UEs registered on the network, in radio communication with the network, and enable IP data transfer. None of these seem to apply to sensing. New architecture modules may need to be considered.</a:t>
                      </a:r>
                    </a:p>
                  </a:txBody>
                  <a:tcPr/>
                </a:tc>
                <a:tc>
                  <a:txBody>
                    <a:bodyPr/>
                    <a:lstStyle/>
                    <a:p>
                      <a:endParaRPr lang="en-US" sz="1100" dirty="0"/>
                    </a:p>
                  </a:txBody>
                  <a:tcPr/>
                </a:tc>
                <a:extLst>
                  <a:ext uri="{0D108BD9-81ED-4DB2-BD59-A6C34878D82A}">
                    <a16:rowId xmlns:a16="http://schemas.microsoft.com/office/drawing/2014/main" val="1079916037"/>
                  </a:ext>
                </a:extLst>
              </a:tr>
              <a:tr h="370840">
                <a:tc>
                  <a:txBody>
                    <a:bodyPr/>
                    <a:lstStyle/>
                    <a:p>
                      <a:r>
                        <a:rPr lang="en-US" sz="1100" dirty="0"/>
                        <a:t>11</a:t>
                      </a:r>
                    </a:p>
                  </a:txBody>
                  <a:tcPr/>
                </a:tc>
                <a:tc>
                  <a:txBody>
                    <a:bodyPr/>
                    <a:lstStyle/>
                    <a:p>
                      <a:r>
                        <a:rPr lang="en-US" sz="1100" dirty="0">
                          <a:solidFill>
                            <a:schemeClr val="tx1"/>
                          </a:solidFill>
                        </a:rPr>
                        <a:t>Increase use of SBI and open interfaces</a:t>
                      </a:r>
                    </a:p>
                  </a:txBody>
                  <a:tcPr/>
                </a:tc>
                <a:tc>
                  <a:txBody>
                    <a:bodyPr/>
                    <a:lstStyle/>
                    <a:p>
                      <a:pPr marL="171450" indent="-171450">
                        <a:buFont typeface="Arial" panose="020B0604020202020204" pitchFamily="34" charset="0"/>
                        <a:buChar char="•"/>
                      </a:pPr>
                      <a:r>
                        <a:rPr lang="en-US" sz="1100" dirty="0">
                          <a:solidFill>
                            <a:schemeClr val="tx1"/>
                          </a:solidFill>
                        </a:rPr>
                        <a:t>Study use of SBI for N4 interface</a:t>
                      </a:r>
                    </a:p>
                    <a:p>
                      <a:pPr marL="171450" indent="-171450">
                        <a:buFont typeface="Arial" panose="020B0604020202020204" pitchFamily="34" charset="0"/>
                        <a:buChar char="•"/>
                      </a:pPr>
                      <a:r>
                        <a:rPr lang="en-US" sz="1100" dirty="0">
                          <a:solidFill>
                            <a:schemeClr val="tx1"/>
                          </a:solidFill>
                        </a:rPr>
                        <a:t>Study how to remove options from N4 to improve multi-vendor opportunities</a:t>
                      </a:r>
                    </a:p>
                  </a:txBody>
                  <a:tcPr/>
                </a:tc>
                <a:tc>
                  <a:txBody>
                    <a:bodyPr/>
                    <a:lstStyle/>
                    <a:p>
                      <a:r>
                        <a:rPr lang="en-US" sz="1100" dirty="0">
                          <a:solidFill>
                            <a:schemeClr val="tx1"/>
                          </a:solidFill>
                        </a:rPr>
                        <a:t>The functional split across the N4 interface has options that inhibit multi-vendor operation. </a:t>
                      </a:r>
                    </a:p>
                  </a:txBody>
                  <a:tcPr/>
                </a:tc>
                <a:tc>
                  <a:txBody>
                    <a:bodyPr/>
                    <a:lstStyle/>
                    <a:p>
                      <a:endParaRPr lang="en-US" sz="1100" dirty="0"/>
                    </a:p>
                  </a:txBody>
                  <a:tcPr/>
                </a:tc>
                <a:extLst>
                  <a:ext uri="{0D108BD9-81ED-4DB2-BD59-A6C34878D82A}">
                    <a16:rowId xmlns:a16="http://schemas.microsoft.com/office/drawing/2014/main" val="3612028870"/>
                  </a:ext>
                </a:extLst>
              </a:tr>
              <a:tr h="370840">
                <a:tc>
                  <a:txBody>
                    <a:bodyPr/>
                    <a:lstStyle/>
                    <a:p>
                      <a:r>
                        <a:rPr lang="en-US" sz="1100" dirty="0"/>
                        <a:t>12</a:t>
                      </a:r>
                    </a:p>
                  </a:txBody>
                  <a:tcPr/>
                </a:tc>
                <a:tc>
                  <a:txBody>
                    <a:bodyPr/>
                    <a:lstStyle/>
                    <a:p>
                      <a:r>
                        <a:rPr lang="en-US" sz="1100" dirty="0">
                          <a:solidFill>
                            <a:schemeClr val="tx1"/>
                          </a:solidFill>
                        </a:rPr>
                        <a:t>SCTP replacement</a:t>
                      </a:r>
                    </a:p>
                  </a:txBody>
                  <a:tcPr/>
                </a:tc>
                <a:tc>
                  <a:txBody>
                    <a:bodyPr/>
                    <a:lstStyle/>
                    <a:p>
                      <a:r>
                        <a:rPr lang="en-US" sz="1100" dirty="0">
                          <a:solidFill>
                            <a:schemeClr val="tx1"/>
                          </a:solidFill>
                        </a:rPr>
                        <a:t>Study the replacement of SCTP with more modern protocols in the core network </a:t>
                      </a:r>
                    </a:p>
                    <a:p>
                      <a:endParaRPr lang="en-US" sz="1100" dirty="0">
                        <a:solidFill>
                          <a:schemeClr val="tx1"/>
                        </a:solidFill>
                      </a:endParaRPr>
                    </a:p>
                  </a:txBody>
                  <a:tcPr/>
                </a:tc>
                <a:tc>
                  <a:txBody>
                    <a:bodyPr/>
                    <a:lstStyle/>
                    <a:p>
                      <a:r>
                        <a:rPr lang="en-US" sz="1100" dirty="0">
                          <a:solidFill>
                            <a:schemeClr val="tx1"/>
                          </a:solidFill>
                        </a:rPr>
                        <a:t>SCTP seems to be only used within the telco industry and the pool of developers is getting smaller. Moving to more modern protocols should help future enhancement and maintenance of the CN.</a:t>
                      </a:r>
                    </a:p>
                  </a:txBody>
                  <a:tcPr/>
                </a:tc>
                <a:tc>
                  <a:txBody>
                    <a:bodyPr/>
                    <a:lstStyle/>
                    <a:p>
                      <a:r>
                        <a:rPr lang="en-US" sz="1100" dirty="0"/>
                        <a:t>Could allocate to RAN 3?</a:t>
                      </a:r>
                    </a:p>
                  </a:txBody>
                  <a:tcPr/>
                </a:tc>
                <a:extLst>
                  <a:ext uri="{0D108BD9-81ED-4DB2-BD59-A6C34878D82A}">
                    <a16:rowId xmlns:a16="http://schemas.microsoft.com/office/drawing/2014/main" val="1801290913"/>
                  </a:ext>
                </a:extLst>
              </a:tr>
            </a:tbl>
          </a:graphicData>
        </a:graphic>
      </p:graphicFrame>
    </p:spTree>
    <p:extLst>
      <p:ext uri="{BB962C8B-B14F-4D97-AF65-F5344CB8AC3E}">
        <p14:creationId xmlns:p14="http://schemas.microsoft.com/office/powerpoint/2010/main" val="87755471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60387"/>
            <a:ext cx="10515600" cy="1130301"/>
          </a:xfrm>
        </p:spPr>
        <p:txBody>
          <a:bodyPr/>
          <a:lstStyle/>
          <a:p>
            <a:r>
              <a:rPr lang="en-GB" altLang="en-US" dirty="0"/>
              <a:t>Proposal</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items on the previous 3 slides should be included in SA2’s Release 20 Study on Core Network support for a new 6G RAT.</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1189</Words>
  <Application>Microsoft Office PowerPoint</Application>
  <PresentationFormat>Widescreen</PresentationFormat>
  <Paragraphs>111</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Topics for SA2 6G Study</vt:lpstr>
      <vt:lpstr>Overview</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 SA5 Goteborg</cp:lastModifiedBy>
  <cp:revision>614</cp:revision>
  <dcterms:created xsi:type="dcterms:W3CDTF">2010-02-05T13:52:04Z</dcterms:created>
  <dcterms:modified xsi:type="dcterms:W3CDTF">2025-03-28T14:41:36Z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17da11e7-ad83-4459-98c6-12a88e2eac78_Enabled">
    <vt:lpwstr>true</vt:lpwstr>
  </property>
  <property fmtid="{D5CDD505-2E9C-101B-9397-08002B2CF9AE}" pid="4" name="MSIP_Label_17da11e7-ad83-4459-98c6-12a88e2eac78_SetDate">
    <vt:lpwstr>2025-03-28T14:40:50Z</vt:lpwstr>
  </property>
  <property fmtid="{D5CDD505-2E9C-101B-9397-08002B2CF9AE}" pid="5" name="MSIP_Label_17da11e7-ad83-4459-98c6-12a88e2eac78_Method">
    <vt:lpwstr>Privileged</vt:lpwstr>
  </property>
  <property fmtid="{D5CDD505-2E9C-101B-9397-08002B2CF9AE}" pid="6" name="MSIP_Label_17da11e7-ad83-4459-98c6-12a88e2eac78_Name">
    <vt:lpwstr>17da11e7-ad83-4459-98c6-12a88e2eac78</vt:lpwstr>
  </property>
  <property fmtid="{D5CDD505-2E9C-101B-9397-08002B2CF9AE}" pid="7" name="MSIP_Label_17da11e7-ad83-4459-98c6-12a88e2eac78_SiteId">
    <vt:lpwstr>68283f3b-8487-4c86-adb3-a5228f18b893</vt:lpwstr>
  </property>
  <property fmtid="{D5CDD505-2E9C-101B-9397-08002B2CF9AE}" pid="8" name="MSIP_Label_17da11e7-ad83-4459-98c6-12a88e2eac78_ActionId">
    <vt:lpwstr>fc941472-6b2e-482d-b603-ff3d6e1f343c</vt:lpwstr>
  </property>
  <property fmtid="{D5CDD505-2E9C-101B-9397-08002B2CF9AE}" pid="9" name="MSIP_Label_17da11e7-ad83-4459-98c6-12a88e2eac78_ContentBits">
    <vt:lpwstr>0</vt:lpwstr>
  </property>
</Properties>
</file>