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handoutMasterIdLst>
    <p:handoutMasterId r:id="rId11"/>
  </p:handoutMasterIdLst>
  <p:sldIdLst>
    <p:sldId id="360" r:id="rId5"/>
    <p:sldId id="494" r:id="rId6"/>
    <p:sldId id="495" r:id="rId7"/>
    <p:sldId id="486" r:id="rId8"/>
    <p:sldId id="487" r:id="rId9"/>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9" autoAdjust="0"/>
    <p:restoredTop sz="78128" autoAdjust="0"/>
  </p:normalViewPr>
  <p:slideViewPr>
    <p:cSldViewPr snapToGrid="0">
      <p:cViewPr varScale="1">
        <p:scale>
          <a:sx n="98" d="100"/>
          <a:sy n="98" d="100"/>
        </p:scale>
        <p:origin x="76" y="216"/>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0" d="100"/>
          <a:sy n="70" d="100"/>
        </p:scale>
        <p:origin x="1290"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2025/3/28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2025/3/28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kern="1200" dirty="0">
                <a:solidFill>
                  <a:schemeClr val="dk1"/>
                </a:solidFill>
                <a:effectLst/>
                <a:latin typeface="+mn-lt"/>
                <a:ea typeface="+mn-ea"/>
                <a:cs typeface="+mn-cs"/>
              </a:rPr>
              <a:t>Migration scenarios from 5G deployment to 6G/5G deployments</a:t>
            </a:r>
          </a:p>
          <a:p>
            <a:r>
              <a:rPr lang="en-US" altLang="ko-KR" sz="1200" kern="1200" dirty="0">
                <a:solidFill>
                  <a:schemeClr val="dk1"/>
                </a:solidFill>
                <a:effectLst/>
                <a:latin typeface="+mn-lt"/>
                <a:ea typeface="+mn-ea"/>
                <a:cs typeface="+mn-cs"/>
              </a:rPr>
              <a:t>2. Interworking Architecture and Procedure</a:t>
            </a:r>
          </a:p>
          <a:p>
            <a:pPr marL="0" indent="0">
              <a:buFontTx/>
              <a:buNone/>
            </a:pPr>
            <a:r>
              <a:rPr lang="en-US" altLang="ko-KR" sz="1200" kern="1200" dirty="0">
                <a:solidFill>
                  <a:schemeClr val="dk1"/>
                </a:solidFill>
                <a:effectLst/>
                <a:latin typeface="+mn-lt"/>
                <a:ea typeface="+mn-ea"/>
                <a:cs typeface="+mn-cs"/>
              </a:rPr>
              <a:t>2-1. Architecture and procedures for supporting Inter-RAT mobility with single registration</a:t>
            </a:r>
          </a:p>
          <a:p>
            <a:pPr marL="0" indent="0">
              <a:buFontTx/>
              <a:buNone/>
            </a:pPr>
            <a:r>
              <a:rPr lang="en-US" altLang="ko-KR" sz="1200" kern="1200" dirty="0">
                <a:solidFill>
                  <a:schemeClr val="dk1"/>
                </a:solidFill>
                <a:effectLst/>
                <a:latin typeface="+mn-lt"/>
                <a:ea typeface="+mn-ea"/>
                <a:cs typeface="+mn-cs"/>
              </a:rPr>
              <a:t>2-2. Architecture and procedure for supporting with dual registration for the UE supporting dual stack; one accessing 5G System and the other accessing 6G System</a:t>
            </a:r>
          </a:p>
          <a:p>
            <a:pPr marL="285750" marR="0" lvl="0" indent="-285750" algn="l" defTabSz="914400" rtl="0" eaLnBrk="1" fontAlgn="auto" latinLnBrk="0" hangingPunct="1">
              <a:lnSpc>
                <a:spcPct val="100000"/>
              </a:lnSpc>
              <a:spcBef>
                <a:spcPts val="600"/>
              </a:spcBef>
              <a:spcAft>
                <a:spcPts val="0"/>
              </a:spcAft>
              <a:buClrTx/>
              <a:buSzTx/>
              <a:buFont typeface="Wingdings" panose="05000000000000000000" pitchFamily="2" charset="2"/>
              <a:buChar char="§"/>
              <a:tabLst/>
              <a:defRPr/>
            </a:pPr>
            <a:r>
              <a:rPr lang="en-US" altLang="ko-KR" sz="1200" dirty="0">
                <a:solidFill>
                  <a:schemeClr val="dk1"/>
                </a:solidFill>
                <a:latin typeface="+mn-lt"/>
                <a:ea typeface="+mn-ea"/>
                <a:cs typeface="+mn-cs"/>
              </a:rPr>
              <a:t>(S2-2503377)</a:t>
            </a:r>
            <a:endParaRPr lang="ko-KR" altLang="en-US" sz="1200" dirty="0">
              <a:solidFill>
                <a:schemeClr val="dk1"/>
              </a:solidFill>
              <a:latin typeface="+mn-lt"/>
              <a:ea typeface="+mn-ea"/>
              <a:cs typeface="+mn-cs"/>
            </a:endParaRPr>
          </a:p>
          <a:p>
            <a:pPr marL="285750" indent="-285750">
              <a:spcBef>
                <a:spcPts val="600"/>
              </a:spcBef>
              <a:buFont typeface="Wingdings" panose="05000000000000000000" pitchFamily="2" charset="2"/>
              <a:buChar char="§"/>
            </a:pPr>
            <a:endParaRPr lang="en-US" altLang="ja-JP" sz="1200" dirty="0"/>
          </a:p>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2</a:t>
            </a:fld>
            <a:endParaRPr kumimoji="1" lang="ja-JP" altLang="en-US"/>
          </a:p>
        </p:txBody>
      </p:sp>
    </p:spTree>
    <p:extLst>
      <p:ext uri="{BB962C8B-B14F-4D97-AF65-F5344CB8AC3E}">
        <p14:creationId xmlns:p14="http://schemas.microsoft.com/office/powerpoint/2010/main" val="2337192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sz="1200" kern="1200" dirty="0">
                <a:solidFill>
                  <a:schemeClr val="dk1"/>
                </a:solidFill>
                <a:effectLst/>
                <a:latin typeface="+mn-lt"/>
                <a:ea typeface="+mn-ea"/>
                <a:cs typeface="+mn-cs"/>
              </a:rPr>
              <a:t>1. Migration scenarios from 5G deployment to 6G/5G deployments</a:t>
            </a:r>
          </a:p>
          <a:p>
            <a:r>
              <a:rPr lang="en-US" altLang="ko-KR" sz="1200" kern="1200" dirty="0">
                <a:solidFill>
                  <a:schemeClr val="dk1"/>
                </a:solidFill>
                <a:effectLst/>
                <a:latin typeface="+mn-lt"/>
                <a:ea typeface="+mn-ea"/>
                <a:cs typeface="+mn-cs"/>
              </a:rPr>
              <a:t>2. Interworking Architecture and Procedure</a:t>
            </a:r>
          </a:p>
          <a:p>
            <a:pPr marL="0" indent="0">
              <a:buFontTx/>
              <a:buNone/>
            </a:pPr>
            <a:r>
              <a:rPr lang="en-US" altLang="ko-KR" sz="1200" kern="1200" dirty="0">
                <a:solidFill>
                  <a:schemeClr val="dk1"/>
                </a:solidFill>
                <a:effectLst/>
                <a:latin typeface="+mn-lt"/>
                <a:ea typeface="+mn-ea"/>
                <a:cs typeface="+mn-cs"/>
              </a:rPr>
              <a:t>2-1. Architecture and procedures for supporting Inter-RAT mobility with single registration</a:t>
            </a:r>
          </a:p>
          <a:p>
            <a:pPr marL="0" indent="0">
              <a:buFontTx/>
              <a:buNone/>
            </a:pPr>
            <a:r>
              <a:rPr lang="en-US" altLang="ko-KR" sz="1200" kern="1200" dirty="0">
                <a:solidFill>
                  <a:schemeClr val="dk1"/>
                </a:solidFill>
                <a:effectLst/>
                <a:latin typeface="+mn-lt"/>
                <a:ea typeface="+mn-ea"/>
                <a:cs typeface="+mn-cs"/>
              </a:rPr>
              <a:t>2-2. Architecture and procedure for supporting with dual registration for the UE supporting dual stack; one accessing 5G System and the other accessing 6G System</a:t>
            </a:r>
          </a:p>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3</a:t>
            </a:fld>
            <a:endParaRPr kumimoji="1" lang="ja-JP" altLang="en-US"/>
          </a:p>
        </p:txBody>
      </p:sp>
    </p:spTree>
    <p:extLst>
      <p:ext uri="{BB962C8B-B14F-4D97-AF65-F5344CB8AC3E}">
        <p14:creationId xmlns:p14="http://schemas.microsoft.com/office/powerpoint/2010/main" val="2508348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4</a:t>
            </a:fld>
            <a:endParaRPr kumimoji="1" lang="ja-JP" altLang="en-US"/>
          </a:p>
        </p:txBody>
      </p:sp>
    </p:spTree>
    <p:extLst>
      <p:ext uri="{BB962C8B-B14F-4D97-AF65-F5344CB8AC3E}">
        <p14:creationId xmlns:p14="http://schemas.microsoft.com/office/powerpoint/2010/main" val="2358426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9D2F056C-5338-4C48-9E39-2596836312FB}" type="slidenum">
              <a:rPr kumimoji="1" lang="ja-JP" altLang="en-US" smtClean="0"/>
              <a:t>5</a:t>
            </a:fld>
            <a:endParaRPr kumimoji="1" lang="ja-JP" altLang="en-US"/>
          </a:p>
        </p:txBody>
      </p:sp>
    </p:spTree>
    <p:extLst>
      <p:ext uri="{BB962C8B-B14F-4D97-AF65-F5344CB8AC3E}">
        <p14:creationId xmlns:p14="http://schemas.microsoft.com/office/powerpoint/2010/main" val="1809087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1221921" y="2345348"/>
            <a:ext cx="9748158" cy="1026501"/>
          </a:xfrm>
          <a:prstGeom prst="rect">
            <a:avLst/>
          </a:prstGeom>
        </p:spPr>
        <p:txBody>
          <a:bodyPr anchor="ctr"/>
          <a:lstStyle>
            <a:lvl1pPr algn="ctr">
              <a:defRPr sz="5400">
                <a:solidFill>
                  <a:schemeClr val="tx1"/>
                </a:solidFill>
                <a:latin typeface="Samsung Sharp Sans Bold" pitchFamily="2" charset="0"/>
              </a:defRPr>
            </a:lvl1pPr>
          </a:lstStyle>
          <a:p>
            <a:pPr lvl="0"/>
            <a:r>
              <a:rPr kumimoji="1" lang="en-US" altLang="ja-JP" dirty="0"/>
              <a:t>Edit Master text style</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3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4229445"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4229444"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422309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2"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4882"/>
            <a:ext cx="3321050" cy="3045506"/>
          </a:xfrm>
          <a:prstGeom prst="rect">
            <a:avLst/>
          </a:prstGeom>
        </p:spPr>
        <p:txBody>
          <a:bodyPr/>
          <a:lstStyle>
            <a:lvl1pPr marL="0" indent="0">
              <a:buFontTx/>
              <a:buNone/>
              <a:defRPr kumimoji="1" lang="ja-JP" altLang="en-US" sz="1500" baseline="0" dirty="0">
                <a:solidFill>
                  <a:schemeClr val="tx1"/>
                </a:solidFill>
              </a:defRPr>
            </a:lvl1pPr>
          </a:lstStyle>
          <a:p>
            <a:pPr lvl="0"/>
            <a:r>
              <a:rPr kumimoji="1" lang="en-US" altLang="ja-JP" dirty="0"/>
              <a:t>- Click to edit text </a:t>
            </a:r>
            <a:endParaRPr kumimoji="1" lang="en-US" altLang="ko-KR"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cxnSp>
        <p:nvCxnSpPr>
          <p:cNvPr id="15" name="Straight Connector 14">
            <a:extLst>
              <a:ext uri="{FF2B5EF4-FFF2-40B4-BE49-F238E27FC236}">
                <a16:creationId xmlns:a16="http://schemas.microsoft.com/office/drawing/2014/main" id="{6BA6BFC6-9C2C-0641-9837-970AE17D053D}"/>
              </a:ext>
            </a:extLst>
          </p:cNvPr>
          <p:cNvCxnSpPr>
            <a:cxnSpLocks/>
          </p:cNvCxnSpPr>
          <p:nvPr userDrawn="1"/>
        </p:nvCxnSpPr>
        <p:spPr>
          <a:xfrm>
            <a:off x="8107480" y="1949450"/>
            <a:ext cx="331927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61">
            <a:extLst>
              <a:ext uri="{FF2B5EF4-FFF2-40B4-BE49-F238E27FC236}">
                <a16:creationId xmlns:a16="http://schemas.microsoft.com/office/drawing/2014/main" id="{00627CF0-58DB-B94A-ADD8-4DC608874374}"/>
              </a:ext>
            </a:extLst>
          </p:cNvPr>
          <p:cNvSpPr>
            <a:spLocks noGrp="1"/>
          </p:cNvSpPr>
          <p:nvPr>
            <p:ph type="body" sz="quarter" idx="42" hasCustomPrompt="1"/>
          </p:nvPr>
        </p:nvSpPr>
        <p:spPr>
          <a:xfrm>
            <a:off x="8107479" y="2598057"/>
            <a:ext cx="332841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7" name="Text Placeholder 61">
            <a:extLst>
              <a:ext uri="{FF2B5EF4-FFF2-40B4-BE49-F238E27FC236}">
                <a16:creationId xmlns:a16="http://schemas.microsoft.com/office/drawing/2014/main" id="{31338143-7ADB-AF42-8626-6E5D25C3C5C4}"/>
              </a:ext>
            </a:extLst>
          </p:cNvPr>
          <p:cNvSpPr>
            <a:spLocks noGrp="1"/>
          </p:cNvSpPr>
          <p:nvPr>
            <p:ph type="body" sz="quarter" idx="43" hasCustomPrompt="1"/>
          </p:nvPr>
        </p:nvSpPr>
        <p:spPr>
          <a:xfrm>
            <a:off x="8101129" y="2034474"/>
            <a:ext cx="3328416"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3029333559"/>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2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49"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 </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8" y="1948611"/>
            <a:ext cx="5270758"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6170128" y="2598057"/>
            <a:ext cx="5270757"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6170127" y="1948611"/>
            <a:ext cx="5273075"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7886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3 Text Columns, Bar Header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3321051"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49249" y="1948611"/>
            <a:ext cx="3321052"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B065F862-7B64-5845-81CB-377AA1518ECF}"/>
              </a:ext>
            </a:extLst>
          </p:cNvPr>
          <p:cNvSpPr>
            <a:spLocks noGrp="1"/>
          </p:cNvSpPr>
          <p:nvPr>
            <p:ph type="body" sz="quarter" idx="42" hasCustomPrompt="1"/>
          </p:nvPr>
        </p:nvSpPr>
        <p:spPr>
          <a:xfrm>
            <a:off x="4235311"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2" name="Text Placeholder 61">
            <a:extLst>
              <a:ext uri="{FF2B5EF4-FFF2-40B4-BE49-F238E27FC236}">
                <a16:creationId xmlns:a16="http://schemas.microsoft.com/office/drawing/2014/main" id="{E77B5463-7A3D-ED43-BE30-2F6CE6CB910F}"/>
              </a:ext>
            </a:extLst>
          </p:cNvPr>
          <p:cNvSpPr>
            <a:spLocks noGrp="1"/>
          </p:cNvSpPr>
          <p:nvPr>
            <p:ph type="body" sz="quarter" idx="43" hasCustomPrompt="1"/>
          </p:nvPr>
        </p:nvSpPr>
        <p:spPr>
          <a:xfrm>
            <a:off x="4235310"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
        <p:nvSpPr>
          <p:cNvPr id="13" name="Text Placeholder 61">
            <a:extLst>
              <a:ext uri="{FF2B5EF4-FFF2-40B4-BE49-F238E27FC236}">
                <a16:creationId xmlns:a16="http://schemas.microsoft.com/office/drawing/2014/main" id="{DA70B534-548B-D94C-8B94-113DCB262D81}"/>
              </a:ext>
            </a:extLst>
          </p:cNvPr>
          <p:cNvSpPr>
            <a:spLocks noGrp="1"/>
          </p:cNvSpPr>
          <p:nvPr>
            <p:ph type="body" sz="quarter" idx="44" hasCustomPrompt="1"/>
          </p:nvPr>
        </p:nvSpPr>
        <p:spPr>
          <a:xfrm>
            <a:off x="8105776" y="2598057"/>
            <a:ext cx="3318429"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76023C9-64E1-BA4B-8049-CE567C2F4E1A}"/>
              </a:ext>
            </a:extLst>
          </p:cNvPr>
          <p:cNvSpPr>
            <a:spLocks noGrp="1"/>
          </p:cNvSpPr>
          <p:nvPr>
            <p:ph type="body" sz="quarter" idx="45" hasCustomPrompt="1"/>
          </p:nvPr>
        </p:nvSpPr>
        <p:spPr>
          <a:xfrm>
            <a:off x="8105775" y="1948611"/>
            <a:ext cx="3318430" cy="373949"/>
          </a:xfrm>
          <a:prstGeom prst="rect">
            <a:avLst/>
          </a:prstGeom>
          <a:solidFill>
            <a:schemeClr val="tx2"/>
          </a:solidFill>
        </p:spPr>
        <p:txBody>
          <a:bodyPr wrap="square" lIns="91440" tIns="27432" rIns="0" bIns="0" anchor="t" anchorCtr="0">
            <a:spAutoFit/>
          </a:bodyPr>
          <a:lstStyle>
            <a:lvl1pPr>
              <a:lnSpc>
                <a:spcPct val="100000"/>
              </a:lnSpc>
              <a:defRPr sz="2250" b="0" i="0">
                <a:solidFill>
                  <a:schemeClr val="bg1"/>
                </a:solidFill>
                <a:latin typeface="SamsungOne 700" charset="0"/>
                <a:ea typeface="SamsungOne 700" charset="0"/>
                <a:cs typeface="SamsungOne 700" charset="0"/>
              </a:defRPr>
            </a:lvl1pPr>
            <a:lvl2pPr>
              <a:lnSpc>
                <a:spcPts val="1400"/>
              </a:lnSpc>
              <a:defRPr sz="1300"/>
            </a:lvl2pPr>
            <a:lvl3pPr>
              <a:lnSpc>
                <a:spcPts val="1400"/>
              </a:lnSpc>
              <a:defRPr sz="1300"/>
            </a:lvl3pPr>
            <a:lvl4pPr>
              <a:lnSpc>
                <a:spcPts val="1400"/>
              </a:lnSpc>
              <a:defRPr sz="1300"/>
            </a:lvl4pPr>
            <a:lvl5pPr>
              <a:lnSpc>
                <a:spcPts val="1400"/>
              </a:lnSpc>
              <a:defRPr sz="1300"/>
            </a:lvl5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28958547"/>
      </p:ext>
    </p:extLst>
  </p:cSld>
  <p:clrMapOvr>
    <a:masterClrMapping/>
  </p:clrMapOvr>
  <p:extLst>
    <p:ext uri="{DCECCB84-F9BA-43D5-87BE-67443E8EF086}">
      <p15:sldGuideLst xmlns:p15="http://schemas.microsoft.com/office/powerpoint/2012/main">
        <p15:guide id="1" pos="23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with full-width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1257301"/>
            <a:ext cx="12192000" cy="49688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extLst>
      <p:ext uri="{BB962C8B-B14F-4D97-AF65-F5344CB8AC3E}">
        <p14:creationId xmlns:p14="http://schemas.microsoft.com/office/powerpoint/2010/main" val="920679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1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900"/>
            <a:ext cx="5684838" cy="5883274"/>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85861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6164263" y="342899"/>
            <a:ext cx="5684838" cy="2871216"/>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2" y="3355975"/>
            <a:ext cx="5684838" cy="2871216"/>
          </a:xfrm>
          <a:prstGeom prst="rect">
            <a:avLst/>
          </a:prstGeom>
          <a:solidFill>
            <a:schemeClr val="bg2">
              <a:lumMod val="60000"/>
              <a:lumOff val="40000"/>
            </a:schemeClr>
          </a:solidFill>
        </p:spPr>
        <p:txBody>
          <a:bodyPr/>
          <a:lstStyle/>
          <a:p>
            <a:endParaRPr kumimoji="1" lang="ja-JP" altLang="en-US" dirty="0"/>
          </a:p>
        </p:txBody>
      </p:sp>
    </p:spTree>
    <p:extLst>
      <p:ext uri="{BB962C8B-B14F-4D97-AF65-F5344CB8AC3E}">
        <p14:creationId xmlns:p14="http://schemas.microsoft.com/office/powerpoint/2010/main" val="882318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2 images - option 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6075" y="3162300"/>
            <a:ext cx="5683250"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6164263" y="3162300"/>
            <a:ext cx="5684838"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6164263" y="2739737"/>
            <a:ext cx="56896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893531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p>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p>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26755026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Slide 1">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3" name="Table Placeholder 2">
            <a:extLst>
              <a:ext uri="{FF2B5EF4-FFF2-40B4-BE49-F238E27FC236}">
                <a16:creationId xmlns:a16="http://schemas.microsoft.com/office/drawing/2014/main" id="{0534D857-2784-A448-999D-D20E1C0E21B7}"/>
              </a:ext>
            </a:extLst>
          </p:cNvPr>
          <p:cNvSpPr>
            <a:spLocks noGrp="1"/>
          </p:cNvSpPr>
          <p:nvPr>
            <p:ph type="tbl" sz="quarter" idx="48"/>
          </p:nvPr>
        </p:nvSpPr>
        <p:spPr>
          <a:xfrm>
            <a:off x="339725" y="2085975"/>
            <a:ext cx="11509375" cy="3308350"/>
          </a:xfrm>
          <a:prstGeom prst="rect">
            <a:avLst/>
          </a:prstGeom>
        </p:spPr>
        <p:txBody>
          <a:bodyPr/>
          <a:lstStyle/>
          <a:p>
            <a:endParaRPr kumimoji="1" lang="ja-JP" altLang="en-US" dirty="0"/>
          </a:p>
        </p:txBody>
      </p:sp>
    </p:spTree>
    <p:extLst>
      <p:ext uri="{BB962C8B-B14F-4D97-AF65-F5344CB8AC3E}">
        <p14:creationId xmlns:p14="http://schemas.microsoft.com/office/powerpoint/2010/main" val="3288105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4AACF09-3938-D949-91CB-4C7D0A1171BC}"/>
              </a:ext>
            </a:extLst>
          </p:cNvPr>
          <p:cNvSpPr/>
          <p:nvPr userDrawn="1"/>
        </p:nvSpPr>
        <p:spPr>
          <a:xfrm>
            <a:off x="6164263" y="0"/>
            <a:ext cx="6027737"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5686427" cy="1150334"/>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2598057"/>
            <a:ext cx="4708526" cy="3045506"/>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034474"/>
            <a:ext cx="4714781" cy="340425"/>
          </a:xfrm>
          <a:prstGeom prst="rect">
            <a:avLst/>
          </a:prstGeom>
        </p:spPr>
        <p:txBody>
          <a:bodyPr/>
          <a:lstStyle>
            <a:lvl1pPr>
              <a:defRPr kumimoji="1" lang="ja-JP" altLang="en-US" sz="22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11" name="Chart Placeholder 10">
            <a:extLst>
              <a:ext uri="{FF2B5EF4-FFF2-40B4-BE49-F238E27FC236}">
                <a16:creationId xmlns:a16="http://schemas.microsoft.com/office/drawing/2014/main" id="{B0883976-5CDB-D244-B407-B6CFE5B82969}"/>
              </a:ext>
            </a:extLst>
          </p:cNvPr>
          <p:cNvSpPr>
            <a:spLocks noGrp="1"/>
          </p:cNvSpPr>
          <p:nvPr>
            <p:ph type="chart" sz="quarter" idx="43"/>
          </p:nvPr>
        </p:nvSpPr>
        <p:spPr>
          <a:xfrm>
            <a:off x="6160992" y="1390650"/>
            <a:ext cx="6031008" cy="4699000"/>
          </a:xfrm>
          <a:prstGeom prst="rect">
            <a:avLst/>
          </a:prstGeom>
        </p:spPr>
        <p:txBody>
          <a:bodyPr/>
          <a:lstStyle/>
          <a:p>
            <a:endParaRPr kumimoji="1" lang="ja-JP" altLang="en-US"/>
          </a:p>
        </p:txBody>
      </p:sp>
      <p:sp>
        <p:nvSpPr>
          <p:cNvPr id="10" name="Freeform 1">
            <a:extLst>
              <a:ext uri="{FF2B5EF4-FFF2-40B4-BE49-F238E27FC236}">
                <a16:creationId xmlns:a16="http://schemas.microsoft.com/office/drawing/2014/main" id="{869308BA-C5D5-8844-AF35-A983252B7EBD}"/>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p>
        </p:txBody>
      </p:sp>
    </p:spTree>
    <p:extLst>
      <p:ext uri="{BB962C8B-B14F-4D97-AF65-F5344CB8AC3E}">
        <p14:creationId xmlns:p14="http://schemas.microsoft.com/office/powerpoint/2010/main" val="2639718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defRPr>
            </a:lvl1pPr>
          </a:lstStyle>
          <a:p>
            <a:pPr lvl="0"/>
            <a:endParaRPr dirty="0"/>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 400" charset="0"/>
              </a:defRPr>
            </a:lvl1pPr>
            <a:lvl2pPr marL="977900" indent="-965200">
              <a:lnSpc>
                <a:spcPts val="3200"/>
              </a:lnSpc>
              <a:buFont typeface="+mj-lt"/>
              <a:buAutoNum type="arabicPeriod"/>
              <a:tabLst/>
              <a:defRPr sz="1500" b="0" i="0">
                <a:solidFill>
                  <a:schemeClr val="tx1"/>
                </a:solidFill>
                <a:latin typeface="+mn-lt"/>
                <a:ea typeface="+mn-ea"/>
                <a:cs typeface="SamsungOne 400" charset="0"/>
              </a:defRPr>
            </a:lvl2pPr>
            <a:lvl3pPr marL="977900" indent="-965200">
              <a:lnSpc>
                <a:spcPts val="3200"/>
              </a:lnSpc>
              <a:buFont typeface="+mj-lt"/>
              <a:buAutoNum type="arabicPeriod"/>
              <a:tabLst/>
              <a:defRPr sz="1500" b="0" i="0">
                <a:solidFill>
                  <a:schemeClr val="tx1"/>
                </a:solidFill>
                <a:latin typeface="+mn-lt"/>
                <a:ea typeface="+mn-ea"/>
                <a:cs typeface="SamsungOne 400" charset="0"/>
              </a:defRPr>
            </a:lvl3pPr>
            <a:lvl4pPr marL="977900" indent="-965200">
              <a:lnSpc>
                <a:spcPts val="3200"/>
              </a:lnSpc>
              <a:buFont typeface="+mj-lt"/>
              <a:buAutoNum type="arabicPeriod"/>
              <a:tabLst/>
              <a:defRPr sz="1500" b="0" i="0">
                <a:solidFill>
                  <a:schemeClr val="tx1"/>
                </a:solidFill>
                <a:latin typeface="+mn-lt"/>
                <a:ea typeface="+mn-ea"/>
                <a:cs typeface="SamsungOne 400" charset="0"/>
              </a:defRPr>
            </a:lvl4pPr>
            <a:lvl5pPr marL="977900" indent="-965200">
              <a:lnSpc>
                <a:spcPts val="3200"/>
              </a:lnSpc>
              <a:buFont typeface="+mj-lt"/>
              <a:buAutoNum type="arabicPeriod"/>
              <a:tabLst/>
              <a:defRPr sz="1500" b="0" i="0">
                <a:solidFill>
                  <a:schemeClr val="tx1"/>
                </a:solidFill>
                <a:latin typeface="+mn-lt"/>
                <a:ea typeface="+mn-ea"/>
                <a:cs typeface="SamsungOne 400" charset="0"/>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18" name="Footer Placeholder 69">
            <a:extLst>
              <a:ext uri="{FF2B5EF4-FFF2-40B4-BE49-F238E27FC236}">
                <a16:creationId xmlns:a16="http://schemas.microsoft.com/office/drawing/2014/main" id="{22849EF5-656B-F443-8441-C7EC0E72DBEB}"/>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Slide – 3 Column">
    <p:spTree>
      <p:nvGrpSpPr>
        <p:cNvPr id="1" name=""/>
        <p:cNvGrpSpPr/>
        <p:nvPr/>
      </p:nvGrpSpPr>
      <p:grpSpPr>
        <a:xfrm>
          <a:off x="0" y="0"/>
          <a:ext cx="0" cy="0"/>
          <a:chOff x="0" y="0"/>
          <a:chExt cx="0" cy="0"/>
        </a:xfrm>
      </p:grpSpPr>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6" name="Footer Placeholder 1">
            <a:extLst>
              <a:ext uri="{FF2B5EF4-FFF2-40B4-BE49-F238E27FC236}">
                <a16:creationId xmlns:a16="http://schemas.microsoft.com/office/drawing/2014/main" id="{E6558C99-7585-F64A-88BC-D2980F944E6E}"/>
              </a:ext>
            </a:extLst>
          </p:cNvPr>
          <p:cNvSpPr>
            <a:spLocks noGrp="1"/>
          </p:cNvSpPr>
          <p:nvPr>
            <p:ph type="ftr" sz="quarter" idx="4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49250" y="4321811"/>
            <a:ext cx="3736975"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en-US" altLang="ko-KR" dirty="0"/>
          </a:p>
          <a:p>
            <a:pPr lvl="0" indent="0">
              <a:buFontTx/>
              <a:buNone/>
            </a:pP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5" y="1352263"/>
            <a:ext cx="3740106"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36072"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Text Placeholder 61">
            <a:extLst>
              <a:ext uri="{FF2B5EF4-FFF2-40B4-BE49-F238E27FC236}">
                <a16:creationId xmlns:a16="http://schemas.microsoft.com/office/drawing/2014/main" id="{77CDE2FE-58E9-B142-A49B-82B8AD38971F}"/>
              </a:ext>
            </a:extLst>
          </p:cNvPr>
          <p:cNvSpPr>
            <a:spLocks noGrp="1"/>
          </p:cNvSpPr>
          <p:nvPr>
            <p:ph type="body" sz="quarter" idx="45" hasCustomPrompt="1"/>
          </p:nvPr>
        </p:nvSpPr>
        <p:spPr>
          <a:xfrm>
            <a:off x="4236071"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3" name="Text Placeholder 61">
            <a:extLst>
              <a:ext uri="{FF2B5EF4-FFF2-40B4-BE49-F238E27FC236}">
                <a16:creationId xmlns:a16="http://schemas.microsoft.com/office/drawing/2014/main" id="{FBD171F1-1CC6-4847-A25F-A88A1C89A668}"/>
              </a:ext>
            </a:extLst>
          </p:cNvPr>
          <p:cNvSpPr>
            <a:spLocks noGrp="1"/>
          </p:cNvSpPr>
          <p:nvPr>
            <p:ph type="body" sz="quarter" idx="47" hasCustomPrompt="1"/>
          </p:nvPr>
        </p:nvSpPr>
        <p:spPr>
          <a:xfrm>
            <a:off x="8108157" y="1352262"/>
            <a:ext cx="3744872"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4" name="Text Placeholder 61">
            <a:extLst>
              <a:ext uri="{FF2B5EF4-FFF2-40B4-BE49-F238E27FC236}">
                <a16:creationId xmlns:a16="http://schemas.microsoft.com/office/drawing/2014/main" id="{788F7E7E-6428-AE43-BD90-F0D5373E8BC3}"/>
              </a:ext>
            </a:extLst>
          </p:cNvPr>
          <p:cNvSpPr>
            <a:spLocks noGrp="1"/>
          </p:cNvSpPr>
          <p:nvPr>
            <p:ph type="body" sz="quarter" idx="48" hasCustomPrompt="1"/>
          </p:nvPr>
        </p:nvSpPr>
        <p:spPr>
          <a:xfrm>
            <a:off x="8108156" y="4321811"/>
            <a:ext cx="3741737" cy="1216854"/>
          </a:xfrm>
          <a:prstGeom prst="rect">
            <a:avLst/>
          </a:prstGeom>
        </p:spPr>
        <p:txBody>
          <a:bodyPr/>
          <a:lstStyle>
            <a:lvl1pPr>
              <a:defRPr kumimoji="1" lang="ja-JP" altLang="en-US" sz="1500" baseline="0" dirty="0">
                <a:solidFill>
                  <a:schemeClr val="tx1"/>
                </a:solidFill>
              </a:defRPr>
            </a:lvl1pPr>
          </a:lstStyle>
          <a:p>
            <a:pPr lvl="0" indent="0">
              <a:buFontTx/>
              <a:buNone/>
            </a:pPr>
            <a:r>
              <a:rPr kumimoji="1" lang="en-US" altLang="ja-JP" dirty="0"/>
              <a:t>- Click to edit text</a:t>
            </a:r>
            <a:endParaRPr kumimoji="1" lang="ja-JP" altLang="en-US" dirty="0"/>
          </a:p>
        </p:txBody>
      </p:sp>
      <p:sp>
        <p:nvSpPr>
          <p:cNvPr id="15" name="Chart Placeholder 2">
            <a:extLst>
              <a:ext uri="{FF2B5EF4-FFF2-40B4-BE49-F238E27FC236}">
                <a16:creationId xmlns:a16="http://schemas.microsoft.com/office/drawing/2014/main" id="{40D224AE-656F-244C-A676-54F47DDD9F42}"/>
              </a:ext>
            </a:extLst>
          </p:cNvPr>
          <p:cNvSpPr>
            <a:spLocks noGrp="1"/>
          </p:cNvSpPr>
          <p:nvPr>
            <p:ph type="chart" sz="quarter" idx="49"/>
          </p:nvPr>
        </p:nvSpPr>
        <p:spPr>
          <a:xfrm>
            <a:off x="8107363" y="1758950"/>
            <a:ext cx="3741737" cy="2395728"/>
          </a:xfrm>
          <a:prstGeom prst="rect">
            <a:avLst/>
          </a:prstGeom>
          <a:solidFill>
            <a:schemeClr val="bg1">
              <a:lumMod val="95000"/>
            </a:schemeClr>
          </a:solidFill>
        </p:spPr>
        <p:txBody>
          <a:bodyPr/>
          <a:lstStyle/>
          <a:p>
            <a:endParaRPr kumimoji="1" lang="ja-JP" altLang="en-US"/>
          </a:p>
        </p:txBody>
      </p:sp>
      <p:sp>
        <p:nvSpPr>
          <p:cNvPr id="16" name="Chart Placeholder 2">
            <a:extLst>
              <a:ext uri="{FF2B5EF4-FFF2-40B4-BE49-F238E27FC236}">
                <a16:creationId xmlns:a16="http://schemas.microsoft.com/office/drawing/2014/main" id="{7DFD8CF4-017F-004D-8F74-EF9777BE5F0B}"/>
              </a:ext>
            </a:extLst>
          </p:cNvPr>
          <p:cNvSpPr>
            <a:spLocks noGrp="1"/>
          </p:cNvSpPr>
          <p:nvPr>
            <p:ph type="chart" sz="quarter" idx="50"/>
          </p:nvPr>
        </p:nvSpPr>
        <p:spPr>
          <a:xfrm>
            <a:off x="346075" y="1758950"/>
            <a:ext cx="3741737" cy="2395728"/>
          </a:xfrm>
          <a:prstGeom prst="rect">
            <a:avLst/>
          </a:prstGeom>
          <a:solidFill>
            <a:schemeClr val="bg1">
              <a:lumMod val="95000"/>
            </a:schemeClr>
          </a:solidFill>
        </p:spPr>
        <p:txBody>
          <a:bodyPr/>
          <a:lstStyle/>
          <a:p>
            <a:endParaRPr kumimoji="1" lang="ja-JP" altLang="en-US"/>
          </a:p>
        </p:txBody>
      </p:sp>
      <p:sp>
        <p:nvSpPr>
          <p:cNvPr id="17" name="Chart Placeholder 2">
            <a:extLst>
              <a:ext uri="{FF2B5EF4-FFF2-40B4-BE49-F238E27FC236}">
                <a16:creationId xmlns:a16="http://schemas.microsoft.com/office/drawing/2014/main" id="{7B55E54A-5614-EA43-B386-41C27C8C4221}"/>
              </a:ext>
            </a:extLst>
          </p:cNvPr>
          <p:cNvSpPr>
            <a:spLocks noGrp="1"/>
          </p:cNvSpPr>
          <p:nvPr>
            <p:ph type="chart" sz="quarter" idx="51"/>
          </p:nvPr>
        </p:nvSpPr>
        <p:spPr>
          <a:xfrm>
            <a:off x="4226546" y="1758950"/>
            <a:ext cx="3741737" cy="2395728"/>
          </a:xfrm>
          <a:prstGeom prst="rect">
            <a:avLst/>
          </a:prstGeom>
          <a:solidFill>
            <a:schemeClr val="bg1">
              <a:lumMod val="95000"/>
            </a:schemeClr>
          </a:solidFill>
        </p:spPr>
        <p:txBody>
          <a:bodyPr/>
          <a:lstStyle/>
          <a:p>
            <a:endParaRPr kumimoji="1" lang="ja-JP" altLang="en-US"/>
          </a:p>
        </p:txBody>
      </p:sp>
    </p:spTree>
    <p:extLst>
      <p:ext uri="{BB962C8B-B14F-4D97-AF65-F5344CB8AC3E}">
        <p14:creationId xmlns:p14="http://schemas.microsoft.com/office/powerpoint/2010/main" val="2401504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1">
    <p:bg>
      <p:bgRef idx="1001">
        <a:schemeClr val="bg1"/>
      </p:bgRef>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0" y="0"/>
            <a:ext cx="12192000" cy="6858000"/>
          </a:xfrm>
          <a:prstGeom prst="rect">
            <a:avLst/>
          </a:prstGeom>
          <a:solidFill>
            <a:schemeClr val="bg2">
              <a:lumMod val="60000"/>
              <a:lumOff val="40000"/>
            </a:schemeClr>
          </a:solidFill>
        </p:spPr>
        <p:txBody>
          <a:bodyPr/>
          <a:lstStyle/>
          <a:p>
            <a:endParaRPr kumimoji="1" lang="ja-JP" altLang="en-US" dirty="0"/>
          </a:p>
        </p:txBody>
      </p:sp>
      <p:sp>
        <p:nvSpPr>
          <p:cNvPr id="3" name="Holder 3"/>
          <p:cNvSpPr>
            <a:spLocks noGrp="1"/>
          </p:cNvSpPr>
          <p:nvPr>
            <p:ph type="body" idx="1"/>
          </p:nvPr>
        </p:nvSpPr>
        <p:spPr>
          <a:xfrm>
            <a:off x="342899" y="1972914"/>
            <a:ext cx="5753101" cy="1828800"/>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defRPr>
            </a:lvl1pPr>
          </a:lstStyle>
          <a:p>
            <a:pPr lvl="0"/>
            <a:endParaRPr dirty="0"/>
          </a:p>
        </p:txBody>
      </p:sp>
      <p:sp>
        <p:nvSpPr>
          <p:cNvPr id="6" name="Footer Placeholder 69">
            <a:extLst>
              <a:ext uri="{FF2B5EF4-FFF2-40B4-BE49-F238E27FC236}">
                <a16:creationId xmlns:a16="http://schemas.microsoft.com/office/drawing/2014/main" id="{82CC7452-CF6B-EC46-B381-530869CE67CF}"/>
              </a:ext>
            </a:extLst>
          </p:cNvPr>
          <p:cNvSpPr>
            <a:spLocks noGrp="1"/>
          </p:cNvSpPr>
          <p:nvPr>
            <p:ph type="ftr" sz="quarter" idx="3"/>
          </p:nvPr>
        </p:nvSpPr>
        <p:spPr>
          <a:xfrm>
            <a:off x="669130" y="6489711"/>
            <a:ext cx="2396515" cy="120639"/>
          </a:xfrm>
          <a:prstGeom prst="rect">
            <a:avLst/>
          </a:prstGeom>
        </p:spPr>
        <p:txBody>
          <a:bodyPr vert="horz" lIns="91440" tIns="45720" rIns="91440" bIns="45720" rtlCol="0" anchor="ctr"/>
          <a:lstStyle>
            <a:lvl1pPr algn="l">
              <a:defRPr sz="750" b="1">
                <a:solidFill>
                  <a:schemeClr val="tx1"/>
                </a:solidFill>
                <a:latin typeface="SamsungOne 700" panose="020B0803030303020204" pitchFamily="34" charset="0"/>
              </a:defRPr>
            </a:lvl1pPr>
          </a:lstStyle>
          <a:p>
            <a:r>
              <a:rPr kumimoji="1" lang="en-US" altLang="ja-JP" dirty="0"/>
              <a:t>Presentation Title, Date</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Idea">
    <p:spTree>
      <p:nvGrpSpPr>
        <p:cNvPr id="1" name=""/>
        <p:cNvGrpSpPr/>
        <p:nvPr/>
      </p:nvGrpSpPr>
      <p:grpSpPr>
        <a:xfrm>
          <a:off x="0" y="0"/>
          <a:ext cx="0" cy="0"/>
          <a:chOff x="0" y="0"/>
          <a:chExt cx="0" cy="0"/>
        </a:xfrm>
      </p:grpSpPr>
      <p:sp>
        <p:nvSpPr>
          <p:cNvPr id="3" name="Holder 3"/>
          <p:cNvSpPr>
            <a:spLocks noGrp="1"/>
          </p:cNvSpPr>
          <p:nvPr>
            <p:ph type="body" idx="1"/>
          </p:nvPr>
        </p:nvSpPr>
        <p:spPr>
          <a:xfrm>
            <a:off x="327024" y="1942143"/>
            <a:ext cx="9853614" cy="3856185"/>
          </a:xfrm>
          <a:prstGeom prst="rect">
            <a:avLst/>
          </a:prstGeom>
        </p:spPr>
        <p:txBody>
          <a:bodyPr/>
          <a:lstStyle>
            <a:lvl1pPr>
              <a:defRPr kumimoji="1" sz="9750" dirty="0">
                <a:solidFill>
                  <a:schemeClr val="tx1"/>
                </a:solidFill>
                <a:latin typeface="Samsung Sharp Sans Bold" pitchFamily="2" charset="0"/>
              </a:defRPr>
            </a:lvl1pPr>
          </a:lstStyle>
          <a:p>
            <a:pPr lvl="0"/>
            <a:endParaRPr dirty="0"/>
          </a:p>
        </p:txBody>
      </p:sp>
      <p:sp>
        <p:nvSpPr>
          <p:cNvPr id="10" name="Footer Placeholder 9">
            <a:extLst>
              <a:ext uri="{FF2B5EF4-FFF2-40B4-BE49-F238E27FC236}">
                <a16:creationId xmlns:a16="http://schemas.microsoft.com/office/drawing/2014/main" id="{CC2F99CD-E90F-3044-A435-90F26F0BE5FC}"/>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p>
            <a:endParaRPr kumimoji="1" lang="ja-JP" altLang="en-US"/>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sp>
        <p:nvSpPr>
          <p:cNvPr id="7" name="Freeform 1">
            <a:extLst>
              <a:ext uri="{FF2B5EF4-FFF2-40B4-BE49-F238E27FC236}">
                <a16:creationId xmlns:a16="http://schemas.microsoft.com/office/drawing/2014/main" id="{A1B2C2FF-6E80-364D-8472-83337EBC7171}"/>
              </a:ext>
            </a:extLst>
          </p:cNvPr>
          <p:cNvSpPr>
            <a:spLocks noChangeArrowheads="1"/>
          </p:cNvSpPr>
          <p:nvPr userDrawn="1"/>
        </p:nvSpPr>
        <p:spPr bwMode="auto">
          <a:xfrm>
            <a:off x="11009313" y="6458800"/>
            <a:ext cx="839787" cy="128605"/>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bg1"/>
          </a:solidFill>
          <a:ln>
            <a:noFill/>
          </a:ln>
          <a:effectLst/>
        </p:spPr>
        <p:txBody>
          <a:bodyPr wrap="none" anchor="ctr"/>
          <a:lstStyle/>
          <a:p>
            <a:endParaRPr lang="ja-JP"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1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1995263"/>
            <a:ext cx="5519058" cy="3848428"/>
          </a:xfrm>
          <a:prstGeom prst="rect">
            <a:avLst/>
          </a:prstGeom>
        </p:spPr>
        <p:txBody>
          <a:bodyPr wrap="square"/>
          <a:lstStyle>
            <a:lvl1pPr>
              <a:defRPr kumimoji="1" sz="41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471646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518682"/>
            <a:ext cx="4716463" cy="3045506"/>
          </a:xfrm>
          <a:prstGeom prst="rect">
            <a:avLst/>
          </a:prstGeom>
        </p:spPr>
        <p:txBody>
          <a:bodyPr/>
          <a:lstStyle>
            <a:lvl1pPr>
              <a:defRPr kumimoji="1" lang="ja-JP" altLang="en-US" sz="1500" baseline="0" dirty="0">
                <a:solidFill>
                  <a:schemeClr val="tx1"/>
                </a:solidFill>
                <a:latin typeface="+mn-lt"/>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4722813"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179659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346558" y="1949450"/>
            <a:ext cx="10534167"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2034474"/>
            <a:ext cx="10540480"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0196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2 Text Column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A7578FF-FCA4-9748-B11C-6DFEC4F258B6}"/>
              </a:ext>
            </a:extLst>
          </p:cNvPr>
          <p:cNvSpPr>
            <a:spLocks noGrp="1"/>
          </p:cNvSpPr>
          <p:nvPr>
            <p:ph type="ftr" sz="quarter" idx="10"/>
          </p:nvPr>
        </p:nvSpPr>
        <p:spPr>
          <a:xfrm>
            <a:off x="669130" y="6489711"/>
            <a:ext cx="2396515" cy="120639"/>
          </a:xfrm>
          <a:prstGeom prst="rect">
            <a:avLst/>
          </a:prstGeom>
        </p:spPr>
        <p:txBody>
          <a:bodyPr/>
          <a:lstStyle/>
          <a:p>
            <a:r>
              <a:rPr kumimoji="1" lang="en-US" altLang="ja-JP" dirty="0"/>
              <a:t>Presentation Title, Date</a:t>
            </a:r>
            <a:endParaRPr kumimoji="1" lang="ja-JP" altLang="en-US" dirty="0"/>
          </a:p>
        </p:txBody>
      </p:sp>
      <p:cxnSp>
        <p:nvCxnSpPr>
          <p:cNvPr id="5" name="Straight Connector 4">
            <a:extLst>
              <a:ext uri="{FF2B5EF4-FFF2-40B4-BE49-F238E27FC236}">
                <a16:creationId xmlns:a16="http://schemas.microsoft.com/office/drawing/2014/main" id="{93CF985D-C6B7-924A-BDD9-99B299DCA257}"/>
              </a:ext>
            </a:extLst>
          </p:cNvPr>
          <p:cNvCxnSpPr>
            <a:cxnSpLocks/>
          </p:cNvCxnSpPr>
          <p:nvPr userDrawn="1"/>
        </p:nvCxnSpPr>
        <p:spPr>
          <a:xfrm>
            <a:off x="6164263" y="1949450"/>
            <a:ext cx="527652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6164262" y="2601232"/>
            <a:ext cx="5276624"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6157912" y="2034474"/>
            <a:ext cx="5283634"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 </a:t>
            </a:r>
            <a:endParaRPr kumimoji="1" lang="ja-JP" altLang="en-US" dirty="0"/>
          </a:p>
        </p:txBody>
      </p:sp>
      <p:sp>
        <p:nvSpPr>
          <p:cNvPr id="7" name="Holder 3">
            <a:extLst>
              <a:ext uri="{FF2B5EF4-FFF2-40B4-BE49-F238E27FC236}">
                <a16:creationId xmlns:a16="http://schemas.microsoft.com/office/drawing/2014/main" id="{A8F1676E-6E73-F041-90A4-674DB61DED17}"/>
              </a:ext>
            </a:extLst>
          </p:cNvPr>
          <p:cNvSpPr>
            <a:spLocks noGrp="1"/>
          </p:cNvSpPr>
          <p:nvPr>
            <p:ph type="body" idx="39"/>
          </p:nvPr>
        </p:nvSpPr>
        <p:spPr>
          <a:xfrm>
            <a:off x="342898" y="280901"/>
            <a:ext cx="11506201" cy="725160"/>
          </a:xfrm>
          <a:prstGeom prst="rect">
            <a:avLst/>
          </a:prstGeom>
        </p:spPr>
        <p:txBody>
          <a:bodyPr wrap="square"/>
          <a:lstStyle>
            <a:lvl1pPr>
              <a:defRPr kumimoji="1" sz="3300" dirty="0">
                <a:solidFill>
                  <a:schemeClr val="tx1"/>
                </a:solidFill>
                <a:latin typeface="Samsung Sharp Sans Bold" pitchFamily="2" charset="0"/>
              </a:defRPr>
            </a:lvl1pPr>
          </a:lstStyle>
          <a:p>
            <a:pPr lvl="0"/>
            <a:endParaRPr dirty="0"/>
          </a:p>
        </p:txBody>
      </p:sp>
      <p:cxnSp>
        <p:nvCxnSpPr>
          <p:cNvPr id="8" name="Straight Connector 7">
            <a:extLst>
              <a:ext uri="{FF2B5EF4-FFF2-40B4-BE49-F238E27FC236}">
                <a16:creationId xmlns:a16="http://schemas.microsoft.com/office/drawing/2014/main" id="{9383947A-111E-964E-9C95-F758006C8214}"/>
              </a:ext>
            </a:extLst>
          </p:cNvPr>
          <p:cNvCxnSpPr>
            <a:cxnSpLocks/>
          </p:cNvCxnSpPr>
          <p:nvPr userDrawn="1"/>
        </p:nvCxnSpPr>
        <p:spPr>
          <a:xfrm>
            <a:off x="349250" y="1949450"/>
            <a:ext cx="530043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 Placeholder 61">
            <a:extLst>
              <a:ext uri="{FF2B5EF4-FFF2-40B4-BE49-F238E27FC236}">
                <a16:creationId xmlns:a16="http://schemas.microsoft.com/office/drawing/2014/main" id="{5CE7DBC3-45B3-CA43-9473-EBCF5DB5C405}"/>
              </a:ext>
            </a:extLst>
          </p:cNvPr>
          <p:cNvSpPr>
            <a:spLocks noGrp="1"/>
          </p:cNvSpPr>
          <p:nvPr>
            <p:ph type="body" sz="quarter" idx="40" hasCustomPrompt="1"/>
          </p:nvPr>
        </p:nvSpPr>
        <p:spPr>
          <a:xfrm>
            <a:off x="349250" y="2598057"/>
            <a:ext cx="5300436" cy="3045506"/>
          </a:xfrm>
          <a:prstGeom prst="rect">
            <a:avLst/>
          </a:prstGeom>
        </p:spPr>
        <p:txBody>
          <a:bodyPr/>
          <a:lstStyle>
            <a:lvl1pPr>
              <a:defRPr kumimoji="1" lang="ja-JP" altLang="en-US" sz="1500" baseline="0" dirty="0">
                <a:solidFill>
                  <a:schemeClr val="tx1"/>
                </a:solidFill>
              </a:defRPr>
            </a:lvl1pPr>
          </a:lstStyle>
          <a:p>
            <a:pPr lvl="0"/>
            <a:r>
              <a:rPr kumimoji="1" lang="en-US" altLang="ja-JP" dirty="0"/>
              <a:t>- Click to edit text</a:t>
            </a:r>
            <a:endParaRPr kumimoji="1" lang="ja-JP" altLang="en-US" dirty="0"/>
          </a:p>
        </p:txBody>
      </p:sp>
      <p:sp>
        <p:nvSpPr>
          <p:cNvPr id="10" name="Text Placeholder 61">
            <a:extLst>
              <a:ext uri="{FF2B5EF4-FFF2-40B4-BE49-F238E27FC236}">
                <a16:creationId xmlns:a16="http://schemas.microsoft.com/office/drawing/2014/main" id="{92DB6B8F-0FBF-984F-80FF-665F20077994}"/>
              </a:ext>
            </a:extLst>
          </p:cNvPr>
          <p:cNvSpPr>
            <a:spLocks noGrp="1"/>
          </p:cNvSpPr>
          <p:nvPr>
            <p:ph type="body" sz="quarter" idx="41" hasCustomPrompt="1"/>
          </p:nvPr>
        </p:nvSpPr>
        <p:spPr>
          <a:xfrm>
            <a:off x="339724" y="2034474"/>
            <a:ext cx="5307477" cy="340425"/>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Tree>
    <p:extLst>
      <p:ext uri="{BB962C8B-B14F-4D97-AF65-F5344CB8AC3E}">
        <p14:creationId xmlns:p14="http://schemas.microsoft.com/office/powerpoint/2010/main" val="52526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SamsungOne 400" panose="020B0503030303020204" pitchFamily="34" charset="0"/>
                <a:ea typeface="SamsungOne 400" panose="020B0503030303020204" pitchFamily="34" charset="0"/>
                <a:cs typeface="Samsung Sharp Sans Bold" pitchFamily="2" charset="0"/>
              </a:rPr>
              <a:pPr algn="l"/>
              <a:t>‹#›</a:t>
            </a:fld>
            <a:endParaRPr lang="en-US" sz="750" b="0" dirty="0">
              <a:solidFill>
                <a:schemeClr val="tx1"/>
              </a:solidFill>
              <a:latin typeface="SamsungOne 400" panose="020B0503030303020204" pitchFamily="34" charset="0"/>
              <a:ea typeface="SamsungOne 400" panose="020B0503030303020204" pitchFamily="34" charset="0"/>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709" r:id="rId4"/>
    <p:sldLayoutId id="2147483670" r:id="rId5"/>
    <p:sldLayoutId id="2147483673" r:id="rId6"/>
    <p:sldLayoutId id="2147483711" r:id="rId7"/>
    <p:sldLayoutId id="2147483712" r:id="rId8"/>
    <p:sldLayoutId id="2147483713" r:id="rId9"/>
    <p:sldLayoutId id="2147483714" r:id="rId10"/>
    <p:sldLayoutId id="2147483715" r:id="rId11"/>
    <p:sldLayoutId id="2147483716" r:id="rId12"/>
    <p:sldLayoutId id="2147483718" r:id="rId13"/>
    <p:sldLayoutId id="2147483720" r:id="rId14"/>
    <p:sldLayoutId id="2147483721" r:id="rId15"/>
    <p:sldLayoutId id="2147483723" r:id="rId16"/>
    <p:sldLayoutId id="2147483724" r:id="rId17"/>
    <p:sldLayoutId id="2147483726" r:id="rId18"/>
    <p:sldLayoutId id="2147483727" r:id="rId19"/>
    <p:sldLayoutId id="2147483728" r:id="rId20"/>
  </p:sldLayoutIdLst>
  <p:hf sldNum="0" hdr="0" dt="0"/>
  <p:txStyles>
    <p:titleStyle>
      <a:lvl1pPr>
        <a:defRPr sz="750">
          <a:latin typeface="SamsungOne 700" panose="020B0803030303020204" pitchFamily="34" charset="0"/>
          <a:ea typeface="+mj-ea"/>
          <a:cs typeface="+mj-cs"/>
        </a:defRPr>
      </a:lvl1pPr>
    </p:titleStyle>
    <p:body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bodyStyle>
    <p:otherStyle>
      <a:lvl1pPr marL="0">
        <a:defRPr>
          <a:latin typeface="+mn-lt"/>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microsoft.com/office/2007/relationships/hdphoto" Target="../media/hdphoto3.wdp"/><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2.wdp"/><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708F0-85A4-DA4C-85E5-408F86CE18FA}"/>
              </a:ext>
            </a:extLst>
          </p:cNvPr>
          <p:cNvSpPr>
            <a:spLocks noGrp="1"/>
          </p:cNvSpPr>
          <p:nvPr>
            <p:ph type="body" sz="quarter" idx="10"/>
          </p:nvPr>
        </p:nvSpPr>
        <p:spPr>
          <a:xfrm>
            <a:off x="462224" y="1009107"/>
            <a:ext cx="11168743" cy="1377251"/>
          </a:xfrm>
        </p:spPr>
        <p:txBody>
          <a:bodyPr/>
          <a:lstStyle/>
          <a:p>
            <a:r>
              <a:rPr lang="en-US" altLang="ko-KR" sz="3600" dirty="0"/>
              <a:t> Samsung View on 6G Architecture</a:t>
            </a:r>
          </a:p>
        </p:txBody>
      </p:sp>
      <p:sp>
        <p:nvSpPr>
          <p:cNvPr id="3" name="TextBox 2">
            <a:extLst>
              <a:ext uri="{FF2B5EF4-FFF2-40B4-BE49-F238E27FC236}">
                <a16:creationId xmlns:a16="http://schemas.microsoft.com/office/drawing/2014/main" id="{E1778F02-C43A-4D84-8A10-CAC394101E6C}"/>
              </a:ext>
            </a:extLst>
          </p:cNvPr>
          <p:cNvSpPr txBox="1"/>
          <p:nvPr/>
        </p:nvSpPr>
        <p:spPr>
          <a:xfrm>
            <a:off x="177296" y="240790"/>
            <a:ext cx="4452690" cy="523220"/>
          </a:xfrm>
          <a:prstGeom prst="rect">
            <a:avLst/>
          </a:prstGeom>
          <a:noFill/>
        </p:spPr>
        <p:txBody>
          <a:bodyPr wrap="square" rtlCol="0">
            <a:spAutoFit/>
          </a:bodyPr>
          <a:lstStyle/>
          <a:p>
            <a:r>
              <a:rPr lang="en-US" altLang="ko-KR" sz="1400" b="1" dirty="0"/>
              <a:t>3GPP SA2#168</a:t>
            </a:r>
          </a:p>
          <a:p>
            <a:r>
              <a:rPr lang="en-US" altLang="ko-KR" sz="1400" b="1" dirty="0"/>
              <a:t>7 – 11 April 2025, </a:t>
            </a:r>
            <a:r>
              <a:rPr lang="en-US" altLang="ko-KR" sz="1400" b="1" dirty="0" err="1"/>
              <a:t>Goteburg</a:t>
            </a:r>
            <a:r>
              <a:rPr lang="en-US" altLang="ko-KR" sz="1400" b="1" dirty="0"/>
              <a:t>, Sweden</a:t>
            </a:r>
            <a:endParaRPr lang="ko-KR" altLang="en-US" sz="1400" b="1" dirty="0"/>
          </a:p>
        </p:txBody>
      </p:sp>
      <p:sp>
        <p:nvSpPr>
          <p:cNvPr id="7" name="TextBox 6">
            <a:extLst>
              <a:ext uri="{FF2B5EF4-FFF2-40B4-BE49-F238E27FC236}">
                <a16:creationId xmlns:a16="http://schemas.microsoft.com/office/drawing/2014/main" id="{89328EC1-00C4-4AB9-8053-AE3C57ACA365}"/>
              </a:ext>
            </a:extLst>
          </p:cNvPr>
          <p:cNvSpPr txBox="1"/>
          <p:nvPr/>
        </p:nvSpPr>
        <p:spPr>
          <a:xfrm>
            <a:off x="10751127" y="215390"/>
            <a:ext cx="1313873" cy="307777"/>
          </a:xfrm>
          <a:prstGeom prst="rect">
            <a:avLst/>
          </a:prstGeom>
          <a:noFill/>
        </p:spPr>
        <p:txBody>
          <a:bodyPr wrap="square" rtlCol="0">
            <a:spAutoFit/>
          </a:bodyPr>
          <a:lstStyle/>
          <a:p>
            <a:r>
              <a:rPr lang="en-US" altLang="ko-KR" sz="1400" b="1" dirty="0"/>
              <a:t>S2-2503602</a:t>
            </a:r>
            <a:endParaRPr lang="ko-KR" altLang="en-US" sz="1400" b="1" dirty="0"/>
          </a:p>
        </p:txBody>
      </p:sp>
      <p:pic>
        <p:nvPicPr>
          <p:cNvPr id="8" name="그림 7">
            <a:extLst>
              <a:ext uri="{FF2B5EF4-FFF2-40B4-BE49-F238E27FC236}">
                <a16:creationId xmlns:a16="http://schemas.microsoft.com/office/drawing/2014/main" id="{ABB88D0E-75B5-4802-AE07-66D4BE0725DC}"/>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l="20371"/>
          <a:stretch/>
        </p:blipFill>
        <p:spPr>
          <a:xfrm>
            <a:off x="98365" y="2483372"/>
            <a:ext cx="11995265" cy="4246220"/>
          </a:xfrm>
          <a:prstGeom prst="rect">
            <a:avLst/>
          </a:prstGeom>
          <a:effectLst>
            <a:softEdge rad="88900"/>
          </a:effectLst>
        </p:spPr>
      </p:pic>
      <p:sp>
        <p:nvSpPr>
          <p:cNvPr id="9" name="TextBox 8">
            <a:extLst>
              <a:ext uri="{FF2B5EF4-FFF2-40B4-BE49-F238E27FC236}">
                <a16:creationId xmlns:a16="http://schemas.microsoft.com/office/drawing/2014/main" id="{7D2E5028-5264-459C-BBBA-9981D6EBFA41}"/>
              </a:ext>
            </a:extLst>
          </p:cNvPr>
          <p:cNvSpPr txBox="1"/>
          <p:nvPr/>
        </p:nvSpPr>
        <p:spPr>
          <a:xfrm>
            <a:off x="9616599" y="2714071"/>
            <a:ext cx="2189159" cy="707886"/>
          </a:xfrm>
          <a:prstGeom prst="rect">
            <a:avLst/>
          </a:prstGeom>
          <a:noFill/>
        </p:spPr>
        <p:txBody>
          <a:bodyPr wrap="square" rtlCol="0">
            <a:spAutoFit/>
          </a:bodyPr>
          <a:lstStyle/>
          <a:p>
            <a:r>
              <a:rPr kumimoji="1" lang="en-US" altLang="ko-KR" sz="2000" dirty="0">
                <a:solidFill>
                  <a:schemeClr val="bg2"/>
                </a:solidFill>
                <a:latin typeface="Samsung Sharp Sans Bold" pitchFamily="2" charset="0"/>
              </a:rPr>
              <a:t>New Opportunity</a:t>
            </a:r>
            <a:endParaRPr kumimoji="1" lang="ko-KR" altLang="en-US" sz="2000" dirty="0">
              <a:solidFill>
                <a:schemeClr val="bg2"/>
              </a:solidFill>
              <a:latin typeface="Samsung Sharp Sans Bold" pitchFamily="2" charset="0"/>
            </a:endParaRPr>
          </a:p>
        </p:txBody>
      </p:sp>
      <p:sp>
        <p:nvSpPr>
          <p:cNvPr id="10" name="TextBox 9">
            <a:extLst>
              <a:ext uri="{FF2B5EF4-FFF2-40B4-BE49-F238E27FC236}">
                <a16:creationId xmlns:a16="http://schemas.microsoft.com/office/drawing/2014/main" id="{5C4F20FE-A95D-4581-BCB6-D380B5BEFD57}"/>
              </a:ext>
            </a:extLst>
          </p:cNvPr>
          <p:cNvSpPr txBox="1"/>
          <p:nvPr/>
        </p:nvSpPr>
        <p:spPr>
          <a:xfrm>
            <a:off x="9616176" y="4371604"/>
            <a:ext cx="2190638" cy="400110"/>
          </a:xfrm>
          <a:prstGeom prst="rect">
            <a:avLst/>
          </a:prstGeom>
          <a:noFill/>
        </p:spPr>
        <p:txBody>
          <a:bodyPr wrap="square" rtlCol="0">
            <a:spAutoFit/>
          </a:bodyPr>
          <a:lstStyle>
            <a:defPPr>
              <a:defRPr lang="en-US"/>
            </a:defPPr>
            <a:lvl1pPr>
              <a:defRPr kumimoji="1" sz="1800">
                <a:solidFill>
                  <a:schemeClr val="tx2"/>
                </a:solidFill>
                <a:latin typeface="Samsung Sharp Sans Bold" pitchFamily="2" charset="0"/>
              </a:defRPr>
            </a:lvl1pPr>
          </a:lstStyle>
          <a:p>
            <a:r>
              <a:rPr lang="en-US" altLang="ko-KR" sz="2000" dirty="0">
                <a:solidFill>
                  <a:schemeClr val="accent5"/>
                </a:solidFill>
              </a:rPr>
              <a:t>TCO reduction</a:t>
            </a:r>
            <a:endParaRPr lang="ko-KR" altLang="en-US" sz="2000" dirty="0">
              <a:solidFill>
                <a:schemeClr val="accent5"/>
              </a:solidFill>
            </a:endParaRPr>
          </a:p>
        </p:txBody>
      </p:sp>
      <p:sp>
        <p:nvSpPr>
          <p:cNvPr id="5" name="TextBox 4">
            <a:extLst>
              <a:ext uri="{FF2B5EF4-FFF2-40B4-BE49-F238E27FC236}">
                <a16:creationId xmlns:a16="http://schemas.microsoft.com/office/drawing/2014/main" id="{78704CF8-ACE0-6B45-A57C-E59EF5E9A593}"/>
              </a:ext>
            </a:extLst>
          </p:cNvPr>
          <p:cNvSpPr txBox="1"/>
          <p:nvPr/>
        </p:nvSpPr>
        <p:spPr>
          <a:xfrm>
            <a:off x="389632" y="5466345"/>
            <a:ext cx="3549322" cy="923330"/>
          </a:xfrm>
          <a:prstGeom prst="rect">
            <a:avLst/>
          </a:prstGeom>
          <a:noFill/>
        </p:spPr>
        <p:txBody>
          <a:bodyPr wrap="square" rtlCol="0">
            <a:spAutoFit/>
          </a:bodyPr>
          <a:lstStyle/>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Agenda item: 	30.7</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Source: 		Samsung</a:t>
            </a:r>
          </a:p>
          <a:p>
            <a:pPr marL="0" marR="0" indent="0" defTabSz="554389" rtl="0" eaLnBrk="1" fontAlgn="auto" latinLnBrk="0" hangingPunct="1">
              <a:lnSpc>
                <a:spcPct val="100000"/>
              </a:lnSpc>
              <a:spcBef>
                <a:spcPts val="0"/>
              </a:spcBef>
              <a:spcAft>
                <a:spcPts val="0"/>
              </a:spcAft>
              <a:buClrTx/>
              <a:buSzTx/>
              <a:buFontTx/>
              <a:buNone/>
              <a:tabLst/>
              <a:defRPr/>
            </a:pPr>
            <a:r>
              <a:rPr kumimoji="1" lang="en-US" altLang="ja-JP" sz="1800" dirty="0">
                <a:latin typeface="SamsungOne 700" panose="020B0803030303020204" pitchFamily="34" charset="0"/>
              </a:rPr>
              <a:t>Document for:	Presentation</a:t>
            </a:r>
            <a:endParaRPr kumimoji="1" lang="ja-JP" altLang="en-US" sz="1800" dirty="0">
              <a:latin typeface="SamsungOne 700" panose="020B0803030303020204" pitchFamily="34" charset="0"/>
            </a:endParaRPr>
          </a:p>
        </p:txBody>
      </p:sp>
    </p:spTree>
    <p:extLst>
      <p:ext uri="{BB962C8B-B14F-4D97-AF65-F5344CB8AC3E}">
        <p14:creationId xmlns:p14="http://schemas.microsoft.com/office/powerpoint/2010/main" val="2269473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텍스트 개체 틀 7">
            <a:extLst>
              <a:ext uri="{FF2B5EF4-FFF2-40B4-BE49-F238E27FC236}">
                <a16:creationId xmlns:a16="http://schemas.microsoft.com/office/drawing/2014/main" id="{D132B961-1079-4800-A95E-41C5679F1629}"/>
              </a:ext>
            </a:extLst>
          </p:cNvPr>
          <p:cNvSpPr>
            <a:spLocks noGrp="1"/>
          </p:cNvSpPr>
          <p:nvPr>
            <p:ph type="body" idx="39"/>
          </p:nvPr>
        </p:nvSpPr>
        <p:spPr/>
        <p:txBody>
          <a:bodyPr/>
          <a:lstStyle/>
          <a:p>
            <a:r>
              <a:rPr lang="en-US" altLang="ko-KR" dirty="0">
                <a:solidFill>
                  <a:schemeClr val="tx2"/>
                </a:solidFill>
              </a:rPr>
              <a:t>Samsung View on 6G Architecture (1/2)</a:t>
            </a:r>
            <a:endParaRPr lang="ko-KR" altLang="en-US" dirty="0">
              <a:solidFill>
                <a:schemeClr val="tx2"/>
              </a:solidFill>
            </a:endParaRPr>
          </a:p>
        </p:txBody>
      </p:sp>
      <p:sp>
        <p:nvSpPr>
          <p:cNvPr id="22" name="직사각형 21">
            <a:extLst>
              <a:ext uri="{FF2B5EF4-FFF2-40B4-BE49-F238E27FC236}">
                <a16:creationId xmlns:a16="http://schemas.microsoft.com/office/drawing/2014/main" id="{4A5A40C8-CA12-470D-82A0-7AA603F6BC84}"/>
              </a:ext>
            </a:extLst>
          </p:cNvPr>
          <p:cNvSpPr/>
          <p:nvPr/>
        </p:nvSpPr>
        <p:spPr>
          <a:xfrm>
            <a:off x="6228653" y="139059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23" name="TextBox 22">
            <a:extLst>
              <a:ext uri="{FF2B5EF4-FFF2-40B4-BE49-F238E27FC236}">
                <a16:creationId xmlns:a16="http://schemas.microsoft.com/office/drawing/2014/main" id="{64A56094-8DAB-4099-ACF0-AFE789059D02}"/>
              </a:ext>
            </a:extLst>
          </p:cNvPr>
          <p:cNvSpPr txBox="1"/>
          <p:nvPr/>
        </p:nvSpPr>
        <p:spPr>
          <a:xfrm>
            <a:off x="6281770" y="1549910"/>
            <a:ext cx="2732528" cy="1815882"/>
          </a:xfrm>
          <a:prstGeom prst="rect">
            <a:avLst/>
          </a:prstGeom>
          <a:noFill/>
        </p:spPr>
        <p:txBody>
          <a:bodyPr wrap="square" rtlCol="0">
            <a:spAutoFit/>
          </a:bodyPr>
          <a:lstStyle/>
          <a:p>
            <a:r>
              <a:rPr lang="en-US" altLang="ko-KR" sz="1200" dirty="0">
                <a:solidFill>
                  <a:schemeClr val="tx2"/>
                </a:solidFill>
              </a:rPr>
              <a:t>1. Embedded AI</a:t>
            </a:r>
          </a:p>
          <a:p>
            <a:r>
              <a:rPr lang="en-US" altLang="ko-KR" sz="1200" b="1" dirty="0">
                <a:solidFill>
                  <a:schemeClr val="tx2"/>
                </a:solidFill>
              </a:rPr>
              <a:t>    </a:t>
            </a:r>
            <a:r>
              <a:rPr lang="en-US" altLang="ko-KR" sz="1000" dirty="0">
                <a:solidFill>
                  <a:schemeClr val="tx2"/>
                </a:solidFill>
              </a:rPr>
              <a:t>Each NF and RAN with native support of AI functionalities</a:t>
            </a:r>
          </a:p>
          <a:p>
            <a:endParaRPr lang="en-US" altLang="ko-KR" sz="1200" b="1" dirty="0">
              <a:solidFill>
                <a:schemeClr val="tx2"/>
              </a:solidFill>
            </a:endParaRPr>
          </a:p>
          <a:p>
            <a:r>
              <a:rPr lang="en-US" altLang="ko-KR" sz="1200" dirty="0">
                <a:solidFill>
                  <a:schemeClr val="tx2"/>
                </a:solidFill>
              </a:rPr>
              <a:t>2. AI collaboration across NFs</a:t>
            </a:r>
          </a:p>
          <a:p>
            <a:r>
              <a:rPr lang="en-US" altLang="ko-KR" sz="1000" dirty="0">
                <a:solidFill>
                  <a:schemeClr val="tx2"/>
                </a:solidFill>
              </a:rPr>
              <a:t>   - Collected Data, Model Delivery</a:t>
            </a:r>
          </a:p>
          <a:p>
            <a:r>
              <a:rPr lang="en-US" altLang="ko-KR" sz="1000" b="1" dirty="0">
                <a:solidFill>
                  <a:schemeClr val="tx2"/>
                </a:solidFill>
              </a:rPr>
              <a:t>   - </a:t>
            </a:r>
            <a:r>
              <a:rPr lang="en-US" altLang="ko-KR" sz="1000" dirty="0">
                <a:solidFill>
                  <a:schemeClr val="tx2"/>
                </a:solidFill>
              </a:rPr>
              <a:t>AI-based decision among MM, SM, Policy in the control procedure</a:t>
            </a:r>
          </a:p>
          <a:p>
            <a:endParaRPr lang="en-US" altLang="ko-KR" sz="1200" b="1" dirty="0">
              <a:solidFill>
                <a:schemeClr val="tx2"/>
              </a:solidFill>
            </a:endParaRPr>
          </a:p>
          <a:p>
            <a:r>
              <a:rPr lang="en-US" altLang="ko-KR" sz="1200" dirty="0">
                <a:solidFill>
                  <a:schemeClr val="tx2"/>
                </a:solidFill>
              </a:rPr>
              <a:t>3. Cross domain AI </a:t>
            </a:r>
            <a:r>
              <a:rPr lang="en-US" altLang="ko-KR" sz="1050" dirty="0">
                <a:solidFill>
                  <a:schemeClr val="tx2"/>
                </a:solidFill>
              </a:rPr>
              <a:t>across RAN, CN, OAM</a:t>
            </a:r>
            <a:endParaRPr lang="en-US" altLang="ko-KR" sz="1200" dirty="0">
              <a:solidFill>
                <a:schemeClr val="tx2"/>
              </a:solidFill>
            </a:endParaRPr>
          </a:p>
        </p:txBody>
      </p:sp>
      <p:pic>
        <p:nvPicPr>
          <p:cNvPr id="42" name="그림 41">
            <a:extLst>
              <a:ext uri="{FF2B5EF4-FFF2-40B4-BE49-F238E27FC236}">
                <a16:creationId xmlns:a16="http://schemas.microsoft.com/office/drawing/2014/main" id="{6CBED642-4B4E-4EC1-BF9B-BEC98BFB0D5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0371"/>
          <a:stretch/>
        </p:blipFill>
        <p:spPr>
          <a:xfrm>
            <a:off x="3523060" y="1522378"/>
            <a:ext cx="2435173" cy="1909133"/>
          </a:xfrm>
          <a:prstGeom prst="rect">
            <a:avLst/>
          </a:prstGeom>
          <a:effectLst>
            <a:softEdge rad="88900"/>
          </a:effectLst>
        </p:spPr>
      </p:pic>
      <p:sp>
        <p:nvSpPr>
          <p:cNvPr id="43" name="TextBox 42">
            <a:extLst>
              <a:ext uri="{FF2B5EF4-FFF2-40B4-BE49-F238E27FC236}">
                <a16:creationId xmlns:a16="http://schemas.microsoft.com/office/drawing/2014/main" id="{36AE2B86-F8F6-4617-A215-538E5CE6ADAC}"/>
              </a:ext>
            </a:extLst>
          </p:cNvPr>
          <p:cNvSpPr txBox="1"/>
          <p:nvPr/>
        </p:nvSpPr>
        <p:spPr>
          <a:xfrm>
            <a:off x="3762569" y="2763318"/>
            <a:ext cx="2034888" cy="338554"/>
          </a:xfrm>
          <a:prstGeom prst="rect">
            <a:avLst/>
          </a:prstGeom>
          <a:noFill/>
        </p:spPr>
        <p:txBody>
          <a:bodyPr wrap="square" rtlCol="0">
            <a:spAutoFit/>
          </a:bodyPr>
          <a:lstStyle>
            <a:defPPr>
              <a:defRPr lang="en-US"/>
            </a:defPPr>
            <a:lvl1pPr>
              <a:defRPr kumimoji="1" sz="1800">
                <a:solidFill>
                  <a:schemeClr val="tx2"/>
                </a:solidFill>
                <a:latin typeface="Samsung Sharp Sans Bold" pitchFamily="2" charset="0"/>
              </a:defRPr>
            </a:lvl1pPr>
          </a:lstStyle>
          <a:p>
            <a:r>
              <a:rPr lang="en-US" altLang="ko-KR" sz="1600" dirty="0">
                <a:solidFill>
                  <a:schemeClr val="bg1"/>
                </a:solidFill>
              </a:rPr>
              <a:t>TCO reduction</a:t>
            </a:r>
            <a:endParaRPr lang="ko-KR" altLang="en-US" sz="1600" dirty="0">
              <a:solidFill>
                <a:schemeClr val="bg1"/>
              </a:solidFill>
            </a:endParaRPr>
          </a:p>
        </p:txBody>
      </p:sp>
      <p:pic>
        <p:nvPicPr>
          <p:cNvPr id="44" name="Picture 4">
            <a:extLst>
              <a:ext uri="{FF2B5EF4-FFF2-40B4-BE49-F238E27FC236}">
                <a16:creationId xmlns:a16="http://schemas.microsoft.com/office/drawing/2014/main" id="{4E889FEA-7C83-4D0E-A57E-FCBA30F95729}"/>
              </a:ext>
            </a:extLst>
          </p:cNvPr>
          <p:cNvPicPr>
            <a:picLocks/>
          </p:cNvPicPr>
          <p:nvPr/>
        </p:nvPicPr>
        <p:blipFill>
          <a:blip r:embed="rId5" cstate="print">
            <a:extLst>
              <a:ext uri="{BEBA8EAE-BF5A-486C-A8C5-ECC9F3942E4B}">
                <a14:imgProps xmlns:a14="http://schemas.microsoft.com/office/drawing/2010/main">
                  <a14:imgLayer r:embed="rId6">
                    <a14:imgEffect>
                      <a14:sharpenSoften amount="23000"/>
                    </a14:imgEffect>
                    <a14:imgEffect>
                      <a14:brightnessContrast contrast="-19000"/>
                    </a14:imgEffect>
                  </a14:imgLayer>
                </a14:imgProps>
              </a:ext>
              <a:ext uri="{28A0092B-C50C-407E-A947-70E740481C1C}">
                <a14:useLocalDpi xmlns:a14="http://schemas.microsoft.com/office/drawing/2010/main" val="0"/>
              </a:ext>
            </a:extLst>
          </a:blip>
          <a:stretch>
            <a:fillRect/>
          </a:stretch>
        </p:blipFill>
        <p:spPr>
          <a:xfrm>
            <a:off x="11070932" y="2896980"/>
            <a:ext cx="569833" cy="501215"/>
          </a:xfrm>
          <a:prstGeom prst="rect">
            <a:avLst/>
          </a:prstGeom>
          <a:effectLst>
            <a:softEdge rad="50800"/>
          </a:effectLst>
        </p:spPr>
      </p:pic>
      <p:pic>
        <p:nvPicPr>
          <p:cNvPr id="45" name="Picture 9">
            <a:extLst>
              <a:ext uri="{FF2B5EF4-FFF2-40B4-BE49-F238E27FC236}">
                <a16:creationId xmlns:a16="http://schemas.microsoft.com/office/drawing/2014/main" id="{1859B5AB-CDC9-430D-89FB-A9E21807F7F7}"/>
              </a:ext>
            </a:extLst>
          </p:cNvPr>
          <p:cNvPicPr>
            <a:picLocks/>
          </p:cNvPicPr>
          <p:nvPr/>
        </p:nvPicPr>
        <p:blipFill rotWithShape="1">
          <a:blip r:embed="rId7" cstate="print">
            <a:extLst>
              <a:ext uri="{28A0092B-C50C-407E-A947-70E740481C1C}">
                <a14:useLocalDpi xmlns:a14="http://schemas.microsoft.com/office/drawing/2010/main" val="0"/>
              </a:ext>
            </a:extLst>
          </a:blip>
          <a:srcRect t="1822" b="1139"/>
          <a:stretch/>
        </p:blipFill>
        <p:spPr>
          <a:xfrm>
            <a:off x="4568739" y="4899359"/>
            <a:ext cx="1119063" cy="1095669"/>
          </a:xfrm>
          <a:prstGeom prst="rect">
            <a:avLst/>
          </a:prstGeom>
          <a:effectLst>
            <a:softEdge rad="50800"/>
          </a:effectLst>
        </p:spPr>
      </p:pic>
      <p:sp>
        <p:nvSpPr>
          <p:cNvPr id="28" name="직사각형 27">
            <a:extLst>
              <a:ext uri="{FF2B5EF4-FFF2-40B4-BE49-F238E27FC236}">
                <a16:creationId xmlns:a16="http://schemas.microsoft.com/office/drawing/2014/main" id="{8776AA21-262A-41E3-ADA4-E32F17BEF79A}"/>
              </a:ext>
            </a:extLst>
          </p:cNvPr>
          <p:cNvSpPr/>
          <p:nvPr/>
        </p:nvSpPr>
        <p:spPr>
          <a:xfrm>
            <a:off x="6221183" y="1103173"/>
            <a:ext cx="5605727"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Native AI</a:t>
            </a:r>
            <a:endParaRPr kumimoji="1" lang="ko-KR" altLang="en-US" sz="1200" b="1" dirty="0"/>
          </a:p>
        </p:txBody>
      </p:sp>
      <p:sp>
        <p:nvSpPr>
          <p:cNvPr id="35" name="직사각형 34">
            <a:extLst>
              <a:ext uri="{FF2B5EF4-FFF2-40B4-BE49-F238E27FC236}">
                <a16:creationId xmlns:a16="http://schemas.microsoft.com/office/drawing/2014/main" id="{119027AE-0334-4213-A84E-59EFBA20DDEE}"/>
              </a:ext>
            </a:extLst>
          </p:cNvPr>
          <p:cNvSpPr/>
          <p:nvPr/>
        </p:nvSpPr>
        <p:spPr>
          <a:xfrm>
            <a:off x="455875" y="139059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36" name="TextBox 35">
            <a:extLst>
              <a:ext uri="{FF2B5EF4-FFF2-40B4-BE49-F238E27FC236}">
                <a16:creationId xmlns:a16="http://schemas.microsoft.com/office/drawing/2014/main" id="{2F3026DF-434B-4E5E-8405-10670EC4A279}"/>
              </a:ext>
            </a:extLst>
          </p:cNvPr>
          <p:cNvSpPr txBox="1"/>
          <p:nvPr/>
        </p:nvSpPr>
        <p:spPr>
          <a:xfrm>
            <a:off x="544161" y="1544886"/>
            <a:ext cx="2969288" cy="1938992"/>
          </a:xfrm>
          <a:prstGeom prst="rect">
            <a:avLst/>
          </a:prstGeom>
          <a:noFill/>
        </p:spPr>
        <p:txBody>
          <a:bodyPr wrap="square" rtlCol="0">
            <a:spAutoFit/>
          </a:bodyPr>
          <a:lstStyle/>
          <a:p>
            <a:r>
              <a:rPr lang="en-US" altLang="ko-KR" sz="1200" dirty="0">
                <a:solidFill>
                  <a:schemeClr val="tx2"/>
                </a:solidFill>
              </a:rPr>
              <a:t>1. Identifying legacy features/services to be deprecated to relieve backwards compatibility issues</a:t>
            </a:r>
          </a:p>
          <a:p>
            <a:endParaRPr lang="en-US" altLang="ko-KR" sz="1200" dirty="0">
              <a:solidFill>
                <a:schemeClr val="tx2"/>
              </a:solidFill>
            </a:endParaRPr>
          </a:p>
          <a:p>
            <a:r>
              <a:rPr lang="en-US" altLang="ko-KR" sz="1200" dirty="0">
                <a:solidFill>
                  <a:schemeClr val="tx2"/>
                </a:solidFill>
              </a:rPr>
              <a:t>2. Redesigning over-complicated features or multiple options without well-justified use cases</a:t>
            </a:r>
          </a:p>
          <a:p>
            <a:endParaRPr lang="en-US" altLang="ko-KR" sz="1200" dirty="0">
              <a:solidFill>
                <a:schemeClr val="tx2"/>
              </a:solidFill>
            </a:endParaRPr>
          </a:p>
          <a:p>
            <a:r>
              <a:rPr lang="en-US" altLang="ko-KR" sz="1200" dirty="0">
                <a:solidFill>
                  <a:schemeClr val="tx2"/>
                </a:solidFill>
              </a:rPr>
              <a:t>3. Removing duplicated functionalities across RAN and CN (e.g. paging)</a:t>
            </a:r>
          </a:p>
        </p:txBody>
      </p:sp>
      <p:sp>
        <p:nvSpPr>
          <p:cNvPr id="39" name="직사각형 38">
            <a:extLst>
              <a:ext uri="{FF2B5EF4-FFF2-40B4-BE49-F238E27FC236}">
                <a16:creationId xmlns:a16="http://schemas.microsoft.com/office/drawing/2014/main" id="{B1292D0F-7003-41CB-AEE7-542803914043}"/>
              </a:ext>
            </a:extLst>
          </p:cNvPr>
          <p:cNvSpPr/>
          <p:nvPr/>
        </p:nvSpPr>
        <p:spPr>
          <a:xfrm>
            <a:off x="448405" y="1103173"/>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Compact and Simple Architecture</a:t>
            </a:r>
            <a:endParaRPr kumimoji="1" lang="ko-KR" altLang="en-US" sz="1200" b="1" dirty="0"/>
          </a:p>
        </p:txBody>
      </p:sp>
      <p:sp>
        <p:nvSpPr>
          <p:cNvPr id="40" name="TextBox 39">
            <a:extLst>
              <a:ext uri="{FF2B5EF4-FFF2-40B4-BE49-F238E27FC236}">
                <a16:creationId xmlns:a16="http://schemas.microsoft.com/office/drawing/2014/main" id="{0BBB84D6-5888-4FA5-B6FE-269DDE9922F0}"/>
              </a:ext>
            </a:extLst>
          </p:cNvPr>
          <p:cNvSpPr txBox="1"/>
          <p:nvPr/>
        </p:nvSpPr>
        <p:spPr>
          <a:xfrm>
            <a:off x="3933391" y="1693169"/>
            <a:ext cx="1784121" cy="338554"/>
          </a:xfrm>
          <a:prstGeom prst="rect">
            <a:avLst/>
          </a:prstGeom>
          <a:noFill/>
        </p:spPr>
        <p:txBody>
          <a:bodyPr wrap="square" rtlCol="0">
            <a:spAutoFit/>
          </a:bodyPr>
          <a:lstStyle>
            <a:defPPr>
              <a:defRPr lang="en-US"/>
            </a:defPPr>
            <a:lvl1pPr>
              <a:defRPr kumimoji="1" sz="1800">
                <a:solidFill>
                  <a:schemeClr val="tx2"/>
                </a:solidFill>
                <a:latin typeface="Samsung Sharp Sans Bold" pitchFamily="2" charset="0"/>
              </a:defRPr>
            </a:lvl1pPr>
          </a:lstStyle>
          <a:p>
            <a:r>
              <a:rPr lang="en-US" altLang="ko-KR" sz="1600" dirty="0">
                <a:solidFill>
                  <a:schemeClr val="accent6">
                    <a:lumMod val="75000"/>
                  </a:schemeClr>
                </a:solidFill>
              </a:rPr>
              <a:t>Keep it simple</a:t>
            </a:r>
            <a:endParaRPr lang="ko-KR" altLang="en-US" sz="1600" dirty="0">
              <a:solidFill>
                <a:schemeClr val="accent6">
                  <a:lumMod val="75000"/>
                </a:schemeClr>
              </a:solidFill>
            </a:endParaRPr>
          </a:p>
        </p:txBody>
      </p:sp>
      <p:sp>
        <p:nvSpPr>
          <p:cNvPr id="50" name="TextBox 49">
            <a:extLst>
              <a:ext uri="{FF2B5EF4-FFF2-40B4-BE49-F238E27FC236}">
                <a16:creationId xmlns:a16="http://schemas.microsoft.com/office/drawing/2014/main" id="{7051F2DF-B93C-449B-B7D9-DD0E7615E705}"/>
              </a:ext>
            </a:extLst>
          </p:cNvPr>
          <p:cNvSpPr txBox="1"/>
          <p:nvPr/>
        </p:nvSpPr>
        <p:spPr>
          <a:xfrm>
            <a:off x="463697" y="4135367"/>
            <a:ext cx="5440730" cy="596510"/>
          </a:xfrm>
          <a:prstGeom prst="rect">
            <a:avLst/>
          </a:prstGeom>
          <a:noFill/>
        </p:spPr>
        <p:txBody>
          <a:bodyPr wrap="square" rtlCol="0">
            <a:spAutoFit/>
          </a:bodyPr>
          <a:lstStyle/>
          <a:p>
            <a:pPr marL="228600" indent="-228600">
              <a:buAutoNum type="arabicPeriod"/>
            </a:pPr>
            <a:r>
              <a:rPr lang="en-US" altLang="ko-KR" dirty="0">
                <a:solidFill>
                  <a:schemeClr val="tx2"/>
                </a:solidFill>
              </a:rPr>
              <a:t>Energy Efficient operation compliant to regulations as service requirements</a:t>
            </a:r>
          </a:p>
          <a:p>
            <a:pPr marL="228600" indent="-228600">
              <a:buFontTx/>
              <a:buAutoNum type="arabicPeriod"/>
            </a:pPr>
            <a:r>
              <a:rPr lang="en-US" altLang="ko-KR" dirty="0">
                <a:solidFill>
                  <a:schemeClr val="tx2"/>
                </a:solidFill>
              </a:rPr>
              <a:t>Macro-level Energy management to reduce total energy use </a:t>
            </a:r>
          </a:p>
          <a:p>
            <a:pPr marL="228600" indent="-228600">
              <a:buFontTx/>
              <a:buAutoNum type="arabicPeriod"/>
            </a:pPr>
            <a:r>
              <a:rPr lang="en-US" altLang="ko-KR" dirty="0">
                <a:solidFill>
                  <a:schemeClr val="tx2"/>
                </a:solidFill>
              </a:rPr>
              <a:t>B2B support to manage carbon emissions</a:t>
            </a:r>
          </a:p>
        </p:txBody>
      </p:sp>
      <p:sp>
        <p:nvSpPr>
          <p:cNvPr id="51" name="직사각형 50">
            <a:extLst>
              <a:ext uri="{FF2B5EF4-FFF2-40B4-BE49-F238E27FC236}">
                <a16:creationId xmlns:a16="http://schemas.microsoft.com/office/drawing/2014/main" id="{A83BCB6C-6102-4EB8-8622-90FCBDCC3969}"/>
              </a:ext>
            </a:extLst>
          </p:cNvPr>
          <p:cNvSpPr/>
          <p:nvPr/>
        </p:nvSpPr>
        <p:spPr>
          <a:xfrm>
            <a:off x="455875" y="407350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52" name="직사각형 51">
            <a:extLst>
              <a:ext uri="{FF2B5EF4-FFF2-40B4-BE49-F238E27FC236}">
                <a16:creationId xmlns:a16="http://schemas.microsoft.com/office/drawing/2014/main" id="{BD35645A-DE3E-4F00-AB80-14149EB9F0E7}"/>
              </a:ext>
            </a:extLst>
          </p:cNvPr>
          <p:cNvSpPr/>
          <p:nvPr/>
        </p:nvSpPr>
        <p:spPr>
          <a:xfrm>
            <a:off x="448405" y="3786083"/>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Energy Saving</a:t>
            </a:r>
            <a:endParaRPr kumimoji="1" lang="ko-KR" altLang="en-US" sz="1200" b="1" dirty="0"/>
          </a:p>
        </p:txBody>
      </p:sp>
      <p:pic>
        <p:nvPicPr>
          <p:cNvPr id="54" name="그림 53">
            <a:extLst>
              <a:ext uri="{FF2B5EF4-FFF2-40B4-BE49-F238E27FC236}">
                <a16:creationId xmlns:a16="http://schemas.microsoft.com/office/drawing/2014/main" id="{89C9FBB3-050E-4137-BA70-1F9D515B36DB}"/>
              </a:ext>
            </a:extLst>
          </p:cNvPr>
          <p:cNvPicPr>
            <a:picLocks noChangeAspect="1"/>
          </p:cNvPicPr>
          <p:nvPr/>
        </p:nvPicPr>
        <p:blipFill>
          <a:blip r:embed="rId8"/>
          <a:stretch>
            <a:fillRect/>
          </a:stretch>
        </p:blipFill>
        <p:spPr>
          <a:xfrm>
            <a:off x="741928" y="4919571"/>
            <a:ext cx="3634836" cy="1095668"/>
          </a:xfrm>
          <a:prstGeom prst="rect">
            <a:avLst/>
          </a:prstGeom>
        </p:spPr>
      </p:pic>
      <p:sp>
        <p:nvSpPr>
          <p:cNvPr id="55" name="TextBox 54">
            <a:extLst>
              <a:ext uri="{FF2B5EF4-FFF2-40B4-BE49-F238E27FC236}">
                <a16:creationId xmlns:a16="http://schemas.microsoft.com/office/drawing/2014/main" id="{38497039-E547-4138-AD99-C4B2360A868A}"/>
              </a:ext>
            </a:extLst>
          </p:cNvPr>
          <p:cNvSpPr txBox="1"/>
          <p:nvPr/>
        </p:nvSpPr>
        <p:spPr>
          <a:xfrm>
            <a:off x="10872243" y="55710"/>
            <a:ext cx="1070223" cy="261610"/>
          </a:xfrm>
          <a:prstGeom prst="rect">
            <a:avLst/>
          </a:prstGeom>
          <a:noFill/>
        </p:spPr>
        <p:txBody>
          <a:bodyPr wrap="square">
            <a:spAutoFit/>
          </a:bodyPr>
          <a:lstStyle/>
          <a:p>
            <a:r>
              <a:rPr lang="en-US" altLang="ko-KR" sz="1100" b="1" dirty="0"/>
              <a:t>S2-2503602</a:t>
            </a:r>
            <a:endParaRPr lang="ko-KR" altLang="en-US" sz="1100" b="1" dirty="0"/>
          </a:p>
        </p:txBody>
      </p:sp>
      <p:pic>
        <p:nvPicPr>
          <p:cNvPr id="27" name="그림 26">
            <a:extLst>
              <a:ext uri="{FF2B5EF4-FFF2-40B4-BE49-F238E27FC236}">
                <a16:creationId xmlns:a16="http://schemas.microsoft.com/office/drawing/2014/main" id="{505C9806-C433-4794-A46F-3A230997BDDB}"/>
              </a:ext>
            </a:extLst>
          </p:cNvPr>
          <p:cNvPicPr>
            <a:picLocks noChangeAspect="1"/>
          </p:cNvPicPr>
          <p:nvPr/>
        </p:nvPicPr>
        <p:blipFill>
          <a:blip r:embed="rId9"/>
          <a:stretch>
            <a:fillRect/>
          </a:stretch>
        </p:blipFill>
        <p:spPr>
          <a:xfrm>
            <a:off x="9041648" y="1582313"/>
            <a:ext cx="2785262" cy="1815882"/>
          </a:xfrm>
          <a:prstGeom prst="rect">
            <a:avLst/>
          </a:prstGeom>
        </p:spPr>
      </p:pic>
      <p:sp>
        <p:nvSpPr>
          <p:cNvPr id="29" name="TextBox 28">
            <a:extLst>
              <a:ext uri="{FF2B5EF4-FFF2-40B4-BE49-F238E27FC236}">
                <a16:creationId xmlns:a16="http://schemas.microsoft.com/office/drawing/2014/main" id="{8E21E905-7ADF-48B0-A097-E0008F60D54D}"/>
              </a:ext>
            </a:extLst>
          </p:cNvPr>
          <p:cNvSpPr txBox="1"/>
          <p:nvPr/>
        </p:nvSpPr>
        <p:spPr>
          <a:xfrm>
            <a:off x="6280220" y="4164918"/>
            <a:ext cx="5360545" cy="261610"/>
          </a:xfrm>
          <a:prstGeom prst="rect">
            <a:avLst/>
          </a:prstGeom>
          <a:noFill/>
        </p:spPr>
        <p:txBody>
          <a:bodyPr wrap="square" rtlCol="0">
            <a:spAutoFit/>
          </a:bodyPr>
          <a:lstStyle/>
          <a:p>
            <a:pPr marL="228600" indent="-228600">
              <a:buFontTx/>
              <a:buAutoNum type="arabicPeriod"/>
            </a:pPr>
            <a:r>
              <a:rPr lang="en-US" altLang="ko-KR" sz="1100" dirty="0">
                <a:solidFill>
                  <a:schemeClr val="tx2"/>
                </a:solidFill>
              </a:rPr>
              <a:t>Migration scenarios from 5G deployments to 6G/5G deployments</a:t>
            </a:r>
          </a:p>
        </p:txBody>
      </p:sp>
      <p:sp>
        <p:nvSpPr>
          <p:cNvPr id="30" name="직사각형 29">
            <a:extLst>
              <a:ext uri="{FF2B5EF4-FFF2-40B4-BE49-F238E27FC236}">
                <a16:creationId xmlns:a16="http://schemas.microsoft.com/office/drawing/2014/main" id="{4674D0DE-D26A-42AA-A4FA-2FE5872AE636}"/>
              </a:ext>
            </a:extLst>
          </p:cNvPr>
          <p:cNvSpPr/>
          <p:nvPr/>
        </p:nvSpPr>
        <p:spPr>
          <a:xfrm>
            <a:off x="6228653" y="4063457"/>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32" name="직사각형 31">
            <a:extLst>
              <a:ext uri="{FF2B5EF4-FFF2-40B4-BE49-F238E27FC236}">
                <a16:creationId xmlns:a16="http://schemas.microsoft.com/office/drawing/2014/main" id="{418BA7E5-9C4D-40CC-811A-8E89BB279781}"/>
              </a:ext>
            </a:extLst>
          </p:cNvPr>
          <p:cNvSpPr/>
          <p:nvPr/>
        </p:nvSpPr>
        <p:spPr>
          <a:xfrm>
            <a:off x="6221183" y="3776035"/>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Interworking and Migration</a:t>
            </a:r>
            <a:endParaRPr kumimoji="1" lang="ko-KR" altLang="en-US" sz="1200" b="1" dirty="0"/>
          </a:p>
        </p:txBody>
      </p:sp>
      <p:sp>
        <p:nvSpPr>
          <p:cNvPr id="57" name="TextBox 56">
            <a:extLst>
              <a:ext uri="{FF2B5EF4-FFF2-40B4-BE49-F238E27FC236}">
                <a16:creationId xmlns:a16="http://schemas.microsoft.com/office/drawing/2014/main" id="{6136F9D5-CC41-4865-8DEE-42060D613DC4}"/>
              </a:ext>
            </a:extLst>
          </p:cNvPr>
          <p:cNvSpPr txBox="1"/>
          <p:nvPr/>
        </p:nvSpPr>
        <p:spPr>
          <a:xfrm>
            <a:off x="6304794" y="5444147"/>
            <a:ext cx="4899012" cy="769441"/>
          </a:xfrm>
          <a:prstGeom prst="rect">
            <a:avLst/>
          </a:prstGeom>
          <a:noFill/>
        </p:spPr>
        <p:txBody>
          <a:bodyPr wrap="square" rtlCol="0">
            <a:spAutoFit/>
          </a:bodyPr>
          <a:lstStyle/>
          <a:p>
            <a:pPr marL="0" indent="0">
              <a:buFontTx/>
              <a:buNone/>
            </a:pPr>
            <a:r>
              <a:rPr lang="en-US" altLang="ko-KR" sz="1100" dirty="0">
                <a:solidFill>
                  <a:schemeClr val="tx2"/>
                </a:solidFill>
              </a:rPr>
              <a:t>2. Interworking architecture and procedure</a:t>
            </a:r>
          </a:p>
          <a:p>
            <a:pPr marL="0" indent="0">
              <a:buFontTx/>
              <a:buNone/>
            </a:pPr>
            <a:r>
              <a:rPr lang="en-US" altLang="ko-KR" sz="1100" dirty="0">
                <a:solidFill>
                  <a:schemeClr val="tx2"/>
                </a:solidFill>
              </a:rPr>
              <a:t>   2.1 Support of Inter-RAT mobility with single registration</a:t>
            </a:r>
          </a:p>
          <a:p>
            <a:pPr marL="0" indent="0">
              <a:buFontTx/>
              <a:buNone/>
            </a:pPr>
            <a:r>
              <a:rPr lang="en-US" altLang="ko-KR" sz="1100" dirty="0">
                <a:solidFill>
                  <a:schemeClr val="tx2"/>
                </a:solidFill>
              </a:rPr>
              <a:t>   2.2 Support of dual registration/dual stack for accessing 5G and 6G</a:t>
            </a:r>
          </a:p>
          <a:p>
            <a:pPr marL="0" indent="0">
              <a:buFontTx/>
              <a:buNone/>
            </a:pPr>
            <a:r>
              <a:rPr lang="en-US" altLang="ko-KR" sz="1100" dirty="0">
                <a:solidFill>
                  <a:schemeClr val="tx2"/>
                </a:solidFill>
              </a:rPr>
              <a:t>        - Fill the gap period when 6G coverage is not nation-wide</a:t>
            </a:r>
          </a:p>
        </p:txBody>
      </p:sp>
      <p:sp>
        <p:nvSpPr>
          <p:cNvPr id="58" name="TextBox 57">
            <a:extLst>
              <a:ext uri="{FF2B5EF4-FFF2-40B4-BE49-F238E27FC236}">
                <a16:creationId xmlns:a16="http://schemas.microsoft.com/office/drawing/2014/main" id="{C87CDC2F-F95F-48C5-91BC-13CEFBEDB91A}"/>
              </a:ext>
            </a:extLst>
          </p:cNvPr>
          <p:cNvSpPr txBox="1"/>
          <p:nvPr/>
        </p:nvSpPr>
        <p:spPr>
          <a:xfrm>
            <a:off x="10240680" y="5158060"/>
            <a:ext cx="1559893" cy="246221"/>
          </a:xfrm>
          <a:prstGeom prst="rect">
            <a:avLst/>
          </a:prstGeom>
          <a:noFill/>
        </p:spPr>
        <p:txBody>
          <a:bodyPr wrap="square" rtlCol="0">
            <a:spAutoFit/>
          </a:bodyPr>
          <a:lstStyle/>
          <a:p>
            <a:pPr marR="0" lvl="0" fontAlgn="auto">
              <a:lnSpc>
                <a:spcPct val="100000"/>
              </a:lnSpc>
              <a:spcBef>
                <a:spcPts val="700"/>
              </a:spcBef>
              <a:spcAft>
                <a:spcPts val="0"/>
              </a:spcAft>
              <a:buClrTx/>
              <a:buSzTx/>
              <a:tabLst>
                <a:tab pos="299085" algn="l"/>
              </a:tabLst>
              <a:defRPr/>
            </a:pPr>
            <a:r>
              <a:rPr lang="ja-JP" altLang="en-US" sz="1000" dirty="0">
                <a:latin typeface="SamsungOne 400" panose="020B0503030303020204" pitchFamily="34" charset="0"/>
              </a:rPr>
              <a:t>6G SA only from day one</a:t>
            </a:r>
          </a:p>
        </p:txBody>
      </p:sp>
      <p:pic>
        <p:nvPicPr>
          <p:cNvPr id="2" name="그림 1">
            <a:extLst>
              <a:ext uri="{FF2B5EF4-FFF2-40B4-BE49-F238E27FC236}">
                <a16:creationId xmlns:a16="http://schemas.microsoft.com/office/drawing/2014/main" id="{370FD5FD-36B5-468F-9391-CA33D0193923}"/>
              </a:ext>
            </a:extLst>
          </p:cNvPr>
          <p:cNvPicPr>
            <a:picLocks noChangeAspect="1"/>
          </p:cNvPicPr>
          <p:nvPr/>
        </p:nvPicPr>
        <p:blipFill>
          <a:blip r:embed="rId10"/>
          <a:stretch>
            <a:fillRect/>
          </a:stretch>
        </p:blipFill>
        <p:spPr>
          <a:xfrm>
            <a:off x="10891907" y="4164918"/>
            <a:ext cx="767291" cy="999165"/>
          </a:xfrm>
          <a:prstGeom prst="rect">
            <a:avLst/>
          </a:prstGeom>
        </p:spPr>
      </p:pic>
    </p:spTree>
    <p:extLst>
      <p:ext uri="{BB962C8B-B14F-4D97-AF65-F5344CB8AC3E}">
        <p14:creationId xmlns:p14="http://schemas.microsoft.com/office/powerpoint/2010/main" val="1892428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텍스트 개체 틀 7">
            <a:extLst>
              <a:ext uri="{FF2B5EF4-FFF2-40B4-BE49-F238E27FC236}">
                <a16:creationId xmlns:a16="http://schemas.microsoft.com/office/drawing/2014/main" id="{D132B961-1079-4800-A95E-41C5679F1629}"/>
              </a:ext>
            </a:extLst>
          </p:cNvPr>
          <p:cNvSpPr>
            <a:spLocks noGrp="1"/>
          </p:cNvSpPr>
          <p:nvPr>
            <p:ph type="body" idx="39"/>
          </p:nvPr>
        </p:nvSpPr>
        <p:spPr/>
        <p:txBody>
          <a:bodyPr/>
          <a:lstStyle/>
          <a:p>
            <a:r>
              <a:rPr lang="en-US" altLang="ko-KR" dirty="0">
                <a:solidFill>
                  <a:schemeClr val="tx2"/>
                </a:solidFill>
              </a:rPr>
              <a:t>Samsung View on 6G Architecture (2/2)</a:t>
            </a:r>
            <a:endParaRPr lang="ko-KR" altLang="en-US" dirty="0">
              <a:solidFill>
                <a:schemeClr val="tx2"/>
              </a:solidFill>
            </a:endParaRPr>
          </a:p>
        </p:txBody>
      </p:sp>
      <p:sp>
        <p:nvSpPr>
          <p:cNvPr id="22" name="직사각형 21">
            <a:extLst>
              <a:ext uri="{FF2B5EF4-FFF2-40B4-BE49-F238E27FC236}">
                <a16:creationId xmlns:a16="http://schemas.microsoft.com/office/drawing/2014/main" id="{4A5A40C8-CA12-470D-82A0-7AA603F6BC84}"/>
              </a:ext>
            </a:extLst>
          </p:cNvPr>
          <p:cNvSpPr/>
          <p:nvPr/>
        </p:nvSpPr>
        <p:spPr>
          <a:xfrm>
            <a:off x="6228653" y="139059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43" name="TextBox 42">
            <a:extLst>
              <a:ext uri="{FF2B5EF4-FFF2-40B4-BE49-F238E27FC236}">
                <a16:creationId xmlns:a16="http://schemas.microsoft.com/office/drawing/2014/main" id="{36AE2B86-F8F6-4617-A215-538E5CE6ADAC}"/>
              </a:ext>
            </a:extLst>
          </p:cNvPr>
          <p:cNvSpPr txBox="1"/>
          <p:nvPr/>
        </p:nvSpPr>
        <p:spPr>
          <a:xfrm>
            <a:off x="3762569" y="2763318"/>
            <a:ext cx="2034888" cy="338554"/>
          </a:xfrm>
          <a:prstGeom prst="rect">
            <a:avLst/>
          </a:prstGeom>
          <a:noFill/>
        </p:spPr>
        <p:txBody>
          <a:bodyPr wrap="square" rtlCol="0">
            <a:spAutoFit/>
          </a:bodyPr>
          <a:lstStyle>
            <a:defPPr>
              <a:defRPr lang="en-US"/>
            </a:defPPr>
            <a:lvl1pPr>
              <a:defRPr kumimoji="1" sz="1800">
                <a:solidFill>
                  <a:schemeClr val="tx2"/>
                </a:solidFill>
                <a:latin typeface="Samsung Sharp Sans Bold" pitchFamily="2" charset="0"/>
              </a:defRPr>
            </a:lvl1pPr>
          </a:lstStyle>
          <a:p>
            <a:r>
              <a:rPr lang="en-US" altLang="ko-KR" sz="1600" dirty="0">
                <a:solidFill>
                  <a:schemeClr val="bg1"/>
                </a:solidFill>
              </a:rPr>
              <a:t>TCO reduction</a:t>
            </a:r>
            <a:endParaRPr lang="ko-KR" altLang="en-US" sz="1600" dirty="0">
              <a:solidFill>
                <a:schemeClr val="bg1"/>
              </a:solidFill>
            </a:endParaRPr>
          </a:p>
        </p:txBody>
      </p:sp>
      <p:sp>
        <p:nvSpPr>
          <p:cNvPr id="28" name="직사각형 27">
            <a:extLst>
              <a:ext uri="{FF2B5EF4-FFF2-40B4-BE49-F238E27FC236}">
                <a16:creationId xmlns:a16="http://schemas.microsoft.com/office/drawing/2014/main" id="{8776AA21-262A-41E3-ADA4-E32F17BEF79A}"/>
              </a:ext>
            </a:extLst>
          </p:cNvPr>
          <p:cNvSpPr/>
          <p:nvPr/>
        </p:nvSpPr>
        <p:spPr>
          <a:xfrm>
            <a:off x="6221183" y="1103173"/>
            <a:ext cx="5605727"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Data Management with User Consent</a:t>
            </a:r>
            <a:endParaRPr kumimoji="1" lang="ko-KR" altLang="en-US" sz="1200" b="1" dirty="0"/>
          </a:p>
        </p:txBody>
      </p:sp>
      <p:sp>
        <p:nvSpPr>
          <p:cNvPr id="35" name="직사각형 34">
            <a:extLst>
              <a:ext uri="{FF2B5EF4-FFF2-40B4-BE49-F238E27FC236}">
                <a16:creationId xmlns:a16="http://schemas.microsoft.com/office/drawing/2014/main" id="{119027AE-0334-4213-A84E-59EFBA20DDEE}"/>
              </a:ext>
            </a:extLst>
          </p:cNvPr>
          <p:cNvSpPr/>
          <p:nvPr/>
        </p:nvSpPr>
        <p:spPr>
          <a:xfrm>
            <a:off x="455875" y="139059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36" name="TextBox 35">
            <a:extLst>
              <a:ext uri="{FF2B5EF4-FFF2-40B4-BE49-F238E27FC236}">
                <a16:creationId xmlns:a16="http://schemas.microsoft.com/office/drawing/2014/main" id="{2F3026DF-434B-4E5E-8405-10670EC4A279}"/>
              </a:ext>
            </a:extLst>
          </p:cNvPr>
          <p:cNvSpPr txBox="1"/>
          <p:nvPr/>
        </p:nvSpPr>
        <p:spPr>
          <a:xfrm>
            <a:off x="519038" y="1439379"/>
            <a:ext cx="5506107" cy="830997"/>
          </a:xfrm>
          <a:prstGeom prst="rect">
            <a:avLst/>
          </a:prstGeom>
          <a:noFill/>
        </p:spPr>
        <p:txBody>
          <a:bodyPr wrap="square" rtlCol="0">
            <a:spAutoFit/>
          </a:bodyPr>
          <a:lstStyle/>
          <a:p>
            <a:r>
              <a:rPr lang="en-US" altLang="ko-KR" sz="1200" dirty="0">
                <a:solidFill>
                  <a:schemeClr val="tx2"/>
                </a:solidFill>
              </a:rPr>
              <a:t>1.  Architecture for “Service Plane” for 6G Services (e.g. Sensing, AI)</a:t>
            </a:r>
          </a:p>
          <a:p>
            <a:r>
              <a:rPr lang="en-US" altLang="ko-KR" sz="1200" dirty="0">
                <a:solidFill>
                  <a:schemeClr val="tx2"/>
                </a:solidFill>
              </a:rPr>
              <a:t>2. Data and signaling mechanisms for 6G services in the service plane</a:t>
            </a:r>
          </a:p>
          <a:p>
            <a:r>
              <a:rPr lang="en-US" altLang="ko-KR" sz="1200" dirty="0">
                <a:solidFill>
                  <a:schemeClr val="tx2"/>
                </a:solidFill>
              </a:rPr>
              <a:t>3. Discovery and Selection of Service Plane Entities</a:t>
            </a:r>
          </a:p>
          <a:p>
            <a:r>
              <a:rPr lang="en-US" altLang="ko-KR" sz="1200" dirty="0">
                <a:solidFill>
                  <a:schemeClr val="tx2"/>
                </a:solidFill>
              </a:rPr>
              <a:t>4. Data management functionality with consideration of user consent</a:t>
            </a:r>
          </a:p>
        </p:txBody>
      </p:sp>
      <p:sp>
        <p:nvSpPr>
          <p:cNvPr id="39" name="직사각형 38">
            <a:extLst>
              <a:ext uri="{FF2B5EF4-FFF2-40B4-BE49-F238E27FC236}">
                <a16:creationId xmlns:a16="http://schemas.microsoft.com/office/drawing/2014/main" id="{B1292D0F-7003-41CB-AEE7-542803914043}"/>
              </a:ext>
            </a:extLst>
          </p:cNvPr>
          <p:cNvSpPr/>
          <p:nvPr/>
        </p:nvSpPr>
        <p:spPr>
          <a:xfrm>
            <a:off x="448405" y="1103173"/>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Service Plane</a:t>
            </a:r>
            <a:endParaRPr kumimoji="1" lang="ko-KR" altLang="en-US" sz="1200" b="1" dirty="0"/>
          </a:p>
        </p:txBody>
      </p:sp>
      <p:sp>
        <p:nvSpPr>
          <p:cNvPr id="50" name="TextBox 49">
            <a:extLst>
              <a:ext uri="{FF2B5EF4-FFF2-40B4-BE49-F238E27FC236}">
                <a16:creationId xmlns:a16="http://schemas.microsoft.com/office/drawing/2014/main" id="{7051F2DF-B93C-449B-B7D9-DD0E7615E705}"/>
              </a:ext>
            </a:extLst>
          </p:cNvPr>
          <p:cNvSpPr txBox="1"/>
          <p:nvPr/>
        </p:nvSpPr>
        <p:spPr>
          <a:xfrm>
            <a:off x="463696" y="4135367"/>
            <a:ext cx="5545217" cy="1015663"/>
          </a:xfrm>
          <a:prstGeom prst="rect">
            <a:avLst/>
          </a:prstGeom>
          <a:noFill/>
        </p:spPr>
        <p:txBody>
          <a:bodyPr wrap="square" rtlCol="0">
            <a:spAutoFit/>
          </a:bodyPr>
          <a:lstStyle/>
          <a:p>
            <a:pPr marL="0" indent="0">
              <a:buFont typeface="+mj-lt"/>
              <a:buNone/>
            </a:pPr>
            <a:r>
              <a:rPr lang="en-US" altLang="ko-KR" sz="1200" dirty="0">
                <a:solidFill>
                  <a:schemeClr val="tx2"/>
                </a:solidFill>
              </a:rPr>
              <a:t>1. QoS framework to handle correlated service flow(s) together in a unified manner. </a:t>
            </a:r>
          </a:p>
          <a:p>
            <a:pPr marL="0" indent="0">
              <a:buFont typeface="+mj-lt"/>
              <a:buNone/>
            </a:pPr>
            <a:r>
              <a:rPr lang="en-US" altLang="ko-KR" sz="1200" dirty="0">
                <a:solidFill>
                  <a:schemeClr val="tx2"/>
                </a:solidFill>
              </a:rPr>
              <a:t>2. QoS framework to support effective QoS control for immersive communication e.g. dynamic in-time QoS control adjustment.</a:t>
            </a:r>
          </a:p>
          <a:p>
            <a:pPr marL="0" indent="0">
              <a:buFont typeface="+mj-lt"/>
              <a:buNone/>
            </a:pPr>
            <a:r>
              <a:rPr lang="en-US" altLang="ko-KR" sz="1200" dirty="0">
                <a:solidFill>
                  <a:schemeClr val="tx2"/>
                </a:solidFill>
              </a:rPr>
              <a:t>3. QoS framework to consider whole the data path to end user.</a:t>
            </a:r>
          </a:p>
        </p:txBody>
      </p:sp>
      <p:sp>
        <p:nvSpPr>
          <p:cNvPr id="51" name="직사각형 50">
            <a:extLst>
              <a:ext uri="{FF2B5EF4-FFF2-40B4-BE49-F238E27FC236}">
                <a16:creationId xmlns:a16="http://schemas.microsoft.com/office/drawing/2014/main" id="{A83BCB6C-6102-4EB8-8622-90FCBDCC3969}"/>
              </a:ext>
            </a:extLst>
          </p:cNvPr>
          <p:cNvSpPr/>
          <p:nvPr/>
        </p:nvSpPr>
        <p:spPr>
          <a:xfrm>
            <a:off x="455875" y="407350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52" name="직사각형 51">
            <a:extLst>
              <a:ext uri="{FF2B5EF4-FFF2-40B4-BE49-F238E27FC236}">
                <a16:creationId xmlns:a16="http://schemas.microsoft.com/office/drawing/2014/main" id="{BD35645A-DE3E-4F00-AB80-14149EB9F0E7}"/>
              </a:ext>
            </a:extLst>
          </p:cNvPr>
          <p:cNvSpPr/>
          <p:nvPr/>
        </p:nvSpPr>
        <p:spPr>
          <a:xfrm>
            <a:off x="448405" y="3786083"/>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Immersive Communications</a:t>
            </a:r>
            <a:endParaRPr kumimoji="1" lang="ko-KR" altLang="en-US" sz="1200" b="1" dirty="0"/>
          </a:p>
        </p:txBody>
      </p:sp>
      <p:pic>
        <p:nvPicPr>
          <p:cNvPr id="27" name="그림 26">
            <a:extLst>
              <a:ext uri="{FF2B5EF4-FFF2-40B4-BE49-F238E27FC236}">
                <a16:creationId xmlns:a16="http://schemas.microsoft.com/office/drawing/2014/main" id="{C7156E2A-6796-4E09-A8E0-C2CF4BB03901}"/>
              </a:ext>
            </a:extLst>
          </p:cNvPr>
          <p:cNvPicPr>
            <a:picLocks noChangeAspect="1"/>
          </p:cNvPicPr>
          <p:nvPr/>
        </p:nvPicPr>
        <p:blipFill>
          <a:blip r:embed="rId3"/>
          <a:stretch>
            <a:fillRect/>
          </a:stretch>
        </p:blipFill>
        <p:spPr>
          <a:xfrm>
            <a:off x="622998" y="2332238"/>
            <a:ext cx="5332236" cy="1157562"/>
          </a:xfrm>
          <a:prstGeom prst="rect">
            <a:avLst/>
          </a:prstGeom>
        </p:spPr>
      </p:pic>
      <p:pic>
        <p:nvPicPr>
          <p:cNvPr id="29" name="그림 28">
            <a:extLst>
              <a:ext uri="{FF2B5EF4-FFF2-40B4-BE49-F238E27FC236}">
                <a16:creationId xmlns:a16="http://schemas.microsoft.com/office/drawing/2014/main" id="{3F18AEB9-6324-4BC3-B055-0A7A40E40B54}"/>
              </a:ext>
            </a:extLst>
          </p:cNvPr>
          <p:cNvPicPr>
            <a:picLocks noChangeAspect="1"/>
          </p:cNvPicPr>
          <p:nvPr/>
        </p:nvPicPr>
        <p:blipFill>
          <a:blip r:embed="rId4"/>
          <a:stretch>
            <a:fillRect/>
          </a:stretch>
        </p:blipFill>
        <p:spPr>
          <a:xfrm>
            <a:off x="6287493" y="2270376"/>
            <a:ext cx="5218598" cy="1065343"/>
          </a:xfrm>
          <a:prstGeom prst="rect">
            <a:avLst/>
          </a:prstGeom>
        </p:spPr>
      </p:pic>
      <p:sp>
        <p:nvSpPr>
          <p:cNvPr id="30" name="TextBox 29">
            <a:extLst>
              <a:ext uri="{FF2B5EF4-FFF2-40B4-BE49-F238E27FC236}">
                <a16:creationId xmlns:a16="http://schemas.microsoft.com/office/drawing/2014/main" id="{A1E80E23-36D8-4C37-B067-D3F01443B68A}"/>
              </a:ext>
            </a:extLst>
          </p:cNvPr>
          <p:cNvSpPr txBox="1"/>
          <p:nvPr/>
        </p:nvSpPr>
        <p:spPr>
          <a:xfrm>
            <a:off x="6325868" y="1482911"/>
            <a:ext cx="5180223" cy="629724"/>
          </a:xfrm>
          <a:prstGeom prst="rect">
            <a:avLst/>
          </a:prstGeom>
          <a:noFill/>
        </p:spPr>
        <p:txBody>
          <a:bodyPr wrap="square" rtlCol="0">
            <a:spAutoFit/>
          </a:bodyPr>
          <a:lstStyle/>
          <a:p>
            <a:r>
              <a:rPr lang="en-US" altLang="ko-KR" sz="1200" dirty="0">
                <a:solidFill>
                  <a:schemeClr val="tx2"/>
                </a:solidFill>
              </a:rPr>
              <a:t>When user related data is used within the network for e.g., sensing, AI/ML, user privacy protection must be ensured</a:t>
            </a:r>
          </a:p>
          <a:p>
            <a:endParaRPr lang="en-US" altLang="ko-KR" b="1" dirty="0">
              <a:solidFill>
                <a:schemeClr val="tx2"/>
              </a:solidFill>
            </a:endParaRPr>
          </a:p>
        </p:txBody>
      </p:sp>
      <p:pic>
        <p:nvPicPr>
          <p:cNvPr id="32" name="그림 31">
            <a:extLst>
              <a:ext uri="{FF2B5EF4-FFF2-40B4-BE49-F238E27FC236}">
                <a16:creationId xmlns:a16="http://schemas.microsoft.com/office/drawing/2014/main" id="{36184E35-8025-46D3-9AD1-FA9A3904821F}"/>
              </a:ext>
            </a:extLst>
          </p:cNvPr>
          <p:cNvPicPr>
            <a:picLocks noChangeAspect="1"/>
          </p:cNvPicPr>
          <p:nvPr/>
        </p:nvPicPr>
        <p:blipFill>
          <a:blip r:embed="rId5"/>
          <a:stretch>
            <a:fillRect/>
          </a:stretch>
        </p:blipFill>
        <p:spPr>
          <a:xfrm>
            <a:off x="544410" y="5189917"/>
            <a:ext cx="5507143" cy="936699"/>
          </a:xfrm>
          <a:prstGeom prst="rect">
            <a:avLst/>
          </a:prstGeom>
        </p:spPr>
      </p:pic>
      <p:sp>
        <p:nvSpPr>
          <p:cNvPr id="87" name="TextBox 86">
            <a:extLst>
              <a:ext uri="{FF2B5EF4-FFF2-40B4-BE49-F238E27FC236}">
                <a16:creationId xmlns:a16="http://schemas.microsoft.com/office/drawing/2014/main" id="{A8A6A814-A7EA-416E-93A3-1173150700F3}"/>
              </a:ext>
            </a:extLst>
          </p:cNvPr>
          <p:cNvSpPr txBox="1"/>
          <p:nvPr/>
        </p:nvSpPr>
        <p:spPr>
          <a:xfrm>
            <a:off x="10872243" y="55710"/>
            <a:ext cx="1070223" cy="261610"/>
          </a:xfrm>
          <a:prstGeom prst="rect">
            <a:avLst/>
          </a:prstGeom>
          <a:noFill/>
        </p:spPr>
        <p:txBody>
          <a:bodyPr wrap="square">
            <a:spAutoFit/>
          </a:bodyPr>
          <a:lstStyle/>
          <a:p>
            <a:r>
              <a:rPr lang="en-US" altLang="ko-KR" sz="1100" b="1" dirty="0"/>
              <a:t>S2-2503602</a:t>
            </a:r>
            <a:endParaRPr lang="ko-KR" altLang="en-US" sz="1100" b="1" dirty="0"/>
          </a:p>
        </p:txBody>
      </p:sp>
      <p:sp>
        <p:nvSpPr>
          <p:cNvPr id="23" name="TextBox 22">
            <a:extLst>
              <a:ext uri="{FF2B5EF4-FFF2-40B4-BE49-F238E27FC236}">
                <a16:creationId xmlns:a16="http://schemas.microsoft.com/office/drawing/2014/main" id="{51FB90DC-803B-4C16-AD9F-49E073D68DFB}"/>
              </a:ext>
            </a:extLst>
          </p:cNvPr>
          <p:cNvSpPr txBox="1"/>
          <p:nvPr/>
        </p:nvSpPr>
        <p:spPr>
          <a:xfrm>
            <a:off x="6287494" y="4167608"/>
            <a:ext cx="5440730" cy="1100686"/>
          </a:xfrm>
          <a:prstGeom prst="rect">
            <a:avLst/>
          </a:prstGeom>
          <a:noFill/>
        </p:spPr>
        <p:txBody>
          <a:bodyPr wrap="square" rtlCol="0">
            <a:spAutoFit/>
          </a:bodyPr>
          <a:lstStyle/>
          <a:p>
            <a:pPr marL="228600" indent="-228600">
              <a:buAutoNum type="arabicPeriod"/>
            </a:pPr>
            <a:r>
              <a:rPr lang="en-US" altLang="ko-KR" dirty="0">
                <a:solidFill>
                  <a:schemeClr val="tx2"/>
                </a:solidFill>
              </a:rPr>
              <a:t>Dynamic/On-demand network sharing</a:t>
            </a:r>
          </a:p>
          <a:p>
            <a:pPr marL="228600" indent="-228600">
              <a:buAutoNum type="arabicPeriod"/>
            </a:pPr>
            <a:r>
              <a:rPr lang="en-US" altLang="ko-KR" dirty="0">
                <a:solidFill>
                  <a:schemeClr val="tx2"/>
                </a:solidFill>
              </a:rPr>
              <a:t>Network sharing for disaster, network failure and overloaded situation</a:t>
            </a:r>
          </a:p>
          <a:p>
            <a:pPr marL="228600" indent="-228600">
              <a:buAutoNum type="arabicPeriod"/>
            </a:pPr>
            <a:r>
              <a:rPr lang="en-US" altLang="ko-KR" dirty="0">
                <a:solidFill>
                  <a:schemeClr val="tx2"/>
                </a:solidFill>
              </a:rPr>
              <a:t>Dynamic activation of network sharing, Hosting Network RAN selection per area</a:t>
            </a:r>
          </a:p>
          <a:p>
            <a:pPr marL="228600" indent="-228600">
              <a:buFontTx/>
              <a:buAutoNum type="arabicPeriod"/>
            </a:pPr>
            <a:r>
              <a:rPr lang="en-US" altLang="ko-KR" dirty="0">
                <a:solidFill>
                  <a:schemeClr val="tx2"/>
                </a:solidFill>
              </a:rPr>
              <a:t>Minimization of service interruption during network sharing is activated</a:t>
            </a:r>
          </a:p>
          <a:p>
            <a:pPr marL="228600" indent="-228600">
              <a:buFontTx/>
              <a:buAutoNum type="arabicPeriod"/>
            </a:pPr>
            <a:r>
              <a:rPr lang="en-US" altLang="ko-KR" dirty="0">
                <a:solidFill>
                  <a:schemeClr val="tx2"/>
                </a:solidFill>
              </a:rPr>
              <a:t>Inter-operator monitoring for the shared network resources</a:t>
            </a:r>
          </a:p>
          <a:p>
            <a:pPr marL="228600" indent="-228600">
              <a:buAutoNum type="arabicPeriod"/>
            </a:pPr>
            <a:endParaRPr lang="en-US" altLang="ko-KR" b="1" dirty="0">
              <a:solidFill>
                <a:schemeClr val="tx2"/>
              </a:solidFill>
            </a:endParaRPr>
          </a:p>
        </p:txBody>
      </p:sp>
      <p:sp>
        <p:nvSpPr>
          <p:cNvPr id="24" name="직사각형 23">
            <a:extLst>
              <a:ext uri="{FF2B5EF4-FFF2-40B4-BE49-F238E27FC236}">
                <a16:creationId xmlns:a16="http://schemas.microsoft.com/office/drawing/2014/main" id="{67344096-4154-42EC-992A-342AF980D247}"/>
              </a:ext>
            </a:extLst>
          </p:cNvPr>
          <p:cNvSpPr/>
          <p:nvPr/>
        </p:nvSpPr>
        <p:spPr>
          <a:xfrm>
            <a:off x="6228653" y="4073505"/>
            <a:ext cx="5578160" cy="224188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ko-KR" altLang="en-US" dirty="0">
              <a:highlight>
                <a:srgbClr val="0000FF"/>
              </a:highlight>
            </a:endParaRPr>
          </a:p>
        </p:txBody>
      </p:sp>
      <p:sp>
        <p:nvSpPr>
          <p:cNvPr id="25" name="직사각형 24">
            <a:extLst>
              <a:ext uri="{FF2B5EF4-FFF2-40B4-BE49-F238E27FC236}">
                <a16:creationId xmlns:a16="http://schemas.microsoft.com/office/drawing/2014/main" id="{5FA5E44A-C914-4FE8-9CB6-3B333D0D233C}"/>
              </a:ext>
            </a:extLst>
          </p:cNvPr>
          <p:cNvSpPr/>
          <p:nvPr/>
        </p:nvSpPr>
        <p:spPr>
          <a:xfrm>
            <a:off x="6221183" y="3786083"/>
            <a:ext cx="5595679" cy="2839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ko-KR" sz="1200" b="1" dirty="0"/>
              <a:t>Network Resiliency and Always-On connections</a:t>
            </a:r>
            <a:endParaRPr kumimoji="1" lang="ko-KR" altLang="en-US" sz="1200" b="1" dirty="0"/>
          </a:p>
        </p:txBody>
      </p:sp>
      <p:pic>
        <p:nvPicPr>
          <p:cNvPr id="26" name="그림 25">
            <a:extLst>
              <a:ext uri="{FF2B5EF4-FFF2-40B4-BE49-F238E27FC236}">
                <a16:creationId xmlns:a16="http://schemas.microsoft.com/office/drawing/2014/main" id="{9B532DE4-369F-4A02-BCEA-E3D11D67F3B8}"/>
              </a:ext>
            </a:extLst>
          </p:cNvPr>
          <p:cNvPicPr>
            <a:picLocks noChangeAspect="1"/>
          </p:cNvPicPr>
          <p:nvPr/>
        </p:nvPicPr>
        <p:blipFill>
          <a:blip r:embed="rId6"/>
          <a:stretch>
            <a:fillRect/>
          </a:stretch>
        </p:blipFill>
        <p:spPr>
          <a:xfrm>
            <a:off x="6593394" y="5259744"/>
            <a:ext cx="4404742" cy="896190"/>
          </a:xfrm>
          <a:prstGeom prst="rect">
            <a:avLst/>
          </a:prstGeom>
        </p:spPr>
      </p:pic>
    </p:spTree>
    <p:extLst>
      <p:ext uri="{BB962C8B-B14F-4D97-AF65-F5344CB8AC3E}">
        <p14:creationId xmlns:p14="http://schemas.microsoft.com/office/powerpoint/2010/main" val="2119381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텍스트 개체 틀 4">
            <a:extLst>
              <a:ext uri="{FF2B5EF4-FFF2-40B4-BE49-F238E27FC236}">
                <a16:creationId xmlns:a16="http://schemas.microsoft.com/office/drawing/2014/main" id="{EED725ED-AB2C-4485-82A0-932C14D15344}"/>
              </a:ext>
            </a:extLst>
          </p:cNvPr>
          <p:cNvSpPr>
            <a:spLocks noGrp="1"/>
          </p:cNvSpPr>
          <p:nvPr>
            <p:ph type="body" idx="39"/>
          </p:nvPr>
        </p:nvSpPr>
        <p:spPr>
          <a:xfrm>
            <a:off x="198558" y="343540"/>
            <a:ext cx="11820848" cy="633499"/>
          </a:xfrm>
        </p:spPr>
        <p:txBody>
          <a:bodyPr/>
          <a:lstStyle/>
          <a:p>
            <a:r>
              <a:rPr lang="en-GB" altLang="en-US" sz="2800" dirty="0"/>
              <a:t>View on 6G SID Scope Content for Architecture requirements </a:t>
            </a:r>
            <a:r>
              <a:rPr lang="en-GB" altLang="en-US" sz="1600" dirty="0"/>
              <a:t>(1/2)</a:t>
            </a:r>
            <a:endParaRPr lang="ko-KR" altLang="en-US" dirty="0"/>
          </a:p>
        </p:txBody>
      </p:sp>
      <p:sp>
        <p:nvSpPr>
          <p:cNvPr id="2" name="표 개체 틀 1">
            <a:extLst>
              <a:ext uri="{FF2B5EF4-FFF2-40B4-BE49-F238E27FC236}">
                <a16:creationId xmlns:a16="http://schemas.microsoft.com/office/drawing/2014/main" id="{9FB2806C-41E0-456A-A8E7-7C17137C2CF7}"/>
              </a:ext>
            </a:extLst>
          </p:cNvPr>
          <p:cNvSpPr>
            <a:spLocks noGrp="1"/>
          </p:cNvSpPr>
          <p:nvPr>
            <p:ph type="tbl" sz="quarter" idx="48"/>
          </p:nvPr>
        </p:nvSpPr>
        <p:spPr/>
      </p:sp>
      <p:graphicFrame>
        <p:nvGraphicFramePr>
          <p:cNvPr id="7" name="Table 2">
            <a:extLst>
              <a:ext uri="{FF2B5EF4-FFF2-40B4-BE49-F238E27FC236}">
                <a16:creationId xmlns:a16="http://schemas.microsoft.com/office/drawing/2014/main" id="{FB08B253-5B6F-4DF3-A3A4-21297B7F2D17}"/>
              </a:ext>
            </a:extLst>
          </p:cNvPr>
          <p:cNvGraphicFramePr>
            <a:graphicFrameLocks/>
          </p:cNvGraphicFramePr>
          <p:nvPr>
            <p:extLst>
              <p:ext uri="{D42A27DB-BD31-4B8C-83A1-F6EECF244321}">
                <p14:modId xmlns:p14="http://schemas.microsoft.com/office/powerpoint/2010/main" val="1348124135"/>
              </p:ext>
            </p:extLst>
          </p:nvPr>
        </p:nvGraphicFramePr>
        <p:xfrm>
          <a:off x="208184" y="1027815"/>
          <a:ext cx="11866068" cy="5749290"/>
        </p:xfrm>
        <a:graphic>
          <a:graphicData uri="http://schemas.openxmlformats.org/drawingml/2006/table">
            <a:tbl>
              <a:tblPr firstRow="1" bandRow="1">
                <a:tableStyleId>{5C22544A-7EE6-4342-B048-85BDC9FD1C3A}</a:tableStyleId>
              </a:tblPr>
              <a:tblGrid>
                <a:gridCol w="548234">
                  <a:extLst>
                    <a:ext uri="{9D8B030D-6E8A-4147-A177-3AD203B41FA5}">
                      <a16:colId xmlns:a16="http://schemas.microsoft.com/office/drawing/2014/main" val="2236238882"/>
                    </a:ext>
                  </a:extLst>
                </a:gridCol>
                <a:gridCol w="1225566">
                  <a:extLst>
                    <a:ext uri="{9D8B030D-6E8A-4147-A177-3AD203B41FA5}">
                      <a16:colId xmlns:a16="http://schemas.microsoft.com/office/drawing/2014/main" val="562605877"/>
                    </a:ext>
                  </a:extLst>
                </a:gridCol>
                <a:gridCol w="5242967">
                  <a:extLst>
                    <a:ext uri="{9D8B030D-6E8A-4147-A177-3AD203B41FA5}">
                      <a16:colId xmlns:a16="http://schemas.microsoft.com/office/drawing/2014/main" val="824553124"/>
                    </a:ext>
                  </a:extLst>
                </a:gridCol>
                <a:gridCol w="3757100">
                  <a:extLst>
                    <a:ext uri="{9D8B030D-6E8A-4147-A177-3AD203B41FA5}">
                      <a16:colId xmlns:a16="http://schemas.microsoft.com/office/drawing/2014/main" val="4265244648"/>
                    </a:ext>
                  </a:extLst>
                </a:gridCol>
                <a:gridCol w="1092201">
                  <a:extLst>
                    <a:ext uri="{9D8B030D-6E8A-4147-A177-3AD203B41FA5}">
                      <a16:colId xmlns:a16="http://schemas.microsoft.com/office/drawing/2014/main" val="1390949308"/>
                    </a:ext>
                  </a:extLst>
                </a:gridCol>
              </a:tblGrid>
              <a:tr h="332453">
                <a:tc>
                  <a:txBody>
                    <a:bodyPr/>
                    <a:lstStyle/>
                    <a:p>
                      <a:pPr algn="ctr"/>
                      <a:r>
                        <a:rPr lang="en-US" sz="1000" dirty="0"/>
                        <a:t>S.NO.</a:t>
                      </a:r>
                    </a:p>
                  </a:txBody>
                  <a:tcPr/>
                </a:tc>
                <a:tc>
                  <a:txBody>
                    <a:bodyPr/>
                    <a:lstStyle/>
                    <a:p>
                      <a:pPr algn="ctr"/>
                      <a:r>
                        <a:rPr lang="en-US" sz="1000" dirty="0"/>
                        <a:t>Title </a:t>
                      </a:r>
                    </a:p>
                  </a:txBody>
                  <a:tcPr/>
                </a:tc>
                <a:tc>
                  <a:txBody>
                    <a:bodyPr/>
                    <a:lstStyle/>
                    <a:p>
                      <a:pPr algn="ctr"/>
                      <a:r>
                        <a:rPr lang="en-US" sz="1000" dirty="0"/>
                        <a:t>Key Objectives</a:t>
                      </a:r>
                    </a:p>
                    <a:p>
                      <a:pPr algn="ctr"/>
                      <a:endParaRPr lang="en-U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Justifications</a:t>
                      </a:r>
                    </a:p>
                  </a:txBody>
                  <a:tcPr/>
                </a:tc>
                <a:tc>
                  <a:txBody>
                    <a:bodyPr/>
                    <a:lstStyle/>
                    <a:p>
                      <a:pPr algn="ctr"/>
                      <a:r>
                        <a:rPr lang="en-US" sz="1000" dirty="0"/>
                        <a:t>Potential dependencies</a:t>
                      </a:r>
                    </a:p>
                  </a:txBody>
                  <a:tcPr/>
                </a:tc>
                <a:extLst>
                  <a:ext uri="{0D108BD9-81ED-4DB2-BD59-A6C34878D82A}">
                    <a16:rowId xmlns:a16="http://schemas.microsoft.com/office/drawing/2014/main" val="4108668729"/>
                  </a:ext>
                </a:extLst>
              </a:tr>
              <a:tr h="504579">
                <a:tc>
                  <a:txBody>
                    <a:bodyPr/>
                    <a:lstStyle/>
                    <a:p>
                      <a:r>
                        <a:rPr lang="en-US" sz="1000" dirty="0"/>
                        <a:t>X</a:t>
                      </a:r>
                    </a:p>
                  </a:txBody>
                  <a:tcPr/>
                </a:tc>
                <a:tc>
                  <a:txBody>
                    <a:bodyPr/>
                    <a:lstStyle/>
                    <a:p>
                      <a:r>
                        <a:rPr lang="en-US" sz="1000" dirty="0"/>
                        <a:t>Compact and Simple Architecture</a:t>
                      </a:r>
                    </a:p>
                  </a:txBody>
                  <a:tcPr/>
                </a:tc>
                <a:tc>
                  <a:txBody>
                    <a:bodyPr/>
                    <a:lstStyle/>
                    <a:p>
                      <a:pPr marL="0" indent="0">
                        <a:buNone/>
                      </a:pPr>
                      <a:r>
                        <a:rPr lang="en-US" altLang="ko-KR" sz="1000" dirty="0"/>
                        <a:t>1. Identify impacts of legacy features/services that are rarely deployed, in the architectural perspectives, and study the network architecture to address them efficiently in 6G while alleviating backwards compatibility issues</a:t>
                      </a:r>
                    </a:p>
                    <a:p>
                      <a:pPr marL="0" indent="0">
                        <a:buNone/>
                      </a:pPr>
                      <a:r>
                        <a:rPr lang="en-US" altLang="ko-KR" sz="1000" dirty="0"/>
                        <a:t>2. Identify and redesign features defined over-complicated or multiple options without well-justified use cases, e.g., network slicing, XRM, edge computing, etc.</a:t>
                      </a:r>
                    </a:p>
                    <a:p>
                      <a:pPr marL="0" indent="0">
                        <a:buNone/>
                      </a:pPr>
                      <a:r>
                        <a:rPr lang="en-US" altLang="ko-KR" sz="1000" dirty="0"/>
                        <a:t>3. Identify areas for improvement on RAN and CN functions, e.g., optimize functionalities in RAN and CN that are defined for duplicated or similar purposes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kern="0" dirty="0"/>
                        <a:t>6G system architecture should be compact and simple by avoiding duplicated functionalities across RAN and CN, and identifying legacy features/services to be deprecated.</a:t>
                      </a:r>
                    </a:p>
                  </a:txBody>
                  <a:tcPr/>
                </a:tc>
                <a:tc>
                  <a:txBody>
                    <a:bodyPr/>
                    <a:lstStyle/>
                    <a:p>
                      <a:pPr marL="0" indent="0">
                        <a:buFontTx/>
                        <a:buNone/>
                      </a:pPr>
                      <a:r>
                        <a:rPr lang="en-US" sz="1000" dirty="0"/>
                        <a:t>RAN WGs, SA3, SA5</a:t>
                      </a:r>
                    </a:p>
                  </a:txBody>
                  <a:tcPr/>
                </a:tc>
                <a:extLst>
                  <a:ext uri="{0D108BD9-81ED-4DB2-BD59-A6C34878D82A}">
                    <a16:rowId xmlns:a16="http://schemas.microsoft.com/office/drawing/2014/main" val="1961773117"/>
                  </a:ext>
                </a:extLst>
              </a:tr>
              <a:tr h="504579">
                <a:tc>
                  <a:txBody>
                    <a:bodyPr/>
                    <a:lstStyle/>
                    <a:p>
                      <a:r>
                        <a:rPr lang="en-US" sz="1000" dirty="0"/>
                        <a:t>X</a:t>
                      </a:r>
                    </a:p>
                  </a:txBody>
                  <a:tcPr/>
                </a:tc>
                <a:tc>
                  <a:txBody>
                    <a:bodyPr/>
                    <a:lstStyle/>
                    <a:p>
                      <a:r>
                        <a:rPr lang="en-US" sz="1000" dirty="0"/>
                        <a:t>Native AI</a:t>
                      </a:r>
                    </a:p>
                  </a:txBody>
                  <a:tcPr/>
                </a:tc>
                <a:tc>
                  <a:txBody>
                    <a:bodyPr/>
                    <a:lstStyle/>
                    <a:p>
                      <a:pPr marL="0" marR="0" lvl="0" indent="0" defTabSz="914400" eaLnBrk="1" fontAlgn="auto" latinLnBrk="0" hangingPunct="1">
                        <a:lnSpc>
                          <a:spcPct val="120000"/>
                        </a:lnSpc>
                        <a:spcBef>
                          <a:spcPts val="0"/>
                        </a:spcBef>
                        <a:spcAft>
                          <a:spcPts val="0"/>
                        </a:spcAft>
                        <a:buClrTx/>
                        <a:buSzTx/>
                        <a:buFontTx/>
                        <a:buNone/>
                        <a:tabLst/>
                        <a:defRPr/>
                      </a:pPr>
                      <a:r>
                        <a:rPr lang="en-US" altLang="ko-KR" sz="1000" dirty="0"/>
                        <a:t>1. Identify impacts on system architecture and NF </a:t>
                      </a:r>
                      <a:r>
                        <a:rPr lang="en-US" altLang="ko-KR" sz="1000" dirty="0">
                          <a:solidFill>
                            <a:schemeClr val="dk1"/>
                          </a:solidFill>
                          <a:latin typeface="+mn-lt"/>
                          <a:ea typeface="+mn-ea"/>
                          <a:cs typeface="+mn-cs"/>
                        </a:rPr>
                        <a:t>behaviors for embedding and supporting AI functionalities at the NFs.</a:t>
                      </a:r>
                    </a:p>
                    <a:p>
                      <a:pPr marL="0" marR="0" lvl="0" indent="0" defTabSz="914400" eaLnBrk="1" fontAlgn="auto" latinLnBrk="0" hangingPunct="1">
                        <a:lnSpc>
                          <a:spcPct val="120000"/>
                        </a:lnSpc>
                        <a:spcBef>
                          <a:spcPts val="0"/>
                        </a:spcBef>
                        <a:spcAft>
                          <a:spcPts val="0"/>
                        </a:spcAft>
                        <a:buClrTx/>
                        <a:buSzTx/>
                        <a:buFontTx/>
                        <a:buNone/>
                        <a:tabLst/>
                        <a:defRPr/>
                      </a:pPr>
                      <a:r>
                        <a:rPr lang="en-US" altLang="ko-KR" sz="1000" dirty="0"/>
                        <a:t>2. </a:t>
                      </a:r>
                      <a:r>
                        <a:rPr lang="en-US" altLang="ja-JP" sz="1000" dirty="0">
                          <a:solidFill>
                            <a:schemeClr val="dk1"/>
                          </a:solidFill>
                          <a:latin typeface="+mn-lt"/>
                          <a:ea typeface="+mn-ea"/>
                          <a:cs typeface="+mn-cs"/>
                        </a:rPr>
                        <a:t>Support of collaboration and/or interworking among </a:t>
                      </a:r>
                      <a:r>
                        <a:rPr lang="ja-JP" altLang="en-US" sz="1000" dirty="0">
                          <a:solidFill>
                            <a:schemeClr val="dk1"/>
                          </a:solidFill>
                          <a:latin typeface="+mn-lt"/>
                          <a:ea typeface="+mn-ea"/>
                          <a:cs typeface="+mn-cs"/>
                        </a:rPr>
                        <a:t>AI functions at different NFs (e.g., MM, SM, Policy, etc.) </a:t>
                      </a:r>
                      <a:r>
                        <a:rPr lang="en-US" altLang="ja-JP" sz="1000" dirty="0">
                          <a:solidFill>
                            <a:schemeClr val="dk1"/>
                          </a:solidFill>
                          <a:latin typeface="+mn-lt"/>
                          <a:ea typeface="+mn-ea"/>
                          <a:cs typeface="+mn-cs"/>
                        </a:rPr>
                        <a:t>in the control procedure. </a:t>
                      </a:r>
                    </a:p>
                    <a:p>
                      <a:pPr marL="0" marR="0" lvl="0" indent="0" defTabSz="914400" eaLnBrk="1" fontAlgn="auto" latinLnBrk="0" hangingPunct="1">
                        <a:lnSpc>
                          <a:spcPct val="120000"/>
                        </a:lnSpc>
                        <a:spcBef>
                          <a:spcPts val="0"/>
                        </a:spcBef>
                        <a:spcAft>
                          <a:spcPts val="0"/>
                        </a:spcAft>
                        <a:buClrTx/>
                        <a:buSzTx/>
                        <a:buFontTx/>
                        <a:buNone/>
                        <a:tabLst/>
                        <a:defRPr/>
                      </a:pPr>
                      <a:r>
                        <a:rPr lang="en-US" altLang="ko-KR" sz="1000" dirty="0"/>
                        <a:t>3. </a:t>
                      </a:r>
                      <a:r>
                        <a:rPr lang="en-US" altLang="ja-JP" sz="1000" dirty="0">
                          <a:solidFill>
                            <a:schemeClr val="dk1"/>
                          </a:solidFill>
                          <a:latin typeface="+mn-lt"/>
                          <a:ea typeface="+mn-ea"/>
                          <a:cs typeface="+mn-cs"/>
                        </a:rPr>
                        <a:t>Architecture and protocol design </a:t>
                      </a:r>
                      <a:r>
                        <a:rPr lang="en-GB" altLang="ja-JP" sz="1000" dirty="0">
                          <a:solidFill>
                            <a:schemeClr val="dk1"/>
                          </a:solidFill>
                          <a:latin typeface="+mn-lt"/>
                          <a:ea typeface="+mn-ea"/>
                          <a:cs typeface="+mn-cs"/>
                        </a:rPr>
                        <a:t>to support </a:t>
                      </a:r>
                      <a:r>
                        <a:rPr lang="en-US" altLang="ja-JP" sz="1000" dirty="0">
                          <a:solidFill>
                            <a:schemeClr val="dk1"/>
                          </a:solidFill>
                          <a:latin typeface="+mn-lt"/>
                          <a:ea typeface="+mn-ea"/>
                          <a:cs typeface="+mn-cs"/>
                        </a:rPr>
                        <a:t>collaboration and/or interworking</a:t>
                      </a:r>
                      <a:r>
                        <a:rPr lang="en-GB" altLang="ja-JP" sz="1000" dirty="0">
                          <a:solidFill>
                            <a:schemeClr val="dk1"/>
                          </a:solidFill>
                          <a:latin typeface="+mn-lt"/>
                          <a:ea typeface="+mn-ea"/>
                          <a:cs typeface="+mn-cs"/>
                        </a:rPr>
                        <a:t> of AI functions across RAN, CN and OAM </a:t>
                      </a:r>
                      <a:r>
                        <a:rPr lang="en-US" altLang="ja-JP" sz="1000" dirty="0">
                          <a:solidFill>
                            <a:schemeClr val="dk1"/>
                          </a:solidFill>
                          <a:latin typeface="+mn-lt"/>
                          <a:ea typeface="+mn-ea"/>
                          <a:cs typeface="+mn-cs"/>
                        </a:rPr>
                        <a:t>for, e.g., data collection, model training, inference</a:t>
                      </a:r>
                      <a:r>
                        <a:rPr lang="en-US" altLang="ja-JP" sz="1000" dirty="0"/>
                        <a:t>, performance monitoring etc. </a:t>
                      </a:r>
                    </a:p>
                    <a:p>
                      <a:pPr marL="0" marR="0" lvl="0" indent="0" defTabSz="914400" eaLnBrk="1" fontAlgn="auto" latinLnBrk="0" hangingPunct="1">
                        <a:lnSpc>
                          <a:spcPct val="120000"/>
                        </a:lnSpc>
                        <a:spcBef>
                          <a:spcPts val="0"/>
                        </a:spcBef>
                        <a:spcAft>
                          <a:spcPts val="0"/>
                        </a:spcAft>
                        <a:buClrTx/>
                        <a:buSzTx/>
                        <a:buFontTx/>
                        <a:buNone/>
                        <a:tabLst/>
                        <a:defRPr/>
                      </a:pPr>
                      <a:r>
                        <a:rPr lang="en-US" altLang="ja-JP" sz="1000" dirty="0">
                          <a:solidFill>
                            <a:schemeClr val="dk1"/>
                          </a:solidFill>
                          <a:latin typeface="+mn-lt"/>
                          <a:ea typeface="+mn-ea"/>
                          <a:cs typeface="+mn-cs"/>
                        </a:rPr>
                        <a:t>NOTE: “Service Plane” can be used for collaboration and/or interworking between AI functions.</a:t>
                      </a:r>
                      <a:endParaRPr lang="en-US" altLang="ko-KR" sz="1000" dirty="0">
                        <a:solidFill>
                          <a:schemeClr val="dk1"/>
                        </a:solidFill>
                        <a:latin typeface="+mn-lt"/>
                        <a:ea typeface="+mn-ea"/>
                        <a:cs typeface="+mn-cs"/>
                      </a:endParaRPr>
                    </a:p>
                  </a:txBody>
                  <a:tcPr/>
                </a:tc>
                <a:tc>
                  <a:txBody>
                    <a:bodyPr/>
                    <a:lstStyle/>
                    <a:p>
                      <a:pPr marL="0" marR="0" lvl="0" indent="0" defTabSz="91440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altLang="ko-KR" sz="1000" kern="0" dirty="0">
                          <a:solidFill>
                            <a:schemeClr val="dk1"/>
                          </a:solidFill>
                          <a:latin typeface="+mn-lt"/>
                          <a:ea typeface="+mn-ea"/>
                          <a:cs typeface="+mn-cs"/>
                        </a:rPr>
                        <a:t>Native support of AI functionalities across 6G network to improve the overall performance of 6G system and user experience by federation or collaboration of AI functions at heterogeneous NFs, RAN and OAM</a:t>
                      </a:r>
                    </a:p>
                    <a:p>
                      <a:pPr marL="0" indent="0">
                        <a:spcBef>
                          <a:spcPts val="600"/>
                        </a:spcBef>
                        <a:buFont typeface="Wingdings" panose="05000000000000000000" pitchFamily="2" charset="2"/>
                        <a:buNone/>
                      </a:pPr>
                      <a:r>
                        <a:rPr lang="en-US" altLang="ko-KR" sz="1000" dirty="0"/>
                        <a:t>Single AI/ML-based local optimization cannot not guarantee the performance improvement of the overall system. </a:t>
                      </a:r>
                    </a:p>
                    <a:p>
                      <a:pPr marL="0" indent="0">
                        <a:spcBef>
                          <a:spcPts val="600"/>
                        </a:spcBef>
                        <a:buFont typeface="Wingdings" panose="05000000000000000000" pitchFamily="2" charset="2"/>
                        <a:buNone/>
                      </a:pPr>
                      <a:r>
                        <a:rPr lang="en-US" altLang="ko-KR" sz="1000" dirty="0"/>
                        <a:t>Native network AI/ML could contribute to achieve cost-efficient network management and optimize network overall performance.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t>RAN WGs, SA3, SA5</a:t>
                      </a:r>
                    </a:p>
                  </a:txBody>
                  <a:tcPr/>
                </a:tc>
                <a:extLst>
                  <a:ext uri="{0D108BD9-81ED-4DB2-BD59-A6C34878D82A}">
                    <a16:rowId xmlns:a16="http://schemas.microsoft.com/office/drawing/2014/main" val="2891117373"/>
                  </a:ext>
                </a:extLst>
              </a:tr>
              <a:tr h="504579">
                <a:tc>
                  <a:txBody>
                    <a:bodyPr/>
                    <a:lstStyle/>
                    <a:p>
                      <a:r>
                        <a:rPr lang="en-US" sz="1000" dirty="0"/>
                        <a:t>X</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t>Energy Saving</a:t>
                      </a:r>
                      <a:endParaRPr lang="ko-KR" altLang="en-US" sz="1000" dirty="0"/>
                    </a:p>
                  </a:txBody>
                  <a:tcPr/>
                </a:tc>
                <a:tc>
                  <a:txBody>
                    <a:bodyPr/>
                    <a:lstStyle/>
                    <a:p>
                      <a:pPr marL="0" indent="0">
                        <a:buFontTx/>
                        <a:buNone/>
                      </a:pPr>
                      <a:r>
                        <a:rPr lang="en-US" sz="1000" kern="1200" dirty="0">
                          <a:solidFill>
                            <a:schemeClr val="dk1"/>
                          </a:solidFill>
                          <a:effectLst/>
                          <a:latin typeface="+mn-lt"/>
                          <a:ea typeface="+mn-ea"/>
                          <a:cs typeface="+mn-cs"/>
                        </a:rPr>
                        <a:t>1. Energy-related regulations in different regions should be taken into account to formulate them as service requirements</a:t>
                      </a:r>
                    </a:p>
                    <a:p>
                      <a:pPr marL="0" indent="0">
                        <a:buFontTx/>
                        <a:buNone/>
                      </a:pPr>
                      <a:r>
                        <a:rPr lang="en-US" sz="1000" kern="1200" dirty="0">
                          <a:solidFill>
                            <a:schemeClr val="dk1"/>
                          </a:solidFill>
                          <a:effectLst/>
                          <a:latin typeface="+mn-lt"/>
                          <a:ea typeface="+mn-ea"/>
                          <a:cs typeface="+mn-cs"/>
                        </a:rPr>
                        <a:t>2. Macro-level energy management system to reduce total energy use in the network and achieve cost-optimal methodology</a:t>
                      </a:r>
                    </a:p>
                    <a:p>
                      <a:pPr marL="0" indent="0">
                        <a:buFontTx/>
                        <a:buNone/>
                      </a:pPr>
                      <a:r>
                        <a:rPr lang="en-US" sz="1000" kern="1200" dirty="0">
                          <a:solidFill>
                            <a:schemeClr val="dk1"/>
                          </a:solidFill>
                          <a:effectLst/>
                          <a:latin typeface="+mn-lt"/>
                          <a:ea typeface="+mn-ea"/>
                          <a:cs typeface="+mn-cs"/>
                        </a:rPr>
                        <a:t>3. B2B support to manage carbon emissions, e.g. as a platform for carbon emission trading</a:t>
                      </a:r>
                    </a:p>
                  </a:txBody>
                  <a:tcPr/>
                </a:tc>
                <a:tc>
                  <a:txBody>
                    <a:bodyPr/>
                    <a:lstStyle/>
                    <a:p>
                      <a:pPr marL="0" indent="0">
                        <a:spcBef>
                          <a:spcPts val="600"/>
                        </a:spcBef>
                        <a:buFont typeface="Wingdings" panose="05000000000000000000" pitchFamily="2" charset="2"/>
                        <a:buNone/>
                      </a:pPr>
                      <a:r>
                        <a:rPr lang="en-US" altLang="ko-KR" sz="1000" dirty="0"/>
                        <a:t>Native AI leads to core network consuming significant amount of energy</a:t>
                      </a:r>
                    </a:p>
                    <a:p>
                      <a:pPr marL="0" indent="0">
                        <a:spcBef>
                          <a:spcPts val="600"/>
                        </a:spcBef>
                        <a:buFont typeface="Wingdings" panose="05000000000000000000" pitchFamily="2" charset="2"/>
                        <a:buNone/>
                      </a:pPr>
                      <a:r>
                        <a:rPr lang="en-US" altLang="ko-KR" sz="1000" dirty="0"/>
                        <a:t>6G network should comply with energy-related regulations and enhance corporate social responsibility </a:t>
                      </a:r>
                    </a:p>
                    <a:p>
                      <a:pPr marL="0" indent="0">
                        <a:spcBef>
                          <a:spcPts val="600"/>
                        </a:spcBef>
                        <a:buFont typeface="Wingdings" panose="05000000000000000000" pitchFamily="2" charset="2"/>
                        <a:buNone/>
                      </a:pPr>
                      <a:r>
                        <a:rPr lang="en-US" altLang="ko-KR" sz="1000" dirty="0"/>
                        <a:t>Not only regulation but also B2B scenarios would be considered for additional revenue</a:t>
                      </a:r>
                    </a:p>
                  </a:txBody>
                  <a:tcPr/>
                </a:tc>
                <a:tc>
                  <a:txBody>
                    <a:bodyPr/>
                    <a:lstStyle/>
                    <a:p>
                      <a:pPr marL="0" indent="0">
                        <a:buFontTx/>
                        <a:buNone/>
                      </a:pPr>
                      <a:r>
                        <a:rPr lang="en-US" sz="1000" dirty="0"/>
                        <a:t>RAN</a:t>
                      </a:r>
                      <a:r>
                        <a:rPr lang="ko-KR" altLang="en-US" sz="1000" dirty="0"/>
                        <a:t> </a:t>
                      </a:r>
                      <a:r>
                        <a:rPr lang="en-US" altLang="ko-KR" sz="1000" dirty="0"/>
                        <a:t>WGs, SA5</a:t>
                      </a:r>
                      <a:endParaRPr lang="en-US" sz="1000" dirty="0"/>
                    </a:p>
                  </a:txBody>
                  <a:tcPr/>
                </a:tc>
                <a:extLst>
                  <a:ext uri="{0D108BD9-81ED-4DB2-BD59-A6C34878D82A}">
                    <a16:rowId xmlns:a16="http://schemas.microsoft.com/office/drawing/2014/main" val="1543628201"/>
                  </a:ext>
                </a:extLst>
              </a:tr>
              <a:tr h="1116093">
                <a:tc>
                  <a:txBody>
                    <a:bodyPr/>
                    <a:lstStyle/>
                    <a:p>
                      <a:r>
                        <a:rPr lang="en-US" sz="1000" dirty="0"/>
                        <a:t>X</a:t>
                      </a:r>
                    </a:p>
                  </a:txBody>
                  <a:tcPr/>
                </a:tc>
                <a:tc>
                  <a:txBody>
                    <a:bodyPr/>
                    <a:lstStyle/>
                    <a:p>
                      <a:r>
                        <a:rPr lang="en-US" sz="1000" dirty="0"/>
                        <a:t>Migration and Interworking</a:t>
                      </a:r>
                    </a:p>
                    <a:p>
                      <a:endParaRPr lang="en-US" sz="1000" dirty="0"/>
                    </a:p>
                  </a:txBody>
                  <a:tcPr/>
                </a:tc>
                <a:tc>
                  <a:txBody>
                    <a:bodyPr/>
                    <a:lstStyle/>
                    <a:p>
                      <a:r>
                        <a:rPr lang="en-US" altLang="ko-KR" sz="1000" kern="1200" dirty="0">
                          <a:solidFill>
                            <a:schemeClr val="dk1"/>
                          </a:solidFill>
                          <a:effectLst/>
                          <a:latin typeface="+mn-lt"/>
                          <a:ea typeface="+mn-ea"/>
                          <a:cs typeface="+mn-cs"/>
                        </a:rPr>
                        <a:t>1. Migration scenarios from 5G deployment to 6G/5G deployments</a:t>
                      </a:r>
                    </a:p>
                    <a:p>
                      <a:r>
                        <a:rPr lang="en-US" altLang="ko-KR" sz="1000" kern="1200" dirty="0">
                          <a:solidFill>
                            <a:schemeClr val="dk1"/>
                          </a:solidFill>
                          <a:effectLst/>
                          <a:latin typeface="+mn-lt"/>
                          <a:ea typeface="+mn-ea"/>
                          <a:cs typeface="+mn-cs"/>
                        </a:rPr>
                        <a:t>2. Interworking Architecture and Procedure</a:t>
                      </a:r>
                    </a:p>
                    <a:p>
                      <a:pPr marL="0" indent="0">
                        <a:buFontTx/>
                        <a:buNone/>
                      </a:pPr>
                      <a:r>
                        <a:rPr lang="en-US" altLang="ko-KR" sz="1000" kern="1200" dirty="0">
                          <a:solidFill>
                            <a:schemeClr val="dk1"/>
                          </a:solidFill>
                          <a:effectLst/>
                          <a:latin typeface="+mn-lt"/>
                          <a:ea typeface="+mn-ea"/>
                          <a:cs typeface="+mn-cs"/>
                        </a:rPr>
                        <a:t>2-1. Architecture and procedures for supporting Inter-RAT mobility with single registration</a:t>
                      </a:r>
                    </a:p>
                    <a:p>
                      <a:pPr marL="0" indent="0">
                        <a:buFontTx/>
                        <a:buNone/>
                      </a:pPr>
                      <a:r>
                        <a:rPr lang="en-US" altLang="ko-KR" sz="1000" kern="1200" dirty="0">
                          <a:solidFill>
                            <a:schemeClr val="dk1"/>
                          </a:solidFill>
                          <a:effectLst/>
                          <a:latin typeface="+mn-lt"/>
                          <a:ea typeface="+mn-ea"/>
                          <a:cs typeface="+mn-cs"/>
                        </a:rPr>
                        <a:t>2-2. Architecture and procedure for supporting dual registration/dual stack; one accessing 5G System and the other accessing 6G System</a:t>
                      </a:r>
                    </a:p>
                  </a:txBody>
                  <a:tcPr/>
                </a:tc>
                <a:tc>
                  <a:txBody>
                    <a:bodyPr/>
                    <a:lstStyle/>
                    <a:p>
                      <a:pPr marL="0" indent="0">
                        <a:buNone/>
                      </a:pPr>
                      <a:r>
                        <a:rPr lang="en-US" sz="1000" dirty="0"/>
                        <a:t>As the transition from Non-Standalone (NSA) to Standalone (SA) proved complex and difficult, 6G SA only should be provided from day one. </a:t>
                      </a:r>
                    </a:p>
                    <a:p>
                      <a:pPr marL="0" indent="0">
                        <a:buNone/>
                      </a:pPr>
                      <a:r>
                        <a:rPr lang="en-US" sz="1000" dirty="0"/>
                        <a:t>Simple and less impact to the legacy system is preferred. For migration from 5G to 6G, mechanism that could work for inter-vendor operation is necessary. </a:t>
                      </a:r>
                    </a:p>
                    <a:p>
                      <a:pPr marL="0" indent="0">
                        <a:buNone/>
                      </a:pPr>
                      <a:r>
                        <a:rPr lang="en-US" sz="1000" dirty="0"/>
                        <a:t>Seamless service continuity should be supported when the UE moves between 5G and 6G system. </a:t>
                      </a:r>
                    </a:p>
                  </a:txBody>
                  <a:tcPr/>
                </a:tc>
                <a:tc>
                  <a:txBody>
                    <a:bodyPr/>
                    <a:lstStyle/>
                    <a:p>
                      <a:pPr marL="0" indent="0">
                        <a:buFont typeface="+mj-lt"/>
                        <a:buNone/>
                      </a:pPr>
                      <a:r>
                        <a:rPr lang="en-US" sz="1000" dirty="0"/>
                        <a:t>RAN WGs, SA3, SA5</a:t>
                      </a:r>
                    </a:p>
                  </a:txBody>
                  <a:tcPr/>
                </a:tc>
                <a:extLst>
                  <a:ext uri="{0D108BD9-81ED-4DB2-BD59-A6C34878D82A}">
                    <a16:rowId xmlns:a16="http://schemas.microsoft.com/office/drawing/2014/main" val="913479523"/>
                  </a:ext>
                </a:extLst>
              </a:tr>
            </a:tbl>
          </a:graphicData>
        </a:graphic>
      </p:graphicFrame>
      <p:sp>
        <p:nvSpPr>
          <p:cNvPr id="6" name="TextBox 5">
            <a:extLst>
              <a:ext uri="{FF2B5EF4-FFF2-40B4-BE49-F238E27FC236}">
                <a16:creationId xmlns:a16="http://schemas.microsoft.com/office/drawing/2014/main" id="{E056E3E2-8ABE-402B-A831-A3E7CB40F196}"/>
              </a:ext>
            </a:extLst>
          </p:cNvPr>
          <p:cNvSpPr txBox="1"/>
          <p:nvPr/>
        </p:nvSpPr>
        <p:spPr>
          <a:xfrm>
            <a:off x="10958809" y="67003"/>
            <a:ext cx="1070223" cy="261610"/>
          </a:xfrm>
          <a:prstGeom prst="rect">
            <a:avLst/>
          </a:prstGeom>
          <a:noFill/>
        </p:spPr>
        <p:txBody>
          <a:bodyPr wrap="square">
            <a:spAutoFit/>
          </a:bodyPr>
          <a:lstStyle/>
          <a:p>
            <a:r>
              <a:rPr lang="en-US" altLang="ko-KR" sz="1100" b="1" dirty="0"/>
              <a:t>S2-2503602</a:t>
            </a:r>
            <a:endParaRPr lang="ko-KR" altLang="en-US" sz="1100" b="1" dirty="0"/>
          </a:p>
        </p:txBody>
      </p:sp>
    </p:spTree>
    <p:extLst>
      <p:ext uri="{BB962C8B-B14F-4D97-AF65-F5344CB8AC3E}">
        <p14:creationId xmlns:p14="http://schemas.microsoft.com/office/powerpoint/2010/main" val="490037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2">
            <a:extLst>
              <a:ext uri="{FF2B5EF4-FFF2-40B4-BE49-F238E27FC236}">
                <a16:creationId xmlns:a16="http://schemas.microsoft.com/office/drawing/2014/main" id="{FB08B253-5B6F-4DF3-A3A4-21297B7F2D17}"/>
              </a:ext>
            </a:extLst>
          </p:cNvPr>
          <p:cNvGraphicFramePr>
            <a:graphicFrameLocks/>
          </p:cNvGraphicFramePr>
          <p:nvPr>
            <p:extLst>
              <p:ext uri="{D42A27DB-BD31-4B8C-83A1-F6EECF244321}">
                <p14:modId xmlns:p14="http://schemas.microsoft.com/office/powerpoint/2010/main" val="877458349"/>
              </p:ext>
            </p:extLst>
          </p:nvPr>
        </p:nvGraphicFramePr>
        <p:xfrm>
          <a:off x="239966" y="1034314"/>
          <a:ext cx="11866068" cy="5242560"/>
        </p:xfrm>
        <a:graphic>
          <a:graphicData uri="http://schemas.openxmlformats.org/drawingml/2006/table">
            <a:tbl>
              <a:tblPr firstRow="1" bandRow="1">
                <a:tableStyleId>{5C22544A-7EE6-4342-B048-85BDC9FD1C3A}</a:tableStyleId>
              </a:tblPr>
              <a:tblGrid>
                <a:gridCol w="545233">
                  <a:extLst>
                    <a:ext uri="{9D8B030D-6E8A-4147-A177-3AD203B41FA5}">
                      <a16:colId xmlns:a16="http://schemas.microsoft.com/office/drawing/2014/main" val="2236238882"/>
                    </a:ext>
                  </a:extLst>
                </a:gridCol>
                <a:gridCol w="1228567">
                  <a:extLst>
                    <a:ext uri="{9D8B030D-6E8A-4147-A177-3AD203B41FA5}">
                      <a16:colId xmlns:a16="http://schemas.microsoft.com/office/drawing/2014/main" val="562605877"/>
                    </a:ext>
                  </a:extLst>
                </a:gridCol>
                <a:gridCol w="5300134">
                  <a:extLst>
                    <a:ext uri="{9D8B030D-6E8A-4147-A177-3AD203B41FA5}">
                      <a16:colId xmlns:a16="http://schemas.microsoft.com/office/drawing/2014/main" val="824553124"/>
                    </a:ext>
                  </a:extLst>
                </a:gridCol>
                <a:gridCol w="3515783">
                  <a:extLst>
                    <a:ext uri="{9D8B030D-6E8A-4147-A177-3AD203B41FA5}">
                      <a16:colId xmlns:a16="http://schemas.microsoft.com/office/drawing/2014/main" val="4265244648"/>
                    </a:ext>
                  </a:extLst>
                </a:gridCol>
                <a:gridCol w="1276351">
                  <a:extLst>
                    <a:ext uri="{9D8B030D-6E8A-4147-A177-3AD203B41FA5}">
                      <a16:colId xmlns:a16="http://schemas.microsoft.com/office/drawing/2014/main" val="1390949308"/>
                    </a:ext>
                  </a:extLst>
                </a:gridCol>
              </a:tblGrid>
              <a:tr h="336770">
                <a:tc>
                  <a:txBody>
                    <a:bodyPr/>
                    <a:lstStyle/>
                    <a:p>
                      <a:pPr algn="ctr"/>
                      <a:r>
                        <a:rPr lang="en-US" sz="1000" dirty="0"/>
                        <a:t>S.NO.</a:t>
                      </a:r>
                    </a:p>
                  </a:txBody>
                  <a:tcPr/>
                </a:tc>
                <a:tc>
                  <a:txBody>
                    <a:bodyPr/>
                    <a:lstStyle/>
                    <a:p>
                      <a:pPr algn="ctr"/>
                      <a:r>
                        <a:rPr lang="en-US" sz="1000" dirty="0"/>
                        <a:t>Title </a:t>
                      </a:r>
                    </a:p>
                  </a:txBody>
                  <a:tcPr/>
                </a:tc>
                <a:tc>
                  <a:txBody>
                    <a:bodyPr/>
                    <a:lstStyle/>
                    <a:p>
                      <a:pPr algn="ctr"/>
                      <a:r>
                        <a:rPr lang="en-US" sz="1000" dirty="0"/>
                        <a:t>Key Objectives</a:t>
                      </a:r>
                    </a:p>
                    <a:p>
                      <a:pPr algn="ctr"/>
                      <a:endParaRPr lang="en-U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t>Justifications</a:t>
                      </a:r>
                    </a:p>
                  </a:txBody>
                  <a:tcPr/>
                </a:tc>
                <a:tc>
                  <a:txBody>
                    <a:bodyPr/>
                    <a:lstStyle/>
                    <a:p>
                      <a:pPr algn="ctr"/>
                      <a:r>
                        <a:rPr lang="en-US" sz="1000" dirty="0"/>
                        <a:t>Potential dependencies</a:t>
                      </a:r>
                    </a:p>
                  </a:txBody>
                  <a:tcPr/>
                </a:tc>
                <a:extLst>
                  <a:ext uri="{0D108BD9-81ED-4DB2-BD59-A6C34878D82A}">
                    <a16:rowId xmlns:a16="http://schemas.microsoft.com/office/drawing/2014/main" val="4108668729"/>
                  </a:ext>
                </a:extLst>
              </a:tr>
              <a:tr h="984405">
                <a:tc>
                  <a:txBody>
                    <a:bodyPr/>
                    <a:lstStyle/>
                    <a:p>
                      <a:r>
                        <a:rPr lang="en-US" sz="1000" dirty="0"/>
                        <a:t>X</a:t>
                      </a:r>
                    </a:p>
                  </a:txBody>
                  <a:tcPr/>
                </a:tc>
                <a:tc>
                  <a:txBody>
                    <a:bodyPr/>
                    <a:lstStyle/>
                    <a:p>
                      <a:r>
                        <a:rPr lang="en-US" sz="1000" dirty="0"/>
                        <a:t>Service Plane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t>Support of accommodation of 6G services in a separate plane from the control/user plane functions for independent scalable deployment of 6G services</a:t>
                      </a:r>
                    </a:p>
                    <a:p>
                      <a:r>
                        <a:rPr lang="en-US" altLang="ko-KR" sz="1000" dirty="0"/>
                        <a:t>1. Architecture and protocol of service plane for 6G services (e.g., sensing, network AI, AI agent, data management, user consent management, configurations for UE)</a:t>
                      </a:r>
                    </a:p>
                    <a:p>
                      <a:r>
                        <a:rPr lang="en-US" altLang="ko-KR" sz="1000" dirty="0"/>
                        <a:t>2. Data and signal transmission mechanisms for 6G services in the service plane</a:t>
                      </a:r>
                    </a:p>
                    <a:p>
                      <a:r>
                        <a:rPr lang="en-US" altLang="ko-KR" sz="1000" dirty="0"/>
                        <a:t>3. Discovery/selection mechanisms for service plane entities</a:t>
                      </a:r>
                    </a:p>
                    <a:p>
                      <a:r>
                        <a:rPr lang="en-US" altLang="ko-KR" sz="1000" dirty="0"/>
                        <a:t>4. Data management functionality with consideration of user consent</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kern="0" dirty="0"/>
                        <a:t>6G architecture should be designed to support new</a:t>
                      </a:r>
                      <a:r>
                        <a:rPr lang="ko-KR" altLang="en-US" sz="1000" kern="0" dirty="0"/>
                        <a:t> </a:t>
                      </a:r>
                      <a:r>
                        <a:rPr lang="en-US" altLang="ko-KR" sz="1000" kern="0" dirty="0"/>
                        <a:t>characteristics of 6G Services (e.g. sensing, AI/ML) which are different than traditional telecommunication services</a:t>
                      </a:r>
                    </a:p>
                    <a:p>
                      <a:pPr marL="0" marR="0" lvl="0" indent="0" defTabSz="914400" eaLnBrk="1" fontAlgn="auto" latinLnBrk="0" hangingPunct="1">
                        <a:lnSpc>
                          <a:spcPct val="100000"/>
                        </a:lnSpc>
                        <a:spcBef>
                          <a:spcPts val="0"/>
                        </a:spcBef>
                        <a:spcAft>
                          <a:spcPts val="0"/>
                        </a:spcAft>
                        <a:buClrTx/>
                        <a:buSzTx/>
                        <a:buFontTx/>
                        <a:buNone/>
                        <a:tabLst/>
                        <a:defRPr/>
                      </a:pPr>
                      <a:r>
                        <a:rPr lang="en-US" altLang="ko-KR" sz="1000" kern="0" dirty="0"/>
                        <a:t>When user related data is used within the network for e.g., sensing, AI/ML, user privacy protection must be ensured</a:t>
                      </a:r>
                      <a:endParaRPr lang="en-US" sz="1000" dirty="0"/>
                    </a:p>
                  </a:txBody>
                  <a:tcPr/>
                </a:tc>
                <a:tc>
                  <a:txBody>
                    <a:bodyPr/>
                    <a:lstStyle/>
                    <a:p>
                      <a:pPr marL="0" indent="0">
                        <a:buFontTx/>
                        <a:buNone/>
                      </a:pPr>
                      <a:r>
                        <a:rPr lang="en-US" sz="1000" dirty="0"/>
                        <a:t>RAN WGs, SA3, SA5</a:t>
                      </a:r>
                    </a:p>
                  </a:txBody>
                  <a:tcPr/>
                </a:tc>
                <a:extLst>
                  <a:ext uri="{0D108BD9-81ED-4DB2-BD59-A6C34878D82A}">
                    <a16:rowId xmlns:a16="http://schemas.microsoft.com/office/drawing/2014/main" val="285667390"/>
                  </a:ext>
                </a:extLst>
              </a:tr>
              <a:tr h="1502512">
                <a:tc>
                  <a:txBody>
                    <a:bodyPr/>
                    <a:lstStyle/>
                    <a:p>
                      <a:r>
                        <a:rPr lang="en-US" sz="1000" dirty="0"/>
                        <a:t>X</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t>Network Resilience and</a:t>
                      </a:r>
                      <a:r>
                        <a:rPr lang="ko-KR" altLang="en-US" sz="1000" dirty="0"/>
                        <a:t> </a:t>
                      </a:r>
                      <a:r>
                        <a:rPr lang="en-US" altLang="ko-KR" sz="1000" dirty="0"/>
                        <a:t>Always-on Connections</a:t>
                      </a:r>
                      <a:endParaRPr lang="ko-KR" altLang="en-US" sz="1000" dirty="0"/>
                    </a:p>
                    <a:p>
                      <a:endParaRPr lang="en-US" sz="1000" dirty="0"/>
                    </a:p>
                  </a:txBody>
                  <a:tcPr/>
                </a:tc>
                <a:tc>
                  <a:txBody>
                    <a:bodyPr/>
                    <a:lstStyle/>
                    <a:p>
                      <a:r>
                        <a:rPr lang="en-US" altLang="ko-KR" sz="1000" dirty="0">
                          <a:solidFill>
                            <a:schemeClr val="dk1"/>
                          </a:solidFill>
                          <a:latin typeface="+mn-lt"/>
                          <a:ea typeface="+mn-ea"/>
                          <a:cs typeface="+mn-cs"/>
                        </a:rPr>
                        <a:t>1. New architecture and functionalities for dynamic/on-demand network sharing </a:t>
                      </a:r>
                    </a:p>
                    <a:p>
                      <a:r>
                        <a:rPr lang="en-US" altLang="ko-KR" sz="1000" dirty="0">
                          <a:solidFill>
                            <a:schemeClr val="dk1"/>
                          </a:solidFill>
                          <a:latin typeface="+mn-lt"/>
                          <a:ea typeface="+mn-ea"/>
                          <a:cs typeface="+mn-cs"/>
                        </a:rPr>
                        <a:t>2. How to support detection/prediction of need for network sharing (e.g., disaster occurrence, network failure, overloaded situation)</a:t>
                      </a:r>
                    </a:p>
                    <a:p>
                      <a:r>
                        <a:rPr lang="en-US" altLang="ko-KR" sz="1000" dirty="0">
                          <a:solidFill>
                            <a:schemeClr val="dk1"/>
                          </a:solidFill>
                          <a:latin typeface="+mn-lt"/>
                          <a:ea typeface="+mn-ea"/>
                          <a:cs typeface="+mn-cs"/>
                        </a:rPr>
                        <a:t>3. How to support network sharing activation, including shared network resource selection (e.g., host network RAN) for a given area</a:t>
                      </a:r>
                    </a:p>
                    <a:p>
                      <a:r>
                        <a:rPr lang="en-US" altLang="ja-JP" sz="1000" dirty="0">
                          <a:solidFill>
                            <a:schemeClr val="dk1"/>
                          </a:solidFill>
                          <a:latin typeface="+mn-lt"/>
                          <a:ea typeface="+mn-ea"/>
                          <a:cs typeface="+mn-cs"/>
                        </a:rPr>
                        <a:t>4. Service interruption minimization (e.g., via mobility management) during network sharing activation</a:t>
                      </a:r>
                    </a:p>
                    <a:p>
                      <a:r>
                        <a:rPr lang="en-US" altLang="ja-JP" sz="1000" dirty="0">
                          <a:solidFill>
                            <a:schemeClr val="dk1"/>
                          </a:solidFill>
                          <a:latin typeface="+mn-lt"/>
                          <a:ea typeface="+mn-ea"/>
                          <a:cs typeface="+mn-cs"/>
                        </a:rPr>
                        <a:t>5. Inter-operator monitoring for the shared network resource, e.g., monitoring the shared resource usage (e.g., represented by traffic volume in a shared network) and quality of connectivity service via the shared resource (e.g., QoS and shared network coverage)</a:t>
                      </a:r>
                      <a:endParaRPr lang="en-US" sz="1000" kern="1200" dirty="0">
                        <a:solidFill>
                          <a:schemeClr val="dk1"/>
                        </a:solidFill>
                        <a:effectLst/>
                        <a:latin typeface="+mn-lt"/>
                        <a:ea typeface="+mn-ea"/>
                        <a:cs typeface="+mn-cs"/>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solidFill>
                            <a:schemeClr val="dk1"/>
                          </a:solidFill>
                          <a:latin typeface="+mn-lt"/>
                          <a:ea typeface="+mn-ea"/>
                          <a:cs typeface="+mn-cs"/>
                        </a:rPr>
                        <a:t>Global telecommunications sector has experienced numerous/significant incidents which led to internet outage and disruptions in industry applications (see clause 5.4.1 of TR 22.870). </a:t>
                      </a:r>
                    </a:p>
                    <a:p>
                      <a:pPr marL="0" marR="0" lvl="0" indent="0" defTabSz="914400" eaLnBrk="1" fontAlgn="auto" latinLnBrk="0" hangingPunct="1">
                        <a:lnSpc>
                          <a:spcPct val="100000"/>
                        </a:lnSpc>
                        <a:spcBef>
                          <a:spcPts val="0"/>
                        </a:spcBef>
                        <a:spcAft>
                          <a:spcPts val="0"/>
                        </a:spcAft>
                        <a:buClrTx/>
                        <a:buSzTx/>
                        <a:buFontTx/>
                        <a:buNone/>
                        <a:tabLst/>
                        <a:defRPr/>
                      </a:pPr>
                      <a:r>
                        <a:rPr lang="en-US" altLang="ko-KR" sz="1000" dirty="0">
                          <a:solidFill>
                            <a:schemeClr val="dk1"/>
                          </a:solidFill>
                          <a:latin typeface="+mn-lt"/>
                          <a:ea typeface="+mn-ea"/>
                          <a:cs typeface="+mn-cs"/>
                        </a:rPr>
                        <a:t>Conventional approach such as MINT in 5G deals with limited scenario. Consideration of the network system transition for enabling stateless operations and seamless deployment in the cloud, network sharing could be enhanced to provide the resilience by offering an alternative network in more flexible fashion and more various scenarios of network failure.</a:t>
                      </a:r>
                      <a:endParaRPr lang="en-GB" altLang="ko-KR" sz="1000" dirty="0">
                        <a:solidFill>
                          <a:schemeClr val="dk1"/>
                        </a:solidFill>
                        <a:latin typeface="+mn-lt"/>
                        <a:ea typeface="+mn-ea"/>
                        <a:cs typeface="+mn-cs"/>
                      </a:endParaRPr>
                    </a:p>
                  </a:txBody>
                  <a:tcPr/>
                </a:tc>
                <a:tc>
                  <a:txBody>
                    <a:bodyPr/>
                    <a:lstStyle/>
                    <a:p>
                      <a:pPr marL="0" indent="0">
                        <a:buFontTx/>
                        <a:buNone/>
                      </a:pPr>
                      <a:r>
                        <a:rPr lang="en-US" sz="1000" dirty="0"/>
                        <a:t>RAN WGs, SA3, SA5</a:t>
                      </a:r>
                    </a:p>
                  </a:txBody>
                  <a:tcPr/>
                </a:tc>
                <a:extLst>
                  <a:ext uri="{0D108BD9-81ED-4DB2-BD59-A6C34878D82A}">
                    <a16:rowId xmlns:a16="http://schemas.microsoft.com/office/drawing/2014/main" val="3842121287"/>
                  </a:ext>
                </a:extLst>
              </a:tr>
              <a:tr h="1695776">
                <a:tc>
                  <a:txBody>
                    <a:bodyPr/>
                    <a:lstStyle/>
                    <a:p>
                      <a:r>
                        <a:rPr lang="en-US" sz="1000" dirty="0"/>
                        <a:t>X</a:t>
                      </a:r>
                    </a:p>
                  </a:txBody>
                  <a:tcPr/>
                </a:tc>
                <a:tc>
                  <a:txBody>
                    <a:bodyPr/>
                    <a:lstStyle/>
                    <a:p>
                      <a:r>
                        <a:rPr lang="en-US" sz="1000" dirty="0"/>
                        <a:t>Immersive Communication</a:t>
                      </a:r>
                    </a:p>
                  </a:txBody>
                  <a:tcPr/>
                </a:tc>
                <a:tc>
                  <a:txBody>
                    <a:bodyPr/>
                    <a:lstStyle/>
                    <a:p>
                      <a:pPr marL="0" indent="0">
                        <a:buFont typeface="+mj-lt"/>
                        <a:buNone/>
                      </a:pPr>
                      <a:r>
                        <a:rPr lang="en-US" altLang="ko-KR" sz="1000" kern="1200" dirty="0">
                          <a:solidFill>
                            <a:schemeClr val="dk1"/>
                          </a:solidFill>
                          <a:effectLst/>
                          <a:latin typeface="+mn-lt"/>
                          <a:ea typeface="+mn-ea"/>
                          <a:cs typeface="+mn-cs"/>
                        </a:rPr>
                        <a:t>1. </a:t>
                      </a:r>
                      <a:r>
                        <a:rPr lang="en-US" altLang="ko-KR" sz="1000" kern="1200" baseline="0" dirty="0">
                          <a:solidFill>
                            <a:schemeClr val="dk1"/>
                          </a:solidFill>
                          <a:effectLst/>
                          <a:latin typeface="+mn-lt"/>
                          <a:ea typeface="+mn-ea"/>
                          <a:cs typeface="+mn-cs"/>
                        </a:rPr>
                        <a:t>QoS framework to handle correlated service flow(s) together in a unified manner. </a:t>
                      </a:r>
                    </a:p>
                    <a:p>
                      <a:pPr marL="0" indent="0">
                        <a:buFont typeface="+mj-lt"/>
                        <a:buNone/>
                      </a:pPr>
                      <a:r>
                        <a:rPr lang="en-US" altLang="ko-KR" sz="1000" kern="1200" baseline="0" dirty="0">
                          <a:solidFill>
                            <a:schemeClr val="dk1"/>
                          </a:solidFill>
                          <a:effectLst/>
                          <a:latin typeface="+mn-lt"/>
                          <a:ea typeface="+mn-ea"/>
                          <a:cs typeface="+mn-cs"/>
                        </a:rPr>
                        <a:t>2. QoS framework to support effective QoS control for immersive communication e.g. dynamic in-time QoS control adjustment.</a:t>
                      </a:r>
                    </a:p>
                    <a:p>
                      <a:pPr marL="0" indent="0">
                        <a:buFont typeface="+mj-lt"/>
                        <a:buNone/>
                      </a:pPr>
                      <a:r>
                        <a:rPr lang="en-US" altLang="ko-KR" sz="1000" kern="1200" dirty="0">
                          <a:solidFill>
                            <a:schemeClr val="dk1"/>
                          </a:solidFill>
                          <a:effectLst/>
                          <a:latin typeface="+mn-lt"/>
                          <a:ea typeface="+mn-ea"/>
                          <a:cs typeface="+mn-cs"/>
                        </a:rPr>
                        <a:t>3. </a:t>
                      </a:r>
                      <a:r>
                        <a:rPr lang="en-US" altLang="ko-KR" sz="1000" kern="1200" baseline="0" dirty="0">
                          <a:solidFill>
                            <a:schemeClr val="dk1"/>
                          </a:solidFill>
                          <a:effectLst/>
                          <a:latin typeface="+mn-lt"/>
                          <a:ea typeface="+mn-ea"/>
                          <a:cs typeface="+mn-cs"/>
                        </a:rPr>
                        <a:t>QoS framework to consider whole the data path to end user.</a:t>
                      </a:r>
                      <a:endParaRPr lang="en-US" altLang="ko-KR" sz="1000" kern="1200" dirty="0">
                        <a:solidFill>
                          <a:schemeClr val="dk1"/>
                        </a:solidFill>
                        <a:effectLst/>
                        <a:latin typeface="+mn-lt"/>
                        <a:ea typeface="+mn-ea"/>
                        <a:cs typeface="+mn-cs"/>
                      </a:endParaRPr>
                    </a:p>
                  </a:txBody>
                  <a:tcPr/>
                </a:tc>
                <a:tc>
                  <a:txBody>
                    <a:bodyPr/>
                    <a:lstStyle/>
                    <a:p>
                      <a:r>
                        <a:rPr lang="en-US" altLang="ko-KR" sz="1000" dirty="0"/>
                        <a:t>To</a:t>
                      </a:r>
                      <a:r>
                        <a:rPr lang="en-US" altLang="ko-KR" sz="1000" baseline="0" dirty="0"/>
                        <a:t>  support rich immersive communication and media service to actual end users, QoS framework for 6G is required, where different service flows could have correlation or dependency among/within their media traffics. Moreover, we may need consider in time probably more fluctuated network situation and changing traffic characteristics.</a:t>
                      </a:r>
                    </a:p>
                    <a:p>
                      <a:r>
                        <a:rPr lang="en-US" altLang="ko-KR" sz="1000" baseline="0" dirty="0"/>
                        <a:t>  </a:t>
                      </a:r>
                    </a:p>
                    <a:p>
                      <a:r>
                        <a:rPr lang="en-US" altLang="ko-KR" sz="1000" baseline="0" dirty="0"/>
                        <a:t>TR 22.870  </a:t>
                      </a:r>
                      <a:r>
                        <a:rPr lang="en-US" altLang="ko-KR" sz="1000" dirty="0"/>
                        <a:t>[PR.9.x.2-1] Subject to operator policy, the 6G system shall support the synchronization of independent traffic flows of one or more applications, to be delivered to more than one device (i.e., UE or tethered devices)</a:t>
                      </a:r>
                    </a:p>
                  </a:txBody>
                  <a:tcPr/>
                </a:tc>
                <a:tc>
                  <a:txBody>
                    <a:bodyPr/>
                    <a:lstStyle/>
                    <a:p>
                      <a:pPr marL="0" indent="0">
                        <a:buFontTx/>
                        <a:buNone/>
                      </a:pPr>
                      <a:r>
                        <a:rPr lang="en-US" sz="1000" dirty="0"/>
                        <a:t>RAN WGs, SA4</a:t>
                      </a:r>
                    </a:p>
                  </a:txBody>
                  <a:tcPr/>
                </a:tc>
                <a:extLst>
                  <a:ext uri="{0D108BD9-81ED-4DB2-BD59-A6C34878D82A}">
                    <a16:rowId xmlns:a16="http://schemas.microsoft.com/office/drawing/2014/main" val="2815613432"/>
                  </a:ext>
                </a:extLst>
              </a:tr>
            </a:tbl>
          </a:graphicData>
        </a:graphic>
      </p:graphicFrame>
      <p:sp>
        <p:nvSpPr>
          <p:cNvPr id="6" name="TextBox 5">
            <a:extLst>
              <a:ext uri="{FF2B5EF4-FFF2-40B4-BE49-F238E27FC236}">
                <a16:creationId xmlns:a16="http://schemas.microsoft.com/office/drawing/2014/main" id="{A000AB45-2985-46CD-B471-D39022966CFB}"/>
              </a:ext>
            </a:extLst>
          </p:cNvPr>
          <p:cNvSpPr txBox="1"/>
          <p:nvPr/>
        </p:nvSpPr>
        <p:spPr>
          <a:xfrm>
            <a:off x="10958809" y="67003"/>
            <a:ext cx="1070223" cy="261610"/>
          </a:xfrm>
          <a:prstGeom prst="rect">
            <a:avLst/>
          </a:prstGeom>
          <a:noFill/>
        </p:spPr>
        <p:txBody>
          <a:bodyPr wrap="square">
            <a:spAutoFit/>
          </a:bodyPr>
          <a:lstStyle/>
          <a:p>
            <a:r>
              <a:rPr lang="en-US" altLang="ko-KR" sz="1100" b="1" dirty="0"/>
              <a:t>S2-2503602</a:t>
            </a:r>
            <a:endParaRPr lang="ko-KR" altLang="en-US" sz="1100" b="1" dirty="0"/>
          </a:p>
        </p:txBody>
      </p:sp>
      <p:sp>
        <p:nvSpPr>
          <p:cNvPr id="3" name="텍스트 개체 틀 2">
            <a:extLst>
              <a:ext uri="{FF2B5EF4-FFF2-40B4-BE49-F238E27FC236}">
                <a16:creationId xmlns:a16="http://schemas.microsoft.com/office/drawing/2014/main" id="{DE3812CB-AE26-4E9E-9F7C-30B1FB79B8A7}"/>
              </a:ext>
            </a:extLst>
          </p:cNvPr>
          <p:cNvSpPr>
            <a:spLocks noGrp="1"/>
          </p:cNvSpPr>
          <p:nvPr>
            <p:ph type="body" idx="39"/>
          </p:nvPr>
        </p:nvSpPr>
        <p:spPr>
          <a:xfrm>
            <a:off x="317634" y="367528"/>
            <a:ext cx="11598442" cy="633499"/>
          </a:xfrm>
        </p:spPr>
        <p:txBody>
          <a:bodyPr/>
          <a:lstStyle/>
          <a:p>
            <a:r>
              <a:rPr lang="en-GB" altLang="en-US" sz="2800" dirty="0"/>
              <a:t>View on 6G SID Scope Content for Architecture requirements </a:t>
            </a:r>
            <a:r>
              <a:rPr lang="en-GB" altLang="en-US" sz="1600" dirty="0"/>
              <a:t>(2/2)</a:t>
            </a:r>
            <a:endParaRPr lang="ko-KR" altLang="en-US" sz="2800" dirty="0"/>
          </a:p>
          <a:p>
            <a:endParaRPr lang="ko-KR" altLang="en-US" sz="2800" dirty="0"/>
          </a:p>
        </p:txBody>
      </p:sp>
    </p:spTree>
    <p:extLst>
      <p:ext uri="{BB962C8B-B14F-4D97-AF65-F5344CB8AC3E}">
        <p14:creationId xmlns:p14="http://schemas.microsoft.com/office/powerpoint/2010/main" val="2227855808"/>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1">
      <a:majorFont>
        <a:latin typeface="Samsung Sharp Sans"/>
        <a:ea typeface="SamsungOneKoreanOTF 700"/>
        <a:cs typeface=""/>
      </a:majorFont>
      <a:minorFont>
        <a:latin typeface="SamsungOne 400"/>
        <a:ea typeface="SamsungOneKoreanOTF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C05A0-4031-458C-93F9-657B34B48EE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46121</TotalTime>
  <Words>1758</Words>
  <Application>Microsoft Office PowerPoint</Application>
  <PresentationFormat>와이드스크린</PresentationFormat>
  <Paragraphs>151</Paragraphs>
  <Slides>5</Slides>
  <Notes>4</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Calibri</vt:lpstr>
      <vt:lpstr>Samsung Sharp Sans Bold</vt:lpstr>
      <vt:lpstr>SamsungOne 400</vt:lpstr>
      <vt:lpstr>SamsungOne 700</vt:lpstr>
      <vt:lpstr>Wingdings</vt:lpstr>
      <vt:lpstr>Samsung Master</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xx.xx.xx</dc:title>
  <dc:creator>garethw</dc:creator>
  <cp:lastModifiedBy>이지철/이동통신표준Lab(SR)/삼성전자</cp:lastModifiedBy>
  <cp:revision>2059</cp:revision>
  <cp:lastPrinted>2017-12-18T22:10:10Z</cp:lastPrinted>
  <dcterms:created xsi:type="dcterms:W3CDTF">2017-12-10T01:01:38Z</dcterms:created>
  <dcterms:modified xsi:type="dcterms:W3CDTF">2025-03-28T11:19:20Z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y fmtid="{D5CDD505-2E9C-101B-9397-08002B2CF9AE}" pid="6" name="FLCMData">
    <vt:lpwstr>A346648B7D510C69E2375D1ED4DBD5354790DE8E3D72B0219D0BA43C486519520035D64F6EBD5809661B9B370ADA838B86A0F8F410C0BD989C3D75B7B47BFFD7</vt:lpwstr>
  </property>
</Properties>
</file>