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7"/>
  </p:notesMasterIdLst>
  <p:handoutMasterIdLst>
    <p:handoutMasterId r:id="rId18"/>
  </p:handoutMasterIdLst>
  <p:sldIdLst>
    <p:sldId id="341" r:id="rId6"/>
    <p:sldId id="3532" r:id="rId7"/>
    <p:sldId id="2147375477" r:id="rId8"/>
    <p:sldId id="2194" r:id="rId9"/>
    <p:sldId id="2147376803" r:id="rId10"/>
    <p:sldId id="2147375482" r:id="rId11"/>
    <p:sldId id="2147376804" r:id="rId12"/>
    <p:sldId id="2147376805" r:id="rId13"/>
    <p:sldId id="2147376808" r:id="rId14"/>
    <p:sldId id="2147376806" r:id="rId15"/>
    <p:sldId id="214737680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778" autoAdjust="0"/>
    <p:restoredTop sz="96353" autoAdjust="0"/>
  </p:normalViewPr>
  <p:slideViewPr>
    <p:cSldViewPr snapToGrid="0">
      <p:cViewPr varScale="1">
        <p:scale>
          <a:sx n="114" d="100"/>
          <a:sy n="114" d="100"/>
        </p:scale>
        <p:origin x="1002"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9" d="100"/>
          <a:sy n="79" d="100"/>
        </p:scale>
        <p:origin x="4008" y="9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C54E26-13A9-42BA-8E34-B4772FC58ED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71507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UE centric NW</a:t>
            </a:r>
            <a:r>
              <a:rPr lang="zh-CN" altLang="en-US" dirty="0"/>
              <a:t>类似与</a:t>
            </a:r>
            <a:r>
              <a:rPr lang="en-US" altLang="zh-CN" dirty="0"/>
              <a:t>slice</a:t>
            </a:r>
            <a:r>
              <a:rPr lang="zh-CN" altLang="en-US" dirty="0"/>
              <a:t>，</a:t>
            </a:r>
            <a:r>
              <a:rPr lang="en-US" altLang="zh-CN" dirty="0"/>
              <a:t>HW A core</a:t>
            </a:r>
            <a:r>
              <a:rPr lang="zh-CN" altLang="en-US" dirty="0"/>
              <a:t>利用与一个</a:t>
            </a:r>
            <a:r>
              <a:rPr lang="en-US" altLang="zh-CN" dirty="0"/>
              <a:t>agent</a:t>
            </a:r>
            <a:r>
              <a:rPr lang="zh-CN" altLang="en-US" dirty="0"/>
              <a:t>（神奇的盒子）去编排，分析各域需要的资源，最终形成一个</a:t>
            </a:r>
            <a:r>
              <a:rPr lang="en-US" altLang="zh-CN" dirty="0"/>
              <a:t>E2E slice</a:t>
            </a:r>
            <a:r>
              <a:rPr lang="zh-CN" altLang="en-US" dirty="0"/>
              <a:t>。</a:t>
            </a:r>
          </a:p>
        </p:txBody>
      </p:sp>
      <p:sp>
        <p:nvSpPr>
          <p:cNvPr id="4" name="灯片编号占位符 3"/>
          <p:cNvSpPr>
            <a:spLocks noGrp="1"/>
          </p:cNvSpPr>
          <p:nvPr>
            <p:ph type="sldNum" sz="quarter" idx="5"/>
          </p:nvPr>
        </p:nvSpPr>
        <p:spPr/>
        <p:txBody>
          <a:bodyPr/>
          <a:lstStyle/>
          <a:p>
            <a:fld id="{9129C090-DCC7-4291-8B1C-4779E142244E}" type="slidenum">
              <a:rPr lang="zh-CN" altLang="en-US" smtClean="0"/>
              <a:t>11</a:t>
            </a:fld>
            <a:endParaRPr lang="zh-CN" altLang="en-US"/>
          </a:p>
        </p:txBody>
      </p:sp>
    </p:spTree>
    <p:extLst>
      <p:ext uri="{BB962C8B-B14F-4D97-AF65-F5344CB8AC3E}">
        <p14:creationId xmlns:p14="http://schemas.microsoft.com/office/powerpoint/2010/main" val="30797376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2864651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409853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2498595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03010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UE centric NW</a:t>
            </a:r>
            <a:r>
              <a:rPr lang="zh-CN" altLang="en-US" dirty="0"/>
              <a:t>类似与</a:t>
            </a:r>
            <a:r>
              <a:rPr lang="en-US" altLang="zh-CN" dirty="0"/>
              <a:t>slice</a:t>
            </a:r>
            <a:r>
              <a:rPr lang="zh-CN" altLang="en-US" dirty="0"/>
              <a:t>，</a:t>
            </a:r>
            <a:r>
              <a:rPr lang="en-US" altLang="zh-CN" dirty="0"/>
              <a:t>HW A core</a:t>
            </a:r>
            <a:r>
              <a:rPr lang="zh-CN" altLang="en-US" dirty="0"/>
              <a:t>利用与一个</a:t>
            </a:r>
            <a:r>
              <a:rPr lang="en-US" altLang="zh-CN" dirty="0"/>
              <a:t>agent</a:t>
            </a:r>
            <a:r>
              <a:rPr lang="zh-CN" altLang="en-US" dirty="0"/>
              <a:t>（神奇的盒子）去编排，分析各域需要的资源，最终形成一个</a:t>
            </a:r>
            <a:r>
              <a:rPr lang="en-US" altLang="zh-CN" dirty="0"/>
              <a:t>E2E slice</a:t>
            </a:r>
            <a:r>
              <a:rPr lang="zh-CN" altLang="en-US" dirty="0"/>
              <a:t>。</a:t>
            </a:r>
          </a:p>
        </p:txBody>
      </p:sp>
      <p:sp>
        <p:nvSpPr>
          <p:cNvPr id="4" name="灯片编号占位符 3"/>
          <p:cNvSpPr>
            <a:spLocks noGrp="1"/>
          </p:cNvSpPr>
          <p:nvPr>
            <p:ph type="sldNum" sz="quarter" idx="5"/>
          </p:nvPr>
        </p:nvSpPr>
        <p:spPr/>
        <p:txBody>
          <a:bodyPr/>
          <a:lstStyle/>
          <a:p>
            <a:fld id="{9129C090-DCC7-4291-8B1C-4779E142244E}" type="slidenum">
              <a:rPr lang="zh-CN" altLang="en-US" smtClean="0"/>
              <a:t>7</a:t>
            </a:fld>
            <a:endParaRPr lang="zh-CN" altLang="en-US"/>
          </a:p>
        </p:txBody>
      </p:sp>
    </p:spTree>
    <p:extLst>
      <p:ext uri="{BB962C8B-B14F-4D97-AF65-F5344CB8AC3E}">
        <p14:creationId xmlns:p14="http://schemas.microsoft.com/office/powerpoint/2010/main" val="1263591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UE centric NW</a:t>
            </a:r>
            <a:r>
              <a:rPr lang="zh-CN" altLang="en-US" dirty="0"/>
              <a:t>类似与</a:t>
            </a:r>
            <a:r>
              <a:rPr lang="en-US" altLang="zh-CN" dirty="0"/>
              <a:t>slice</a:t>
            </a:r>
            <a:r>
              <a:rPr lang="zh-CN" altLang="en-US" dirty="0"/>
              <a:t>，</a:t>
            </a:r>
            <a:r>
              <a:rPr lang="en-US" altLang="zh-CN" dirty="0"/>
              <a:t>HW A core</a:t>
            </a:r>
            <a:r>
              <a:rPr lang="zh-CN" altLang="en-US" dirty="0"/>
              <a:t>利用与一个</a:t>
            </a:r>
            <a:r>
              <a:rPr lang="en-US" altLang="zh-CN" dirty="0"/>
              <a:t>agent</a:t>
            </a:r>
            <a:r>
              <a:rPr lang="zh-CN" altLang="en-US" dirty="0"/>
              <a:t>（神奇的盒子）去编排，分析各域需要的资源，最终形成一个</a:t>
            </a:r>
            <a:r>
              <a:rPr lang="en-US" altLang="zh-CN" dirty="0"/>
              <a:t>E2E slice</a:t>
            </a:r>
            <a:r>
              <a:rPr lang="zh-CN" altLang="en-US" dirty="0"/>
              <a:t>。</a:t>
            </a:r>
          </a:p>
        </p:txBody>
      </p:sp>
      <p:sp>
        <p:nvSpPr>
          <p:cNvPr id="4" name="灯片编号占位符 3"/>
          <p:cNvSpPr>
            <a:spLocks noGrp="1"/>
          </p:cNvSpPr>
          <p:nvPr>
            <p:ph type="sldNum" sz="quarter" idx="5"/>
          </p:nvPr>
        </p:nvSpPr>
        <p:spPr/>
        <p:txBody>
          <a:bodyPr/>
          <a:lstStyle/>
          <a:p>
            <a:fld id="{9129C090-DCC7-4291-8B1C-4779E142244E}" type="slidenum">
              <a:rPr lang="zh-CN" altLang="en-US" smtClean="0"/>
              <a:t>8</a:t>
            </a:fld>
            <a:endParaRPr lang="zh-CN" altLang="en-US"/>
          </a:p>
        </p:txBody>
      </p:sp>
    </p:spTree>
    <p:extLst>
      <p:ext uri="{BB962C8B-B14F-4D97-AF65-F5344CB8AC3E}">
        <p14:creationId xmlns:p14="http://schemas.microsoft.com/office/powerpoint/2010/main" val="1766581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UE centric NW</a:t>
            </a:r>
            <a:r>
              <a:rPr lang="zh-CN" altLang="en-US" dirty="0"/>
              <a:t>类似与</a:t>
            </a:r>
            <a:r>
              <a:rPr lang="en-US" altLang="zh-CN" dirty="0"/>
              <a:t>slice</a:t>
            </a:r>
            <a:r>
              <a:rPr lang="zh-CN" altLang="en-US" dirty="0"/>
              <a:t>，</a:t>
            </a:r>
            <a:r>
              <a:rPr lang="en-US" altLang="zh-CN" dirty="0"/>
              <a:t>HW A core</a:t>
            </a:r>
            <a:r>
              <a:rPr lang="zh-CN" altLang="en-US" dirty="0"/>
              <a:t>利用与一个</a:t>
            </a:r>
            <a:r>
              <a:rPr lang="en-US" altLang="zh-CN" dirty="0"/>
              <a:t>agent</a:t>
            </a:r>
            <a:r>
              <a:rPr lang="zh-CN" altLang="en-US" dirty="0"/>
              <a:t>（神奇的盒子）去编排，分析各域需要的资源，最终形成一个</a:t>
            </a:r>
            <a:r>
              <a:rPr lang="en-US" altLang="zh-CN" dirty="0"/>
              <a:t>E2E slice</a:t>
            </a:r>
            <a:r>
              <a:rPr lang="zh-CN" altLang="en-US" dirty="0"/>
              <a:t>。</a:t>
            </a:r>
          </a:p>
        </p:txBody>
      </p:sp>
      <p:sp>
        <p:nvSpPr>
          <p:cNvPr id="4" name="灯片编号占位符 3"/>
          <p:cNvSpPr>
            <a:spLocks noGrp="1"/>
          </p:cNvSpPr>
          <p:nvPr>
            <p:ph type="sldNum" sz="quarter" idx="5"/>
          </p:nvPr>
        </p:nvSpPr>
        <p:spPr/>
        <p:txBody>
          <a:bodyPr/>
          <a:lstStyle/>
          <a:p>
            <a:fld id="{9129C090-DCC7-4291-8B1C-4779E142244E}" type="slidenum">
              <a:rPr lang="zh-CN" altLang="en-US" smtClean="0"/>
              <a:t>9</a:t>
            </a:fld>
            <a:endParaRPr lang="zh-CN" altLang="en-US"/>
          </a:p>
        </p:txBody>
      </p:sp>
    </p:spTree>
    <p:extLst>
      <p:ext uri="{BB962C8B-B14F-4D97-AF65-F5344CB8AC3E}">
        <p14:creationId xmlns:p14="http://schemas.microsoft.com/office/powerpoint/2010/main" val="2876340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UE centric NW</a:t>
            </a:r>
            <a:r>
              <a:rPr lang="zh-CN" altLang="en-US" dirty="0"/>
              <a:t>类似与</a:t>
            </a:r>
            <a:r>
              <a:rPr lang="en-US" altLang="zh-CN" dirty="0"/>
              <a:t>slice</a:t>
            </a:r>
            <a:r>
              <a:rPr lang="zh-CN" altLang="en-US" dirty="0"/>
              <a:t>，</a:t>
            </a:r>
            <a:r>
              <a:rPr lang="en-US" altLang="zh-CN" dirty="0"/>
              <a:t>HW A core</a:t>
            </a:r>
            <a:r>
              <a:rPr lang="zh-CN" altLang="en-US" dirty="0"/>
              <a:t>利用与一个</a:t>
            </a:r>
            <a:r>
              <a:rPr lang="en-US" altLang="zh-CN" dirty="0"/>
              <a:t>agent</a:t>
            </a:r>
            <a:r>
              <a:rPr lang="zh-CN" altLang="en-US" dirty="0"/>
              <a:t>（神奇的盒子）去编排，分析各域需要的资源，最终形成一个</a:t>
            </a:r>
            <a:r>
              <a:rPr lang="en-US" altLang="zh-CN" dirty="0"/>
              <a:t>E2E slice</a:t>
            </a:r>
            <a:r>
              <a:rPr lang="zh-CN" altLang="en-US" dirty="0"/>
              <a:t>。</a:t>
            </a:r>
          </a:p>
        </p:txBody>
      </p:sp>
      <p:sp>
        <p:nvSpPr>
          <p:cNvPr id="4" name="灯片编号占位符 3"/>
          <p:cNvSpPr>
            <a:spLocks noGrp="1"/>
          </p:cNvSpPr>
          <p:nvPr>
            <p:ph type="sldNum" sz="quarter" idx="5"/>
          </p:nvPr>
        </p:nvSpPr>
        <p:spPr/>
        <p:txBody>
          <a:bodyPr/>
          <a:lstStyle/>
          <a:p>
            <a:fld id="{9129C090-DCC7-4291-8B1C-4779E142244E}" type="slidenum">
              <a:rPr lang="zh-CN" altLang="en-US" smtClean="0"/>
              <a:t>10</a:t>
            </a:fld>
            <a:endParaRPr lang="zh-CN" altLang="en-US"/>
          </a:p>
        </p:txBody>
      </p:sp>
    </p:spTree>
    <p:extLst>
      <p:ext uri="{BB962C8B-B14F-4D97-AF65-F5344CB8AC3E}">
        <p14:creationId xmlns:p14="http://schemas.microsoft.com/office/powerpoint/2010/main" val="1568120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p:cNvGrpSpPr/>
          <p:nvPr/>
        </p:nvGrpSpPr>
        <p:grpSpPr>
          <a:xfrm>
            <a:off x="-3386918" y="1009241"/>
            <a:ext cx="2795791" cy="348813"/>
            <a:chOff x="-5043485" y="1324983"/>
            <a:chExt cx="4785749" cy="538842"/>
          </a:xfrm>
        </p:grpSpPr>
        <p:sp>
          <p:nvSpPr>
            <p:cNvPr id="91" name="矩形 9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p:cNvGrpSpPr/>
          <p:nvPr/>
        </p:nvGrpSpPr>
        <p:grpSpPr>
          <a:xfrm>
            <a:off x="-3398070" y="4458239"/>
            <a:ext cx="2806943" cy="351124"/>
            <a:chOff x="-3429000" y="9944467"/>
            <a:chExt cx="3171264" cy="702248"/>
          </a:xfrm>
        </p:grpSpPr>
        <p:sp>
          <p:nvSpPr>
            <p:cNvPr id="135" name="矩形 134"/>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p:cNvGrpSpPr/>
          <p:nvPr/>
        </p:nvGrpSpPr>
        <p:grpSpPr>
          <a:xfrm>
            <a:off x="-3400879" y="2739059"/>
            <a:ext cx="2809752" cy="348813"/>
            <a:chOff x="5058585" y="17714855"/>
            <a:chExt cx="4833751" cy="515167"/>
          </a:xfrm>
        </p:grpSpPr>
        <p:sp>
          <p:nvSpPr>
            <p:cNvPr id="154" name="矩形 15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p:cNvGrpSpPr/>
          <p:nvPr/>
        </p:nvGrpSpPr>
        <p:grpSpPr>
          <a:xfrm>
            <a:off x="-3388739" y="3603967"/>
            <a:ext cx="2797612" cy="348813"/>
            <a:chOff x="10651243" y="17726064"/>
            <a:chExt cx="4775839" cy="526796"/>
          </a:xfrm>
        </p:grpSpPr>
        <p:sp>
          <p:nvSpPr>
            <p:cNvPr id="160" name="矩形 15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3551058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3" name="矩形 8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p:cNvGrpSpPr/>
          <p:nvPr/>
        </p:nvGrpSpPr>
        <p:grpSpPr>
          <a:xfrm>
            <a:off x="-3386918" y="1009241"/>
            <a:ext cx="2795791" cy="348813"/>
            <a:chOff x="-5043485" y="1324983"/>
            <a:chExt cx="4785749" cy="538842"/>
          </a:xfrm>
        </p:grpSpPr>
        <p:sp>
          <p:nvSpPr>
            <p:cNvPr id="89" name="矩形 8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p:cNvGrpSpPr/>
          <p:nvPr/>
        </p:nvGrpSpPr>
        <p:grpSpPr>
          <a:xfrm>
            <a:off x="-3386918" y="1862479"/>
            <a:ext cx="2795791" cy="348813"/>
            <a:chOff x="16164196" y="17668285"/>
            <a:chExt cx="4785749" cy="486635"/>
          </a:xfrm>
        </p:grpSpPr>
        <p:sp>
          <p:nvSpPr>
            <p:cNvPr id="98" name="矩形 9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8460049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p:cNvGrpSpPr/>
          <p:nvPr/>
        </p:nvGrpSpPr>
        <p:grpSpPr>
          <a:xfrm>
            <a:off x="-3386918" y="1009241"/>
            <a:ext cx="2795791" cy="348813"/>
            <a:chOff x="-5043485" y="1324983"/>
            <a:chExt cx="4785749" cy="538842"/>
          </a:xfrm>
        </p:grpSpPr>
        <p:sp>
          <p:nvSpPr>
            <p:cNvPr id="97" name="矩形 9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p:cNvGrpSpPr/>
          <p:nvPr/>
        </p:nvGrpSpPr>
        <p:grpSpPr>
          <a:xfrm>
            <a:off x="-3398070" y="4458239"/>
            <a:ext cx="2806943" cy="351124"/>
            <a:chOff x="-3429000" y="9944467"/>
            <a:chExt cx="3171264" cy="702248"/>
          </a:xfrm>
        </p:grpSpPr>
        <p:sp>
          <p:nvSpPr>
            <p:cNvPr id="139" name="矩形 138"/>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p:cNvGrpSpPr/>
          <p:nvPr/>
        </p:nvGrpSpPr>
        <p:grpSpPr>
          <a:xfrm>
            <a:off x="-3400879" y="2739059"/>
            <a:ext cx="2809752" cy="348813"/>
            <a:chOff x="5058585" y="17714855"/>
            <a:chExt cx="4833751" cy="515167"/>
          </a:xfrm>
        </p:grpSpPr>
        <p:sp>
          <p:nvSpPr>
            <p:cNvPr id="158" name="矩形 157"/>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p:cNvGrpSpPr/>
          <p:nvPr/>
        </p:nvGrpSpPr>
        <p:grpSpPr>
          <a:xfrm>
            <a:off x="-3388739" y="3603967"/>
            <a:ext cx="2797612" cy="348813"/>
            <a:chOff x="10651243" y="17726064"/>
            <a:chExt cx="4775839" cy="526796"/>
          </a:xfrm>
        </p:grpSpPr>
        <p:sp>
          <p:nvSpPr>
            <p:cNvPr id="164" name="矩形 163"/>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1387596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p:cNvGrpSpPr/>
          <p:nvPr/>
        </p:nvGrpSpPr>
        <p:grpSpPr>
          <a:xfrm>
            <a:off x="-3386918" y="1009241"/>
            <a:ext cx="2795791" cy="348813"/>
            <a:chOff x="-5043485" y="1324983"/>
            <a:chExt cx="4785749" cy="538842"/>
          </a:xfrm>
        </p:grpSpPr>
        <p:sp>
          <p:nvSpPr>
            <p:cNvPr id="99" name="矩形 9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p:cNvGrpSpPr/>
          <p:nvPr/>
        </p:nvGrpSpPr>
        <p:grpSpPr>
          <a:xfrm>
            <a:off x="-3386918" y="1862479"/>
            <a:ext cx="2795791" cy="348813"/>
            <a:chOff x="16164196" y="17668285"/>
            <a:chExt cx="4785749" cy="486635"/>
          </a:xfrm>
        </p:grpSpPr>
        <p:sp>
          <p:nvSpPr>
            <p:cNvPr id="110" name="矩形 10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p:cNvGrpSpPr/>
          <p:nvPr/>
        </p:nvGrpSpPr>
        <p:grpSpPr>
          <a:xfrm>
            <a:off x="-3398070" y="4458239"/>
            <a:ext cx="2806943" cy="351124"/>
            <a:chOff x="-3429000" y="9944467"/>
            <a:chExt cx="3171264" cy="702248"/>
          </a:xfrm>
        </p:grpSpPr>
        <p:sp>
          <p:nvSpPr>
            <p:cNvPr id="141" name="矩形 14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p:cNvGrpSpPr/>
          <p:nvPr/>
        </p:nvGrpSpPr>
        <p:grpSpPr>
          <a:xfrm>
            <a:off x="-3400879" y="2739059"/>
            <a:ext cx="2809752" cy="348813"/>
            <a:chOff x="5058585" y="17714855"/>
            <a:chExt cx="4833751" cy="515167"/>
          </a:xfrm>
        </p:grpSpPr>
        <p:sp>
          <p:nvSpPr>
            <p:cNvPr id="160" name="矩形 15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1313172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简 Heavy" panose="02000900000000000000" pitchFamily="2" charset="-122"/>
                <a:ea typeface="vivo type 简 Heavy" panose="02000900000000000000" pitchFamily="2"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1783488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6F33567-9C8F-FC85-85DB-341067A463B1}"/>
              </a:ext>
            </a:extLst>
          </p:cNvPr>
          <p:cNvPicPr>
            <a:picLocks noChangeAspect="1"/>
          </p:cNvPicPr>
          <p:nvPr userDrawn="1"/>
        </p:nvPicPr>
        <p:blipFill>
          <a:blip r:embed="rId2">
            <a:alphaModFix amt="5000"/>
          </a:blip>
          <a:stretch>
            <a:fillRect/>
          </a:stretch>
        </p:blipFill>
        <p:spPr>
          <a:xfrm>
            <a:off x="0" y="0"/>
            <a:ext cx="12192000" cy="6857999"/>
          </a:xfrm>
          <a:prstGeom prst="rect">
            <a:avLst/>
          </a:prstGeom>
        </p:spPr>
      </p:pic>
      <p:sp>
        <p:nvSpPr>
          <p:cNvPr id="8" name="椭圆 7">
            <a:extLst>
              <a:ext uri="{FF2B5EF4-FFF2-40B4-BE49-F238E27FC236}">
                <a16:creationId xmlns:a16="http://schemas.microsoft.com/office/drawing/2014/main" id="{E3F02B21-C225-D6A7-BE13-A3747714776B}"/>
              </a:ext>
            </a:extLst>
          </p:cNvPr>
          <p:cNvSpPr/>
          <p:nvPr userDrawn="1"/>
        </p:nvSpPr>
        <p:spPr>
          <a:xfrm>
            <a:off x="243174" y="202829"/>
            <a:ext cx="653629" cy="653629"/>
          </a:xfrm>
          <a:prstGeom prst="ellipse">
            <a:avLst/>
          </a:prstGeom>
          <a:gradFill flip="none" rotWithShape="1">
            <a:gsLst>
              <a:gs pos="79000">
                <a:schemeClr val="accent1">
                  <a:alpha val="0"/>
                </a:schemeClr>
              </a:gs>
              <a:gs pos="0">
                <a:srgbClr val="415FFF"/>
              </a:gs>
            </a:gsLst>
            <a:lin ang="2700000" scaled="0"/>
            <a:tileRect/>
          </a:gra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vivo type 简 Regular" panose="02000500000000000000" pitchFamily="2" charset="-122"/>
              <a:cs typeface="+mn-cs"/>
            </a:endParaRPr>
          </a:p>
        </p:txBody>
      </p:sp>
      <p:pic>
        <p:nvPicPr>
          <p:cNvPr id="6" name="图形 5">
            <a:extLst>
              <a:ext uri="{FF2B5EF4-FFF2-40B4-BE49-F238E27FC236}">
                <a16:creationId xmlns:a16="http://schemas.microsoft.com/office/drawing/2014/main" id="{1F0EA148-FC7A-BD34-0F2E-A3D360209785}"/>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934040" y="407214"/>
            <a:ext cx="903949" cy="232444"/>
          </a:xfrm>
          <a:prstGeom prst="rect">
            <a:avLst/>
          </a:prstGeom>
        </p:spPr>
      </p:pic>
    </p:spTree>
    <p:extLst>
      <p:ext uri="{BB962C8B-B14F-4D97-AF65-F5344CB8AC3E}">
        <p14:creationId xmlns:p14="http://schemas.microsoft.com/office/powerpoint/2010/main" val="329231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68" name="文本框 67"/>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p:cNvGrpSpPr/>
          <p:nvPr userDrawn="1"/>
        </p:nvGrpSpPr>
        <p:grpSpPr>
          <a:xfrm>
            <a:off x="-3386918" y="1009241"/>
            <a:ext cx="2795791" cy="348813"/>
            <a:chOff x="-5043485" y="1324983"/>
            <a:chExt cx="4785749" cy="538842"/>
          </a:xfrm>
        </p:grpSpPr>
        <p:sp>
          <p:nvSpPr>
            <p:cNvPr id="77" name="矩形 7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p:cNvGrpSpPr/>
          <p:nvPr userDrawn="1"/>
        </p:nvGrpSpPr>
        <p:grpSpPr>
          <a:xfrm>
            <a:off x="-3398070" y="4458239"/>
            <a:ext cx="2806943" cy="351124"/>
            <a:chOff x="-3429000" y="9944467"/>
            <a:chExt cx="3171264" cy="702248"/>
          </a:xfrm>
        </p:grpSpPr>
        <p:sp>
          <p:nvSpPr>
            <p:cNvPr id="113" name="矩形 11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p:cNvGrpSpPr/>
          <p:nvPr userDrawn="1"/>
        </p:nvGrpSpPr>
        <p:grpSpPr>
          <a:xfrm>
            <a:off x="-3400879" y="2739059"/>
            <a:ext cx="2809752" cy="348813"/>
            <a:chOff x="5058585" y="17714855"/>
            <a:chExt cx="4833751" cy="515167"/>
          </a:xfrm>
        </p:grpSpPr>
        <p:sp>
          <p:nvSpPr>
            <p:cNvPr id="132" name="矩形 13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p:cNvGrpSpPr/>
          <p:nvPr userDrawn="1"/>
        </p:nvGrpSpPr>
        <p:grpSpPr>
          <a:xfrm>
            <a:off x="-3388739" y="3603967"/>
            <a:ext cx="2797612" cy="348813"/>
            <a:chOff x="10651243" y="17726064"/>
            <a:chExt cx="4775839" cy="526796"/>
          </a:xfrm>
        </p:grpSpPr>
        <p:sp>
          <p:nvSpPr>
            <p:cNvPr id="138" name="矩形 13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3818646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116344" y="655729"/>
            <a:ext cx="11981870" cy="6132950"/>
          </a:xfrm>
        </p:spPr>
        <p:txBody>
          <a:bodyPr>
            <a:normAutofit/>
          </a:bodyPr>
          <a:lstStyle>
            <a:lvl1pPr marL="371475" marR="0" indent="-371475" algn="l" defTabSz="914400" rtl="0" eaLnBrk="1" fontAlgn="auto" latinLnBrk="0" hangingPunct="1">
              <a:lnSpc>
                <a:spcPct val="100000"/>
              </a:lnSpc>
              <a:spcBef>
                <a:spcPts val="1000"/>
              </a:spcBef>
              <a:spcAft>
                <a:spcPts val="0"/>
              </a:spcAft>
              <a:buClrTx/>
              <a:buSzTx/>
              <a:buFont typeface="Arial" panose="020B0604020202020204" pitchFamily="34" charset="0"/>
              <a:buChar char="•"/>
              <a:defRPr sz="1800" b="0" i="0">
                <a:solidFill>
                  <a:schemeClr val="tx1"/>
                </a:solidFill>
                <a:latin typeface="Times New Roman" panose="02020603050405020304" pitchFamily="18" charset="0"/>
                <a:ea typeface="vivo type CN简 Regular" panose="02000500000000000000" charset="-122"/>
                <a:cs typeface="Times New Roman" panose="02020603050405020304" pitchFamily="18" charset="0"/>
              </a:defRPr>
            </a:lvl1pPr>
            <a:lvl2pPr marL="536575" indent="-206375">
              <a:buSzPct val="50000"/>
              <a:buFont typeface="Wingdings" panose="05000000000000000000" pitchFamily="2" charset="2"/>
              <a:buChar char="n"/>
              <a:defRPr sz="1800" b="0" i="0">
                <a:solidFill>
                  <a:schemeClr val="tx1"/>
                </a:solidFill>
                <a:latin typeface="Times New Roman" panose="02020603050405020304" pitchFamily="18" charset="0"/>
                <a:ea typeface="vivo type CNS" charset="-122"/>
                <a:cs typeface="Times New Roman" panose="02020603050405020304" pitchFamily="18" charset="0"/>
              </a:defRPr>
            </a:lvl2pPr>
            <a:lvl3pPr marL="809625" indent="-127000">
              <a:buSzPct val="50000"/>
              <a:buFont typeface="Wingdings" panose="05000000000000000000" pitchFamily="2" charset="2"/>
              <a:buChar char="p"/>
              <a:defRPr sz="1800" b="0" i="0">
                <a:solidFill>
                  <a:schemeClr val="tx1"/>
                </a:solidFill>
                <a:latin typeface="Times New Roman" panose="02020603050405020304" pitchFamily="18" charset="0"/>
                <a:ea typeface="vivo type CNS" charset="-122"/>
                <a:cs typeface="Times New Roman" panose="02020603050405020304" pitchFamily="18" charset="0"/>
              </a:defRPr>
            </a:lvl3pPr>
            <a:lvl4pPr marL="1257300" indent="-273050">
              <a:buSzPct val="50000"/>
              <a:buFont typeface="Wingdings" panose="05000000000000000000" pitchFamily="2" charset="2"/>
              <a:buChar char="u"/>
              <a:defRPr sz="1800" b="0" i="0">
                <a:solidFill>
                  <a:schemeClr val="tx1"/>
                </a:solidFill>
                <a:latin typeface="Times New Roman" panose="02020603050405020304" pitchFamily="18" charset="0"/>
                <a:ea typeface="vivo type CNS" charset="-122"/>
                <a:cs typeface="Times New Roman" panose="02020603050405020304" pitchFamily="18" charset="0"/>
              </a:defRPr>
            </a:lvl4pPr>
            <a:lvl5pPr marL="1520825" indent="-263525">
              <a:buFont typeface="Wingdings" panose="05000000000000000000" pitchFamily="2" charset="2"/>
              <a:buChar char="ü"/>
              <a:defRPr sz="1800" b="0" i="0">
                <a:solidFill>
                  <a:schemeClr val="tx1"/>
                </a:solidFill>
                <a:latin typeface="vivo type CNS" charset="-122"/>
                <a:ea typeface="vivo type CNS" charset="-122"/>
                <a:cs typeface="vivo type CNS" charset="-122"/>
              </a:defRPr>
            </a:lvl5pPr>
            <a:lvl6pPr marL="1793875" indent="-273050">
              <a:buFont typeface="Wingdings" panose="05000000000000000000" pitchFamily="2" charset="2"/>
              <a:buChar char="Ø"/>
              <a:defRPr>
                <a:latin typeface="Times New Roman" panose="02020603050405020304" pitchFamily="18" charset="0"/>
                <a:cs typeface="Times New Roman" panose="02020603050405020304" pitchFamily="18" charset="0"/>
              </a:defRPr>
            </a:lvl6pPr>
          </a:lstStyle>
          <a:p>
            <a:pPr lvl="0"/>
            <a:r>
              <a:rPr kumimoji="1" lang="en-US" altLang="zh-CN" dirty="0"/>
              <a:t>Topic one</a:t>
            </a:r>
          </a:p>
          <a:p>
            <a:pPr lvl="1"/>
            <a:r>
              <a:rPr kumimoji="1" lang="en-US" altLang="zh-CN" dirty="0"/>
              <a:t>Two</a:t>
            </a:r>
          </a:p>
          <a:p>
            <a:pPr lvl="2"/>
            <a:r>
              <a:rPr kumimoji="1" lang="en-US" altLang="zh-CN" dirty="0"/>
              <a:t>Three</a:t>
            </a:r>
          </a:p>
          <a:p>
            <a:pPr lvl="3"/>
            <a:r>
              <a:rPr kumimoji="1" lang="en-US" altLang="zh-CN" dirty="0"/>
              <a:t>Four</a:t>
            </a:r>
          </a:p>
          <a:p>
            <a:pPr lvl="4"/>
            <a:r>
              <a:rPr kumimoji="1" lang="en-US" altLang="zh-CN" dirty="0"/>
              <a:t>Five</a:t>
            </a:r>
          </a:p>
          <a:p>
            <a:pPr lvl="5"/>
            <a:r>
              <a:rPr kumimoji="1" lang="en-US" altLang="zh-CN" dirty="0"/>
              <a:t>Six</a:t>
            </a:r>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108" name="矩形 10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p:cNvGrpSpPr/>
          <p:nvPr/>
        </p:nvGrpSpPr>
        <p:grpSpPr>
          <a:xfrm>
            <a:off x="-3398070" y="4458239"/>
            <a:ext cx="2806943" cy="351124"/>
            <a:chOff x="-3429000" y="9944467"/>
            <a:chExt cx="3171264" cy="702248"/>
          </a:xfrm>
        </p:grpSpPr>
        <p:sp>
          <p:nvSpPr>
            <p:cNvPr id="118" name="矩形 117"/>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p:cNvGrpSpPr/>
          <p:nvPr/>
        </p:nvGrpSpPr>
        <p:grpSpPr>
          <a:xfrm>
            <a:off x="-3400879" y="2739059"/>
            <a:ext cx="2809752" cy="348813"/>
            <a:chOff x="5058585" y="17714855"/>
            <a:chExt cx="4833751" cy="515167"/>
          </a:xfrm>
        </p:grpSpPr>
        <p:sp>
          <p:nvSpPr>
            <p:cNvPr id="137" name="矩形 136"/>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p:cNvGrpSpPr/>
          <p:nvPr/>
        </p:nvGrpSpPr>
        <p:grpSpPr>
          <a:xfrm>
            <a:off x="-3388739" y="3603967"/>
            <a:ext cx="2797612" cy="348813"/>
            <a:chOff x="10651243" y="17726064"/>
            <a:chExt cx="4775839" cy="526796"/>
          </a:xfrm>
        </p:grpSpPr>
        <p:sp>
          <p:nvSpPr>
            <p:cNvPr id="143" name="矩形 14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2" name="Textplatzhalter 8"/>
          <p:cNvSpPr>
            <a:spLocks noGrp="1"/>
          </p:cNvSpPr>
          <p:nvPr>
            <p:ph type="body" sz="quarter" idx="38" hasCustomPrompt="1"/>
          </p:nvPr>
        </p:nvSpPr>
        <p:spPr>
          <a:xfrm>
            <a:off x="97295" y="69321"/>
            <a:ext cx="12000919"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rgbClr val="415FFF"/>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4109345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742188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p:cNvGrpSpPr/>
          <p:nvPr/>
        </p:nvGrpSpPr>
        <p:grpSpPr>
          <a:xfrm>
            <a:off x="-3386918" y="1009241"/>
            <a:ext cx="2795791" cy="348813"/>
            <a:chOff x="-5043485" y="1324983"/>
            <a:chExt cx="4785749" cy="538842"/>
          </a:xfrm>
        </p:grpSpPr>
        <p:sp>
          <p:nvSpPr>
            <p:cNvPr id="83" name="矩形 82"/>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p:cNvGrpSpPr/>
          <p:nvPr/>
        </p:nvGrpSpPr>
        <p:grpSpPr>
          <a:xfrm>
            <a:off x="-3386918" y="1862479"/>
            <a:ext cx="2795791" cy="348813"/>
            <a:chOff x="16164196" y="17668285"/>
            <a:chExt cx="4785749" cy="486635"/>
          </a:xfrm>
        </p:grpSpPr>
        <p:sp>
          <p:nvSpPr>
            <p:cNvPr id="116" name="矩形 115"/>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p:cNvGrpSpPr/>
          <p:nvPr/>
        </p:nvGrpSpPr>
        <p:grpSpPr>
          <a:xfrm>
            <a:off x="-3398070" y="4458239"/>
            <a:ext cx="2806943" cy="351124"/>
            <a:chOff x="-3429000" y="9944467"/>
            <a:chExt cx="3171264" cy="702248"/>
          </a:xfrm>
        </p:grpSpPr>
        <p:sp>
          <p:nvSpPr>
            <p:cNvPr id="127" name="矩形 12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p:cNvGrpSpPr/>
          <p:nvPr/>
        </p:nvGrpSpPr>
        <p:grpSpPr>
          <a:xfrm>
            <a:off x="-3388739" y="3603967"/>
            <a:ext cx="2797612" cy="348813"/>
            <a:chOff x="10651243" y="17726064"/>
            <a:chExt cx="4775839" cy="526796"/>
          </a:xfrm>
        </p:grpSpPr>
        <p:sp>
          <p:nvSpPr>
            <p:cNvPr id="152" name="矩形 15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3101208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232992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p:cNvGrpSpPr/>
          <p:nvPr/>
        </p:nvGrpSpPr>
        <p:grpSpPr>
          <a:xfrm>
            <a:off x="-3386918" y="1009241"/>
            <a:ext cx="2795791" cy="348813"/>
            <a:chOff x="-5043485" y="1324983"/>
            <a:chExt cx="4785749" cy="538842"/>
          </a:xfrm>
        </p:grpSpPr>
        <p:sp>
          <p:nvSpPr>
            <p:cNvPr id="95" name="矩形 94"/>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0173933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
              </a:rPr>
              <a:t>3GPP TSG-WG2 Meeting #168	</a:t>
            </a:r>
          </a:p>
          <a:p>
            <a:pPr eaLnBrk="1" hangingPunct="1">
              <a:defRPr/>
            </a:pPr>
            <a:r>
              <a:rPr lang="en-GB" altLang="en-US" sz="1400" b="1" dirty="0">
                <a:latin typeface="Arial "/>
              </a:rPr>
              <a:t>Goteborg , SE, Apr 07 – 11, 2025</a:t>
            </a:r>
          </a:p>
          <a:p>
            <a:pPr eaLnBrk="1" hangingPunct="1">
              <a:defRPr/>
            </a:pP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S2-2503594</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2025/3/28</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631237953"/>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 id="2147485176" r:id="rId12"/>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image" Target="../media/image15.emf"/><Relationship Id="rId5" Type="http://schemas.openxmlformats.org/officeDocument/2006/relationships/oleObject" Target="../embeddings/oleObject1.bin"/><Relationship Id="rId4" Type="http://schemas.openxmlformats.org/officeDocument/2006/relationships/image" Target="../media/image16.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9.emf"/><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image" Target="../media/image18.png"/><Relationship Id="rId5" Type="http://schemas.openxmlformats.org/officeDocument/2006/relationships/image" Target="../media/image17.emf"/><Relationship Id="rId4" Type="http://schemas.openxmlformats.org/officeDocument/2006/relationships/package" Target="../embeddings/Microsoft_Visio_Drawing.vsdx"/></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notesSlide" Target="../notesSlides/notesSlide6.xml"/><Relationship Id="rId7" Type="http://schemas.openxmlformats.org/officeDocument/2006/relationships/oleObject" Target="../embeddings/oleObject2.bin"/><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image" Target="../media/image20.png"/><Relationship Id="rId5" Type="http://schemas.openxmlformats.org/officeDocument/2006/relationships/image" Target="../media/image17.emf"/><Relationship Id="rId4" Type="http://schemas.openxmlformats.org/officeDocument/2006/relationships/package" Target="../embeddings/Microsoft_Visio_Drawing.vsdx"/></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vmlDrawing" Target="../drawings/vmlDrawing4.vml"/><Relationship Id="rId6" Type="http://schemas.openxmlformats.org/officeDocument/2006/relationships/image" Target="../media/image16.emf"/><Relationship Id="rId5" Type="http://schemas.openxmlformats.org/officeDocument/2006/relationships/image" Target="../media/image21.emf"/><Relationship Id="rId4" Type="http://schemas.openxmlformats.org/officeDocument/2006/relationships/package" Target="../embeddings/Microsoft_Visio_Drawing1.vsdx"/></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368.zip" TargetMode="External"/><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hyperlink" Target="https://www.3gpp.org/ftp/Specs/archive/22_series/22.850/22850-010.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34312" cy="2852737"/>
          </a:xfrm>
        </p:spPr>
        <p:txBody>
          <a:bodyPr/>
          <a:lstStyle/>
          <a:p>
            <a:pPr eaLnBrk="1" hangingPunct="1"/>
            <a:r>
              <a:rPr lang="en-US" altLang="en-US" dirty="0"/>
              <a:t>vivo view on 6G AIML</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C73F7281-FA80-4C73-8352-51F5FCE8107E}"/>
              </a:ext>
            </a:extLst>
          </p:cNvPr>
          <p:cNvSpPr txBox="1"/>
          <p:nvPr/>
        </p:nvSpPr>
        <p:spPr>
          <a:xfrm>
            <a:off x="506445" y="240853"/>
            <a:ext cx="9828792" cy="467629"/>
          </a:xfrm>
          <a:prstGeom prst="rect">
            <a:avLst/>
          </a:prstGeom>
          <a:noFill/>
        </p:spPr>
        <p:txBody>
          <a:bodyPr wrap="square" rtlCol="0">
            <a:spAutoFit/>
          </a:bodyPr>
          <a:lstStyle/>
          <a:p>
            <a:pPr marL="0" marR="0" lvl="0" indent="0" eaLnBrk="1" fontAlgn="auto" latinLnBrk="0" hangingPunct="1">
              <a:lnSpc>
                <a:spcPct val="120000"/>
              </a:lnSpc>
              <a:spcBef>
                <a:spcPts val="0"/>
              </a:spcBef>
              <a:spcAft>
                <a:spcPts val="0"/>
              </a:spcAft>
              <a:buSzTx/>
              <a:tabLst/>
              <a:defRPr/>
            </a:pPr>
            <a:r>
              <a:rPr lang="en-US" altLang="zh-CN" sz="2200" dirty="0">
                <a:solidFill>
                  <a:srgbClr val="000000">
                    <a:lumMod val="75000"/>
                    <a:lumOff val="25000"/>
                  </a:srgbClr>
                </a:solidFill>
                <a:latin typeface="vivo type 简 Heavy" panose="02000900000000000000" pitchFamily="2" charset="-122"/>
                <a:ea typeface="vivo type 简 Heavy" panose="02000900000000000000" pitchFamily="2" charset="-122"/>
                <a:cs typeface="+mj-cs"/>
                <a:sym typeface="+mn-lt"/>
              </a:rPr>
              <a:t>Key Works Tasks for 6G AIML</a:t>
            </a:r>
          </a:p>
        </p:txBody>
      </p:sp>
      <p:sp>
        <p:nvSpPr>
          <p:cNvPr id="2" name="Rectangle 2">
            <a:extLst>
              <a:ext uri="{FF2B5EF4-FFF2-40B4-BE49-F238E27FC236}">
                <a16:creationId xmlns:a16="http://schemas.microsoft.com/office/drawing/2014/main" id="{98DF13D1-DF90-402F-AEDD-26E279D9772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11">
            <a:extLst>
              <a:ext uri="{FF2B5EF4-FFF2-40B4-BE49-F238E27FC236}">
                <a16:creationId xmlns:a16="http://schemas.microsoft.com/office/drawing/2014/main" id="{7F2000A4-5285-4504-9EFB-7C440A012890}"/>
              </a:ext>
            </a:extLst>
          </p:cNvPr>
          <p:cNvSpPr>
            <a:spLocks noChangeArrowheads="1"/>
          </p:cNvSpPr>
          <p:nvPr/>
        </p:nvSpPr>
        <p:spPr bwMode="auto">
          <a:xfrm>
            <a:off x="-373477" y="2330566"/>
            <a:ext cx="528934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graphicFrame>
        <p:nvGraphicFramePr>
          <p:cNvPr id="11" name="Table 2">
            <a:extLst>
              <a:ext uri="{FF2B5EF4-FFF2-40B4-BE49-F238E27FC236}">
                <a16:creationId xmlns:a16="http://schemas.microsoft.com/office/drawing/2014/main" id="{2706497D-EBA4-488C-BFA2-1A63DC4A7152}"/>
              </a:ext>
            </a:extLst>
          </p:cNvPr>
          <p:cNvGraphicFramePr>
            <a:graphicFrameLocks/>
          </p:cNvGraphicFramePr>
          <p:nvPr>
            <p:extLst>
              <p:ext uri="{D42A27DB-BD31-4B8C-83A1-F6EECF244321}">
                <p14:modId xmlns:p14="http://schemas.microsoft.com/office/powerpoint/2010/main" val="3898349831"/>
              </p:ext>
            </p:extLst>
          </p:nvPr>
        </p:nvGraphicFramePr>
        <p:xfrm>
          <a:off x="121716" y="1690688"/>
          <a:ext cx="11866068" cy="3870960"/>
        </p:xfrm>
        <a:graphic>
          <a:graphicData uri="http://schemas.openxmlformats.org/drawingml/2006/table">
            <a:tbl>
              <a:tblPr firstRow="1" bandRow="1">
                <a:tableStyleId>{5C22544A-7EE6-4342-B048-85BDC9FD1C3A}</a:tableStyleId>
              </a:tblPr>
              <a:tblGrid>
                <a:gridCol w="864122">
                  <a:extLst>
                    <a:ext uri="{9D8B030D-6E8A-4147-A177-3AD203B41FA5}">
                      <a16:colId xmlns:a16="http://schemas.microsoft.com/office/drawing/2014/main" val="2236238882"/>
                    </a:ext>
                  </a:extLst>
                </a:gridCol>
                <a:gridCol w="1270801">
                  <a:extLst>
                    <a:ext uri="{9D8B030D-6E8A-4147-A177-3AD203B41FA5}">
                      <a16:colId xmlns:a16="http://schemas.microsoft.com/office/drawing/2014/main" val="562605877"/>
                    </a:ext>
                  </a:extLst>
                </a:gridCol>
                <a:gridCol w="5385732">
                  <a:extLst>
                    <a:ext uri="{9D8B030D-6E8A-4147-A177-3AD203B41FA5}">
                      <a16:colId xmlns:a16="http://schemas.microsoft.com/office/drawing/2014/main" val="824553124"/>
                    </a:ext>
                  </a:extLst>
                </a:gridCol>
                <a:gridCol w="3045203">
                  <a:extLst>
                    <a:ext uri="{9D8B030D-6E8A-4147-A177-3AD203B41FA5}">
                      <a16:colId xmlns:a16="http://schemas.microsoft.com/office/drawing/2014/main" val="4265244648"/>
                    </a:ext>
                  </a:extLst>
                </a:gridCol>
                <a:gridCol w="1300210">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439420">
                <a:tc>
                  <a:txBody>
                    <a:bodyPr/>
                    <a:lstStyle/>
                    <a:p>
                      <a:r>
                        <a:rPr lang="en-US" sz="1400" i="1" dirty="0">
                          <a:solidFill>
                            <a:schemeClr val="tx1"/>
                          </a:solidFill>
                        </a:rPr>
                        <a:t>1</a:t>
                      </a:r>
                    </a:p>
                    <a:p>
                      <a:endParaRPr lang="en-US" sz="1200" i="1" dirty="0">
                        <a:solidFill>
                          <a:srgbClr val="FF0000"/>
                        </a:solidFill>
                      </a:endParaRPr>
                    </a:p>
                  </a:txBody>
                  <a:tcPr/>
                </a:tc>
                <a:tc>
                  <a:txBody>
                    <a:bodyPr/>
                    <a:lstStyle/>
                    <a:p>
                      <a:r>
                        <a:rPr lang="en-US" sz="1400" i="1" dirty="0">
                          <a:solidFill>
                            <a:schemeClr val="tx1"/>
                          </a:solidFill>
                        </a:rPr>
                        <a:t>Native AI </a:t>
                      </a:r>
                      <a:r>
                        <a:rPr lang="en-US" altLang="zh-CN" sz="1400" i="1" dirty="0">
                          <a:solidFill>
                            <a:schemeClr val="tx1"/>
                          </a:solidFill>
                        </a:rPr>
                        <a:t>support </a:t>
                      </a:r>
                      <a:r>
                        <a:rPr lang="en-US" sz="1400" i="1" dirty="0">
                          <a:solidFill>
                            <a:schemeClr val="tx1"/>
                          </a:solidFill>
                        </a:rPr>
                        <a:t>in 6G</a:t>
                      </a:r>
                    </a:p>
                    <a:p>
                      <a:endParaRPr lang="en-US" sz="1400" i="1" dirty="0">
                        <a:solidFill>
                          <a:schemeClr val="tx1"/>
                        </a:solidFill>
                      </a:endParaRPr>
                    </a:p>
                  </a:txBody>
                  <a:tcPr/>
                </a:tc>
                <a:tc>
                  <a:txBody>
                    <a:bodyPr/>
                    <a:lstStyle/>
                    <a:p>
                      <a:pPr marL="0" indent="0">
                        <a:buFont typeface="+mj-lt"/>
                        <a:buNone/>
                      </a:pPr>
                      <a:r>
                        <a:rPr lang="en-US" sz="1400" b="1" dirty="0">
                          <a:effectLst/>
                          <a:sym typeface="+mn-ea"/>
                        </a:rPr>
                        <a:t>Key Work Tasks</a:t>
                      </a:r>
                      <a:r>
                        <a:rPr lang="zh-CN" altLang="en-US" sz="1400" b="1" dirty="0">
                          <a:effectLst/>
                          <a:sym typeface="+mn-ea"/>
                        </a:rPr>
                        <a:t>：</a:t>
                      </a:r>
                      <a:r>
                        <a:rPr lang="en-US" sz="1400" b="1" dirty="0">
                          <a:effectLst/>
                          <a:sym typeface="+mn-ea"/>
                        </a:rPr>
                        <a:t> </a:t>
                      </a:r>
                      <a:endParaRPr lang="en-US" sz="1400" b="1" kern="1200" dirty="0">
                        <a:solidFill>
                          <a:schemeClr val="dk1"/>
                        </a:solidFill>
                        <a:effectLst/>
                        <a:latin typeface="+mn-lt"/>
                        <a:ea typeface="+mn-ea"/>
                        <a:cs typeface="+mn-cs"/>
                      </a:endParaRPr>
                    </a:p>
                    <a:p>
                      <a:pPr marL="228600" indent="-228600" algn="l" eaLnBrk="1" latinLnBrk="0" hangingPunct="1">
                        <a:lnSpc>
                          <a:spcPct val="100000"/>
                        </a:lnSpc>
                        <a:buClrTx/>
                        <a:buSzTx/>
                        <a:buFont typeface="Arial" panose="020B0604020202020204" pitchFamily="34" charset="0"/>
                        <a:buChar char="•"/>
                      </a:pPr>
                      <a:r>
                        <a:rPr lang="en-US" sz="1400" dirty="0">
                          <a:effectLst/>
                          <a:sym typeface="+mn-ea"/>
                        </a:rPr>
                        <a:t>WT-1: </a:t>
                      </a:r>
                      <a:r>
                        <a:rPr lang="en-US" altLang="zh-CN" sz="1400" dirty="0">
                          <a:sym typeface="+mn-ea"/>
                        </a:rPr>
                        <a:t>AI/ML native architecture for 6G </a:t>
                      </a:r>
                      <a:r>
                        <a:rPr lang="en-US" altLang="zh-CN" sz="1400" kern="1200" dirty="0">
                          <a:solidFill>
                            <a:schemeClr val="dk1"/>
                          </a:solidFill>
                          <a:latin typeface="+mn-lt"/>
                          <a:ea typeface="+mn-ea"/>
                          <a:cs typeface="+mn-cs"/>
                          <a:sym typeface="+mn-ea"/>
                        </a:rPr>
                        <a:t>system </a:t>
                      </a:r>
                    </a:p>
                    <a:p>
                      <a:pPr marL="685800" lvl="1" indent="-228600" algn="l" eaLnBrk="1" latinLnBrk="0" hangingPunct="1">
                        <a:lnSpc>
                          <a:spcPct val="100000"/>
                        </a:lnSpc>
                        <a:buClrTx/>
                        <a:buSzTx/>
                        <a:buFont typeface="Arial" panose="020B0604020202020204" pitchFamily="34" charset="0"/>
                        <a:buChar char="•"/>
                      </a:pPr>
                      <a:r>
                        <a:rPr lang="en-US" sz="1400" kern="1200" dirty="0">
                          <a:solidFill>
                            <a:schemeClr val="dk1"/>
                          </a:solidFill>
                          <a:latin typeface="+mn-lt"/>
                          <a:ea typeface="+mn-ea"/>
                          <a:cs typeface="+mn-cs"/>
                        </a:rPr>
                        <a:t>Wt#1.1: Architecture support for a</a:t>
                      </a:r>
                      <a:r>
                        <a:rPr lang="en-US" altLang="zh-CN" sz="1400" kern="1200" dirty="0">
                          <a:solidFill>
                            <a:schemeClr val="dk1"/>
                          </a:solidFill>
                          <a:latin typeface="+mn-lt"/>
                          <a:ea typeface="+mn-ea"/>
                          <a:cs typeface="+mn-cs"/>
                        </a:rPr>
                        <a:t>ll 6G </a:t>
                      </a:r>
                      <a:r>
                        <a:rPr lang="en-US" sz="1400" kern="1200" dirty="0">
                          <a:solidFill>
                            <a:schemeClr val="dk1"/>
                          </a:solidFill>
                          <a:latin typeface="+mn-lt"/>
                          <a:ea typeface="+mn-ea"/>
                          <a:cs typeface="+mn-cs"/>
                        </a:rPr>
                        <a:t>NFs (including 6G AI Function) with built-in AI/ML capabilities e.g. AI Agent </a:t>
                      </a:r>
                      <a:r>
                        <a:rPr lang="en-US" altLang="zh-CN" sz="1400" kern="1200" noProof="0" dirty="0">
                          <a:solidFill>
                            <a:schemeClr val="dk1"/>
                          </a:solidFill>
                          <a:latin typeface="+mn-lt"/>
                          <a:ea typeface="+mn-ea"/>
                          <a:cs typeface="+mn-cs"/>
                          <a:sym typeface="微软雅黑" panose="020B0503020204020204" pitchFamily="34" charset="-122"/>
                        </a:rPr>
                        <a:t>embedded in 6G NF(s) </a:t>
                      </a:r>
                    </a:p>
                    <a:p>
                      <a:pPr marL="685800" lvl="1" indent="-228600" algn="l" eaLnBrk="1" latinLnBrk="0" hangingPunct="1">
                        <a:lnSpc>
                          <a:spcPct val="100000"/>
                        </a:lnSpc>
                        <a:buClrTx/>
                        <a:buSzTx/>
                        <a:buFont typeface="Arial" panose="020B0604020202020204" pitchFamily="34" charset="0"/>
                        <a:buChar char="•"/>
                      </a:pPr>
                      <a:r>
                        <a:rPr lang="en-US" sz="1400" kern="1200" dirty="0">
                          <a:solidFill>
                            <a:schemeClr val="dk1"/>
                          </a:solidFill>
                          <a:latin typeface="+mn-lt"/>
                          <a:ea typeface="+mn-ea"/>
                          <a:cs typeface="+mn-cs"/>
                          <a:sym typeface="+mn-ea"/>
                        </a:rPr>
                        <a:t>WT#1.2: AI/ML(e.g. AI Agent) assisted 6G basic procedure e.g. MM/SM/policy, etc.</a:t>
                      </a:r>
                      <a:endParaRPr lang="en-US" altLang="zh-CN" sz="1400" kern="1200" dirty="0">
                        <a:solidFill>
                          <a:schemeClr val="dk1"/>
                        </a:solidFill>
                        <a:effectLst/>
                        <a:latin typeface="+mn-lt"/>
                        <a:ea typeface="+mn-ea"/>
                        <a:cs typeface="+mn-cs"/>
                        <a:sym typeface="+mn-ea"/>
                      </a:endParaRPr>
                    </a:p>
                    <a:p>
                      <a:pPr marL="228600" lvl="0" indent="-228600" algn="l" eaLnBrk="1" latinLnBrk="0" hangingPunct="1">
                        <a:lnSpc>
                          <a:spcPct val="100000"/>
                        </a:lnSpc>
                        <a:buClrTx/>
                        <a:buSzTx/>
                        <a:buFont typeface="Arial" panose="020B0604020202020204" pitchFamily="34" charset="0"/>
                        <a:buChar char="•"/>
                      </a:pPr>
                      <a:r>
                        <a:rPr lang="en-US" altLang="zh-CN" sz="1400" dirty="0">
                          <a:effectLst/>
                          <a:sym typeface="+mn-ea"/>
                        </a:rPr>
                        <a:t>WT#2: Unified data collection framework to support AI/ML related activities e.g. data collection, data storage, data exposure, data privacy and security management, model sharing/delivery, etc.  </a:t>
                      </a:r>
                    </a:p>
                    <a:p>
                      <a:pPr marL="457200" lvl="1" indent="0" algn="l" eaLnBrk="1" latinLnBrk="0" hangingPunct="1">
                        <a:lnSpc>
                          <a:spcPct val="100000"/>
                        </a:lnSpc>
                        <a:buClrTx/>
                        <a:buSzTx/>
                        <a:buFont typeface="Arial" panose="020B0604020202020204" pitchFamily="34" charset="0"/>
                        <a:buNone/>
                      </a:pPr>
                      <a:r>
                        <a:rPr lang="en-US" altLang="zh-CN" sz="1200" i="1" dirty="0">
                          <a:effectLst/>
                          <a:sym typeface="+mn-ea"/>
                        </a:rPr>
                        <a:t>Note: UE data collection and 5GC data collection Framework for AI/ML will be considered</a:t>
                      </a:r>
                      <a:endParaRPr lang="en-US" sz="1200" i="1" dirty="0">
                        <a:effectLst/>
                        <a:sym typeface="+mn-ea"/>
                      </a:endParaRPr>
                    </a:p>
                    <a:p>
                      <a:pPr marL="228600" lvl="0" indent="-228600" algn="l" eaLnBrk="1" latinLnBrk="0" hangingPunct="1">
                        <a:lnSpc>
                          <a:spcPct val="100000"/>
                        </a:lnSpc>
                        <a:buClrTx/>
                        <a:buSzTx/>
                        <a:buFont typeface="Arial" panose="020B0604020202020204" pitchFamily="34" charset="0"/>
                        <a:buChar char="•"/>
                      </a:pPr>
                      <a:r>
                        <a:rPr lang="en-US" sz="1400" dirty="0">
                          <a:effectLst/>
                          <a:sym typeface="+mn-ea"/>
                        </a:rPr>
                        <a:t>WT-3: </a:t>
                      </a:r>
                      <a:r>
                        <a:rPr lang="en-US" altLang="zh-CN" sz="1400" kern="1200" noProof="0" dirty="0">
                          <a:solidFill>
                            <a:schemeClr val="dk1"/>
                          </a:solidFill>
                          <a:latin typeface="+mn-lt"/>
                          <a:ea typeface="+mn-ea"/>
                          <a:cs typeface="+mn-cs"/>
                          <a:sym typeface="微软雅黑" panose="020B0503020204020204" pitchFamily="34" charset="-122"/>
                        </a:rPr>
                        <a:t>Unified AI/ML Framework across SA/RAN e.g. Unified AI/ML terminology/feature and Unified AIML lifecycle management</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400" kern="1200" dirty="0">
                          <a:solidFill>
                            <a:schemeClr val="dk1"/>
                          </a:solidFill>
                          <a:effectLst/>
                          <a:latin typeface="+mn-lt"/>
                          <a:ea typeface="+mn-ea"/>
                          <a:cs typeface="+mn-cs"/>
                          <a:sym typeface="微软雅黑" panose="020B0503020204020204" pitchFamily="34" charset="-122"/>
                        </a:rPr>
                        <a:t>WT-4: Multi-vendors AI/ML Model sharing with e.g. open Model format</a:t>
                      </a:r>
                      <a:endParaRPr lang="en-US" altLang="zh-CN" sz="1400" kern="1200" dirty="0">
                        <a:solidFill>
                          <a:schemeClr val="dk1"/>
                        </a:solidFill>
                        <a:effectLst/>
                        <a:latin typeface="+mn-lt"/>
                        <a:ea typeface="+mn-ea"/>
                        <a:cs typeface="+mn-cs"/>
                        <a:sym typeface="+mn-ea"/>
                      </a:endParaRPr>
                    </a:p>
                  </a:txBody>
                  <a:tcPr/>
                </a:tc>
                <a:tc>
                  <a:txBody>
                    <a:bodyPr/>
                    <a:lstStyle/>
                    <a:p>
                      <a:r>
                        <a:rPr lang="en-GB" sz="1400" dirty="0"/>
                        <a:t>Integrating AI/ML frameworks natively into the 6G network for intelligent automation, optimization, and improved efficiency</a:t>
                      </a:r>
                    </a:p>
                  </a:txBody>
                  <a:tcPr/>
                </a:tc>
                <a:tc>
                  <a:txBody>
                    <a:bodyPr/>
                    <a:lstStyle/>
                    <a:p>
                      <a:r>
                        <a:rPr lang="en-US" altLang="zh-CN" sz="1400" i="1" dirty="0">
                          <a:solidFill>
                            <a:schemeClr val="tx1"/>
                          </a:solidFill>
                        </a:rPr>
                        <a:t>RAN, SA3 and SA5</a:t>
                      </a:r>
                      <a:endParaRPr lang="en-US" sz="1400" i="1" dirty="0">
                        <a:solidFill>
                          <a:schemeClr val="tx1"/>
                        </a:solidFill>
                      </a:endParaRPr>
                    </a:p>
                  </a:txBody>
                  <a:tcPr/>
                </a:tc>
                <a:extLst>
                  <a:ext uri="{0D108BD9-81ED-4DB2-BD59-A6C34878D82A}">
                    <a16:rowId xmlns:a16="http://schemas.microsoft.com/office/drawing/2014/main" val="779832184"/>
                  </a:ext>
                </a:extLst>
              </a:tr>
            </a:tbl>
          </a:graphicData>
        </a:graphic>
      </p:graphicFrame>
    </p:spTree>
    <p:extLst>
      <p:ext uri="{BB962C8B-B14F-4D97-AF65-F5344CB8AC3E}">
        <p14:creationId xmlns:p14="http://schemas.microsoft.com/office/powerpoint/2010/main" val="351363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98DF13D1-DF90-402F-AEDD-26E279D9772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11">
            <a:extLst>
              <a:ext uri="{FF2B5EF4-FFF2-40B4-BE49-F238E27FC236}">
                <a16:creationId xmlns:a16="http://schemas.microsoft.com/office/drawing/2014/main" id="{7F2000A4-5285-4504-9EFB-7C440A012890}"/>
              </a:ext>
            </a:extLst>
          </p:cNvPr>
          <p:cNvSpPr>
            <a:spLocks noChangeArrowheads="1"/>
          </p:cNvSpPr>
          <p:nvPr/>
        </p:nvSpPr>
        <p:spPr bwMode="auto">
          <a:xfrm>
            <a:off x="-373477" y="2330566"/>
            <a:ext cx="528934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3" name="文本占位符 2">
            <a:extLst>
              <a:ext uri="{FF2B5EF4-FFF2-40B4-BE49-F238E27FC236}">
                <a16:creationId xmlns:a16="http://schemas.microsoft.com/office/drawing/2014/main" id="{8EEB5847-8A9A-464F-9846-AC5D9B348139}"/>
              </a:ext>
            </a:extLst>
          </p:cNvPr>
          <p:cNvSpPr>
            <a:spLocks noGrp="1"/>
          </p:cNvSpPr>
          <p:nvPr>
            <p:ph type="body" sz="quarter" idx="58"/>
          </p:nvPr>
        </p:nvSpPr>
        <p:spPr/>
        <p:txBody>
          <a:bodyPr/>
          <a:lstStyle/>
          <a:p>
            <a:endParaRPr lang="en-US"/>
          </a:p>
        </p:txBody>
      </p:sp>
    </p:spTree>
    <p:extLst>
      <p:ext uri="{BB962C8B-B14F-4D97-AF65-F5344CB8AC3E}">
        <p14:creationId xmlns:p14="http://schemas.microsoft.com/office/powerpoint/2010/main" val="41426615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F188EA6-0638-4403-CD0D-8E6F882CCDCB}"/>
              </a:ext>
            </a:extLst>
          </p:cNvPr>
          <p:cNvSpPr txBox="1">
            <a:spLocks/>
          </p:cNvSpPr>
          <p:nvPr/>
        </p:nvSpPr>
        <p:spPr>
          <a:xfrm>
            <a:off x="660315" y="318819"/>
            <a:ext cx="8223617" cy="369332"/>
          </a:xfrm>
          <a:prstGeom prst="rect">
            <a:avLst/>
          </a:prstGeom>
          <a:noFill/>
        </p:spPr>
        <p:txBody>
          <a:bodyPr wrap="squar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schemeClr val="tx1">
                    <a:lumMod val="75000"/>
                    <a:lumOff val="25000"/>
                  </a:schemeClr>
                </a:solidFill>
                <a:effectLst/>
                <a:uLnTx/>
                <a:uFillTx/>
                <a:latin typeface="vivo type 简 Heavy" panose="02000900000000000000" pitchFamily="2" charset="-122"/>
                <a:ea typeface="vivo type 简 Heavy" panose="02000900000000000000" pitchFamily="2" charset="-122"/>
                <a:cs typeface="OPPOSans B"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lumMod val="75000"/>
                    <a:lumOff val="25000"/>
                  </a:srgbClr>
                </a:solidFill>
                <a:effectLst/>
                <a:uLnTx/>
                <a:uFillTx/>
                <a:latin typeface="vivo type 简 Heavy" panose="02000900000000000000" pitchFamily="2" charset="-122"/>
                <a:ea typeface="vivo type 简 Heavy" panose="02000900000000000000" pitchFamily="2" charset="-122"/>
                <a:sym typeface="微软雅黑" panose="020B0503020204020204" pitchFamily="34" charset="-122"/>
              </a:rPr>
              <a:t>AI Native support in 6G System</a:t>
            </a:r>
          </a:p>
        </p:txBody>
      </p:sp>
      <p:sp>
        <p:nvSpPr>
          <p:cNvPr id="16" name="矩形 15">
            <a:extLst>
              <a:ext uri="{FF2B5EF4-FFF2-40B4-BE49-F238E27FC236}">
                <a16:creationId xmlns:a16="http://schemas.microsoft.com/office/drawing/2014/main" id="{50A4150E-4105-0042-C30B-47DB5C4A805A}"/>
              </a:ext>
            </a:extLst>
          </p:cNvPr>
          <p:cNvSpPr/>
          <p:nvPr/>
        </p:nvSpPr>
        <p:spPr>
          <a:xfrm rot="10543290">
            <a:off x="-35966400" y="26898600"/>
            <a:ext cx="914400" cy="914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vivo type 简 Regular" panose="02000500000000000000" pitchFamily="2" charset="-122"/>
              <a:ea typeface="vivo type 简 Regular" panose="02000500000000000000" pitchFamily="2" charset="-122"/>
              <a:cs typeface="+mn-cs"/>
              <a:sym typeface="微软雅黑" panose="020B0503020204020204" pitchFamily="34" charset="-122"/>
            </a:endParaRPr>
          </a:p>
        </p:txBody>
      </p:sp>
      <p:sp>
        <p:nvSpPr>
          <p:cNvPr id="17" name="矩形 16">
            <a:extLst>
              <a:ext uri="{FF2B5EF4-FFF2-40B4-BE49-F238E27FC236}">
                <a16:creationId xmlns:a16="http://schemas.microsoft.com/office/drawing/2014/main" id="{BBD48DFB-29F6-BAC5-8730-4D01F25C1835}"/>
              </a:ext>
            </a:extLst>
          </p:cNvPr>
          <p:cNvSpPr/>
          <p:nvPr/>
        </p:nvSpPr>
        <p:spPr>
          <a:xfrm>
            <a:off x="47701200" y="-22479000"/>
            <a:ext cx="914400" cy="914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vivo type 简 Regular" panose="02000500000000000000" pitchFamily="2" charset="-122"/>
              <a:ea typeface="vivo type 简 Regular" panose="02000500000000000000" pitchFamily="2" charset="-122"/>
              <a:cs typeface="+mn-cs"/>
              <a:sym typeface="微软雅黑" panose="020B0503020204020204" pitchFamily="34" charset="-122"/>
            </a:endParaRPr>
          </a:p>
        </p:txBody>
      </p:sp>
      <p:sp>
        <p:nvSpPr>
          <p:cNvPr id="18" name="矩形 17">
            <a:extLst>
              <a:ext uri="{FF2B5EF4-FFF2-40B4-BE49-F238E27FC236}">
                <a16:creationId xmlns:a16="http://schemas.microsoft.com/office/drawing/2014/main" id="{8251BD4E-6EF0-6802-A50A-A13BBF2648FF}"/>
              </a:ext>
            </a:extLst>
          </p:cNvPr>
          <p:cNvSpPr/>
          <p:nvPr/>
        </p:nvSpPr>
        <p:spPr>
          <a:xfrm rot="10543290">
            <a:off x="46405801" y="28270200"/>
            <a:ext cx="914400" cy="914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vivo type 简 Regular" panose="02000500000000000000" pitchFamily="2" charset="-122"/>
              <a:ea typeface="vivo type 简 Regular" panose="02000500000000000000" pitchFamily="2" charset="-122"/>
              <a:cs typeface="+mn-cs"/>
              <a:sym typeface="微软雅黑" panose="020B0503020204020204" pitchFamily="34" charset="-122"/>
            </a:endParaRPr>
          </a:p>
        </p:txBody>
      </p:sp>
      <p:sp>
        <p:nvSpPr>
          <p:cNvPr id="19" name="矩形 18">
            <a:extLst>
              <a:ext uri="{FF2B5EF4-FFF2-40B4-BE49-F238E27FC236}">
                <a16:creationId xmlns:a16="http://schemas.microsoft.com/office/drawing/2014/main" id="{B0CC8295-ADD9-42F1-213F-05586239F2B4}"/>
              </a:ext>
            </a:extLst>
          </p:cNvPr>
          <p:cNvSpPr/>
          <p:nvPr/>
        </p:nvSpPr>
        <p:spPr>
          <a:xfrm>
            <a:off x="-38709600" y="-23164800"/>
            <a:ext cx="914400" cy="914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vivo type 简 Regular" panose="02000500000000000000" pitchFamily="2" charset="-122"/>
              <a:ea typeface="vivo type 简 Regular" panose="02000500000000000000" pitchFamily="2" charset="-122"/>
              <a:cs typeface="+mn-cs"/>
              <a:sym typeface="微软雅黑" panose="020B0503020204020204" pitchFamily="34" charset="-122"/>
            </a:endParaRPr>
          </a:p>
        </p:txBody>
      </p:sp>
      <p:grpSp>
        <p:nvGrpSpPr>
          <p:cNvPr id="154" name="组合 153">
            <a:extLst>
              <a:ext uri="{FF2B5EF4-FFF2-40B4-BE49-F238E27FC236}">
                <a16:creationId xmlns:a16="http://schemas.microsoft.com/office/drawing/2014/main" id="{5FE61A7F-A69A-493D-BE56-21165FBD0350}"/>
              </a:ext>
            </a:extLst>
          </p:cNvPr>
          <p:cNvGrpSpPr/>
          <p:nvPr/>
        </p:nvGrpSpPr>
        <p:grpSpPr>
          <a:xfrm>
            <a:off x="542727" y="1035009"/>
            <a:ext cx="3499460" cy="519430"/>
            <a:chOff x="546100" y="1229588"/>
            <a:chExt cx="3340760" cy="350734"/>
          </a:xfrm>
        </p:grpSpPr>
        <p:sp>
          <p:nvSpPr>
            <p:cNvPr id="155" name="圆角矩形 12">
              <a:extLst>
                <a:ext uri="{FF2B5EF4-FFF2-40B4-BE49-F238E27FC236}">
                  <a16:creationId xmlns:a16="http://schemas.microsoft.com/office/drawing/2014/main" id="{7C1C247F-253A-447D-AE51-1C63217FE42B}"/>
                </a:ext>
              </a:extLst>
            </p:cNvPr>
            <p:cNvSpPr/>
            <p:nvPr/>
          </p:nvSpPr>
          <p:spPr>
            <a:xfrm>
              <a:off x="546100" y="1229588"/>
              <a:ext cx="3340760" cy="350734"/>
            </a:xfrm>
            <a:prstGeom prst="roundRect">
              <a:avLst>
                <a:gd name="adj" fmla="val 50000"/>
              </a:avLst>
            </a:prstGeom>
            <a:gradFill>
              <a:gsLst>
                <a:gs pos="18000">
                  <a:srgbClr val="6CD6B3"/>
                </a:gs>
                <a:gs pos="78000">
                  <a:srgbClr val="57D1A6"/>
                </a:gs>
              </a:gsLst>
              <a:path path="circle">
                <a:fillToRect r="100000" b="100000"/>
              </a:path>
            </a:gradFill>
            <a:ln w="12700" cap="flat" cmpd="sng" algn="ctr">
              <a:noFill/>
              <a:prstDash val="solid"/>
              <a:miter lim="800000"/>
            </a:ln>
            <a:effectLst>
              <a:outerShdw blurRad="368300" dist="127000" dir="2400000" sx="98000" sy="98000" algn="tl" rotWithShape="0">
                <a:srgbClr val="57D1A6">
                  <a:lumMod val="75000"/>
                  <a:alpha val="40000"/>
                </a:srgbClr>
              </a:outerShdw>
              <a:reflection blurRad="6350" stA="50000" endA="300" endPos="38500" dist="127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FFFFFF"/>
                </a:solidFill>
                <a:effectLst/>
                <a:uLnTx/>
                <a:uFillTx/>
                <a:latin typeface="vivo type 简 Regular" panose="02000500000000000000" pitchFamily="2" charset="-122"/>
                <a:ea typeface="vivo type 简 Regular" panose="02000500000000000000" pitchFamily="2" charset="-122"/>
                <a:cs typeface="+mn-cs"/>
                <a:sym typeface="微软雅黑" panose="020B0503020204020204" pitchFamily="34" charset="-122"/>
              </a:endParaRPr>
            </a:p>
          </p:txBody>
        </p:sp>
        <p:sp>
          <p:nvSpPr>
            <p:cNvPr id="156" name="文本框 155">
              <a:extLst>
                <a:ext uri="{FF2B5EF4-FFF2-40B4-BE49-F238E27FC236}">
                  <a16:creationId xmlns:a16="http://schemas.microsoft.com/office/drawing/2014/main" id="{63C4E6D2-7F85-4871-A1B3-10C4F67D36A9}"/>
                </a:ext>
              </a:extLst>
            </p:cNvPr>
            <p:cNvSpPr txBox="1"/>
            <p:nvPr/>
          </p:nvSpPr>
          <p:spPr>
            <a:xfrm>
              <a:off x="937909" y="1312622"/>
              <a:ext cx="2557143" cy="124692"/>
            </a:xfrm>
            <a:prstGeom prst="rect">
              <a:avLst/>
            </a:prstGeom>
            <a:noFill/>
          </p:spPr>
          <p:txBody>
            <a:bodyPr wrap="non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zh-CN" sz="1200" b="0" i="0" u="none" strike="noStrike" kern="0" cap="none" spc="0" normalizeH="0" baseline="0" noProof="0" dirty="0">
                  <a:ln>
                    <a:noFill/>
                  </a:ln>
                  <a:solidFill>
                    <a:srgbClr val="FFFFFF"/>
                  </a:solidFill>
                  <a:effectLst>
                    <a:outerShdw blurRad="38100" dist="38100" dir="5400000" sx="101000" sy="101000" algn="t" rotWithShape="0">
                      <a:srgbClr val="00B050">
                        <a:alpha val="40000"/>
                      </a:srgbClr>
                    </a:outerShdw>
                  </a:effectLst>
                  <a:uLnTx/>
                  <a:uFillTx/>
                  <a:latin typeface="vivo type 简 Regular" panose="02000500000000000000" pitchFamily="2" charset="-122"/>
                  <a:ea typeface="vivo type 简 Regular" panose="02000500000000000000" pitchFamily="2" charset="-122"/>
                  <a:cs typeface="思源黑体 CN Regular" panose="020B0500000000000000" charset="-122"/>
                  <a:sym typeface="微软雅黑" panose="020B0503020204020204" pitchFamily="34" charset="-122"/>
                </a:rPr>
                <a:t>Native AI support in CN, RAN, UE</a:t>
              </a:r>
            </a:p>
          </p:txBody>
        </p:sp>
      </p:grpSp>
      <p:sp>
        <p:nvSpPr>
          <p:cNvPr id="158" name="圆角矩形 12">
            <a:extLst>
              <a:ext uri="{FF2B5EF4-FFF2-40B4-BE49-F238E27FC236}">
                <a16:creationId xmlns:a16="http://schemas.microsoft.com/office/drawing/2014/main" id="{87AD2755-7B82-4C28-8172-1477FC617A9E}"/>
              </a:ext>
            </a:extLst>
          </p:cNvPr>
          <p:cNvSpPr/>
          <p:nvPr/>
        </p:nvSpPr>
        <p:spPr>
          <a:xfrm>
            <a:off x="4331005" y="1047066"/>
            <a:ext cx="4252150" cy="507373"/>
          </a:xfrm>
          <a:prstGeom prst="roundRect">
            <a:avLst>
              <a:gd name="adj" fmla="val 50000"/>
            </a:avLst>
          </a:prstGeom>
          <a:gradFill>
            <a:gsLst>
              <a:gs pos="18000">
                <a:srgbClr val="6CD6B3"/>
              </a:gs>
              <a:gs pos="78000">
                <a:srgbClr val="57D1A6"/>
              </a:gs>
            </a:gsLst>
            <a:path path="circle">
              <a:fillToRect r="100000" b="100000"/>
            </a:path>
          </a:gradFill>
          <a:ln w="12700" cap="flat" cmpd="sng" algn="ctr">
            <a:noFill/>
            <a:prstDash val="solid"/>
            <a:miter lim="800000"/>
          </a:ln>
          <a:effectLst>
            <a:outerShdw blurRad="368300" dist="127000" dir="2400000" sx="98000" sy="98000" algn="tl" rotWithShape="0">
              <a:srgbClr val="57D1A6">
                <a:lumMod val="75000"/>
                <a:alpha val="40000"/>
              </a:srgbClr>
            </a:outerShdw>
            <a:reflection blurRad="6350" stA="50000" endA="300" endPos="38500" dist="127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FFFFFF"/>
              </a:solidFill>
              <a:effectLst/>
              <a:uLnTx/>
              <a:uFillTx/>
              <a:latin typeface="vivo type 简 Regular" panose="02000500000000000000" pitchFamily="2" charset="-122"/>
              <a:ea typeface="vivo type 简 Regular" panose="02000500000000000000" pitchFamily="2" charset="-122"/>
              <a:cs typeface="+mn-cs"/>
              <a:sym typeface="微软雅黑" panose="020B0503020204020204" pitchFamily="34" charset="-122"/>
            </a:endParaRPr>
          </a:p>
        </p:txBody>
      </p:sp>
      <p:grpSp>
        <p:nvGrpSpPr>
          <p:cNvPr id="160" name="组合 159">
            <a:extLst>
              <a:ext uri="{FF2B5EF4-FFF2-40B4-BE49-F238E27FC236}">
                <a16:creationId xmlns:a16="http://schemas.microsoft.com/office/drawing/2014/main" id="{AB0E463D-3B54-4B5B-9B59-73C09F0B6A4A}"/>
              </a:ext>
            </a:extLst>
          </p:cNvPr>
          <p:cNvGrpSpPr/>
          <p:nvPr/>
        </p:nvGrpSpPr>
        <p:grpSpPr>
          <a:xfrm>
            <a:off x="8842392" y="1087739"/>
            <a:ext cx="2870979" cy="447209"/>
            <a:chOff x="8674975" y="1229588"/>
            <a:chExt cx="2870979" cy="350734"/>
          </a:xfrm>
        </p:grpSpPr>
        <p:sp>
          <p:nvSpPr>
            <p:cNvPr id="161" name="圆角矩形 12">
              <a:extLst>
                <a:ext uri="{FF2B5EF4-FFF2-40B4-BE49-F238E27FC236}">
                  <a16:creationId xmlns:a16="http://schemas.microsoft.com/office/drawing/2014/main" id="{660D4726-19EF-42C5-9052-ACF1224C9D1D}"/>
                </a:ext>
              </a:extLst>
            </p:cNvPr>
            <p:cNvSpPr/>
            <p:nvPr/>
          </p:nvSpPr>
          <p:spPr>
            <a:xfrm>
              <a:off x="8704556" y="1229588"/>
              <a:ext cx="2811804" cy="350734"/>
            </a:xfrm>
            <a:prstGeom prst="roundRect">
              <a:avLst>
                <a:gd name="adj" fmla="val 50000"/>
              </a:avLst>
            </a:prstGeom>
            <a:gradFill>
              <a:gsLst>
                <a:gs pos="18000">
                  <a:srgbClr val="6CD6B3"/>
                </a:gs>
                <a:gs pos="78000">
                  <a:srgbClr val="57D1A6"/>
                </a:gs>
              </a:gsLst>
              <a:path path="circle">
                <a:fillToRect r="100000" b="100000"/>
              </a:path>
            </a:gradFill>
            <a:ln w="12700" cap="flat" cmpd="sng" algn="ctr">
              <a:noFill/>
              <a:prstDash val="solid"/>
              <a:miter lim="800000"/>
            </a:ln>
            <a:effectLst>
              <a:outerShdw blurRad="368300" dist="127000" dir="2400000" sx="98000" sy="98000" algn="tl" rotWithShape="0">
                <a:srgbClr val="57D1A6">
                  <a:lumMod val="75000"/>
                  <a:alpha val="40000"/>
                </a:srgbClr>
              </a:outerShdw>
              <a:reflection blurRad="6350" stA="50000" endA="300" endPos="38500" dist="127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FFFFFF"/>
                </a:solidFill>
                <a:effectLst/>
                <a:uLnTx/>
                <a:uFillTx/>
                <a:latin typeface="vivo type 简 Regular" panose="02000500000000000000" pitchFamily="2" charset="-122"/>
                <a:ea typeface="vivo type 简 Regular" panose="02000500000000000000" pitchFamily="2" charset="-122"/>
                <a:cs typeface="+mn-cs"/>
                <a:sym typeface="微软雅黑" panose="020B0503020204020204" pitchFamily="34" charset="-122"/>
              </a:endParaRPr>
            </a:p>
          </p:txBody>
        </p:sp>
        <p:sp>
          <p:nvSpPr>
            <p:cNvPr id="162" name="文本框 161">
              <a:extLst>
                <a:ext uri="{FF2B5EF4-FFF2-40B4-BE49-F238E27FC236}">
                  <a16:creationId xmlns:a16="http://schemas.microsoft.com/office/drawing/2014/main" id="{9DF26B72-ED50-4E3D-A7B1-12A8A721D2B6}"/>
                </a:ext>
              </a:extLst>
            </p:cNvPr>
            <p:cNvSpPr txBox="1"/>
            <p:nvPr/>
          </p:nvSpPr>
          <p:spPr>
            <a:xfrm>
              <a:off x="8674975" y="1274877"/>
              <a:ext cx="2870979" cy="289657"/>
            </a:xfrm>
            <a:prstGeom prst="rect">
              <a:avLst/>
            </a:prstGeom>
            <a:noFill/>
          </p:spPr>
          <p:txBody>
            <a:bodyPr wrap="non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zh-CN" sz="1200" b="0" i="0" u="none" strike="noStrike" kern="0" cap="none" spc="0" normalizeH="0" baseline="0" noProof="0" dirty="0">
                  <a:ln>
                    <a:noFill/>
                  </a:ln>
                  <a:solidFill>
                    <a:srgbClr val="FFFFFF"/>
                  </a:solidFill>
                  <a:effectLst>
                    <a:outerShdw blurRad="38100" dist="38100" dir="5400000" sx="101000" sy="101000" algn="t" rotWithShape="0">
                      <a:srgbClr val="00B050">
                        <a:alpha val="40000"/>
                      </a:srgbClr>
                    </a:outerShdw>
                  </a:effectLst>
                  <a:uLnTx/>
                  <a:uFillTx/>
                  <a:latin typeface="vivo type 简 Regular" panose="02000500000000000000" pitchFamily="2" charset="-122"/>
                  <a:ea typeface="vivo type 简 Regular" panose="02000500000000000000" pitchFamily="2" charset="-122"/>
                  <a:cs typeface="思源黑体 CN Regular" panose="020B0500000000000000" charset="-122"/>
                  <a:sym typeface="微软雅黑" panose="020B0503020204020204" pitchFamily="34" charset="-122"/>
                </a:rPr>
                <a:t>Multi-vendors AI/ML Model sharing</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zh-CN" sz="1200" b="0" i="0" u="none" strike="noStrike" kern="0" cap="none" spc="0" normalizeH="0" baseline="0" noProof="0" dirty="0">
                  <a:ln>
                    <a:noFill/>
                  </a:ln>
                  <a:solidFill>
                    <a:srgbClr val="FFFFFF"/>
                  </a:solidFill>
                  <a:effectLst>
                    <a:outerShdw blurRad="38100" dist="38100" dir="5400000" sx="101000" sy="101000" algn="t" rotWithShape="0">
                      <a:srgbClr val="00B050">
                        <a:alpha val="40000"/>
                      </a:srgbClr>
                    </a:outerShdw>
                  </a:effectLst>
                  <a:uLnTx/>
                  <a:uFillTx/>
                  <a:latin typeface="vivo type 简 Regular" panose="02000500000000000000" pitchFamily="2" charset="-122"/>
                  <a:ea typeface="vivo type 简 Regular" panose="02000500000000000000" pitchFamily="2" charset="-122"/>
                  <a:cs typeface="思源黑体 CN Regular" panose="020B0500000000000000" charset="-122"/>
                  <a:sym typeface="微软雅黑" panose="020B0503020204020204" pitchFamily="34" charset="-122"/>
                </a:rPr>
                <a:t>with e.g. open Model format</a:t>
              </a:r>
            </a:p>
          </p:txBody>
        </p:sp>
      </p:grpSp>
      <p:sp>
        <p:nvSpPr>
          <p:cNvPr id="163" name="矩形 162">
            <a:extLst>
              <a:ext uri="{FF2B5EF4-FFF2-40B4-BE49-F238E27FC236}">
                <a16:creationId xmlns:a16="http://schemas.microsoft.com/office/drawing/2014/main" id="{C2F98D19-E3A0-4657-BB48-4CBD76EBF213}"/>
              </a:ext>
            </a:extLst>
          </p:cNvPr>
          <p:cNvSpPr/>
          <p:nvPr/>
        </p:nvSpPr>
        <p:spPr>
          <a:xfrm>
            <a:off x="1505777" y="4267747"/>
            <a:ext cx="3855720" cy="1943100"/>
          </a:xfrm>
          <a:prstGeom prst="rect">
            <a:avLst/>
          </a:prstGeom>
          <a:solidFill>
            <a:srgbClr val="FFFFFF">
              <a:alpha val="80000"/>
            </a:srgbClr>
          </a:solidFill>
          <a:ln w="12700">
            <a:solidFill>
              <a:schemeClr val="accent1"/>
            </a:solidFill>
            <a:miter lim="400000"/>
          </a:ln>
          <a:effectLst/>
        </p:spPr>
        <p:txBody>
          <a:bodyPr lIns="10973" tIns="10973" rIns="10973" bIns="10973" anchor="ctr"/>
          <a:lstStyle/>
          <a:p>
            <a:pPr marL="0" marR="0" lvl="0" indent="0" algn="l" defTabSz="220133" rtl="0" eaLnBrk="1" fontAlgn="auto" latinLnBrk="0" hangingPunct="1">
              <a:lnSpc>
                <a:spcPct val="100000"/>
              </a:lnSpc>
              <a:spcBef>
                <a:spcPts val="0"/>
              </a:spcBef>
              <a:spcAft>
                <a:spcPts val="0"/>
              </a:spcAft>
              <a:buClrTx/>
              <a:buSzTx/>
              <a:buFontTx/>
              <a:buNone/>
              <a:tabLst/>
              <a:defRPr/>
            </a:pPr>
            <a:endParaRPr kumimoji="0" lang="zh-CN" altLang="en-US" sz="689" b="0" i="0" u="none" strike="noStrike" kern="1200" cap="none" spc="0" normalizeH="0" baseline="0" noProof="0">
              <a:ln>
                <a:noFill/>
              </a:ln>
              <a:solidFill>
                <a:srgbClr val="000000"/>
              </a:solidFill>
              <a:effectLst/>
              <a:uLnTx/>
              <a:uFillTx/>
              <a:latin typeface="vivo type 简 Regular" panose="02000500000000000000" pitchFamily="2" charset="-122"/>
              <a:ea typeface="vivo type 简 Regular" panose="02000500000000000000" pitchFamily="2" charset="-122"/>
              <a:cs typeface="OPPOSans R" panose="00020600040101010101" pitchFamily="18" charset="-122"/>
            </a:endParaRPr>
          </a:p>
        </p:txBody>
      </p:sp>
      <p:sp>
        <p:nvSpPr>
          <p:cNvPr id="164" name="矩形 163">
            <a:extLst>
              <a:ext uri="{FF2B5EF4-FFF2-40B4-BE49-F238E27FC236}">
                <a16:creationId xmlns:a16="http://schemas.microsoft.com/office/drawing/2014/main" id="{8097C15A-CBEA-476E-AFF2-4B21CD997DB9}"/>
              </a:ext>
            </a:extLst>
          </p:cNvPr>
          <p:cNvSpPr/>
          <p:nvPr/>
        </p:nvSpPr>
        <p:spPr>
          <a:xfrm>
            <a:off x="1400155" y="4373026"/>
            <a:ext cx="3855720" cy="1943100"/>
          </a:xfrm>
          <a:prstGeom prst="rect">
            <a:avLst/>
          </a:prstGeom>
          <a:solidFill>
            <a:srgbClr val="FFFFFF">
              <a:alpha val="80000"/>
            </a:srgbClr>
          </a:solidFill>
          <a:ln w="12700">
            <a:solidFill>
              <a:schemeClr val="accent1"/>
            </a:solidFill>
            <a:miter lim="400000"/>
          </a:ln>
          <a:effectLst/>
        </p:spPr>
        <p:txBody>
          <a:bodyPr lIns="10973" tIns="10973" rIns="10973" bIns="10973" anchor="ctr"/>
          <a:lstStyle/>
          <a:p>
            <a:pPr marL="0" marR="0" lvl="0" indent="0" algn="l" defTabSz="220133" rtl="0" eaLnBrk="1" fontAlgn="auto" latinLnBrk="0" hangingPunct="1">
              <a:lnSpc>
                <a:spcPct val="100000"/>
              </a:lnSpc>
              <a:spcBef>
                <a:spcPts val="0"/>
              </a:spcBef>
              <a:spcAft>
                <a:spcPts val="0"/>
              </a:spcAft>
              <a:buClrTx/>
              <a:buSzTx/>
              <a:buFontTx/>
              <a:buNone/>
              <a:tabLst/>
              <a:defRPr/>
            </a:pPr>
            <a:endParaRPr kumimoji="0" lang="zh-CN" altLang="en-US" sz="689" b="0" i="0" u="none" strike="noStrike" kern="1200" cap="none" spc="0" normalizeH="0" baseline="0" noProof="0">
              <a:ln>
                <a:noFill/>
              </a:ln>
              <a:solidFill>
                <a:srgbClr val="000000"/>
              </a:solidFill>
              <a:effectLst/>
              <a:uLnTx/>
              <a:uFillTx/>
              <a:latin typeface="vivo type 简 Regular" panose="02000500000000000000" pitchFamily="2" charset="-122"/>
              <a:ea typeface="vivo type 简 Regular" panose="02000500000000000000" pitchFamily="2" charset="-122"/>
              <a:cs typeface="OPPOSans R" panose="00020600040101010101" pitchFamily="18" charset="-122"/>
            </a:endParaRPr>
          </a:p>
        </p:txBody>
      </p:sp>
      <p:sp>
        <p:nvSpPr>
          <p:cNvPr id="171" name="文本框 170">
            <a:extLst>
              <a:ext uri="{FF2B5EF4-FFF2-40B4-BE49-F238E27FC236}">
                <a16:creationId xmlns:a16="http://schemas.microsoft.com/office/drawing/2014/main" id="{CE15A888-0794-4394-997E-E973CBD09F26}"/>
              </a:ext>
            </a:extLst>
          </p:cNvPr>
          <p:cNvSpPr txBox="1">
            <a:spLocks/>
          </p:cNvSpPr>
          <p:nvPr/>
        </p:nvSpPr>
        <p:spPr>
          <a:xfrm>
            <a:off x="1302154" y="5891266"/>
            <a:ext cx="3912884"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Distributed Al/ML i.e. AI embedded in 6G NF (optional for UE)</a:t>
            </a:r>
          </a:p>
        </p:txBody>
      </p:sp>
      <p:sp>
        <p:nvSpPr>
          <p:cNvPr id="172" name="文本框 171">
            <a:extLst>
              <a:ext uri="{FF2B5EF4-FFF2-40B4-BE49-F238E27FC236}">
                <a16:creationId xmlns:a16="http://schemas.microsoft.com/office/drawing/2014/main" id="{69EC8467-9488-4DAA-8493-063A2C757F62}"/>
              </a:ext>
            </a:extLst>
          </p:cNvPr>
          <p:cNvSpPr txBox="1">
            <a:spLocks/>
          </p:cNvSpPr>
          <p:nvPr/>
        </p:nvSpPr>
        <p:spPr>
          <a:xfrm>
            <a:off x="2898326" y="4475701"/>
            <a:ext cx="13182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6G Network</a:t>
            </a:r>
          </a:p>
        </p:txBody>
      </p:sp>
      <p:grpSp>
        <p:nvGrpSpPr>
          <p:cNvPr id="175" name="组合 174">
            <a:extLst>
              <a:ext uri="{FF2B5EF4-FFF2-40B4-BE49-F238E27FC236}">
                <a16:creationId xmlns:a16="http://schemas.microsoft.com/office/drawing/2014/main" id="{D1F49D4B-BF6F-480B-8346-33814D49AA46}"/>
              </a:ext>
            </a:extLst>
          </p:cNvPr>
          <p:cNvGrpSpPr/>
          <p:nvPr/>
        </p:nvGrpSpPr>
        <p:grpSpPr>
          <a:xfrm>
            <a:off x="3606224" y="5350630"/>
            <a:ext cx="528320" cy="497205"/>
            <a:chOff x="8316278" y="4956810"/>
            <a:chExt cx="528320" cy="497205"/>
          </a:xfrm>
        </p:grpSpPr>
        <p:sp>
          <p:nvSpPr>
            <p:cNvPr id="177" name="矩形 176">
              <a:extLst>
                <a:ext uri="{FF2B5EF4-FFF2-40B4-BE49-F238E27FC236}">
                  <a16:creationId xmlns:a16="http://schemas.microsoft.com/office/drawing/2014/main" id="{F2BBB02D-D009-4DB9-8959-69C0BEBC2BFA}"/>
                </a:ext>
              </a:extLst>
            </p:cNvPr>
            <p:cNvSpPr/>
            <p:nvPr/>
          </p:nvSpPr>
          <p:spPr>
            <a:xfrm>
              <a:off x="8316278" y="4956810"/>
              <a:ext cx="528320" cy="167640"/>
            </a:xfrm>
            <a:prstGeom prst="rect">
              <a:avLst/>
            </a:prstGeom>
            <a:gradFill>
              <a:gsLst>
                <a:gs pos="0">
                  <a:schemeClr val="accent1">
                    <a:lumMod val="60000"/>
                    <a:lumOff val="40000"/>
                  </a:schemeClr>
                </a:gs>
                <a:gs pos="100000">
                  <a:schemeClr val="accent1"/>
                </a:gs>
              </a:gsLst>
              <a:lin ang="0" scaled="0"/>
            </a:gra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rPr>
                <a:t>AI</a:t>
              </a: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79" name="矩形 178">
              <a:extLst>
                <a:ext uri="{FF2B5EF4-FFF2-40B4-BE49-F238E27FC236}">
                  <a16:creationId xmlns:a16="http://schemas.microsoft.com/office/drawing/2014/main" id="{F57E08B9-DEFF-4BAF-BC67-E604CB44DB67}"/>
                </a:ext>
              </a:extLst>
            </p:cNvPr>
            <p:cNvSpPr/>
            <p:nvPr/>
          </p:nvSpPr>
          <p:spPr>
            <a:xfrm>
              <a:off x="8316278" y="5130165"/>
              <a:ext cx="528320" cy="323850"/>
            </a:xfrm>
            <a:prstGeom prst="rect">
              <a:avLst/>
            </a:prstGeom>
            <a:gradFill>
              <a:gsLst>
                <a:gs pos="0">
                  <a:schemeClr val="accent1">
                    <a:lumMod val="60000"/>
                    <a:lumOff val="40000"/>
                  </a:schemeClr>
                </a:gs>
                <a:gs pos="100000">
                  <a:schemeClr val="accent1"/>
                </a:gs>
              </a:gsLst>
              <a:lin ang="0" scaled="0"/>
            </a:gra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rPr>
                <a:t>CN</a:t>
              </a: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181" name="组合 180">
            <a:extLst>
              <a:ext uri="{FF2B5EF4-FFF2-40B4-BE49-F238E27FC236}">
                <a16:creationId xmlns:a16="http://schemas.microsoft.com/office/drawing/2014/main" id="{B86E6F5F-7EE8-4E58-A643-B37764D7FC71}"/>
              </a:ext>
            </a:extLst>
          </p:cNvPr>
          <p:cNvGrpSpPr/>
          <p:nvPr/>
        </p:nvGrpSpPr>
        <p:grpSpPr>
          <a:xfrm>
            <a:off x="2677536" y="5350630"/>
            <a:ext cx="528320" cy="497205"/>
            <a:chOff x="7224078" y="4956810"/>
            <a:chExt cx="528320" cy="497205"/>
          </a:xfrm>
        </p:grpSpPr>
        <p:sp>
          <p:nvSpPr>
            <p:cNvPr id="183" name="矩形 182">
              <a:extLst>
                <a:ext uri="{FF2B5EF4-FFF2-40B4-BE49-F238E27FC236}">
                  <a16:creationId xmlns:a16="http://schemas.microsoft.com/office/drawing/2014/main" id="{7BE83A63-8E3A-44E0-A728-3AFA734A6579}"/>
                </a:ext>
              </a:extLst>
            </p:cNvPr>
            <p:cNvSpPr/>
            <p:nvPr/>
          </p:nvSpPr>
          <p:spPr>
            <a:xfrm>
              <a:off x="7224078" y="4956810"/>
              <a:ext cx="528320" cy="167640"/>
            </a:xfrm>
            <a:prstGeom prst="rect">
              <a:avLst/>
            </a:prstGeom>
            <a:gradFill>
              <a:gsLst>
                <a:gs pos="0">
                  <a:schemeClr val="accent1">
                    <a:lumMod val="60000"/>
                    <a:lumOff val="40000"/>
                  </a:schemeClr>
                </a:gs>
                <a:gs pos="100000">
                  <a:schemeClr val="accent1"/>
                </a:gs>
              </a:gsLst>
              <a:lin ang="0" scaled="0"/>
            </a:gra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rPr>
                <a:t>AI</a:t>
              </a: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4" name="矩形 183">
              <a:extLst>
                <a:ext uri="{FF2B5EF4-FFF2-40B4-BE49-F238E27FC236}">
                  <a16:creationId xmlns:a16="http://schemas.microsoft.com/office/drawing/2014/main" id="{C9358FE3-4FD5-4E59-8456-C60A213889EA}"/>
                </a:ext>
              </a:extLst>
            </p:cNvPr>
            <p:cNvSpPr/>
            <p:nvPr/>
          </p:nvSpPr>
          <p:spPr>
            <a:xfrm>
              <a:off x="7224078" y="5130165"/>
              <a:ext cx="528320" cy="323850"/>
            </a:xfrm>
            <a:prstGeom prst="rect">
              <a:avLst/>
            </a:prstGeom>
            <a:gradFill>
              <a:gsLst>
                <a:gs pos="0">
                  <a:schemeClr val="accent1">
                    <a:lumMod val="60000"/>
                    <a:lumOff val="40000"/>
                  </a:schemeClr>
                </a:gs>
                <a:gs pos="100000">
                  <a:schemeClr val="accent1"/>
                </a:gs>
              </a:gsLst>
              <a:lin ang="0" scaled="0"/>
            </a:gra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rPr>
                <a:t>RAN</a:t>
              </a: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185" name="组合 184">
            <a:extLst>
              <a:ext uri="{FF2B5EF4-FFF2-40B4-BE49-F238E27FC236}">
                <a16:creationId xmlns:a16="http://schemas.microsoft.com/office/drawing/2014/main" id="{902F3656-8A6E-44EC-8A5B-30533B332946}"/>
              </a:ext>
            </a:extLst>
          </p:cNvPr>
          <p:cNvGrpSpPr/>
          <p:nvPr/>
        </p:nvGrpSpPr>
        <p:grpSpPr>
          <a:xfrm>
            <a:off x="1748848" y="5350630"/>
            <a:ext cx="528320" cy="497205"/>
            <a:chOff x="6510655" y="4956810"/>
            <a:chExt cx="528320" cy="497205"/>
          </a:xfrm>
        </p:grpSpPr>
        <p:sp>
          <p:nvSpPr>
            <p:cNvPr id="186" name="矩形 185">
              <a:extLst>
                <a:ext uri="{FF2B5EF4-FFF2-40B4-BE49-F238E27FC236}">
                  <a16:creationId xmlns:a16="http://schemas.microsoft.com/office/drawing/2014/main" id="{B977C46D-D8B9-4285-879C-744097065F7C}"/>
                </a:ext>
              </a:extLst>
            </p:cNvPr>
            <p:cNvSpPr/>
            <p:nvPr/>
          </p:nvSpPr>
          <p:spPr>
            <a:xfrm>
              <a:off x="6510655" y="4956810"/>
              <a:ext cx="528320" cy="167640"/>
            </a:xfrm>
            <a:prstGeom prst="rect">
              <a:avLst/>
            </a:prstGeom>
            <a:gradFill>
              <a:gsLst>
                <a:gs pos="0">
                  <a:schemeClr val="accent1">
                    <a:lumMod val="60000"/>
                    <a:lumOff val="40000"/>
                  </a:schemeClr>
                </a:gs>
                <a:gs pos="100000">
                  <a:schemeClr val="accent1"/>
                </a:gs>
              </a:gsLst>
              <a:lin ang="0" scaled="0"/>
            </a:gradFill>
            <a:ln w="9525">
              <a:solidFill>
                <a:srgbClr val="C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rPr>
                <a:t>AI</a:t>
              </a:r>
              <a:endParaRPr kumimoji="0" lang="zh-CN" altLang="en-US" sz="12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187" name="矩形 186">
              <a:extLst>
                <a:ext uri="{FF2B5EF4-FFF2-40B4-BE49-F238E27FC236}">
                  <a16:creationId xmlns:a16="http://schemas.microsoft.com/office/drawing/2014/main" id="{D0AF1209-5DAF-40B8-A13E-209FD105AE8D}"/>
                </a:ext>
              </a:extLst>
            </p:cNvPr>
            <p:cNvSpPr/>
            <p:nvPr/>
          </p:nvSpPr>
          <p:spPr>
            <a:xfrm>
              <a:off x="6510655" y="5130165"/>
              <a:ext cx="528320" cy="323850"/>
            </a:xfrm>
            <a:prstGeom prst="rect">
              <a:avLst/>
            </a:prstGeom>
            <a:gradFill>
              <a:gsLst>
                <a:gs pos="0">
                  <a:schemeClr val="accent1">
                    <a:lumMod val="60000"/>
                    <a:lumOff val="40000"/>
                  </a:schemeClr>
                </a:gs>
                <a:gs pos="100000">
                  <a:schemeClr val="accent1"/>
                </a:gs>
              </a:gsLst>
              <a:lin ang="0" scaled="0"/>
            </a:gra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rPr>
                <a:t>UE</a:t>
              </a: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188" name="组合 187">
            <a:extLst>
              <a:ext uri="{FF2B5EF4-FFF2-40B4-BE49-F238E27FC236}">
                <a16:creationId xmlns:a16="http://schemas.microsoft.com/office/drawing/2014/main" id="{3C5220C6-944C-4867-B84F-FCE034C35C60}"/>
              </a:ext>
            </a:extLst>
          </p:cNvPr>
          <p:cNvGrpSpPr/>
          <p:nvPr/>
        </p:nvGrpSpPr>
        <p:grpSpPr>
          <a:xfrm>
            <a:off x="4534911" y="5350630"/>
            <a:ext cx="528320" cy="497205"/>
            <a:chOff x="8316278" y="4956810"/>
            <a:chExt cx="528320" cy="497205"/>
          </a:xfrm>
        </p:grpSpPr>
        <p:sp>
          <p:nvSpPr>
            <p:cNvPr id="190" name="矩形 189">
              <a:extLst>
                <a:ext uri="{FF2B5EF4-FFF2-40B4-BE49-F238E27FC236}">
                  <a16:creationId xmlns:a16="http://schemas.microsoft.com/office/drawing/2014/main" id="{6A9620CC-A2F3-4ACE-8ED1-2D1919A8A002}"/>
                </a:ext>
              </a:extLst>
            </p:cNvPr>
            <p:cNvSpPr/>
            <p:nvPr/>
          </p:nvSpPr>
          <p:spPr>
            <a:xfrm>
              <a:off x="8316278" y="4956810"/>
              <a:ext cx="528320" cy="167640"/>
            </a:xfrm>
            <a:prstGeom prst="rect">
              <a:avLst/>
            </a:prstGeom>
            <a:gradFill>
              <a:gsLst>
                <a:gs pos="0">
                  <a:schemeClr val="accent1">
                    <a:lumMod val="60000"/>
                    <a:lumOff val="40000"/>
                  </a:schemeClr>
                </a:gs>
                <a:gs pos="100000">
                  <a:schemeClr val="accent1"/>
                </a:gs>
              </a:gsLst>
              <a:lin ang="0" scaled="0"/>
            </a:gra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rPr>
                <a:t>AI</a:t>
              </a: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91" name="矩形 190">
              <a:extLst>
                <a:ext uri="{FF2B5EF4-FFF2-40B4-BE49-F238E27FC236}">
                  <a16:creationId xmlns:a16="http://schemas.microsoft.com/office/drawing/2014/main" id="{CD1F973D-9E33-450B-A38B-FFBEEA7DC7DE}"/>
                </a:ext>
              </a:extLst>
            </p:cNvPr>
            <p:cNvSpPr/>
            <p:nvPr/>
          </p:nvSpPr>
          <p:spPr>
            <a:xfrm>
              <a:off x="8316278" y="5130165"/>
              <a:ext cx="528320" cy="323850"/>
            </a:xfrm>
            <a:prstGeom prst="rect">
              <a:avLst/>
            </a:prstGeom>
            <a:gradFill>
              <a:gsLst>
                <a:gs pos="0">
                  <a:schemeClr val="accent1">
                    <a:lumMod val="60000"/>
                    <a:lumOff val="40000"/>
                  </a:schemeClr>
                </a:gs>
                <a:gs pos="100000">
                  <a:schemeClr val="accent1"/>
                </a:gs>
              </a:gsLst>
              <a:lin ang="0" scaled="0"/>
            </a:gra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rPr>
                <a:t>AF</a:t>
              </a: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192" name="组合 191">
            <a:extLst>
              <a:ext uri="{FF2B5EF4-FFF2-40B4-BE49-F238E27FC236}">
                <a16:creationId xmlns:a16="http://schemas.microsoft.com/office/drawing/2014/main" id="{DED55B31-E982-4369-B0EB-4B03834E8446}"/>
              </a:ext>
            </a:extLst>
          </p:cNvPr>
          <p:cNvGrpSpPr/>
          <p:nvPr/>
        </p:nvGrpSpPr>
        <p:grpSpPr>
          <a:xfrm>
            <a:off x="1993867" y="4132699"/>
            <a:ext cx="269620" cy="1210945"/>
            <a:chOff x="2264030" y="3921760"/>
            <a:chExt cx="269620" cy="833120"/>
          </a:xfrm>
        </p:grpSpPr>
        <p:sp>
          <p:nvSpPr>
            <p:cNvPr id="193" name="箭头: 上下 192">
              <a:extLst>
                <a:ext uri="{FF2B5EF4-FFF2-40B4-BE49-F238E27FC236}">
                  <a16:creationId xmlns:a16="http://schemas.microsoft.com/office/drawing/2014/main" id="{6BCEAC23-A5BE-4F32-8BD1-911FC856C69B}"/>
                </a:ext>
              </a:extLst>
            </p:cNvPr>
            <p:cNvSpPr/>
            <p:nvPr/>
          </p:nvSpPr>
          <p:spPr>
            <a:xfrm>
              <a:off x="2264030" y="3921760"/>
              <a:ext cx="101980" cy="833120"/>
            </a:xfrm>
            <a:prstGeom prst="upDownArrow">
              <a:avLst>
                <a:gd name="adj1" fmla="val 25260"/>
                <a:gd name="adj2" fmla="val 55526"/>
              </a:avLst>
            </a:prstGeom>
            <a:gradFill>
              <a:gsLst>
                <a:gs pos="0">
                  <a:schemeClr val="accent1">
                    <a:lumMod val="60000"/>
                    <a:lumOff val="40000"/>
                  </a:schemeClr>
                </a:gs>
                <a:gs pos="79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94" name="箭头: 下 193">
              <a:extLst>
                <a:ext uri="{FF2B5EF4-FFF2-40B4-BE49-F238E27FC236}">
                  <a16:creationId xmlns:a16="http://schemas.microsoft.com/office/drawing/2014/main" id="{4B24B339-C582-439E-8D67-A2244FDA3F9A}"/>
                </a:ext>
              </a:extLst>
            </p:cNvPr>
            <p:cNvSpPr/>
            <p:nvPr/>
          </p:nvSpPr>
          <p:spPr>
            <a:xfrm>
              <a:off x="2431670" y="3921760"/>
              <a:ext cx="101980" cy="833120"/>
            </a:xfrm>
            <a:prstGeom prst="downArrow">
              <a:avLst>
                <a:gd name="adj1" fmla="val 27584"/>
                <a:gd name="adj2" fmla="val 50000"/>
              </a:avLst>
            </a:prstGeom>
            <a:gradFill>
              <a:gsLst>
                <a:gs pos="0">
                  <a:schemeClr val="accent2">
                    <a:lumMod val="60000"/>
                    <a:lumOff val="40000"/>
                  </a:schemeClr>
                </a:gs>
                <a:gs pos="7900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208" name="组合 207">
            <a:extLst>
              <a:ext uri="{FF2B5EF4-FFF2-40B4-BE49-F238E27FC236}">
                <a16:creationId xmlns:a16="http://schemas.microsoft.com/office/drawing/2014/main" id="{173EEA56-33D2-4C32-BFA3-B88E0CB3DC76}"/>
              </a:ext>
            </a:extLst>
          </p:cNvPr>
          <p:cNvGrpSpPr/>
          <p:nvPr/>
        </p:nvGrpSpPr>
        <p:grpSpPr>
          <a:xfrm>
            <a:off x="2629882" y="5068356"/>
            <a:ext cx="258445" cy="226139"/>
            <a:chOff x="7277735" y="5556251"/>
            <a:chExt cx="1487714" cy="1301749"/>
          </a:xfrm>
        </p:grpSpPr>
        <p:sp>
          <p:nvSpPr>
            <p:cNvPr id="210" name="椭圆 209">
              <a:extLst>
                <a:ext uri="{FF2B5EF4-FFF2-40B4-BE49-F238E27FC236}">
                  <a16:creationId xmlns:a16="http://schemas.microsoft.com/office/drawing/2014/main" id="{531A17D5-73B6-4C1E-9E7C-C189EFF27EAE}"/>
                </a:ext>
              </a:extLst>
            </p:cNvPr>
            <p:cNvSpPr/>
            <p:nvPr/>
          </p:nvSpPr>
          <p:spPr>
            <a:xfrm>
              <a:off x="7277735" y="5850696"/>
              <a:ext cx="278941" cy="278941"/>
            </a:xfrm>
            <a:prstGeom prst="ellipse">
              <a:avLst/>
            </a:prstGeom>
            <a:solidFill>
              <a:srgbClr val="FFC000"/>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11" name="椭圆 210">
              <a:extLst>
                <a:ext uri="{FF2B5EF4-FFF2-40B4-BE49-F238E27FC236}">
                  <a16:creationId xmlns:a16="http://schemas.microsoft.com/office/drawing/2014/main" id="{25098E90-3156-4229-A20F-D5D8328C349E}"/>
                </a:ext>
              </a:extLst>
            </p:cNvPr>
            <p:cNvSpPr/>
            <p:nvPr/>
          </p:nvSpPr>
          <p:spPr>
            <a:xfrm>
              <a:off x="7277735" y="6393094"/>
              <a:ext cx="278941" cy="278941"/>
            </a:xfrm>
            <a:prstGeom prst="ellipse">
              <a:avLst/>
            </a:prstGeom>
            <a:solidFill>
              <a:srgbClr val="FFC000"/>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13" name="椭圆 212">
              <a:extLst>
                <a:ext uri="{FF2B5EF4-FFF2-40B4-BE49-F238E27FC236}">
                  <a16:creationId xmlns:a16="http://schemas.microsoft.com/office/drawing/2014/main" id="{9E82DCB0-337B-451F-A076-3736796773DC}"/>
                </a:ext>
              </a:extLst>
            </p:cNvPr>
            <p:cNvSpPr/>
            <p:nvPr/>
          </p:nvSpPr>
          <p:spPr>
            <a:xfrm>
              <a:off x="7882122" y="5556251"/>
              <a:ext cx="278941" cy="278941"/>
            </a:xfrm>
            <a:prstGeom prst="ellipse">
              <a:avLst/>
            </a:prstGeom>
            <a:solidFill>
              <a:schemeClr val="accent2"/>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14" name="椭圆 213">
              <a:extLst>
                <a:ext uri="{FF2B5EF4-FFF2-40B4-BE49-F238E27FC236}">
                  <a16:creationId xmlns:a16="http://schemas.microsoft.com/office/drawing/2014/main" id="{479246E3-32E1-4B42-B8C6-47425E7677C4}"/>
                </a:ext>
              </a:extLst>
            </p:cNvPr>
            <p:cNvSpPr/>
            <p:nvPr/>
          </p:nvSpPr>
          <p:spPr>
            <a:xfrm>
              <a:off x="7882122" y="6067655"/>
              <a:ext cx="278941" cy="278941"/>
            </a:xfrm>
            <a:prstGeom prst="ellipse">
              <a:avLst/>
            </a:prstGeom>
            <a:solidFill>
              <a:schemeClr val="accent2"/>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16" name="椭圆 215">
              <a:extLst>
                <a:ext uri="{FF2B5EF4-FFF2-40B4-BE49-F238E27FC236}">
                  <a16:creationId xmlns:a16="http://schemas.microsoft.com/office/drawing/2014/main" id="{58E5E633-2328-4F61-9DD3-5C0E86AFF314}"/>
                </a:ext>
              </a:extLst>
            </p:cNvPr>
            <p:cNvSpPr/>
            <p:nvPr/>
          </p:nvSpPr>
          <p:spPr>
            <a:xfrm>
              <a:off x="7882122" y="6579059"/>
              <a:ext cx="278941" cy="278941"/>
            </a:xfrm>
            <a:prstGeom prst="ellipse">
              <a:avLst/>
            </a:prstGeom>
            <a:solidFill>
              <a:schemeClr val="accent2"/>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17" name="椭圆 216">
              <a:extLst>
                <a:ext uri="{FF2B5EF4-FFF2-40B4-BE49-F238E27FC236}">
                  <a16:creationId xmlns:a16="http://schemas.microsoft.com/office/drawing/2014/main" id="{528267D3-1C26-4554-A6E3-B01CC36438A4}"/>
                </a:ext>
              </a:extLst>
            </p:cNvPr>
            <p:cNvSpPr/>
            <p:nvPr/>
          </p:nvSpPr>
          <p:spPr>
            <a:xfrm>
              <a:off x="8486508" y="6393094"/>
              <a:ext cx="278941" cy="278941"/>
            </a:xfrm>
            <a:prstGeom prst="ellipse">
              <a:avLst/>
            </a:prstGeom>
            <a:solidFill>
              <a:schemeClr val="accent3"/>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19" name="椭圆 218">
              <a:extLst>
                <a:ext uri="{FF2B5EF4-FFF2-40B4-BE49-F238E27FC236}">
                  <a16:creationId xmlns:a16="http://schemas.microsoft.com/office/drawing/2014/main" id="{01F5CAFB-475E-47EC-97BD-A6CC2A80AAC7}"/>
                </a:ext>
              </a:extLst>
            </p:cNvPr>
            <p:cNvSpPr/>
            <p:nvPr/>
          </p:nvSpPr>
          <p:spPr>
            <a:xfrm>
              <a:off x="8486508" y="5850696"/>
              <a:ext cx="278941" cy="278941"/>
            </a:xfrm>
            <a:prstGeom prst="ellipse">
              <a:avLst/>
            </a:prstGeom>
            <a:solidFill>
              <a:schemeClr val="accent3"/>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cxnSp>
          <p:nvCxnSpPr>
            <p:cNvPr id="220" name="直接连接符 219">
              <a:extLst>
                <a:ext uri="{FF2B5EF4-FFF2-40B4-BE49-F238E27FC236}">
                  <a16:creationId xmlns:a16="http://schemas.microsoft.com/office/drawing/2014/main" id="{16777340-D4A1-48CB-92F1-B710E90DFCDB}"/>
                </a:ext>
              </a:extLst>
            </p:cNvPr>
            <p:cNvCxnSpPr>
              <a:cxnSpLocks/>
              <a:stCxn id="210" idx="6"/>
              <a:endCxn id="213" idx="3"/>
            </p:cNvCxnSpPr>
            <p:nvPr/>
          </p:nvCxnSpPr>
          <p:spPr>
            <a:xfrm flipV="1">
              <a:off x="7556676" y="5794342"/>
              <a:ext cx="366296" cy="195825"/>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19ACD15B-17DB-4AF1-A429-783B6B5B3508}"/>
                </a:ext>
              </a:extLst>
            </p:cNvPr>
            <p:cNvCxnSpPr>
              <a:cxnSpLocks/>
              <a:stCxn id="216" idx="6"/>
              <a:endCxn id="217" idx="2"/>
            </p:cNvCxnSpPr>
            <p:nvPr/>
          </p:nvCxnSpPr>
          <p:spPr>
            <a:xfrm flipV="1">
              <a:off x="8161063" y="6532565"/>
              <a:ext cx="325445" cy="185965"/>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188ACA9A-C107-4826-A146-38E2C6AE767E}"/>
                </a:ext>
              </a:extLst>
            </p:cNvPr>
            <p:cNvCxnSpPr>
              <a:cxnSpLocks/>
              <a:stCxn id="211" idx="7"/>
              <a:endCxn id="213" idx="3"/>
            </p:cNvCxnSpPr>
            <p:nvPr/>
          </p:nvCxnSpPr>
          <p:spPr>
            <a:xfrm flipV="1">
              <a:off x="7515826" y="5794342"/>
              <a:ext cx="407146" cy="639602"/>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89B286B6-65AA-468D-8A08-6179E3E24E84}"/>
                </a:ext>
              </a:extLst>
            </p:cNvPr>
            <p:cNvCxnSpPr>
              <a:cxnSpLocks/>
              <a:stCxn id="216" idx="2"/>
              <a:endCxn id="210" idx="6"/>
            </p:cNvCxnSpPr>
            <p:nvPr/>
          </p:nvCxnSpPr>
          <p:spPr>
            <a:xfrm flipH="1" flipV="1">
              <a:off x="7556676" y="5990167"/>
              <a:ext cx="325446" cy="72836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339A6C2D-A443-4555-AA42-5011CE679F10}"/>
                </a:ext>
              </a:extLst>
            </p:cNvPr>
            <p:cNvCxnSpPr>
              <a:cxnSpLocks/>
              <a:stCxn id="219" idx="2"/>
              <a:endCxn id="213" idx="5"/>
            </p:cNvCxnSpPr>
            <p:nvPr/>
          </p:nvCxnSpPr>
          <p:spPr>
            <a:xfrm flipH="1" flipV="1">
              <a:off x="8120213" y="5794342"/>
              <a:ext cx="366295" cy="195825"/>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E708E1F1-ABD3-4C57-AE9D-1F3F6E675968}"/>
                </a:ext>
              </a:extLst>
            </p:cNvPr>
            <p:cNvCxnSpPr>
              <a:cxnSpLocks/>
              <a:stCxn id="217" idx="2"/>
              <a:endCxn id="213" idx="5"/>
            </p:cNvCxnSpPr>
            <p:nvPr/>
          </p:nvCxnSpPr>
          <p:spPr>
            <a:xfrm flipH="1" flipV="1">
              <a:off x="8120213" y="5794342"/>
              <a:ext cx="366295" cy="73822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12C2DF92-ABB4-4DBA-BB28-C9172387FAAD}"/>
                </a:ext>
              </a:extLst>
            </p:cNvPr>
            <p:cNvCxnSpPr>
              <a:cxnSpLocks/>
              <a:stCxn id="216" idx="6"/>
              <a:endCxn id="219" idx="2"/>
            </p:cNvCxnSpPr>
            <p:nvPr/>
          </p:nvCxnSpPr>
          <p:spPr>
            <a:xfrm flipV="1">
              <a:off x="8161063" y="5990167"/>
              <a:ext cx="325445" cy="72836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id="{7329CAC8-D12E-4CBC-84C6-F38BE33A45B4}"/>
                </a:ext>
              </a:extLst>
            </p:cNvPr>
            <p:cNvCxnSpPr>
              <a:cxnSpLocks/>
              <a:stCxn id="210" idx="6"/>
              <a:endCxn id="214" idx="2"/>
            </p:cNvCxnSpPr>
            <p:nvPr/>
          </p:nvCxnSpPr>
          <p:spPr>
            <a:xfrm>
              <a:off x="7556676" y="5990167"/>
              <a:ext cx="325446" cy="216959"/>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a16="http://schemas.microsoft.com/office/drawing/2014/main" id="{D09A72A2-5088-4303-A40F-EC692A1D81C2}"/>
                </a:ext>
              </a:extLst>
            </p:cNvPr>
            <p:cNvCxnSpPr>
              <a:cxnSpLocks/>
              <a:stCxn id="214" idx="5"/>
              <a:endCxn id="217" idx="2"/>
            </p:cNvCxnSpPr>
            <p:nvPr/>
          </p:nvCxnSpPr>
          <p:spPr>
            <a:xfrm>
              <a:off x="8120213" y="6305746"/>
              <a:ext cx="366295" cy="226819"/>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id="{01319462-7505-4F4D-AE19-DCA187E4E06F}"/>
                </a:ext>
              </a:extLst>
            </p:cNvPr>
            <p:cNvCxnSpPr>
              <a:cxnSpLocks/>
              <a:stCxn id="211" idx="7"/>
              <a:endCxn id="216" idx="2"/>
            </p:cNvCxnSpPr>
            <p:nvPr/>
          </p:nvCxnSpPr>
          <p:spPr>
            <a:xfrm>
              <a:off x="7515826" y="6433944"/>
              <a:ext cx="366296" cy="284586"/>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id="{5605E0AC-B4BF-4B1A-AFC6-7697FE113B39}"/>
                </a:ext>
              </a:extLst>
            </p:cNvPr>
            <p:cNvCxnSpPr>
              <a:cxnSpLocks/>
              <a:stCxn id="211" idx="7"/>
              <a:endCxn id="214" idx="2"/>
            </p:cNvCxnSpPr>
            <p:nvPr/>
          </p:nvCxnSpPr>
          <p:spPr>
            <a:xfrm flipV="1">
              <a:off x="7515826" y="6207126"/>
              <a:ext cx="366296" cy="22681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id="{9DD038E2-3EE1-495C-85F5-488339080BD5}"/>
                </a:ext>
              </a:extLst>
            </p:cNvPr>
            <p:cNvCxnSpPr>
              <a:cxnSpLocks/>
              <a:endCxn id="219" idx="2"/>
            </p:cNvCxnSpPr>
            <p:nvPr/>
          </p:nvCxnSpPr>
          <p:spPr>
            <a:xfrm flipV="1">
              <a:off x="8163560" y="5990167"/>
              <a:ext cx="322948" cy="23791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88" name="组合 287">
            <a:extLst>
              <a:ext uri="{FF2B5EF4-FFF2-40B4-BE49-F238E27FC236}">
                <a16:creationId xmlns:a16="http://schemas.microsoft.com/office/drawing/2014/main" id="{FA9CEE85-11CD-4E93-9301-46BFEE5C8572}"/>
              </a:ext>
            </a:extLst>
          </p:cNvPr>
          <p:cNvGrpSpPr/>
          <p:nvPr/>
        </p:nvGrpSpPr>
        <p:grpSpPr>
          <a:xfrm>
            <a:off x="3581112" y="5068356"/>
            <a:ext cx="258445" cy="226139"/>
            <a:chOff x="7277735" y="5556251"/>
            <a:chExt cx="1487714" cy="1301749"/>
          </a:xfrm>
        </p:grpSpPr>
        <p:sp>
          <p:nvSpPr>
            <p:cNvPr id="289" name="椭圆 288">
              <a:extLst>
                <a:ext uri="{FF2B5EF4-FFF2-40B4-BE49-F238E27FC236}">
                  <a16:creationId xmlns:a16="http://schemas.microsoft.com/office/drawing/2014/main" id="{61A2DEAB-B159-458D-94DB-FF8901D751AC}"/>
                </a:ext>
              </a:extLst>
            </p:cNvPr>
            <p:cNvSpPr/>
            <p:nvPr/>
          </p:nvSpPr>
          <p:spPr>
            <a:xfrm>
              <a:off x="7277735" y="5850696"/>
              <a:ext cx="278941" cy="278941"/>
            </a:xfrm>
            <a:prstGeom prst="ellipse">
              <a:avLst/>
            </a:prstGeom>
            <a:solidFill>
              <a:srgbClr val="FFC000"/>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90" name="椭圆 289">
              <a:extLst>
                <a:ext uri="{FF2B5EF4-FFF2-40B4-BE49-F238E27FC236}">
                  <a16:creationId xmlns:a16="http://schemas.microsoft.com/office/drawing/2014/main" id="{46315720-3E56-4128-A7A6-49007815CE57}"/>
                </a:ext>
              </a:extLst>
            </p:cNvPr>
            <p:cNvSpPr/>
            <p:nvPr/>
          </p:nvSpPr>
          <p:spPr>
            <a:xfrm>
              <a:off x="7277735" y="6393094"/>
              <a:ext cx="278941" cy="278941"/>
            </a:xfrm>
            <a:prstGeom prst="ellipse">
              <a:avLst/>
            </a:prstGeom>
            <a:solidFill>
              <a:srgbClr val="FFC000"/>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91" name="椭圆 290">
              <a:extLst>
                <a:ext uri="{FF2B5EF4-FFF2-40B4-BE49-F238E27FC236}">
                  <a16:creationId xmlns:a16="http://schemas.microsoft.com/office/drawing/2014/main" id="{BB55D076-2E27-4544-8F2D-630711E80F89}"/>
                </a:ext>
              </a:extLst>
            </p:cNvPr>
            <p:cNvSpPr/>
            <p:nvPr/>
          </p:nvSpPr>
          <p:spPr>
            <a:xfrm>
              <a:off x="7882122" y="5556251"/>
              <a:ext cx="278941" cy="278941"/>
            </a:xfrm>
            <a:prstGeom prst="ellipse">
              <a:avLst/>
            </a:prstGeom>
            <a:solidFill>
              <a:schemeClr val="accent2"/>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97" name="椭圆 296">
              <a:extLst>
                <a:ext uri="{FF2B5EF4-FFF2-40B4-BE49-F238E27FC236}">
                  <a16:creationId xmlns:a16="http://schemas.microsoft.com/office/drawing/2014/main" id="{ED178F46-10F5-4D77-BA11-EBCA0A577863}"/>
                </a:ext>
              </a:extLst>
            </p:cNvPr>
            <p:cNvSpPr/>
            <p:nvPr/>
          </p:nvSpPr>
          <p:spPr>
            <a:xfrm>
              <a:off x="7882122" y="6067655"/>
              <a:ext cx="278941" cy="278941"/>
            </a:xfrm>
            <a:prstGeom prst="ellipse">
              <a:avLst/>
            </a:prstGeom>
            <a:solidFill>
              <a:schemeClr val="accent2"/>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98" name="椭圆 297">
              <a:extLst>
                <a:ext uri="{FF2B5EF4-FFF2-40B4-BE49-F238E27FC236}">
                  <a16:creationId xmlns:a16="http://schemas.microsoft.com/office/drawing/2014/main" id="{D6699336-D144-419F-800E-2FAB02B50106}"/>
                </a:ext>
              </a:extLst>
            </p:cNvPr>
            <p:cNvSpPr/>
            <p:nvPr/>
          </p:nvSpPr>
          <p:spPr>
            <a:xfrm>
              <a:off x="7882122" y="6579059"/>
              <a:ext cx="278941" cy="278941"/>
            </a:xfrm>
            <a:prstGeom prst="ellipse">
              <a:avLst/>
            </a:prstGeom>
            <a:solidFill>
              <a:schemeClr val="accent2"/>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99" name="椭圆 298">
              <a:extLst>
                <a:ext uri="{FF2B5EF4-FFF2-40B4-BE49-F238E27FC236}">
                  <a16:creationId xmlns:a16="http://schemas.microsoft.com/office/drawing/2014/main" id="{28A0CC63-21AC-4CC6-A327-527F73E8F64B}"/>
                </a:ext>
              </a:extLst>
            </p:cNvPr>
            <p:cNvSpPr/>
            <p:nvPr/>
          </p:nvSpPr>
          <p:spPr>
            <a:xfrm>
              <a:off x="8486508" y="6393094"/>
              <a:ext cx="278941" cy="278941"/>
            </a:xfrm>
            <a:prstGeom prst="ellipse">
              <a:avLst/>
            </a:prstGeom>
            <a:solidFill>
              <a:schemeClr val="accent3"/>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00" name="椭圆 299">
              <a:extLst>
                <a:ext uri="{FF2B5EF4-FFF2-40B4-BE49-F238E27FC236}">
                  <a16:creationId xmlns:a16="http://schemas.microsoft.com/office/drawing/2014/main" id="{58314C5E-EE73-41FE-BA22-F6A52AF21ED2}"/>
                </a:ext>
              </a:extLst>
            </p:cNvPr>
            <p:cNvSpPr/>
            <p:nvPr/>
          </p:nvSpPr>
          <p:spPr>
            <a:xfrm>
              <a:off x="8486508" y="5850696"/>
              <a:ext cx="278941" cy="278941"/>
            </a:xfrm>
            <a:prstGeom prst="ellipse">
              <a:avLst/>
            </a:prstGeom>
            <a:solidFill>
              <a:schemeClr val="accent3"/>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cxnSp>
          <p:nvCxnSpPr>
            <p:cNvPr id="301" name="直接连接符 300">
              <a:extLst>
                <a:ext uri="{FF2B5EF4-FFF2-40B4-BE49-F238E27FC236}">
                  <a16:creationId xmlns:a16="http://schemas.microsoft.com/office/drawing/2014/main" id="{AE601647-A50E-4A94-95B3-049F1B11EF29}"/>
                </a:ext>
              </a:extLst>
            </p:cNvPr>
            <p:cNvCxnSpPr>
              <a:cxnSpLocks/>
              <a:stCxn id="289" idx="6"/>
              <a:endCxn id="291" idx="3"/>
            </p:cNvCxnSpPr>
            <p:nvPr/>
          </p:nvCxnSpPr>
          <p:spPr>
            <a:xfrm flipV="1">
              <a:off x="7556676" y="5794342"/>
              <a:ext cx="366296" cy="195825"/>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2" name="直接连接符 301">
              <a:extLst>
                <a:ext uri="{FF2B5EF4-FFF2-40B4-BE49-F238E27FC236}">
                  <a16:creationId xmlns:a16="http://schemas.microsoft.com/office/drawing/2014/main" id="{8845F3DA-79ED-490B-816A-7CA0E2976CFC}"/>
                </a:ext>
              </a:extLst>
            </p:cNvPr>
            <p:cNvCxnSpPr>
              <a:cxnSpLocks/>
              <a:stCxn id="298" idx="6"/>
              <a:endCxn id="299" idx="2"/>
            </p:cNvCxnSpPr>
            <p:nvPr/>
          </p:nvCxnSpPr>
          <p:spPr>
            <a:xfrm flipV="1">
              <a:off x="8161063" y="6532565"/>
              <a:ext cx="325445" cy="185965"/>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3" name="直接连接符 302">
              <a:extLst>
                <a:ext uri="{FF2B5EF4-FFF2-40B4-BE49-F238E27FC236}">
                  <a16:creationId xmlns:a16="http://schemas.microsoft.com/office/drawing/2014/main" id="{ACD05A5E-290A-4BA5-8215-EF631C531C65}"/>
                </a:ext>
              </a:extLst>
            </p:cNvPr>
            <p:cNvCxnSpPr>
              <a:cxnSpLocks/>
              <a:stCxn id="290" idx="7"/>
              <a:endCxn id="291" idx="3"/>
            </p:cNvCxnSpPr>
            <p:nvPr/>
          </p:nvCxnSpPr>
          <p:spPr>
            <a:xfrm flipV="1">
              <a:off x="7515826" y="5794342"/>
              <a:ext cx="407146" cy="639602"/>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5" name="直接连接符 304">
              <a:extLst>
                <a:ext uri="{FF2B5EF4-FFF2-40B4-BE49-F238E27FC236}">
                  <a16:creationId xmlns:a16="http://schemas.microsoft.com/office/drawing/2014/main" id="{416E2606-F949-4E56-8467-1EA4F8E8112B}"/>
                </a:ext>
              </a:extLst>
            </p:cNvPr>
            <p:cNvCxnSpPr>
              <a:cxnSpLocks/>
              <a:stCxn id="298" idx="2"/>
              <a:endCxn id="289" idx="6"/>
            </p:cNvCxnSpPr>
            <p:nvPr/>
          </p:nvCxnSpPr>
          <p:spPr>
            <a:xfrm flipH="1" flipV="1">
              <a:off x="7556676" y="5990167"/>
              <a:ext cx="325446" cy="72836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6" name="直接连接符 305">
              <a:extLst>
                <a:ext uri="{FF2B5EF4-FFF2-40B4-BE49-F238E27FC236}">
                  <a16:creationId xmlns:a16="http://schemas.microsoft.com/office/drawing/2014/main" id="{978DE917-6102-40A1-9F39-1DBA00566A5A}"/>
                </a:ext>
              </a:extLst>
            </p:cNvPr>
            <p:cNvCxnSpPr>
              <a:cxnSpLocks/>
              <a:stCxn id="300" idx="2"/>
              <a:endCxn id="291" idx="5"/>
            </p:cNvCxnSpPr>
            <p:nvPr/>
          </p:nvCxnSpPr>
          <p:spPr>
            <a:xfrm flipH="1" flipV="1">
              <a:off x="8120213" y="5794342"/>
              <a:ext cx="366295" cy="195825"/>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8" name="直接连接符 307">
              <a:extLst>
                <a:ext uri="{FF2B5EF4-FFF2-40B4-BE49-F238E27FC236}">
                  <a16:creationId xmlns:a16="http://schemas.microsoft.com/office/drawing/2014/main" id="{F8D6A408-CA48-411C-80DE-43D4785F3822}"/>
                </a:ext>
              </a:extLst>
            </p:cNvPr>
            <p:cNvCxnSpPr>
              <a:cxnSpLocks/>
              <a:stCxn id="299" idx="2"/>
              <a:endCxn id="291" idx="5"/>
            </p:cNvCxnSpPr>
            <p:nvPr/>
          </p:nvCxnSpPr>
          <p:spPr>
            <a:xfrm flipH="1" flipV="1">
              <a:off x="8120213" y="5794342"/>
              <a:ext cx="366295" cy="73822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9" name="直接连接符 308">
              <a:extLst>
                <a:ext uri="{FF2B5EF4-FFF2-40B4-BE49-F238E27FC236}">
                  <a16:creationId xmlns:a16="http://schemas.microsoft.com/office/drawing/2014/main" id="{C77E3767-0A02-4919-B19B-F1C4A68BE200}"/>
                </a:ext>
              </a:extLst>
            </p:cNvPr>
            <p:cNvCxnSpPr>
              <a:cxnSpLocks/>
              <a:stCxn id="298" idx="6"/>
              <a:endCxn id="300" idx="2"/>
            </p:cNvCxnSpPr>
            <p:nvPr/>
          </p:nvCxnSpPr>
          <p:spPr>
            <a:xfrm flipV="1">
              <a:off x="8161063" y="5990167"/>
              <a:ext cx="325445" cy="72836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1" name="直接连接符 310">
              <a:extLst>
                <a:ext uri="{FF2B5EF4-FFF2-40B4-BE49-F238E27FC236}">
                  <a16:creationId xmlns:a16="http://schemas.microsoft.com/office/drawing/2014/main" id="{2AE8DD80-F429-421F-8331-463368167E0E}"/>
                </a:ext>
              </a:extLst>
            </p:cNvPr>
            <p:cNvCxnSpPr>
              <a:cxnSpLocks/>
              <a:stCxn id="289" idx="6"/>
              <a:endCxn id="297" idx="2"/>
            </p:cNvCxnSpPr>
            <p:nvPr/>
          </p:nvCxnSpPr>
          <p:spPr>
            <a:xfrm>
              <a:off x="7556676" y="5990167"/>
              <a:ext cx="325446" cy="216959"/>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2" name="直接连接符 311">
              <a:extLst>
                <a:ext uri="{FF2B5EF4-FFF2-40B4-BE49-F238E27FC236}">
                  <a16:creationId xmlns:a16="http://schemas.microsoft.com/office/drawing/2014/main" id="{479A0016-5379-435E-AF50-7557D20BEB27}"/>
                </a:ext>
              </a:extLst>
            </p:cNvPr>
            <p:cNvCxnSpPr>
              <a:cxnSpLocks/>
              <a:stCxn id="297" idx="5"/>
              <a:endCxn id="299" idx="2"/>
            </p:cNvCxnSpPr>
            <p:nvPr/>
          </p:nvCxnSpPr>
          <p:spPr>
            <a:xfrm>
              <a:off x="8120213" y="6305746"/>
              <a:ext cx="366295" cy="226819"/>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4" name="直接连接符 313">
              <a:extLst>
                <a:ext uri="{FF2B5EF4-FFF2-40B4-BE49-F238E27FC236}">
                  <a16:creationId xmlns:a16="http://schemas.microsoft.com/office/drawing/2014/main" id="{C69ED9FD-4EAA-4EEC-89C8-703DB313B9F4}"/>
                </a:ext>
              </a:extLst>
            </p:cNvPr>
            <p:cNvCxnSpPr>
              <a:cxnSpLocks/>
              <a:stCxn id="290" idx="7"/>
              <a:endCxn id="298" idx="2"/>
            </p:cNvCxnSpPr>
            <p:nvPr/>
          </p:nvCxnSpPr>
          <p:spPr>
            <a:xfrm>
              <a:off x="7515826" y="6433944"/>
              <a:ext cx="366296" cy="284586"/>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5" name="直接连接符 324">
              <a:extLst>
                <a:ext uri="{FF2B5EF4-FFF2-40B4-BE49-F238E27FC236}">
                  <a16:creationId xmlns:a16="http://schemas.microsoft.com/office/drawing/2014/main" id="{4260CDFC-7C65-4F72-89D7-0D2283EB3227}"/>
                </a:ext>
              </a:extLst>
            </p:cNvPr>
            <p:cNvCxnSpPr>
              <a:cxnSpLocks/>
              <a:stCxn id="290" idx="7"/>
              <a:endCxn id="297" idx="2"/>
            </p:cNvCxnSpPr>
            <p:nvPr/>
          </p:nvCxnSpPr>
          <p:spPr>
            <a:xfrm flipV="1">
              <a:off x="7515826" y="6207126"/>
              <a:ext cx="366296" cy="22681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6" name="直接连接符 325">
              <a:extLst>
                <a:ext uri="{FF2B5EF4-FFF2-40B4-BE49-F238E27FC236}">
                  <a16:creationId xmlns:a16="http://schemas.microsoft.com/office/drawing/2014/main" id="{C26BB19A-775C-4324-B0FB-9E51C8F14E34}"/>
                </a:ext>
              </a:extLst>
            </p:cNvPr>
            <p:cNvCxnSpPr>
              <a:cxnSpLocks/>
              <a:endCxn id="300" idx="2"/>
            </p:cNvCxnSpPr>
            <p:nvPr/>
          </p:nvCxnSpPr>
          <p:spPr>
            <a:xfrm flipV="1">
              <a:off x="8163560" y="5990167"/>
              <a:ext cx="322948" cy="23791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27" name="组合 326">
            <a:extLst>
              <a:ext uri="{FF2B5EF4-FFF2-40B4-BE49-F238E27FC236}">
                <a16:creationId xmlns:a16="http://schemas.microsoft.com/office/drawing/2014/main" id="{7CCC57DC-D25F-4FD8-A2E4-75CBCA56EB56}"/>
              </a:ext>
            </a:extLst>
          </p:cNvPr>
          <p:cNvGrpSpPr/>
          <p:nvPr/>
        </p:nvGrpSpPr>
        <p:grpSpPr>
          <a:xfrm>
            <a:off x="4525992" y="5068356"/>
            <a:ext cx="258445" cy="226139"/>
            <a:chOff x="7277735" y="5556251"/>
            <a:chExt cx="1487714" cy="1301749"/>
          </a:xfrm>
        </p:grpSpPr>
        <p:sp>
          <p:nvSpPr>
            <p:cNvPr id="328" name="椭圆 327">
              <a:extLst>
                <a:ext uri="{FF2B5EF4-FFF2-40B4-BE49-F238E27FC236}">
                  <a16:creationId xmlns:a16="http://schemas.microsoft.com/office/drawing/2014/main" id="{856E12E8-ABA1-4C38-94F8-28A5440A3C40}"/>
                </a:ext>
              </a:extLst>
            </p:cNvPr>
            <p:cNvSpPr/>
            <p:nvPr/>
          </p:nvSpPr>
          <p:spPr>
            <a:xfrm>
              <a:off x="7277735" y="5850696"/>
              <a:ext cx="278941" cy="278941"/>
            </a:xfrm>
            <a:prstGeom prst="ellipse">
              <a:avLst/>
            </a:prstGeom>
            <a:solidFill>
              <a:srgbClr val="FFC000"/>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29" name="椭圆 328">
              <a:extLst>
                <a:ext uri="{FF2B5EF4-FFF2-40B4-BE49-F238E27FC236}">
                  <a16:creationId xmlns:a16="http://schemas.microsoft.com/office/drawing/2014/main" id="{99CE3B6F-CBF5-4230-9396-539C13295192}"/>
                </a:ext>
              </a:extLst>
            </p:cNvPr>
            <p:cNvSpPr/>
            <p:nvPr/>
          </p:nvSpPr>
          <p:spPr>
            <a:xfrm>
              <a:off x="7277735" y="6393094"/>
              <a:ext cx="278941" cy="278941"/>
            </a:xfrm>
            <a:prstGeom prst="ellipse">
              <a:avLst/>
            </a:prstGeom>
            <a:solidFill>
              <a:srgbClr val="FFC000"/>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30" name="椭圆 329">
              <a:extLst>
                <a:ext uri="{FF2B5EF4-FFF2-40B4-BE49-F238E27FC236}">
                  <a16:creationId xmlns:a16="http://schemas.microsoft.com/office/drawing/2014/main" id="{4174D73A-3658-4705-B89A-025FED64E786}"/>
                </a:ext>
              </a:extLst>
            </p:cNvPr>
            <p:cNvSpPr/>
            <p:nvPr/>
          </p:nvSpPr>
          <p:spPr>
            <a:xfrm>
              <a:off x="7882122" y="5556251"/>
              <a:ext cx="278941" cy="278941"/>
            </a:xfrm>
            <a:prstGeom prst="ellipse">
              <a:avLst/>
            </a:prstGeom>
            <a:solidFill>
              <a:schemeClr val="accent2"/>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39" name="椭圆 338">
              <a:extLst>
                <a:ext uri="{FF2B5EF4-FFF2-40B4-BE49-F238E27FC236}">
                  <a16:creationId xmlns:a16="http://schemas.microsoft.com/office/drawing/2014/main" id="{2C42C189-CD60-45F2-87F3-DF60C7378EE1}"/>
                </a:ext>
              </a:extLst>
            </p:cNvPr>
            <p:cNvSpPr/>
            <p:nvPr/>
          </p:nvSpPr>
          <p:spPr>
            <a:xfrm>
              <a:off x="7882122" y="6067655"/>
              <a:ext cx="278941" cy="278941"/>
            </a:xfrm>
            <a:prstGeom prst="ellipse">
              <a:avLst/>
            </a:prstGeom>
            <a:solidFill>
              <a:schemeClr val="accent2"/>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40" name="椭圆 339">
              <a:extLst>
                <a:ext uri="{FF2B5EF4-FFF2-40B4-BE49-F238E27FC236}">
                  <a16:creationId xmlns:a16="http://schemas.microsoft.com/office/drawing/2014/main" id="{2A25824C-BBE7-410A-964A-F0D7E1C5A391}"/>
                </a:ext>
              </a:extLst>
            </p:cNvPr>
            <p:cNvSpPr/>
            <p:nvPr/>
          </p:nvSpPr>
          <p:spPr>
            <a:xfrm>
              <a:off x="7882122" y="6579059"/>
              <a:ext cx="278941" cy="278941"/>
            </a:xfrm>
            <a:prstGeom prst="ellipse">
              <a:avLst/>
            </a:prstGeom>
            <a:solidFill>
              <a:schemeClr val="accent2"/>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41" name="椭圆 340">
              <a:extLst>
                <a:ext uri="{FF2B5EF4-FFF2-40B4-BE49-F238E27FC236}">
                  <a16:creationId xmlns:a16="http://schemas.microsoft.com/office/drawing/2014/main" id="{793BD62E-DC26-40A9-9919-2F92AC058E81}"/>
                </a:ext>
              </a:extLst>
            </p:cNvPr>
            <p:cNvSpPr/>
            <p:nvPr/>
          </p:nvSpPr>
          <p:spPr>
            <a:xfrm>
              <a:off x="8486508" y="6393094"/>
              <a:ext cx="278941" cy="278941"/>
            </a:xfrm>
            <a:prstGeom prst="ellipse">
              <a:avLst/>
            </a:prstGeom>
            <a:solidFill>
              <a:schemeClr val="accent3"/>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42" name="椭圆 341">
              <a:extLst>
                <a:ext uri="{FF2B5EF4-FFF2-40B4-BE49-F238E27FC236}">
                  <a16:creationId xmlns:a16="http://schemas.microsoft.com/office/drawing/2014/main" id="{E70C5D2C-27DA-4494-A964-71908C566363}"/>
                </a:ext>
              </a:extLst>
            </p:cNvPr>
            <p:cNvSpPr/>
            <p:nvPr/>
          </p:nvSpPr>
          <p:spPr>
            <a:xfrm>
              <a:off x="8486508" y="5850696"/>
              <a:ext cx="278941" cy="278941"/>
            </a:xfrm>
            <a:prstGeom prst="ellipse">
              <a:avLst/>
            </a:prstGeom>
            <a:solidFill>
              <a:schemeClr val="accent3"/>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cxnSp>
          <p:nvCxnSpPr>
            <p:cNvPr id="343" name="直接连接符 342">
              <a:extLst>
                <a:ext uri="{FF2B5EF4-FFF2-40B4-BE49-F238E27FC236}">
                  <a16:creationId xmlns:a16="http://schemas.microsoft.com/office/drawing/2014/main" id="{31FB494A-3CC7-443F-85CA-DE2562AA0F9D}"/>
                </a:ext>
              </a:extLst>
            </p:cNvPr>
            <p:cNvCxnSpPr>
              <a:cxnSpLocks/>
              <a:stCxn id="328" idx="6"/>
              <a:endCxn id="330" idx="3"/>
            </p:cNvCxnSpPr>
            <p:nvPr/>
          </p:nvCxnSpPr>
          <p:spPr>
            <a:xfrm flipV="1">
              <a:off x="7556676" y="5794342"/>
              <a:ext cx="366296" cy="195825"/>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a16="http://schemas.microsoft.com/office/drawing/2014/main" id="{98823E11-4A44-421F-8DF7-AEA5F4D69F6A}"/>
                </a:ext>
              </a:extLst>
            </p:cNvPr>
            <p:cNvCxnSpPr>
              <a:cxnSpLocks/>
              <a:stCxn id="340" idx="6"/>
              <a:endCxn id="341" idx="2"/>
            </p:cNvCxnSpPr>
            <p:nvPr/>
          </p:nvCxnSpPr>
          <p:spPr>
            <a:xfrm flipV="1">
              <a:off x="8161063" y="6532565"/>
              <a:ext cx="325445" cy="185965"/>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6" name="直接连接符 345">
              <a:extLst>
                <a:ext uri="{FF2B5EF4-FFF2-40B4-BE49-F238E27FC236}">
                  <a16:creationId xmlns:a16="http://schemas.microsoft.com/office/drawing/2014/main" id="{8C94F807-8425-49F0-8FAC-447AC30E6603}"/>
                </a:ext>
              </a:extLst>
            </p:cNvPr>
            <p:cNvCxnSpPr>
              <a:cxnSpLocks/>
              <a:stCxn id="329" idx="7"/>
              <a:endCxn id="330" idx="3"/>
            </p:cNvCxnSpPr>
            <p:nvPr/>
          </p:nvCxnSpPr>
          <p:spPr>
            <a:xfrm flipV="1">
              <a:off x="7515826" y="5794342"/>
              <a:ext cx="407146" cy="639602"/>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7" name="直接连接符 346">
              <a:extLst>
                <a:ext uri="{FF2B5EF4-FFF2-40B4-BE49-F238E27FC236}">
                  <a16:creationId xmlns:a16="http://schemas.microsoft.com/office/drawing/2014/main" id="{265BA8F8-6BC6-4BAE-9C98-56CE083DDCAB}"/>
                </a:ext>
              </a:extLst>
            </p:cNvPr>
            <p:cNvCxnSpPr>
              <a:cxnSpLocks/>
              <a:stCxn id="340" idx="2"/>
              <a:endCxn id="328" idx="6"/>
            </p:cNvCxnSpPr>
            <p:nvPr/>
          </p:nvCxnSpPr>
          <p:spPr>
            <a:xfrm flipH="1" flipV="1">
              <a:off x="7556676" y="5990167"/>
              <a:ext cx="325446" cy="72836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id="{8B9CCFDE-2231-49B6-B353-3B70FAE0ADE9}"/>
                </a:ext>
              </a:extLst>
            </p:cNvPr>
            <p:cNvCxnSpPr>
              <a:cxnSpLocks/>
              <a:stCxn id="342" idx="2"/>
              <a:endCxn id="330" idx="5"/>
            </p:cNvCxnSpPr>
            <p:nvPr/>
          </p:nvCxnSpPr>
          <p:spPr>
            <a:xfrm flipH="1" flipV="1">
              <a:off x="8120213" y="5794342"/>
              <a:ext cx="366295" cy="195825"/>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a16="http://schemas.microsoft.com/office/drawing/2014/main" id="{4EEE251E-1AD6-42BD-8786-0F02D15FE77A}"/>
                </a:ext>
              </a:extLst>
            </p:cNvPr>
            <p:cNvCxnSpPr>
              <a:cxnSpLocks/>
              <a:stCxn id="341" idx="2"/>
              <a:endCxn id="330" idx="5"/>
            </p:cNvCxnSpPr>
            <p:nvPr/>
          </p:nvCxnSpPr>
          <p:spPr>
            <a:xfrm flipH="1" flipV="1">
              <a:off x="8120213" y="5794342"/>
              <a:ext cx="366295" cy="73822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5" name="直接连接符 354">
              <a:extLst>
                <a:ext uri="{FF2B5EF4-FFF2-40B4-BE49-F238E27FC236}">
                  <a16:creationId xmlns:a16="http://schemas.microsoft.com/office/drawing/2014/main" id="{D2302B41-19C5-4C5D-BA6C-A3B62CDCB477}"/>
                </a:ext>
              </a:extLst>
            </p:cNvPr>
            <p:cNvCxnSpPr>
              <a:cxnSpLocks/>
              <a:stCxn id="340" idx="6"/>
              <a:endCxn id="342" idx="2"/>
            </p:cNvCxnSpPr>
            <p:nvPr/>
          </p:nvCxnSpPr>
          <p:spPr>
            <a:xfrm flipV="1">
              <a:off x="8161063" y="5990167"/>
              <a:ext cx="325445" cy="72836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9" name="直接连接符 358">
              <a:extLst>
                <a:ext uri="{FF2B5EF4-FFF2-40B4-BE49-F238E27FC236}">
                  <a16:creationId xmlns:a16="http://schemas.microsoft.com/office/drawing/2014/main" id="{122A78D1-4C6B-465C-8192-729C06600A90}"/>
                </a:ext>
              </a:extLst>
            </p:cNvPr>
            <p:cNvCxnSpPr>
              <a:cxnSpLocks/>
              <a:stCxn id="328" idx="6"/>
              <a:endCxn id="339" idx="2"/>
            </p:cNvCxnSpPr>
            <p:nvPr/>
          </p:nvCxnSpPr>
          <p:spPr>
            <a:xfrm>
              <a:off x="7556676" y="5990167"/>
              <a:ext cx="325446" cy="216959"/>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0" name="直接连接符 359">
              <a:extLst>
                <a:ext uri="{FF2B5EF4-FFF2-40B4-BE49-F238E27FC236}">
                  <a16:creationId xmlns:a16="http://schemas.microsoft.com/office/drawing/2014/main" id="{AF50C6A6-730A-4C87-B604-1BCA740F8570}"/>
                </a:ext>
              </a:extLst>
            </p:cNvPr>
            <p:cNvCxnSpPr>
              <a:cxnSpLocks/>
              <a:stCxn id="339" idx="5"/>
              <a:endCxn id="341" idx="2"/>
            </p:cNvCxnSpPr>
            <p:nvPr/>
          </p:nvCxnSpPr>
          <p:spPr>
            <a:xfrm>
              <a:off x="8120213" y="6305746"/>
              <a:ext cx="366295" cy="226819"/>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2" name="直接连接符 361">
              <a:extLst>
                <a:ext uri="{FF2B5EF4-FFF2-40B4-BE49-F238E27FC236}">
                  <a16:creationId xmlns:a16="http://schemas.microsoft.com/office/drawing/2014/main" id="{91F2C7A3-63A2-4045-BA8A-0B6DA15127F7}"/>
                </a:ext>
              </a:extLst>
            </p:cNvPr>
            <p:cNvCxnSpPr>
              <a:cxnSpLocks/>
              <a:stCxn id="329" idx="7"/>
              <a:endCxn id="340" idx="2"/>
            </p:cNvCxnSpPr>
            <p:nvPr/>
          </p:nvCxnSpPr>
          <p:spPr>
            <a:xfrm>
              <a:off x="7515826" y="6433944"/>
              <a:ext cx="366296" cy="284586"/>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3" name="直接连接符 362">
              <a:extLst>
                <a:ext uri="{FF2B5EF4-FFF2-40B4-BE49-F238E27FC236}">
                  <a16:creationId xmlns:a16="http://schemas.microsoft.com/office/drawing/2014/main" id="{C65BD124-6884-4CA9-82FB-E55E5A76BB7F}"/>
                </a:ext>
              </a:extLst>
            </p:cNvPr>
            <p:cNvCxnSpPr>
              <a:cxnSpLocks/>
              <a:stCxn id="329" idx="7"/>
              <a:endCxn id="339" idx="2"/>
            </p:cNvCxnSpPr>
            <p:nvPr/>
          </p:nvCxnSpPr>
          <p:spPr>
            <a:xfrm flipV="1">
              <a:off x="7515826" y="6207126"/>
              <a:ext cx="366296" cy="22681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4" name="直接连接符 363">
              <a:extLst>
                <a:ext uri="{FF2B5EF4-FFF2-40B4-BE49-F238E27FC236}">
                  <a16:creationId xmlns:a16="http://schemas.microsoft.com/office/drawing/2014/main" id="{F16EEDFC-BF8C-41A6-9EED-B00DCF6165A6}"/>
                </a:ext>
              </a:extLst>
            </p:cNvPr>
            <p:cNvCxnSpPr>
              <a:cxnSpLocks/>
              <a:endCxn id="342" idx="2"/>
            </p:cNvCxnSpPr>
            <p:nvPr/>
          </p:nvCxnSpPr>
          <p:spPr>
            <a:xfrm flipV="1">
              <a:off x="8163560" y="5990167"/>
              <a:ext cx="322948" cy="23791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65" name="组合 364">
            <a:extLst>
              <a:ext uri="{FF2B5EF4-FFF2-40B4-BE49-F238E27FC236}">
                <a16:creationId xmlns:a16="http://schemas.microsoft.com/office/drawing/2014/main" id="{95F3CFA3-44D5-4445-AC2D-1375A5E4E134}"/>
              </a:ext>
            </a:extLst>
          </p:cNvPr>
          <p:cNvGrpSpPr/>
          <p:nvPr/>
        </p:nvGrpSpPr>
        <p:grpSpPr>
          <a:xfrm>
            <a:off x="2927697" y="4132699"/>
            <a:ext cx="269620" cy="1210945"/>
            <a:chOff x="2264030" y="3921760"/>
            <a:chExt cx="269620" cy="833120"/>
          </a:xfrm>
        </p:grpSpPr>
        <p:sp>
          <p:nvSpPr>
            <p:cNvPr id="366" name="箭头: 上下 365">
              <a:extLst>
                <a:ext uri="{FF2B5EF4-FFF2-40B4-BE49-F238E27FC236}">
                  <a16:creationId xmlns:a16="http://schemas.microsoft.com/office/drawing/2014/main" id="{43D0B755-55CD-4C00-9870-A3AA0F401504}"/>
                </a:ext>
              </a:extLst>
            </p:cNvPr>
            <p:cNvSpPr/>
            <p:nvPr/>
          </p:nvSpPr>
          <p:spPr>
            <a:xfrm>
              <a:off x="2264030" y="3921760"/>
              <a:ext cx="101980" cy="833120"/>
            </a:xfrm>
            <a:prstGeom prst="upDownArrow">
              <a:avLst>
                <a:gd name="adj1" fmla="val 25260"/>
                <a:gd name="adj2" fmla="val 55526"/>
              </a:avLst>
            </a:prstGeom>
            <a:gradFill>
              <a:gsLst>
                <a:gs pos="0">
                  <a:schemeClr val="accent1">
                    <a:lumMod val="60000"/>
                    <a:lumOff val="40000"/>
                  </a:schemeClr>
                </a:gs>
                <a:gs pos="79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67" name="箭头: 下 366">
              <a:extLst>
                <a:ext uri="{FF2B5EF4-FFF2-40B4-BE49-F238E27FC236}">
                  <a16:creationId xmlns:a16="http://schemas.microsoft.com/office/drawing/2014/main" id="{274C935A-E1B7-433F-9905-5E4B9A353E50}"/>
                </a:ext>
              </a:extLst>
            </p:cNvPr>
            <p:cNvSpPr/>
            <p:nvPr/>
          </p:nvSpPr>
          <p:spPr>
            <a:xfrm>
              <a:off x="2431670" y="3921760"/>
              <a:ext cx="101980" cy="833120"/>
            </a:xfrm>
            <a:prstGeom prst="downArrow">
              <a:avLst>
                <a:gd name="adj1" fmla="val 27584"/>
                <a:gd name="adj2" fmla="val 50000"/>
              </a:avLst>
            </a:prstGeom>
            <a:gradFill>
              <a:gsLst>
                <a:gs pos="0">
                  <a:schemeClr val="accent2">
                    <a:lumMod val="60000"/>
                    <a:lumOff val="40000"/>
                  </a:schemeClr>
                </a:gs>
                <a:gs pos="7900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368" name="组合 367">
            <a:extLst>
              <a:ext uri="{FF2B5EF4-FFF2-40B4-BE49-F238E27FC236}">
                <a16:creationId xmlns:a16="http://schemas.microsoft.com/office/drawing/2014/main" id="{9A5F722F-495A-4A81-8FD1-8F1404C5C834}"/>
              </a:ext>
            </a:extLst>
          </p:cNvPr>
          <p:cNvGrpSpPr/>
          <p:nvPr/>
        </p:nvGrpSpPr>
        <p:grpSpPr>
          <a:xfrm>
            <a:off x="3854289" y="4132699"/>
            <a:ext cx="269620" cy="1210945"/>
            <a:chOff x="2264030" y="3921760"/>
            <a:chExt cx="269620" cy="833120"/>
          </a:xfrm>
        </p:grpSpPr>
        <p:sp>
          <p:nvSpPr>
            <p:cNvPr id="369" name="箭头: 上下 368">
              <a:extLst>
                <a:ext uri="{FF2B5EF4-FFF2-40B4-BE49-F238E27FC236}">
                  <a16:creationId xmlns:a16="http://schemas.microsoft.com/office/drawing/2014/main" id="{F0CB75C5-9254-4168-BE2A-3D377F9D8B6C}"/>
                </a:ext>
              </a:extLst>
            </p:cNvPr>
            <p:cNvSpPr/>
            <p:nvPr/>
          </p:nvSpPr>
          <p:spPr>
            <a:xfrm>
              <a:off x="2264030" y="3921760"/>
              <a:ext cx="101980" cy="833120"/>
            </a:xfrm>
            <a:prstGeom prst="upDownArrow">
              <a:avLst>
                <a:gd name="adj1" fmla="val 25260"/>
                <a:gd name="adj2" fmla="val 55526"/>
              </a:avLst>
            </a:prstGeom>
            <a:gradFill>
              <a:gsLst>
                <a:gs pos="0">
                  <a:schemeClr val="accent1">
                    <a:lumMod val="60000"/>
                    <a:lumOff val="40000"/>
                  </a:schemeClr>
                </a:gs>
                <a:gs pos="79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70" name="箭头: 下 369">
              <a:extLst>
                <a:ext uri="{FF2B5EF4-FFF2-40B4-BE49-F238E27FC236}">
                  <a16:creationId xmlns:a16="http://schemas.microsoft.com/office/drawing/2014/main" id="{D2CE1232-D411-4ABA-B05C-8EF0A2966445}"/>
                </a:ext>
              </a:extLst>
            </p:cNvPr>
            <p:cNvSpPr/>
            <p:nvPr/>
          </p:nvSpPr>
          <p:spPr>
            <a:xfrm>
              <a:off x="2431670" y="3921760"/>
              <a:ext cx="101980" cy="833120"/>
            </a:xfrm>
            <a:prstGeom prst="downArrow">
              <a:avLst>
                <a:gd name="adj1" fmla="val 27584"/>
                <a:gd name="adj2" fmla="val 50000"/>
              </a:avLst>
            </a:prstGeom>
            <a:gradFill>
              <a:gsLst>
                <a:gs pos="0">
                  <a:schemeClr val="accent2">
                    <a:lumMod val="60000"/>
                    <a:lumOff val="40000"/>
                  </a:schemeClr>
                </a:gs>
                <a:gs pos="7900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371" name="组合 370">
            <a:extLst>
              <a:ext uri="{FF2B5EF4-FFF2-40B4-BE49-F238E27FC236}">
                <a16:creationId xmlns:a16="http://schemas.microsoft.com/office/drawing/2014/main" id="{D72C4C34-9406-4558-9BDD-19860F64C56C}"/>
              </a:ext>
            </a:extLst>
          </p:cNvPr>
          <p:cNvGrpSpPr/>
          <p:nvPr/>
        </p:nvGrpSpPr>
        <p:grpSpPr>
          <a:xfrm>
            <a:off x="4786977" y="4132699"/>
            <a:ext cx="269620" cy="1210945"/>
            <a:chOff x="2264030" y="3921760"/>
            <a:chExt cx="269620" cy="833120"/>
          </a:xfrm>
        </p:grpSpPr>
        <p:sp>
          <p:nvSpPr>
            <p:cNvPr id="372" name="箭头: 上下 371">
              <a:extLst>
                <a:ext uri="{FF2B5EF4-FFF2-40B4-BE49-F238E27FC236}">
                  <a16:creationId xmlns:a16="http://schemas.microsoft.com/office/drawing/2014/main" id="{F43D8D2F-313D-4561-91BB-8E218989693A}"/>
                </a:ext>
              </a:extLst>
            </p:cNvPr>
            <p:cNvSpPr/>
            <p:nvPr/>
          </p:nvSpPr>
          <p:spPr>
            <a:xfrm>
              <a:off x="2264030" y="3921760"/>
              <a:ext cx="101980" cy="833120"/>
            </a:xfrm>
            <a:prstGeom prst="upDownArrow">
              <a:avLst>
                <a:gd name="adj1" fmla="val 25260"/>
                <a:gd name="adj2" fmla="val 55526"/>
              </a:avLst>
            </a:prstGeom>
            <a:gradFill>
              <a:gsLst>
                <a:gs pos="0">
                  <a:schemeClr val="accent1">
                    <a:lumMod val="60000"/>
                    <a:lumOff val="40000"/>
                  </a:schemeClr>
                </a:gs>
                <a:gs pos="79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73" name="箭头: 下 372">
              <a:extLst>
                <a:ext uri="{FF2B5EF4-FFF2-40B4-BE49-F238E27FC236}">
                  <a16:creationId xmlns:a16="http://schemas.microsoft.com/office/drawing/2014/main" id="{73C088EA-A631-4F5B-B657-8083BC108411}"/>
                </a:ext>
              </a:extLst>
            </p:cNvPr>
            <p:cNvSpPr/>
            <p:nvPr/>
          </p:nvSpPr>
          <p:spPr>
            <a:xfrm>
              <a:off x="2431670" y="3921760"/>
              <a:ext cx="101980" cy="833120"/>
            </a:xfrm>
            <a:prstGeom prst="downArrow">
              <a:avLst>
                <a:gd name="adj1" fmla="val 27584"/>
                <a:gd name="adj2" fmla="val 50000"/>
              </a:avLst>
            </a:prstGeom>
            <a:gradFill>
              <a:gsLst>
                <a:gs pos="0">
                  <a:schemeClr val="accent2">
                    <a:lumMod val="60000"/>
                    <a:lumOff val="40000"/>
                  </a:schemeClr>
                </a:gs>
                <a:gs pos="7900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374" name="组合 373">
            <a:extLst>
              <a:ext uri="{FF2B5EF4-FFF2-40B4-BE49-F238E27FC236}">
                <a16:creationId xmlns:a16="http://schemas.microsoft.com/office/drawing/2014/main" id="{E248537C-E8CE-4F60-AA53-76FF7007C5EC}"/>
              </a:ext>
            </a:extLst>
          </p:cNvPr>
          <p:cNvGrpSpPr/>
          <p:nvPr/>
        </p:nvGrpSpPr>
        <p:grpSpPr>
          <a:xfrm>
            <a:off x="7110956" y="4267747"/>
            <a:ext cx="3724120" cy="2048379"/>
            <a:chOff x="6681738" y="3757087"/>
            <a:chExt cx="3961342" cy="2048379"/>
          </a:xfrm>
        </p:grpSpPr>
        <p:sp>
          <p:nvSpPr>
            <p:cNvPr id="375" name="矩形 374">
              <a:extLst>
                <a:ext uri="{FF2B5EF4-FFF2-40B4-BE49-F238E27FC236}">
                  <a16:creationId xmlns:a16="http://schemas.microsoft.com/office/drawing/2014/main" id="{DFD37974-0ED0-4E38-8A5B-DF01E0DDBC18}"/>
                </a:ext>
              </a:extLst>
            </p:cNvPr>
            <p:cNvSpPr/>
            <p:nvPr/>
          </p:nvSpPr>
          <p:spPr>
            <a:xfrm>
              <a:off x="6787360" y="3757087"/>
              <a:ext cx="3855720" cy="1943100"/>
            </a:xfrm>
            <a:prstGeom prst="rect">
              <a:avLst/>
            </a:prstGeom>
            <a:solidFill>
              <a:srgbClr val="FFFFFF">
                <a:alpha val="80000"/>
              </a:srgbClr>
            </a:solidFill>
            <a:ln w="12700">
              <a:solidFill>
                <a:schemeClr val="accent3"/>
              </a:solidFill>
              <a:prstDash val="lgDash"/>
              <a:miter lim="400000"/>
            </a:ln>
            <a:effectLst/>
          </p:spPr>
          <p:txBody>
            <a:bodyPr lIns="10973" tIns="10973" rIns="10973" bIns="10973" anchor="ctr"/>
            <a:lstStyle/>
            <a:p>
              <a:pPr marL="0" marR="0" lvl="0" indent="0" algn="l" defTabSz="220133" rtl="0" eaLnBrk="1" fontAlgn="auto" latinLnBrk="0" hangingPunct="1">
                <a:lnSpc>
                  <a:spcPct val="100000"/>
                </a:lnSpc>
                <a:spcBef>
                  <a:spcPts val="0"/>
                </a:spcBef>
                <a:spcAft>
                  <a:spcPts val="0"/>
                </a:spcAft>
                <a:buClrTx/>
                <a:buSzTx/>
                <a:buFontTx/>
                <a:buNone/>
                <a:tabLst/>
                <a:defRPr/>
              </a:pPr>
              <a:endParaRPr kumimoji="0" lang="zh-CN" altLang="en-US" sz="689" b="0" i="0" u="none" strike="noStrike" kern="1200" cap="none" spc="0" normalizeH="0" baseline="0" noProof="0">
                <a:ln>
                  <a:noFill/>
                </a:ln>
                <a:solidFill>
                  <a:srgbClr val="000000"/>
                </a:solidFill>
                <a:effectLst/>
                <a:uLnTx/>
                <a:uFillTx/>
                <a:latin typeface="vivo type 简 Regular" panose="02000500000000000000" pitchFamily="2" charset="-122"/>
                <a:ea typeface="vivo type 简 Regular" panose="02000500000000000000" pitchFamily="2" charset="-122"/>
                <a:cs typeface="OPPOSans R" panose="00020600040101010101" pitchFamily="18" charset="-122"/>
              </a:endParaRPr>
            </a:p>
          </p:txBody>
        </p:sp>
        <p:sp>
          <p:nvSpPr>
            <p:cNvPr id="376" name="矩形 375">
              <a:extLst>
                <a:ext uri="{FF2B5EF4-FFF2-40B4-BE49-F238E27FC236}">
                  <a16:creationId xmlns:a16="http://schemas.microsoft.com/office/drawing/2014/main" id="{6B4F2918-8A6E-4B27-8D36-3EC817A834D4}"/>
                </a:ext>
              </a:extLst>
            </p:cNvPr>
            <p:cNvSpPr/>
            <p:nvPr/>
          </p:nvSpPr>
          <p:spPr>
            <a:xfrm>
              <a:off x="6681738" y="3862366"/>
              <a:ext cx="3855720" cy="1943100"/>
            </a:xfrm>
            <a:prstGeom prst="rect">
              <a:avLst/>
            </a:prstGeom>
            <a:solidFill>
              <a:srgbClr val="FFFFFF">
                <a:alpha val="80000"/>
              </a:srgbClr>
            </a:solidFill>
            <a:ln w="12700">
              <a:solidFill>
                <a:schemeClr val="accent3"/>
              </a:solidFill>
              <a:prstDash val="lgDash"/>
              <a:miter lim="400000"/>
            </a:ln>
            <a:effectLst/>
          </p:spPr>
          <p:txBody>
            <a:bodyPr lIns="10973" tIns="10973" rIns="10973" bIns="10973" anchor="ctr"/>
            <a:lstStyle/>
            <a:p>
              <a:pPr marL="0" marR="0" lvl="0" indent="0" algn="l" defTabSz="220133" rtl="0" eaLnBrk="1" fontAlgn="auto" latinLnBrk="0" hangingPunct="1">
                <a:lnSpc>
                  <a:spcPct val="100000"/>
                </a:lnSpc>
                <a:spcBef>
                  <a:spcPts val="0"/>
                </a:spcBef>
                <a:spcAft>
                  <a:spcPts val="0"/>
                </a:spcAft>
                <a:buClrTx/>
                <a:buSzTx/>
                <a:buFontTx/>
                <a:buNone/>
                <a:tabLst/>
                <a:defRPr/>
              </a:pPr>
              <a:endParaRPr kumimoji="0" lang="zh-CN" altLang="en-US" sz="689" b="0" i="0" u="none" strike="noStrike" kern="1200" cap="none" spc="0" normalizeH="0" baseline="0" noProof="0">
                <a:ln>
                  <a:noFill/>
                </a:ln>
                <a:solidFill>
                  <a:srgbClr val="000000"/>
                </a:solidFill>
                <a:effectLst/>
                <a:uLnTx/>
                <a:uFillTx/>
                <a:latin typeface="vivo type 简 Regular" panose="02000500000000000000" pitchFamily="2" charset="-122"/>
                <a:ea typeface="vivo type 简 Regular" panose="02000500000000000000" pitchFamily="2" charset="-122"/>
                <a:cs typeface="OPPOSans R" panose="00020600040101010101" pitchFamily="18" charset="-122"/>
              </a:endParaRPr>
            </a:p>
          </p:txBody>
        </p:sp>
      </p:grpSp>
      <p:sp>
        <p:nvSpPr>
          <p:cNvPr id="377" name="矩形 376">
            <a:extLst>
              <a:ext uri="{FF2B5EF4-FFF2-40B4-BE49-F238E27FC236}">
                <a16:creationId xmlns:a16="http://schemas.microsoft.com/office/drawing/2014/main" id="{E22E7A7F-316A-4B77-B594-A66E43B9AC13}"/>
              </a:ext>
            </a:extLst>
          </p:cNvPr>
          <p:cNvSpPr/>
          <p:nvPr/>
        </p:nvSpPr>
        <p:spPr>
          <a:xfrm>
            <a:off x="8773926" y="5167964"/>
            <a:ext cx="537108" cy="417324"/>
          </a:xfrm>
          <a:prstGeom prst="rect">
            <a:avLst/>
          </a:prstGeom>
          <a:gradFill>
            <a:gsLst>
              <a:gs pos="0">
                <a:schemeClr val="accent1">
                  <a:lumMod val="20000"/>
                  <a:lumOff val="80000"/>
                </a:schemeClr>
              </a:gs>
              <a:gs pos="100000">
                <a:schemeClr val="accent1"/>
              </a:gs>
            </a:gsLst>
            <a:lin ang="0" scaled="0"/>
          </a:gradFill>
          <a:ln w="9525">
            <a:solidFill>
              <a:schemeClr val="accent1"/>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rPr>
              <a:t>CN</a:t>
            </a: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78" name="矩形 377">
            <a:extLst>
              <a:ext uri="{FF2B5EF4-FFF2-40B4-BE49-F238E27FC236}">
                <a16:creationId xmlns:a16="http://schemas.microsoft.com/office/drawing/2014/main" id="{4433E7FF-C741-4D3D-980B-6E3A9AE32038}"/>
              </a:ext>
            </a:extLst>
          </p:cNvPr>
          <p:cNvSpPr/>
          <p:nvPr/>
        </p:nvSpPr>
        <p:spPr>
          <a:xfrm>
            <a:off x="7685537" y="5167964"/>
            <a:ext cx="537108" cy="417324"/>
          </a:xfrm>
          <a:prstGeom prst="rect">
            <a:avLst/>
          </a:prstGeom>
          <a:gradFill>
            <a:gsLst>
              <a:gs pos="0">
                <a:schemeClr val="accent1">
                  <a:lumMod val="20000"/>
                  <a:lumOff val="80000"/>
                </a:schemeClr>
              </a:gs>
              <a:gs pos="100000">
                <a:schemeClr val="accent1"/>
              </a:gs>
            </a:gsLst>
            <a:lin ang="0" scaled="0"/>
          </a:gradFill>
          <a:ln w="9525">
            <a:solidFill>
              <a:schemeClr val="accent1"/>
            </a:solidFill>
            <a:prstDash val="lgDash"/>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rPr>
              <a:t>RAN</a:t>
            </a: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80" name="矩形 379">
            <a:extLst>
              <a:ext uri="{FF2B5EF4-FFF2-40B4-BE49-F238E27FC236}">
                <a16:creationId xmlns:a16="http://schemas.microsoft.com/office/drawing/2014/main" id="{8B74210B-17EA-4B27-BAC1-A96DAEC9DEDF}"/>
              </a:ext>
            </a:extLst>
          </p:cNvPr>
          <p:cNvSpPr/>
          <p:nvPr/>
        </p:nvSpPr>
        <p:spPr>
          <a:xfrm>
            <a:off x="9889490" y="5167964"/>
            <a:ext cx="537108" cy="417324"/>
          </a:xfrm>
          <a:prstGeom prst="rect">
            <a:avLst/>
          </a:prstGeom>
          <a:gradFill>
            <a:gsLst>
              <a:gs pos="0">
                <a:schemeClr val="accent1">
                  <a:lumMod val="20000"/>
                  <a:lumOff val="80000"/>
                </a:schemeClr>
              </a:gs>
              <a:gs pos="100000">
                <a:schemeClr val="accent1"/>
              </a:gs>
            </a:gsLst>
            <a:lin ang="0" scaled="0"/>
          </a:gradFill>
          <a:ln w="9525">
            <a:solidFill>
              <a:schemeClr val="accent1"/>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rPr>
              <a:t>AF</a:t>
            </a:r>
            <a:endParaRPr kumimoji="0" lang="zh-CN" altLang="en-US" sz="12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381" name="箭头: 右 380">
            <a:extLst>
              <a:ext uri="{FF2B5EF4-FFF2-40B4-BE49-F238E27FC236}">
                <a16:creationId xmlns:a16="http://schemas.microsoft.com/office/drawing/2014/main" id="{A1838391-ED64-4950-9BE2-A3FF636B9DE4}"/>
              </a:ext>
            </a:extLst>
          </p:cNvPr>
          <p:cNvSpPr/>
          <p:nvPr/>
        </p:nvSpPr>
        <p:spPr>
          <a:xfrm>
            <a:off x="5482082" y="5248915"/>
            <a:ext cx="1436230" cy="353290"/>
          </a:xfrm>
          <a:prstGeom prst="rightArrow">
            <a:avLst/>
          </a:prstGeom>
          <a:gradFill>
            <a:gsLst>
              <a:gs pos="0">
                <a:schemeClr val="accent3">
                  <a:lumMod val="60000"/>
                  <a:lumOff val="40000"/>
                </a:schemeClr>
              </a:gs>
              <a:gs pos="10000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82" name="文本框 381">
            <a:extLst>
              <a:ext uri="{FF2B5EF4-FFF2-40B4-BE49-F238E27FC236}">
                <a16:creationId xmlns:a16="http://schemas.microsoft.com/office/drawing/2014/main" id="{9BBAD503-3C5B-406B-ADA0-A1CB8F1AC56B}"/>
              </a:ext>
            </a:extLst>
          </p:cNvPr>
          <p:cNvSpPr txBox="1">
            <a:spLocks/>
          </p:cNvSpPr>
          <p:nvPr/>
        </p:nvSpPr>
        <p:spPr>
          <a:xfrm>
            <a:off x="5485049" y="4988411"/>
            <a:ext cx="1357995"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NW state data</a:t>
            </a:r>
          </a:p>
        </p:txBody>
      </p:sp>
      <p:sp>
        <p:nvSpPr>
          <p:cNvPr id="388" name="任意多边形: 形状 387">
            <a:extLst>
              <a:ext uri="{FF2B5EF4-FFF2-40B4-BE49-F238E27FC236}">
                <a16:creationId xmlns:a16="http://schemas.microsoft.com/office/drawing/2014/main" id="{0D092233-AE7A-469F-98BD-495D1EB1986F}"/>
              </a:ext>
            </a:extLst>
          </p:cNvPr>
          <p:cNvSpPr/>
          <p:nvPr/>
        </p:nvSpPr>
        <p:spPr>
          <a:xfrm>
            <a:off x="3489700" y="2478743"/>
            <a:ext cx="2286223" cy="1301772"/>
          </a:xfrm>
          <a:custGeom>
            <a:avLst/>
            <a:gdLst>
              <a:gd name="connsiteX0" fmla="*/ 0 w 1111170"/>
              <a:gd name="connsiteY0" fmla="*/ 833377 h 833377"/>
              <a:gd name="connsiteX1" fmla="*/ 0 w 1111170"/>
              <a:gd name="connsiteY1" fmla="*/ 0 h 833377"/>
              <a:gd name="connsiteX2" fmla="*/ 1111170 w 1111170"/>
              <a:gd name="connsiteY2" fmla="*/ 11575 h 833377"/>
              <a:gd name="connsiteX0" fmla="*/ 0 w 1106090"/>
              <a:gd name="connsiteY0" fmla="*/ 833377 h 833377"/>
              <a:gd name="connsiteX1" fmla="*/ 0 w 1106090"/>
              <a:gd name="connsiteY1" fmla="*/ 0 h 833377"/>
              <a:gd name="connsiteX2" fmla="*/ 1106090 w 1106090"/>
              <a:gd name="connsiteY2" fmla="*/ 9506 h 833377"/>
              <a:gd name="connsiteX0" fmla="*/ 0 w 1106090"/>
              <a:gd name="connsiteY0" fmla="*/ 833377 h 833377"/>
              <a:gd name="connsiteX1" fmla="*/ 0 w 1106090"/>
              <a:gd name="connsiteY1" fmla="*/ 0 h 833377"/>
              <a:gd name="connsiteX2" fmla="*/ 1106090 w 1106090"/>
              <a:gd name="connsiteY2" fmla="*/ 1229 h 833377"/>
            </a:gdLst>
            <a:ahLst/>
            <a:cxnLst>
              <a:cxn ang="0">
                <a:pos x="connsiteX0" y="connsiteY0"/>
              </a:cxn>
              <a:cxn ang="0">
                <a:pos x="connsiteX1" y="connsiteY1"/>
              </a:cxn>
              <a:cxn ang="0">
                <a:pos x="connsiteX2" y="connsiteY2"/>
              </a:cxn>
            </a:cxnLst>
            <a:rect l="l" t="t" r="r" b="b"/>
            <a:pathLst>
              <a:path w="1106090" h="833377">
                <a:moveTo>
                  <a:pt x="0" y="833377"/>
                </a:moveTo>
                <a:lnTo>
                  <a:pt x="0" y="0"/>
                </a:lnTo>
                <a:lnTo>
                  <a:pt x="1106090" y="1229"/>
                </a:lnTo>
              </a:path>
            </a:pathLst>
          </a:custGeom>
          <a:noFill/>
          <a:ln w="22225">
            <a:solidFill>
              <a:schemeClr val="accent1"/>
            </a:solidFill>
            <a:headEnd type="triangl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389" name="组合 388">
            <a:extLst>
              <a:ext uri="{FF2B5EF4-FFF2-40B4-BE49-F238E27FC236}">
                <a16:creationId xmlns:a16="http://schemas.microsoft.com/office/drawing/2014/main" id="{F30F6675-49BC-41A0-ACE5-CE035270FBB4}"/>
              </a:ext>
            </a:extLst>
          </p:cNvPr>
          <p:cNvGrpSpPr/>
          <p:nvPr/>
        </p:nvGrpSpPr>
        <p:grpSpPr>
          <a:xfrm>
            <a:off x="5899385" y="2170133"/>
            <a:ext cx="654016" cy="654012"/>
            <a:chOff x="5562618" y="2194560"/>
            <a:chExt cx="654016" cy="654012"/>
          </a:xfrm>
        </p:grpSpPr>
        <p:sp>
          <p:nvSpPr>
            <p:cNvPr id="390" name="椭圆 389">
              <a:extLst>
                <a:ext uri="{FF2B5EF4-FFF2-40B4-BE49-F238E27FC236}">
                  <a16:creationId xmlns:a16="http://schemas.microsoft.com/office/drawing/2014/main" id="{731946DB-90FE-41D4-A410-26AEEBF646F1}"/>
                </a:ext>
              </a:extLst>
            </p:cNvPr>
            <p:cNvSpPr/>
            <p:nvPr/>
          </p:nvSpPr>
          <p:spPr>
            <a:xfrm>
              <a:off x="5562618" y="2194560"/>
              <a:ext cx="654016" cy="654012"/>
            </a:xfrm>
            <a:prstGeom prst="ellipse">
              <a:avLst/>
            </a:prstGeom>
            <a:gradFill flip="none" rotWithShape="1">
              <a:gsLst>
                <a:gs pos="0">
                  <a:srgbClr val="66BFF6"/>
                </a:gs>
                <a:gs pos="80000">
                  <a:srgbClr val="18A1F2"/>
                </a:gs>
              </a:gsLst>
              <a:lin ang="0" scaled="0"/>
              <a:tileRect/>
            </a:gradFill>
            <a:ln w="12700" cap="flat" cmpd="sng" algn="ctr">
              <a:noFill/>
              <a:prstDash val="solid"/>
              <a:miter lim="800000"/>
            </a:ln>
            <a:effectLst>
              <a:outerShdw blurRad="330200" dist="50800" dir="5400000" algn="t" rotWithShape="0">
                <a:srgbClr val="18A1F2">
                  <a:alpha val="4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vivo type 简 Regular" panose="02000500000000000000" pitchFamily="2" charset="-122"/>
                <a:ea typeface="vivo type 简 Regular" panose="02000500000000000000" pitchFamily="2" charset="-122"/>
                <a:cs typeface="+mn-cs"/>
                <a:sym typeface="微软雅黑" panose="020B0503020204020204" pitchFamily="34" charset="-122"/>
              </a:endParaRPr>
            </a:p>
          </p:txBody>
        </p:sp>
        <p:grpSp>
          <p:nvGrpSpPr>
            <p:cNvPr id="391" name="组合 390">
              <a:extLst>
                <a:ext uri="{FF2B5EF4-FFF2-40B4-BE49-F238E27FC236}">
                  <a16:creationId xmlns:a16="http://schemas.microsoft.com/office/drawing/2014/main" id="{280E7932-0D4F-4B4A-BB4A-1CCF153703B0}"/>
                </a:ext>
              </a:extLst>
            </p:cNvPr>
            <p:cNvGrpSpPr/>
            <p:nvPr/>
          </p:nvGrpSpPr>
          <p:grpSpPr>
            <a:xfrm>
              <a:off x="5710676" y="2336801"/>
              <a:ext cx="357902" cy="369532"/>
              <a:chOff x="5699869" y="1839298"/>
              <a:chExt cx="379511" cy="391845"/>
            </a:xfrm>
            <a:solidFill>
              <a:schemeClr val="bg1"/>
            </a:solidFill>
          </p:grpSpPr>
          <p:sp>
            <p:nvSpPr>
              <p:cNvPr id="392" name="任意多边形: 形状 391">
                <a:extLst>
                  <a:ext uri="{FF2B5EF4-FFF2-40B4-BE49-F238E27FC236}">
                    <a16:creationId xmlns:a16="http://schemas.microsoft.com/office/drawing/2014/main" id="{452CB4E6-549F-4147-A7CD-3A923D1EE708}"/>
                  </a:ext>
                </a:extLst>
              </p:cNvPr>
              <p:cNvSpPr/>
              <p:nvPr/>
            </p:nvSpPr>
            <p:spPr>
              <a:xfrm>
                <a:off x="5699869" y="1839298"/>
                <a:ext cx="379511" cy="135675"/>
              </a:xfrm>
              <a:custGeom>
                <a:avLst/>
                <a:gdLst>
                  <a:gd name="connsiteX0" fmla="*/ 351475 w 379511"/>
                  <a:gd name="connsiteY0" fmla="*/ 23719 h 135675"/>
                  <a:gd name="connsiteX1" fmla="*/ 355792 w 379511"/>
                  <a:gd name="connsiteY1" fmla="*/ 28036 h 135675"/>
                  <a:gd name="connsiteX2" fmla="*/ 355792 w 379511"/>
                  <a:gd name="connsiteY2" fmla="*/ 107639 h 135675"/>
                  <a:gd name="connsiteX3" fmla="*/ 351475 w 379511"/>
                  <a:gd name="connsiteY3" fmla="*/ 111956 h 135675"/>
                  <a:gd name="connsiteX4" fmla="*/ 28036 w 379511"/>
                  <a:gd name="connsiteY4" fmla="*/ 111956 h 135675"/>
                  <a:gd name="connsiteX5" fmla="*/ 23719 w 379511"/>
                  <a:gd name="connsiteY5" fmla="*/ 107639 h 135675"/>
                  <a:gd name="connsiteX6" fmla="*/ 23719 w 379511"/>
                  <a:gd name="connsiteY6" fmla="*/ 28036 h 135675"/>
                  <a:gd name="connsiteX7" fmla="*/ 28036 w 379511"/>
                  <a:gd name="connsiteY7" fmla="*/ 23719 h 135675"/>
                  <a:gd name="connsiteX8" fmla="*/ 351475 w 379511"/>
                  <a:gd name="connsiteY8" fmla="*/ 23719 h 135675"/>
                  <a:gd name="connsiteX9" fmla="*/ 351475 w 379511"/>
                  <a:gd name="connsiteY9" fmla="*/ 0 h 135675"/>
                  <a:gd name="connsiteX10" fmla="*/ 28036 w 379511"/>
                  <a:gd name="connsiteY10" fmla="*/ 0 h 135675"/>
                  <a:gd name="connsiteX11" fmla="*/ 0 w 379511"/>
                  <a:gd name="connsiteY11" fmla="*/ 28036 h 135675"/>
                  <a:gd name="connsiteX12" fmla="*/ 0 w 379511"/>
                  <a:gd name="connsiteY12" fmla="*/ 107639 h 135675"/>
                  <a:gd name="connsiteX13" fmla="*/ 28036 w 379511"/>
                  <a:gd name="connsiteY13" fmla="*/ 135675 h 135675"/>
                  <a:gd name="connsiteX14" fmla="*/ 351475 w 379511"/>
                  <a:gd name="connsiteY14" fmla="*/ 135675 h 135675"/>
                  <a:gd name="connsiteX15" fmla="*/ 379512 w 379511"/>
                  <a:gd name="connsiteY15" fmla="*/ 107639 h 135675"/>
                  <a:gd name="connsiteX16" fmla="*/ 379512 w 379511"/>
                  <a:gd name="connsiteY16" fmla="*/ 28036 h 135675"/>
                  <a:gd name="connsiteX17" fmla="*/ 351475 w 379511"/>
                  <a:gd name="connsiteY17" fmla="*/ 0 h 13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9511" h="135675">
                    <a:moveTo>
                      <a:pt x="351475" y="23719"/>
                    </a:moveTo>
                    <a:cubicBezTo>
                      <a:pt x="353800" y="23719"/>
                      <a:pt x="355792" y="25712"/>
                      <a:pt x="355792" y="28036"/>
                    </a:cubicBezTo>
                    <a:lnTo>
                      <a:pt x="355792" y="107639"/>
                    </a:lnTo>
                    <a:cubicBezTo>
                      <a:pt x="355792" y="109964"/>
                      <a:pt x="353800" y="111956"/>
                      <a:pt x="351475" y="111956"/>
                    </a:cubicBezTo>
                    <a:lnTo>
                      <a:pt x="28036" y="111956"/>
                    </a:lnTo>
                    <a:cubicBezTo>
                      <a:pt x="25712" y="111956"/>
                      <a:pt x="23719" y="109964"/>
                      <a:pt x="23719" y="107639"/>
                    </a:cubicBezTo>
                    <a:lnTo>
                      <a:pt x="23719" y="28036"/>
                    </a:lnTo>
                    <a:cubicBezTo>
                      <a:pt x="23719" y="25712"/>
                      <a:pt x="25712" y="23719"/>
                      <a:pt x="28036" y="23719"/>
                    </a:cubicBezTo>
                    <a:lnTo>
                      <a:pt x="351475" y="23719"/>
                    </a:lnTo>
                    <a:moveTo>
                      <a:pt x="351475" y="0"/>
                    </a:moveTo>
                    <a:lnTo>
                      <a:pt x="28036" y="0"/>
                    </a:lnTo>
                    <a:cubicBezTo>
                      <a:pt x="12619" y="0"/>
                      <a:pt x="0" y="12619"/>
                      <a:pt x="0" y="28036"/>
                    </a:cubicBezTo>
                    <a:lnTo>
                      <a:pt x="0" y="107639"/>
                    </a:lnTo>
                    <a:cubicBezTo>
                      <a:pt x="0" y="123057"/>
                      <a:pt x="12619" y="135675"/>
                      <a:pt x="28036" y="135675"/>
                    </a:cubicBezTo>
                    <a:lnTo>
                      <a:pt x="351475" y="135675"/>
                    </a:lnTo>
                    <a:cubicBezTo>
                      <a:pt x="366893" y="135675"/>
                      <a:pt x="379512" y="123057"/>
                      <a:pt x="379512" y="107639"/>
                    </a:cubicBezTo>
                    <a:lnTo>
                      <a:pt x="379512" y="28036"/>
                    </a:lnTo>
                    <a:cubicBezTo>
                      <a:pt x="379512" y="12619"/>
                      <a:pt x="366893" y="0"/>
                      <a:pt x="351475" y="0"/>
                    </a:cubicBezTo>
                    <a:close/>
                  </a:path>
                </a:pathLst>
              </a:custGeom>
              <a:grpFill/>
              <a:ln w="47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93" name="任意多边形: 形状 392">
                <a:extLst>
                  <a:ext uri="{FF2B5EF4-FFF2-40B4-BE49-F238E27FC236}">
                    <a16:creationId xmlns:a16="http://schemas.microsoft.com/office/drawing/2014/main" id="{35F42E9B-D190-43E4-A7D2-29455AEE76AB}"/>
                  </a:ext>
                </a:extLst>
              </p:cNvPr>
              <p:cNvSpPr/>
              <p:nvPr/>
            </p:nvSpPr>
            <p:spPr>
              <a:xfrm>
                <a:off x="5699869" y="1894422"/>
                <a:ext cx="379511" cy="208636"/>
              </a:xfrm>
              <a:custGeom>
                <a:avLst/>
                <a:gdLst>
                  <a:gd name="connsiteX0" fmla="*/ 84679 w 379511"/>
                  <a:gd name="connsiteY0" fmla="*/ 0 h 208636"/>
                  <a:gd name="connsiteX1" fmla="*/ 56215 w 379511"/>
                  <a:gd name="connsiteY1" fmla="*/ 0 h 208636"/>
                  <a:gd name="connsiteX2" fmla="*/ 56215 w 379511"/>
                  <a:gd name="connsiteY2" fmla="*/ 28463 h 208636"/>
                  <a:gd name="connsiteX3" fmla="*/ 84679 w 379511"/>
                  <a:gd name="connsiteY3" fmla="*/ 28463 h 208636"/>
                  <a:gd name="connsiteX4" fmla="*/ 84679 w 379511"/>
                  <a:gd name="connsiteY4" fmla="*/ 0 h 208636"/>
                  <a:gd name="connsiteX5" fmla="*/ 133541 w 379511"/>
                  <a:gd name="connsiteY5" fmla="*/ 0 h 208636"/>
                  <a:gd name="connsiteX6" fmla="*/ 105077 w 379511"/>
                  <a:gd name="connsiteY6" fmla="*/ 0 h 208636"/>
                  <a:gd name="connsiteX7" fmla="*/ 105077 w 379511"/>
                  <a:gd name="connsiteY7" fmla="*/ 28463 h 208636"/>
                  <a:gd name="connsiteX8" fmla="*/ 133541 w 379511"/>
                  <a:gd name="connsiteY8" fmla="*/ 28463 h 208636"/>
                  <a:gd name="connsiteX9" fmla="*/ 133541 w 379511"/>
                  <a:gd name="connsiteY9" fmla="*/ 0 h 208636"/>
                  <a:gd name="connsiteX10" fmla="*/ 329226 w 379511"/>
                  <a:gd name="connsiteY10" fmla="*/ 0 h 208636"/>
                  <a:gd name="connsiteX11" fmla="*/ 227233 w 379511"/>
                  <a:gd name="connsiteY11" fmla="*/ 0 h 208636"/>
                  <a:gd name="connsiteX12" fmla="*/ 227233 w 379511"/>
                  <a:gd name="connsiteY12" fmla="*/ 28463 h 208636"/>
                  <a:gd name="connsiteX13" fmla="*/ 329226 w 379511"/>
                  <a:gd name="connsiteY13" fmla="*/ 28463 h 208636"/>
                  <a:gd name="connsiteX14" fmla="*/ 329226 w 379511"/>
                  <a:gd name="connsiteY14" fmla="*/ 0 h 208636"/>
                  <a:gd name="connsiteX15" fmla="*/ 351475 w 379511"/>
                  <a:gd name="connsiteY15" fmla="*/ 96681 h 208636"/>
                  <a:gd name="connsiteX16" fmla="*/ 355792 w 379511"/>
                  <a:gd name="connsiteY16" fmla="*/ 100998 h 208636"/>
                  <a:gd name="connsiteX17" fmla="*/ 355792 w 379511"/>
                  <a:gd name="connsiteY17" fmla="*/ 180600 h 208636"/>
                  <a:gd name="connsiteX18" fmla="*/ 351475 w 379511"/>
                  <a:gd name="connsiteY18" fmla="*/ 184917 h 208636"/>
                  <a:gd name="connsiteX19" fmla="*/ 28036 w 379511"/>
                  <a:gd name="connsiteY19" fmla="*/ 184917 h 208636"/>
                  <a:gd name="connsiteX20" fmla="*/ 23719 w 379511"/>
                  <a:gd name="connsiteY20" fmla="*/ 180600 h 208636"/>
                  <a:gd name="connsiteX21" fmla="*/ 23719 w 379511"/>
                  <a:gd name="connsiteY21" fmla="*/ 100998 h 208636"/>
                  <a:gd name="connsiteX22" fmla="*/ 28036 w 379511"/>
                  <a:gd name="connsiteY22" fmla="*/ 96681 h 208636"/>
                  <a:gd name="connsiteX23" fmla="*/ 351475 w 379511"/>
                  <a:gd name="connsiteY23" fmla="*/ 96681 h 208636"/>
                  <a:gd name="connsiteX24" fmla="*/ 351475 w 379511"/>
                  <a:gd name="connsiteY24" fmla="*/ 72961 h 208636"/>
                  <a:gd name="connsiteX25" fmla="*/ 28036 w 379511"/>
                  <a:gd name="connsiteY25" fmla="*/ 72961 h 208636"/>
                  <a:gd name="connsiteX26" fmla="*/ 0 w 379511"/>
                  <a:gd name="connsiteY26" fmla="*/ 100998 h 208636"/>
                  <a:gd name="connsiteX27" fmla="*/ 0 w 379511"/>
                  <a:gd name="connsiteY27" fmla="*/ 180600 h 208636"/>
                  <a:gd name="connsiteX28" fmla="*/ 28036 w 379511"/>
                  <a:gd name="connsiteY28" fmla="*/ 208637 h 208636"/>
                  <a:gd name="connsiteX29" fmla="*/ 351475 w 379511"/>
                  <a:gd name="connsiteY29" fmla="*/ 208637 h 208636"/>
                  <a:gd name="connsiteX30" fmla="*/ 379512 w 379511"/>
                  <a:gd name="connsiteY30" fmla="*/ 180600 h 208636"/>
                  <a:gd name="connsiteX31" fmla="*/ 379512 w 379511"/>
                  <a:gd name="connsiteY31" fmla="*/ 100998 h 208636"/>
                  <a:gd name="connsiteX32" fmla="*/ 351475 w 379511"/>
                  <a:gd name="connsiteY32" fmla="*/ 72961 h 20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9511" h="208636">
                    <a:moveTo>
                      <a:pt x="84679" y="0"/>
                    </a:moveTo>
                    <a:lnTo>
                      <a:pt x="56215" y="0"/>
                    </a:lnTo>
                    <a:lnTo>
                      <a:pt x="56215" y="28463"/>
                    </a:lnTo>
                    <a:lnTo>
                      <a:pt x="84679" y="28463"/>
                    </a:lnTo>
                    <a:lnTo>
                      <a:pt x="84679" y="0"/>
                    </a:lnTo>
                    <a:close/>
                    <a:moveTo>
                      <a:pt x="133541" y="0"/>
                    </a:moveTo>
                    <a:lnTo>
                      <a:pt x="105077" y="0"/>
                    </a:lnTo>
                    <a:lnTo>
                      <a:pt x="105077" y="28463"/>
                    </a:lnTo>
                    <a:lnTo>
                      <a:pt x="133541" y="28463"/>
                    </a:lnTo>
                    <a:lnTo>
                      <a:pt x="133541" y="0"/>
                    </a:lnTo>
                    <a:close/>
                    <a:moveTo>
                      <a:pt x="329226" y="0"/>
                    </a:moveTo>
                    <a:lnTo>
                      <a:pt x="227233" y="0"/>
                    </a:lnTo>
                    <a:lnTo>
                      <a:pt x="227233" y="28463"/>
                    </a:lnTo>
                    <a:lnTo>
                      <a:pt x="329226" y="28463"/>
                    </a:lnTo>
                    <a:lnTo>
                      <a:pt x="329226" y="0"/>
                    </a:lnTo>
                    <a:close/>
                    <a:moveTo>
                      <a:pt x="351475" y="96681"/>
                    </a:moveTo>
                    <a:cubicBezTo>
                      <a:pt x="353800" y="96681"/>
                      <a:pt x="355792" y="98673"/>
                      <a:pt x="355792" y="100998"/>
                    </a:cubicBezTo>
                    <a:lnTo>
                      <a:pt x="355792" y="180600"/>
                    </a:lnTo>
                    <a:cubicBezTo>
                      <a:pt x="355792" y="182925"/>
                      <a:pt x="353800" y="184917"/>
                      <a:pt x="351475" y="184917"/>
                    </a:cubicBezTo>
                    <a:lnTo>
                      <a:pt x="28036" y="184917"/>
                    </a:lnTo>
                    <a:cubicBezTo>
                      <a:pt x="25712" y="184917"/>
                      <a:pt x="23719" y="182925"/>
                      <a:pt x="23719" y="180600"/>
                    </a:cubicBezTo>
                    <a:lnTo>
                      <a:pt x="23719" y="100998"/>
                    </a:lnTo>
                    <a:cubicBezTo>
                      <a:pt x="23719" y="98673"/>
                      <a:pt x="25712" y="96681"/>
                      <a:pt x="28036" y="96681"/>
                    </a:cubicBezTo>
                    <a:lnTo>
                      <a:pt x="351475" y="96681"/>
                    </a:lnTo>
                    <a:moveTo>
                      <a:pt x="351475" y="72961"/>
                    </a:moveTo>
                    <a:lnTo>
                      <a:pt x="28036" y="72961"/>
                    </a:lnTo>
                    <a:cubicBezTo>
                      <a:pt x="12619" y="72961"/>
                      <a:pt x="0" y="85580"/>
                      <a:pt x="0" y="100998"/>
                    </a:cubicBezTo>
                    <a:lnTo>
                      <a:pt x="0" y="180600"/>
                    </a:lnTo>
                    <a:cubicBezTo>
                      <a:pt x="0" y="196018"/>
                      <a:pt x="12619" y="208637"/>
                      <a:pt x="28036" y="208637"/>
                    </a:cubicBezTo>
                    <a:lnTo>
                      <a:pt x="351475" y="208637"/>
                    </a:lnTo>
                    <a:cubicBezTo>
                      <a:pt x="366893" y="208637"/>
                      <a:pt x="379512" y="196018"/>
                      <a:pt x="379512" y="180600"/>
                    </a:cubicBezTo>
                    <a:lnTo>
                      <a:pt x="379512" y="100998"/>
                    </a:lnTo>
                    <a:cubicBezTo>
                      <a:pt x="379512" y="85580"/>
                      <a:pt x="366893" y="72961"/>
                      <a:pt x="351475" y="72961"/>
                    </a:cubicBezTo>
                    <a:close/>
                  </a:path>
                </a:pathLst>
              </a:custGeom>
              <a:grpFill/>
              <a:ln w="47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94" name="任意多边形: 形状 393">
                <a:extLst>
                  <a:ext uri="{FF2B5EF4-FFF2-40B4-BE49-F238E27FC236}">
                    <a16:creationId xmlns:a16="http://schemas.microsoft.com/office/drawing/2014/main" id="{1FEBD6E5-F47F-43C4-9512-23EBE9A285E6}"/>
                  </a:ext>
                </a:extLst>
              </p:cNvPr>
              <p:cNvSpPr/>
              <p:nvPr/>
            </p:nvSpPr>
            <p:spPr>
              <a:xfrm>
                <a:off x="5699869" y="2022507"/>
                <a:ext cx="379511" cy="208636"/>
              </a:xfrm>
              <a:custGeom>
                <a:avLst/>
                <a:gdLst>
                  <a:gd name="connsiteX0" fmla="*/ 84679 w 379511"/>
                  <a:gd name="connsiteY0" fmla="*/ 0 h 208636"/>
                  <a:gd name="connsiteX1" fmla="*/ 56215 w 379511"/>
                  <a:gd name="connsiteY1" fmla="*/ 0 h 208636"/>
                  <a:gd name="connsiteX2" fmla="*/ 56215 w 379511"/>
                  <a:gd name="connsiteY2" fmla="*/ 28463 h 208636"/>
                  <a:gd name="connsiteX3" fmla="*/ 84679 w 379511"/>
                  <a:gd name="connsiteY3" fmla="*/ 28463 h 208636"/>
                  <a:gd name="connsiteX4" fmla="*/ 84679 w 379511"/>
                  <a:gd name="connsiteY4" fmla="*/ 0 h 208636"/>
                  <a:gd name="connsiteX5" fmla="*/ 133541 w 379511"/>
                  <a:gd name="connsiteY5" fmla="*/ 0 h 208636"/>
                  <a:gd name="connsiteX6" fmla="*/ 105077 w 379511"/>
                  <a:gd name="connsiteY6" fmla="*/ 0 h 208636"/>
                  <a:gd name="connsiteX7" fmla="*/ 105077 w 379511"/>
                  <a:gd name="connsiteY7" fmla="*/ 28463 h 208636"/>
                  <a:gd name="connsiteX8" fmla="*/ 133541 w 379511"/>
                  <a:gd name="connsiteY8" fmla="*/ 28463 h 208636"/>
                  <a:gd name="connsiteX9" fmla="*/ 133541 w 379511"/>
                  <a:gd name="connsiteY9" fmla="*/ 0 h 208636"/>
                  <a:gd name="connsiteX10" fmla="*/ 329226 w 379511"/>
                  <a:gd name="connsiteY10" fmla="*/ 0 h 208636"/>
                  <a:gd name="connsiteX11" fmla="*/ 227233 w 379511"/>
                  <a:gd name="connsiteY11" fmla="*/ 0 h 208636"/>
                  <a:gd name="connsiteX12" fmla="*/ 227233 w 379511"/>
                  <a:gd name="connsiteY12" fmla="*/ 28463 h 208636"/>
                  <a:gd name="connsiteX13" fmla="*/ 329226 w 379511"/>
                  <a:gd name="connsiteY13" fmla="*/ 28463 h 208636"/>
                  <a:gd name="connsiteX14" fmla="*/ 329226 w 379511"/>
                  <a:gd name="connsiteY14" fmla="*/ 0 h 208636"/>
                  <a:gd name="connsiteX15" fmla="*/ 351475 w 379511"/>
                  <a:gd name="connsiteY15" fmla="*/ 96681 h 208636"/>
                  <a:gd name="connsiteX16" fmla="*/ 355792 w 379511"/>
                  <a:gd name="connsiteY16" fmla="*/ 100998 h 208636"/>
                  <a:gd name="connsiteX17" fmla="*/ 355792 w 379511"/>
                  <a:gd name="connsiteY17" fmla="*/ 180600 h 208636"/>
                  <a:gd name="connsiteX18" fmla="*/ 351475 w 379511"/>
                  <a:gd name="connsiteY18" fmla="*/ 184917 h 208636"/>
                  <a:gd name="connsiteX19" fmla="*/ 28036 w 379511"/>
                  <a:gd name="connsiteY19" fmla="*/ 184917 h 208636"/>
                  <a:gd name="connsiteX20" fmla="*/ 23719 w 379511"/>
                  <a:gd name="connsiteY20" fmla="*/ 180600 h 208636"/>
                  <a:gd name="connsiteX21" fmla="*/ 23719 w 379511"/>
                  <a:gd name="connsiteY21" fmla="*/ 100998 h 208636"/>
                  <a:gd name="connsiteX22" fmla="*/ 28036 w 379511"/>
                  <a:gd name="connsiteY22" fmla="*/ 96681 h 208636"/>
                  <a:gd name="connsiteX23" fmla="*/ 351475 w 379511"/>
                  <a:gd name="connsiteY23" fmla="*/ 96681 h 208636"/>
                  <a:gd name="connsiteX24" fmla="*/ 351475 w 379511"/>
                  <a:gd name="connsiteY24" fmla="*/ 72961 h 208636"/>
                  <a:gd name="connsiteX25" fmla="*/ 28036 w 379511"/>
                  <a:gd name="connsiteY25" fmla="*/ 72961 h 208636"/>
                  <a:gd name="connsiteX26" fmla="*/ 0 w 379511"/>
                  <a:gd name="connsiteY26" fmla="*/ 100998 h 208636"/>
                  <a:gd name="connsiteX27" fmla="*/ 0 w 379511"/>
                  <a:gd name="connsiteY27" fmla="*/ 180600 h 208636"/>
                  <a:gd name="connsiteX28" fmla="*/ 28036 w 379511"/>
                  <a:gd name="connsiteY28" fmla="*/ 208637 h 208636"/>
                  <a:gd name="connsiteX29" fmla="*/ 351475 w 379511"/>
                  <a:gd name="connsiteY29" fmla="*/ 208637 h 208636"/>
                  <a:gd name="connsiteX30" fmla="*/ 379512 w 379511"/>
                  <a:gd name="connsiteY30" fmla="*/ 180600 h 208636"/>
                  <a:gd name="connsiteX31" fmla="*/ 379512 w 379511"/>
                  <a:gd name="connsiteY31" fmla="*/ 100998 h 208636"/>
                  <a:gd name="connsiteX32" fmla="*/ 351475 w 379511"/>
                  <a:gd name="connsiteY32" fmla="*/ 72961 h 20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9511" h="208636">
                    <a:moveTo>
                      <a:pt x="84679" y="0"/>
                    </a:moveTo>
                    <a:lnTo>
                      <a:pt x="56215" y="0"/>
                    </a:lnTo>
                    <a:lnTo>
                      <a:pt x="56215" y="28463"/>
                    </a:lnTo>
                    <a:lnTo>
                      <a:pt x="84679" y="28463"/>
                    </a:lnTo>
                    <a:lnTo>
                      <a:pt x="84679" y="0"/>
                    </a:lnTo>
                    <a:close/>
                    <a:moveTo>
                      <a:pt x="133541" y="0"/>
                    </a:moveTo>
                    <a:lnTo>
                      <a:pt x="105077" y="0"/>
                    </a:lnTo>
                    <a:lnTo>
                      <a:pt x="105077" y="28463"/>
                    </a:lnTo>
                    <a:lnTo>
                      <a:pt x="133541" y="28463"/>
                    </a:lnTo>
                    <a:lnTo>
                      <a:pt x="133541" y="0"/>
                    </a:lnTo>
                    <a:close/>
                    <a:moveTo>
                      <a:pt x="329226" y="0"/>
                    </a:moveTo>
                    <a:lnTo>
                      <a:pt x="227233" y="0"/>
                    </a:lnTo>
                    <a:lnTo>
                      <a:pt x="227233" y="28463"/>
                    </a:lnTo>
                    <a:lnTo>
                      <a:pt x="329226" y="28463"/>
                    </a:lnTo>
                    <a:lnTo>
                      <a:pt x="329226" y="0"/>
                    </a:lnTo>
                    <a:close/>
                    <a:moveTo>
                      <a:pt x="351475" y="96681"/>
                    </a:moveTo>
                    <a:cubicBezTo>
                      <a:pt x="353800" y="96681"/>
                      <a:pt x="355792" y="98673"/>
                      <a:pt x="355792" y="100998"/>
                    </a:cubicBezTo>
                    <a:lnTo>
                      <a:pt x="355792" y="180600"/>
                    </a:lnTo>
                    <a:cubicBezTo>
                      <a:pt x="355792" y="182925"/>
                      <a:pt x="353800" y="184917"/>
                      <a:pt x="351475" y="184917"/>
                    </a:cubicBezTo>
                    <a:lnTo>
                      <a:pt x="28036" y="184917"/>
                    </a:lnTo>
                    <a:cubicBezTo>
                      <a:pt x="25712" y="184917"/>
                      <a:pt x="23719" y="182925"/>
                      <a:pt x="23719" y="180600"/>
                    </a:cubicBezTo>
                    <a:lnTo>
                      <a:pt x="23719" y="100998"/>
                    </a:lnTo>
                    <a:cubicBezTo>
                      <a:pt x="23719" y="98673"/>
                      <a:pt x="25712" y="96681"/>
                      <a:pt x="28036" y="96681"/>
                    </a:cubicBezTo>
                    <a:lnTo>
                      <a:pt x="351475" y="96681"/>
                    </a:lnTo>
                    <a:moveTo>
                      <a:pt x="351475" y="72961"/>
                    </a:moveTo>
                    <a:lnTo>
                      <a:pt x="28036" y="72961"/>
                    </a:lnTo>
                    <a:cubicBezTo>
                      <a:pt x="12619" y="72961"/>
                      <a:pt x="0" y="85580"/>
                      <a:pt x="0" y="100998"/>
                    </a:cubicBezTo>
                    <a:lnTo>
                      <a:pt x="0" y="180600"/>
                    </a:lnTo>
                    <a:cubicBezTo>
                      <a:pt x="0" y="196018"/>
                      <a:pt x="12619" y="208637"/>
                      <a:pt x="28036" y="208637"/>
                    </a:cubicBezTo>
                    <a:lnTo>
                      <a:pt x="351475" y="208637"/>
                    </a:lnTo>
                    <a:cubicBezTo>
                      <a:pt x="366893" y="208637"/>
                      <a:pt x="379512" y="196018"/>
                      <a:pt x="379512" y="180600"/>
                    </a:cubicBezTo>
                    <a:lnTo>
                      <a:pt x="379512" y="100998"/>
                    </a:lnTo>
                    <a:cubicBezTo>
                      <a:pt x="379512" y="85580"/>
                      <a:pt x="366893" y="72961"/>
                      <a:pt x="351475" y="72961"/>
                    </a:cubicBezTo>
                    <a:close/>
                  </a:path>
                </a:pathLst>
              </a:custGeom>
              <a:grpFill/>
              <a:ln w="47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95" name="任意多边形: 形状 394">
                <a:extLst>
                  <a:ext uri="{FF2B5EF4-FFF2-40B4-BE49-F238E27FC236}">
                    <a16:creationId xmlns:a16="http://schemas.microsoft.com/office/drawing/2014/main" id="{750EBDDE-4B4A-47B0-8CDC-9C12FC14F714}"/>
                  </a:ext>
                </a:extLst>
              </p:cNvPr>
              <p:cNvSpPr/>
              <p:nvPr/>
            </p:nvSpPr>
            <p:spPr>
              <a:xfrm>
                <a:off x="5756084" y="2150592"/>
                <a:ext cx="273011" cy="28463"/>
              </a:xfrm>
              <a:custGeom>
                <a:avLst/>
                <a:gdLst>
                  <a:gd name="connsiteX0" fmla="*/ 28463 w 273011"/>
                  <a:gd name="connsiteY0" fmla="*/ 0 h 28463"/>
                  <a:gd name="connsiteX1" fmla="*/ 0 w 273011"/>
                  <a:gd name="connsiteY1" fmla="*/ 0 h 28463"/>
                  <a:gd name="connsiteX2" fmla="*/ 0 w 273011"/>
                  <a:gd name="connsiteY2" fmla="*/ 28463 h 28463"/>
                  <a:gd name="connsiteX3" fmla="*/ 28463 w 273011"/>
                  <a:gd name="connsiteY3" fmla="*/ 28463 h 28463"/>
                  <a:gd name="connsiteX4" fmla="*/ 28463 w 273011"/>
                  <a:gd name="connsiteY4" fmla="*/ 0 h 28463"/>
                  <a:gd name="connsiteX5" fmla="*/ 77326 w 273011"/>
                  <a:gd name="connsiteY5" fmla="*/ 0 h 28463"/>
                  <a:gd name="connsiteX6" fmla="*/ 48862 w 273011"/>
                  <a:gd name="connsiteY6" fmla="*/ 0 h 28463"/>
                  <a:gd name="connsiteX7" fmla="*/ 48862 w 273011"/>
                  <a:gd name="connsiteY7" fmla="*/ 28463 h 28463"/>
                  <a:gd name="connsiteX8" fmla="*/ 77326 w 273011"/>
                  <a:gd name="connsiteY8" fmla="*/ 28463 h 28463"/>
                  <a:gd name="connsiteX9" fmla="*/ 77326 w 273011"/>
                  <a:gd name="connsiteY9" fmla="*/ 0 h 28463"/>
                  <a:gd name="connsiteX10" fmla="*/ 273011 w 273011"/>
                  <a:gd name="connsiteY10" fmla="*/ 0 h 28463"/>
                  <a:gd name="connsiteX11" fmla="*/ 171017 w 273011"/>
                  <a:gd name="connsiteY11" fmla="*/ 0 h 28463"/>
                  <a:gd name="connsiteX12" fmla="*/ 171017 w 273011"/>
                  <a:gd name="connsiteY12" fmla="*/ 28463 h 28463"/>
                  <a:gd name="connsiteX13" fmla="*/ 273011 w 273011"/>
                  <a:gd name="connsiteY13" fmla="*/ 28463 h 28463"/>
                  <a:gd name="connsiteX14" fmla="*/ 273011 w 273011"/>
                  <a:gd name="connsiteY14" fmla="*/ 0 h 28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3011" h="28463">
                    <a:moveTo>
                      <a:pt x="28463" y="0"/>
                    </a:moveTo>
                    <a:lnTo>
                      <a:pt x="0" y="0"/>
                    </a:lnTo>
                    <a:lnTo>
                      <a:pt x="0" y="28463"/>
                    </a:lnTo>
                    <a:lnTo>
                      <a:pt x="28463" y="28463"/>
                    </a:lnTo>
                    <a:lnTo>
                      <a:pt x="28463" y="0"/>
                    </a:lnTo>
                    <a:close/>
                    <a:moveTo>
                      <a:pt x="77326" y="0"/>
                    </a:moveTo>
                    <a:lnTo>
                      <a:pt x="48862" y="0"/>
                    </a:lnTo>
                    <a:lnTo>
                      <a:pt x="48862" y="28463"/>
                    </a:lnTo>
                    <a:lnTo>
                      <a:pt x="77326" y="28463"/>
                    </a:lnTo>
                    <a:lnTo>
                      <a:pt x="77326" y="0"/>
                    </a:lnTo>
                    <a:close/>
                    <a:moveTo>
                      <a:pt x="273011" y="0"/>
                    </a:moveTo>
                    <a:lnTo>
                      <a:pt x="171017" y="0"/>
                    </a:lnTo>
                    <a:lnTo>
                      <a:pt x="171017" y="28463"/>
                    </a:lnTo>
                    <a:lnTo>
                      <a:pt x="273011" y="28463"/>
                    </a:lnTo>
                    <a:lnTo>
                      <a:pt x="273011" y="0"/>
                    </a:lnTo>
                    <a:close/>
                  </a:path>
                </a:pathLst>
              </a:custGeom>
              <a:grpFill/>
              <a:ln w="47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grpSp>
      </p:grpSp>
      <p:sp>
        <p:nvSpPr>
          <p:cNvPr id="396" name="文本框 395">
            <a:extLst>
              <a:ext uri="{FF2B5EF4-FFF2-40B4-BE49-F238E27FC236}">
                <a16:creationId xmlns:a16="http://schemas.microsoft.com/office/drawing/2014/main" id="{CA10B485-9E49-4D33-92B1-6F4E8204041C}"/>
              </a:ext>
            </a:extLst>
          </p:cNvPr>
          <p:cNvSpPr txBox="1">
            <a:spLocks/>
          </p:cNvSpPr>
          <p:nvPr/>
        </p:nvSpPr>
        <p:spPr>
          <a:xfrm>
            <a:off x="1018043" y="2672319"/>
            <a:ext cx="2971645"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Data/Info/ML Model Exchange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(e.g. data collection, Federal Learning)</a:t>
            </a:r>
          </a:p>
        </p:txBody>
      </p:sp>
      <p:sp>
        <p:nvSpPr>
          <p:cNvPr id="397" name="文本框 396">
            <a:extLst>
              <a:ext uri="{FF2B5EF4-FFF2-40B4-BE49-F238E27FC236}">
                <a16:creationId xmlns:a16="http://schemas.microsoft.com/office/drawing/2014/main" id="{E184B6A9-19BB-4B6F-A933-13EF416552CF}"/>
              </a:ext>
            </a:extLst>
          </p:cNvPr>
          <p:cNvSpPr txBox="1">
            <a:spLocks/>
          </p:cNvSpPr>
          <p:nvPr/>
        </p:nvSpPr>
        <p:spPr>
          <a:xfrm>
            <a:off x="4101980" y="2824193"/>
            <a:ext cx="1681871"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mn-cs"/>
              </a:rPr>
              <a:t>Statistics/</a:t>
            </a: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Prediction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/Recommendation?</a:t>
            </a:r>
          </a:p>
        </p:txBody>
      </p:sp>
      <p:sp>
        <p:nvSpPr>
          <p:cNvPr id="399" name="文本框 398">
            <a:extLst>
              <a:ext uri="{FF2B5EF4-FFF2-40B4-BE49-F238E27FC236}">
                <a16:creationId xmlns:a16="http://schemas.microsoft.com/office/drawing/2014/main" id="{57F6A7F7-0715-4720-9B67-A4A66FFAC295}"/>
              </a:ext>
            </a:extLst>
          </p:cNvPr>
          <p:cNvSpPr txBox="1">
            <a:spLocks/>
          </p:cNvSpPr>
          <p:nvPr/>
        </p:nvSpPr>
        <p:spPr>
          <a:xfrm>
            <a:off x="6849898" y="2851432"/>
            <a:ext cx="1775142"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mn-cs"/>
              </a:rPr>
              <a:t>Statistics/</a:t>
            </a: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Prediction/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Recommendation?</a:t>
            </a:r>
          </a:p>
        </p:txBody>
      </p:sp>
      <p:sp>
        <p:nvSpPr>
          <p:cNvPr id="402" name="文本框 401">
            <a:extLst>
              <a:ext uri="{FF2B5EF4-FFF2-40B4-BE49-F238E27FC236}">
                <a16:creationId xmlns:a16="http://schemas.microsoft.com/office/drawing/2014/main" id="{698174A4-A81B-4AB1-B247-6BF311BD9891}"/>
              </a:ext>
            </a:extLst>
          </p:cNvPr>
          <p:cNvSpPr txBox="1">
            <a:spLocks/>
          </p:cNvSpPr>
          <p:nvPr/>
        </p:nvSpPr>
        <p:spPr>
          <a:xfrm>
            <a:off x="5307887" y="1838874"/>
            <a:ext cx="2194915"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Centralized Al/ML Platform</a:t>
            </a:r>
          </a:p>
        </p:txBody>
      </p:sp>
      <p:sp>
        <p:nvSpPr>
          <p:cNvPr id="403" name="文本框 402">
            <a:extLst>
              <a:ext uri="{FF2B5EF4-FFF2-40B4-BE49-F238E27FC236}">
                <a16:creationId xmlns:a16="http://schemas.microsoft.com/office/drawing/2014/main" id="{3D071143-C2D9-4E7D-9244-FD45BCFFA13D}"/>
              </a:ext>
            </a:extLst>
          </p:cNvPr>
          <p:cNvSpPr txBox="1">
            <a:spLocks/>
          </p:cNvSpPr>
          <p:nvPr/>
        </p:nvSpPr>
        <p:spPr>
          <a:xfrm>
            <a:off x="7724195" y="4597921"/>
            <a:ext cx="2269454"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Digital Twin Network</a:t>
            </a:r>
          </a:p>
        </p:txBody>
      </p:sp>
      <p:sp>
        <p:nvSpPr>
          <p:cNvPr id="408" name="矩形 407">
            <a:extLst>
              <a:ext uri="{FF2B5EF4-FFF2-40B4-BE49-F238E27FC236}">
                <a16:creationId xmlns:a16="http://schemas.microsoft.com/office/drawing/2014/main" id="{EEB216E0-1831-4AD7-B74A-D464E3BF1C28}"/>
              </a:ext>
            </a:extLst>
          </p:cNvPr>
          <p:cNvSpPr/>
          <p:nvPr/>
        </p:nvSpPr>
        <p:spPr>
          <a:xfrm>
            <a:off x="5390723" y="4265173"/>
            <a:ext cx="1718740" cy="3231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Network Resiliency</a:t>
            </a:r>
            <a:endParaRPr kumimoji="0" lang="en-US" sz="1500" b="1" i="0" u="none" strike="noStrike" kern="1200" cap="none" spc="0" normalizeH="0" baseline="0" noProof="0" dirty="0">
              <a:ln>
                <a:noFill/>
              </a:ln>
              <a:solidFill>
                <a:srgbClr val="000000"/>
              </a:solidFill>
              <a:effectLst/>
              <a:uLnTx/>
              <a:uFillTx/>
              <a:latin typeface="Calibri"/>
              <a:ea typeface="+mn-ea"/>
              <a:cs typeface="+mn-cs"/>
            </a:endParaRPr>
          </a:p>
        </p:txBody>
      </p:sp>
      <p:pic>
        <p:nvPicPr>
          <p:cNvPr id="153" name="图片 15">
            <a:extLst>
              <a:ext uri="{FF2B5EF4-FFF2-40B4-BE49-F238E27FC236}">
                <a16:creationId xmlns:a16="http://schemas.microsoft.com/office/drawing/2014/main" id="{DD137D7D-717C-4C8F-BDA0-BE1444796AF8}"/>
              </a:ext>
            </a:extLst>
          </p:cNvPr>
          <p:cNvPicPr>
            <a:picLocks noChangeAspect="1"/>
          </p:cNvPicPr>
          <p:nvPr/>
        </p:nvPicPr>
        <p:blipFill>
          <a:blip r:embed="rId3"/>
          <a:stretch>
            <a:fillRect/>
          </a:stretch>
        </p:blipFill>
        <p:spPr>
          <a:xfrm>
            <a:off x="5787733" y="2908178"/>
            <a:ext cx="895510" cy="817605"/>
          </a:xfrm>
          <a:prstGeom prst="rect">
            <a:avLst/>
          </a:prstGeom>
        </p:spPr>
      </p:pic>
      <p:grpSp>
        <p:nvGrpSpPr>
          <p:cNvPr id="169" name="组合 168">
            <a:extLst>
              <a:ext uri="{FF2B5EF4-FFF2-40B4-BE49-F238E27FC236}">
                <a16:creationId xmlns:a16="http://schemas.microsoft.com/office/drawing/2014/main" id="{B38782F2-C7B1-4C08-BBB3-9DBBCDF64A01}"/>
              </a:ext>
            </a:extLst>
          </p:cNvPr>
          <p:cNvGrpSpPr/>
          <p:nvPr/>
        </p:nvGrpSpPr>
        <p:grpSpPr>
          <a:xfrm>
            <a:off x="1688118" y="5084907"/>
            <a:ext cx="258445" cy="226139"/>
            <a:chOff x="7277735" y="5556251"/>
            <a:chExt cx="1487714" cy="1301749"/>
          </a:xfrm>
        </p:grpSpPr>
        <p:sp>
          <p:nvSpPr>
            <p:cNvPr id="173" name="椭圆 172">
              <a:extLst>
                <a:ext uri="{FF2B5EF4-FFF2-40B4-BE49-F238E27FC236}">
                  <a16:creationId xmlns:a16="http://schemas.microsoft.com/office/drawing/2014/main" id="{A6474378-7E2C-4134-ADA1-FB78985ED8A6}"/>
                </a:ext>
              </a:extLst>
            </p:cNvPr>
            <p:cNvSpPr/>
            <p:nvPr/>
          </p:nvSpPr>
          <p:spPr>
            <a:xfrm>
              <a:off x="7277735" y="5850696"/>
              <a:ext cx="278941" cy="278941"/>
            </a:xfrm>
            <a:prstGeom prst="ellipse">
              <a:avLst/>
            </a:prstGeom>
            <a:solidFill>
              <a:srgbClr val="FFC000"/>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74" name="椭圆 173">
              <a:extLst>
                <a:ext uri="{FF2B5EF4-FFF2-40B4-BE49-F238E27FC236}">
                  <a16:creationId xmlns:a16="http://schemas.microsoft.com/office/drawing/2014/main" id="{246BD87F-C9F2-4B68-A31D-CFCDEE369FD2}"/>
                </a:ext>
              </a:extLst>
            </p:cNvPr>
            <p:cNvSpPr/>
            <p:nvPr/>
          </p:nvSpPr>
          <p:spPr>
            <a:xfrm>
              <a:off x="7277735" y="6393094"/>
              <a:ext cx="278941" cy="278941"/>
            </a:xfrm>
            <a:prstGeom prst="ellipse">
              <a:avLst/>
            </a:prstGeom>
            <a:solidFill>
              <a:srgbClr val="FFC000"/>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76" name="椭圆 175">
              <a:extLst>
                <a:ext uri="{FF2B5EF4-FFF2-40B4-BE49-F238E27FC236}">
                  <a16:creationId xmlns:a16="http://schemas.microsoft.com/office/drawing/2014/main" id="{6727CD63-04CA-4565-8026-A21565023A9A}"/>
                </a:ext>
              </a:extLst>
            </p:cNvPr>
            <p:cNvSpPr/>
            <p:nvPr/>
          </p:nvSpPr>
          <p:spPr>
            <a:xfrm>
              <a:off x="7882122" y="5556251"/>
              <a:ext cx="278941" cy="278941"/>
            </a:xfrm>
            <a:prstGeom prst="ellipse">
              <a:avLst/>
            </a:prstGeom>
            <a:solidFill>
              <a:schemeClr val="accent2"/>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78" name="椭圆 177">
              <a:extLst>
                <a:ext uri="{FF2B5EF4-FFF2-40B4-BE49-F238E27FC236}">
                  <a16:creationId xmlns:a16="http://schemas.microsoft.com/office/drawing/2014/main" id="{031B7596-C3B6-405A-8BF3-93BBCE25E55A}"/>
                </a:ext>
              </a:extLst>
            </p:cNvPr>
            <p:cNvSpPr/>
            <p:nvPr/>
          </p:nvSpPr>
          <p:spPr>
            <a:xfrm>
              <a:off x="7882122" y="6067655"/>
              <a:ext cx="278941" cy="278941"/>
            </a:xfrm>
            <a:prstGeom prst="ellipse">
              <a:avLst/>
            </a:prstGeom>
            <a:solidFill>
              <a:schemeClr val="accent2"/>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0" name="椭圆 179">
              <a:extLst>
                <a:ext uri="{FF2B5EF4-FFF2-40B4-BE49-F238E27FC236}">
                  <a16:creationId xmlns:a16="http://schemas.microsoft.com/office/drawing/2014/main" id="{E497066D-BBC4-4117-BDB7-DEE39F9B8273}"/>
                </a:ext>
              </a:extLst>
            </p:cNvPr>
            <p:cNvSpPr/>
            <p:nvPr/>
          </p:nvSpPr>
          <p:spPr>
            <a:xfrm>
              <a:off x="7882122" y="6579059"/>
              <a:ext cx="278941" cy="278941"/>
            </a:xfrm>
            <a:prstGeom prst="ellipse">
              <a:avLst/>
            </a:prstGeom>
            <a:solidFill>
              <a:schemeClr val="accent2"/>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2" name="椭圆 181">
              <a:extLst>
                <a:ext uri="{FF2B5EF4-FFF2-40B4-BE49-F238E27FC236}">
                  <a16:creationId xmlns:a16="http://schemas.microsoft.com/office/drawing/2014/main" id="{4CC6F496-9585-4E7E-8CFF-4C36C5E5F56E}"/>
                </a:ext>
              </a:extLst>
            </p:cNvPr>
            <p:cNvSpPr/>
            <p:nvPr/>
          </p:nvSpPr>
          <p:spPr>
            <a:xfrm>
              <a:off x="8486508" y="6393094"/>
              <a:ext cx="278941" cy="278941"/>
            </a:xfrm>
            <a:prstGeom prst="ellipse">
              <a:avLst/>
            </a:prstGeom>
            <a:solidFill>
              <a:schemeClr val="accent3"/>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9" name="椭圆 188">
              <a:extLst>
                <a:ext uri="{FF2B5EF4-FFF2-40B4-BE49-F238E27FC236}">
                  <a16:creationId xmlns:a16="http://schemas.microsoft.com/office/drawing/2014/main" id="{A89AEB9A-0496-464A-BFC0-2BEC75FA7524}"/>
                </a:ext>
              </a:extLst>
            </p:cNvPr>
            <p:cNvSpPr/>
            <p:nvPr/>
          </p:nvSpPr>
          <p:spPr>
            <a:xfrm>
              <a:off x="8486508" y="5850696"/>
              <a:ext cx="278941" cy="278941"/>
            </a:xfrm>
            <a:prstGeom prst="ellipse">
              <a:avLst/>
            </a:prstGeom>
            <a:solidFill>
              <a:schemeClr val="accent3"/>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cxnSp>
          <p:nvCxnSpPr>
            <p:cNvPr id="197" name="直接连接符 196">
              <a:extLst>
                <a:ext uri="{FF2B5EF4-FFF2-40B4-BE49-F238E27FC236}">
                  <a16:creationId xmlns:a16="http://schemas.microsoft.com/office/drawing/2014/main" id="{1B0B6E50-52BB-4070-A6E2-D425F0297DE5}"/>
                </a:ext>
              </a:extLst>
            </p:cNvPr>
            <p:cNvCxnSpPr>
              <a:cxnSpLocks/>
              <a:stCxn id="173" idx="6"/>
              <a:endCxn id="176" idx="3"/>
            </p:cNvCxnSpPr>
            <p:nvPr/>
          </p:nvCxnSpPr>
          <p:spPr>
            <a:xfrm flipV="1">
              <a:off x="7556676" y="5794342"/>
              <a:ext cx="366296" cy="195825"/>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A93A6F40-325E-4BE0-9036-3EFDF81E2C8F}"/>
                </a:ext>
              </a:extLst>
            </p:cNvPr>
            <p:cNvCxnSpPr>
              <a:cxnSpLocks/>
              <a:stCxn id="180" idx="6"/>
              <a:endCxn id="182" idx="2"/>
            </p:cNvCxnSpPr>
            <p:nvPr/>
          </p:nvCxnSpPr>
          <p:spPr>
            <a:xfrm flipV="1">
              <a:off x="8161063" y="6532565"/>
              <a:ext cx="325445" cy="185965"/>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FD10991A-074B-4749-BA3A-53E05A7EA9D1}"/>
                </a:ext>
              </a:extLst>
            </p:cNvPr>
            <p:cNvCxnSpPr>
              <a:cxnSpLocks/>
              <a:stCxn id="174" idx="7"/>
              <a:endCxn id="176" idx="3"/>
            </p:cNvCxnSpPr>
            <p:nvPr/>
          </p:nvCxnSpPr>
          <p:spPr>
            <a:xfrm flipV="1">
              <a:off x="7515826" y="5794342"/>
              <a:ext cx="407146" cy="639602"/>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544870BC-2721-451A-8C25-88A4983E9A8C}"/>
                </a:ext>
              </a:extLst>
            </p:cNvPr>
            <p:cNvCxnSpPr>
              <a:cxnSpLocks/>
              <a:stCxn id="180" idx="2"/>
              <a:endCxn id="173" idx="6"/>
            </p:cNvCxnSpPr>
            <p:nvPr/>
          </p:nvCxnSpPr>
          <p:spPr>
            <a:xfrm flipH="1" flipV="1">
              <a:off x="7556676" y="5990167"/>
              <a:ext cx="325446" cy="72836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3586B2E0-789F-4D07-B513-233EA7C73B05}"/>
                </a:ext>
              </a:extLst>
            </p:cNvPr>
            <p:cNvCxnSpPr>
              <a:cxnSpLocks/>
              <a:stCxn id="189" idx="2"/>
              <a:endCxn id="176" idx="5"/>
            </p:cNvCxnSpPr>
            <p:nvPr/>
          </p:nvCxnSpPr>
          <p:spPr>
            <a:xfrm flipH="1" flipV="1">
              <a:off x="8120213" y="5794342"/>
              <a:ext cx="366295" cy="195825"/>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EE8D5C5B-43FB-43F4-9637-25BF3BFDDC07}"/>
                </a:ext>
              </a:extLst>
            </p:cNvPr>
            <p:cNvCxnSpPr>
              <a:cxnSpLocks/>
              <a:stCxn id="182" idx="2"/>
              <a:endCxn id="176" idx="5"/>
            </p:cNvCxnSpPr>
            <p:nvPr/>
          </p:nvCxnSpPr>
          <p:spPr>
            <a:xfrm flipH="1" flipV="1">
              <a:off x="8120213" y="5794342"/>
              <a:ext cx="366295" cy="73822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3010148E-8F73-4F02-BAF9-2E15D714D83F}"/>
                </a:ext>
              </a:extLst>
            </p:cNvPr>
            <p:cNvCxnSpPr>
              <a:cxnSpLocks/>
              <a:stCxn id="180" idx="6"/>
              <a:endCxn id="189" idx="2"/>
            </p:cNvCxnSpPr>
            <p:nvPr/>
          </p:nvCxnSpPr>
          <p:spPr>
            <a:xfrm flipV="1">
              <a:off x="8161063" y="5990167"/>
              <a:ext cx="325445" cy="72836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8D52ECDF-121E-4772-9A3F-68E68625C522}"/>
                </a:ext>
              </a:extLst>
            </p:cNvPr>
            <p:cNvCxnSpPr>
              <a:cxnSpLocks/>
              <a:stCxn id="173" idx="6"/>
              <a:endCxn id="178" idx="2"/>
            </p:cNvCxnSpPr>
            <p:nvPr/>
          </p:nvCxnSpPr>
          <p:spPr>
            <a:xfrm>
              <a:off x="7556676" y="5990167"/>
              <a:ext cx="325446" cy="216959"/>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AF23C970-0BCF-4881-AA2D-D3BEBAE18C87}"/>
                </a:ext>
              </a:extLst>
            </p:cNvPr>
            <p:cNvCxnSpPr>
              <a:cxnSpLocks/>
              <a:stCxn id="178" idx="5"/>
              <a:endCxn id="182" idx="2"/>
            </p:cNvCxnSpPr>
            <p:nvPr/>
          </p:nvCxnSpPr>
          <p:spPr>
            <a:xfrm>
              <a:off x="8120213" y="6305746"/>
              <a:ext cx="366295" cy="226819"/>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A3DD33CE-17CF-42B1-9257-14F3132A1BA9}"/>
                </a:ext>
              </a:extLst>
            </p:cNvPr>
            <p:cNvCxnSpPr>
              <a:cxnSpLocks/>
              <a:stCxn id="174" idx="7"/>
              <a:endCxn id="180" idx="2"/>
            </p:cNvCxnSpPr>
            <p:nvPr/>
          </p:nvCxnSpPr>
          <p:spPr>
            <a:xfrm>
              <a:off x="7515826" y="6433944"/>
              <a:ext cx="366296" cy="284586"/>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2396DDBD-1A26-4882-B114-0363E585D27F}"/>
                </a:ext>
              </a:extLst>
            </p:cNvPr>
            <p:cNvCxnSpPr>
              <a:cxnSpLocks/>
              <a:stCxn id="174" idx="7"/>
              <a:endCxn id="178" idx="2"/>
            </p:cNvCxnSpPr>
            <p:nvPr/>
          </p:nvCxnSpPr>
          <p:spPr>
            <a:xfrm flipV="1">
              <a:off x="7515826" y="6207126"/>
              <a:ext cx="366296" cy="22681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7C5BC3B9-0184-45B2-8C10-A2B9DEB2A4DF}"/>
                </a:ext>
              </a:extLst>
            </p:cNvPr>
            <p:cNvCxnSpPr>
              <a:cxnSpLocks/>
              <a:endCxn id="189" idx="2"/>
            </p:cNvCxnSpPr>
            <p:nvPr/>
          </p:nvCxnSpPr>
          <p:spPr>
            <a:xfrm flipV="1">
              <a:off x="8163560" y="5990167"/>
              <a:ext cx="322948" cy="23791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31" name="任意多边形: 形状 230">
            <a:extLst>
              <a:ext uri="{FF2B5EF4-FFF2-40B4-BE49-F238E27FC236}">
                <a16:creationId xmlns:a16="http://schemas.microsoft.com/office/drawing/2014/main" id="{FBC56A78-F8E4-4DF2-91F7-55074E8019DD}"/>
              </a:ext>
            </a:extLst>
          </p:cNvPr>
          <p:cNvSpPr/>
          <p:nvPr/>
        </p:nvSpPr>
        <p:spPr>
          <a:xfrm flipH="1">
            <a:off x="6507058" y="2485150"/>
            <a:ext cx="2502987" cy="1379949"/>
          </a:xfrm>
          <a:custGeom>
            <a:avLst/>
            <a:gdLst>
              <a:gd name="connsiteX0" fmla="*/ 0 w 1111170"/>
              <a:gd name="connsiteY0" fmla="*/ 833377 h 833377"/>
              <a:gd name="connsiteX1" fmla="*/ 0 w 1111170"/>
              <a:gd name="connsiteY1" fmla="*/ 0 h 833377"/>
              <a:gd name="connsiteX2" fmla="*/ 1111170 w 1111170"/>
              <a:gd name="connsiteY2" fmla="*/ 11575 h 833377"/>
              <a:gd name="connsiteX0" fmla="*/ 0 w 1106090"/>
              <a:gd name="connsiteY0" fmla="*/ 833377 h 833377"/>
              <a:gd name="connsiteX1" fmla="*/ 0 w 1106090"/>
              <a:gd name="connsiteY1" fmla="*/ 0 h 833377"/>
              <a:gd name="connsiteX2" fmla="*/ 1106090 w 1106090"/>
              <a:gd name="connsiteY2" fmla="*/ 9506 h 833377"/>
              <a:gd name="connsiteX0" fmla="*/ 0 w 1106090"/>
              <a:gd name="connsiteY0" fmla="*/ 833377 h 833377"/>
              <a:gd name="connsiteX1" fmla="*/ 0 w 1106090"/>
              <a:gd name="connsiteY1" fmla="*/ 0 h 833377"/>
              <a:gd name="connsiteX2" fmla="*/ 1106090 w 1106090"/>
              <a:gd name="connsiteY2" fmla="*/ 1229 h 833377"/>
            </a:gdLst>
            <a:ahLst/>
            <a:cxnLst>
              <a:cxn ang="0">
                <a:pos x="connsiteX0" y="connsiteY0"/>
              </a:cxn>
              <a:cxn ang="0">
                <a:pos x="connsiteX1" y="connsiteY1"/>
              </a:cxn>
              <a:cxn ang="0">
                <a:pos x="connsiteX2" y="connsiteY2"/>
              </a:cxn>
            </a:cxnLst>
            <a:rect l="l" t="t" r="r" b="b"/>
            <a:pathLst>
              <a:path w="1106090" h="833377">
                <a:moveTo>
                  <a:pt x="0" y="833377"/>
                </a:moveTo>
                <a:lnTo>
                  <a:pt x="0" y="0"/>
                </a:lnTo>
                <a:lnTo>
                  <a:pt x="1106090" y="1229"/>
                </a:lnTo>
              </a:path>
            </a:pathLst>
          </a:custGeom>
          <a:noFill/>
          <a:ln w="22225">
            <a:solidFill>
              <a:schemeClr val="accent1"/>
            </a:solidFill>
            <a:prstDash val="lgDash"/>
            <a:headEnd type="triangl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32" name="文本框 231">
            <a:extLst>
              <a:ext uri="{FF2B5EF4-FFF2-40B4-BE49-F238E27FC236}">
                <a16:creationId xmlns:a16="http://schemas.microsoft.com/office/drawing/2014/main" id="{AE6D1468-FB28-4601-8E93-8028AABD5D59}"/>
              </a:ext>
            </a:extLst>
          </p:cNvPr>
          <p:cNvSpPr txBox="1">
            <a:spLocks/>
          </p:cNvSpPr>
          <p:nvPr/>
        </p:nvSpPr>
        <p:spPr>
          <a:xfrm>
            <a:off x="8547855" y="2742688"/>
            <a:ext cx="2971645"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Data/Info/ML Model Exchange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(e.g. data collection)</a:t>
            </a:r>
          </a:p>
        </p:txBody>
      </p:sp>
      <p:sp>
        <p:nvSpPr>
          <p:cNvPr id="233" name="矩形: 圆角 232">
            <a:extLst>
              <a:ext uri="{FF2B5EF4-FFF2-40B4-BE49-F238E27FC236}">
                <a16:creationId xmlns:a16="http://schemas.microsoft.com/office/drawing/2014/main" id="{D5D57F23-C27E-4083-88E7-424D5F780201}"/>
              </a:ext>
            </a:extLst>
          </p:cNvPr>
          <p:cNvSpPr/>
          <p:nvPr/>
        </p:nvSpPr>
        <p:spPr>
          <a:xfrm>
            <a:off x="1642398" y="3818424"/>
            <a:ext cx="9047662" cy="304306"/>
          </a:xfrm>
          <a:prstGeom prst="roundRect">
            <a:avLst>
              <a:gd name="adj" fmla="val 50000"/>
            </a:avLst>
          </a:prstGeom>
          <a:gradFill>
            <a:gsLst>
              <a:gs pos="56000">
                <a:srgbClr val="38AEF4"/>
              </a:gs>
              <a:gs pos="0">
                <a:srgbClr val="52B9F5">
                  <a:alpha val="40000"/>
                </a:srgbClr>
              </a:gs>
              <a:gs pos="100000">
                <a:schemeClr val="accent1">
                  <a:alpha val="43000"/>
                </a:schemeClr>
              </a:gs>
            </a:gsLst>
            <a:lin ang="0" scaled="0"/>
          </a:gra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宋体" panose="02010600030101010101" pitchFamily="2" charset="-122"/>
                <a:ea typeface="宋体" panose="02010600030101010101" pitchFamily="2" charset="-122"/>
                <a:cs typeface="+mn-cs"/>
              </a:rPr>
              <a:t>Unified Data collection Framework</a:t>
            </a:r>
            <a:endParaRPr kumimoji="0" lang="zh-CN" altLang="en-US" sz="1400" b="0" i="0" u="none" strike="noStrike" kern="1200" cap="none" spc="0" normalizeH="0" baseline="0" noProof="0" dirty="0">
              <a:ln>
                <a:noFill/>
              </a:ln>
              <a:solidFill>
                <a:srgbClr val="FFFFFF"/>
              </a:solidFill>
              <a:effectLst/>
              <a:uLnTx/>
              <a:uFillTx/>
              <a:latin typeface="宋体" panose="02010600030101010101" pitchFamily="2" charset="-122"/>
              <a:ea typeface="宋体" panose="02010600030101010101" pitchFamily="2" charset="-122"/>
              <a:cs typeface="+mn-cs"/>
            </a:endParaRPr>
          </a:p>
        </p:txBody>
      </p:sp>
      <p:cxnSp>
        <p:nvCxnSpPr>
          <p:cNvPr id="4" name="直接箭头连接符 3">
            <a:extLst>
              <a:ext uri="{FF2B5EF4-FFF2-40B4-BE49-F238E27FC236}">
                <a16:creationId xmlns:a16="http://schemas.microsoft.com/office/drawing/2014/main" id="{DC149230-7935-4878-A6F6-3DFAF1EB57BB}"/>
              </a:ext>
            </a:extLst>
          </p:cNvPr>
          <p:cNvCxnSpPr>
            <a:cxnSpLocks/>
            <a:stCxn id="390" idx="5"/>
          </p:cNvCxnSpPr>
          <p:nvPr/>
        </p:nvCxnSpPr>
        <p:spPr>
          <a:xfrm>
            <a:off x="6457623" y="2728367"/>
            <a:ext cx="1016257" cy="1080088"/>
          </a:xfrm>
          <a:prstGeom prst="straightConnector1">
            <a:avLst/>
          </a:prstGeom>
          <a:ln w="12700">
            <a:solidFill>
              <a:srgbClr val="92D050"/>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a:extLst>
              <a:ext uri="{FF2B5EF4-FFF2-40B4-BE49-F238E27FC236}">
                <a16:creationId xmlns:a16="http://schemas.microsoft.com/office/drawing/2014/main" id="{53A75063-388B-42A5-A61F-AB91626DA7B6}"/>
              </a:ext>
            </a:extLst>
          </p:cNvPr>
          <p:cNvCxnSpPr>
            <a:stCxn id="390" idx="3"/>
          </p:cNvCxnSpPr>
          <p:nvPr/>
        </p:nvCxnSpPr>
        <p:spPr>
          <a:xfrm flipH="1">
            <a:off x="4888957" y="2728367"/>
            <a:ext cx="1106206" cy="1089833"/>
          </a:xfrm>
          <a:prstGeom prst="straightConnector1">
            <a:avLst/>
          </a:prstGeom>
          <a:ln w="127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236" name="文本框 235">
            <a:extLst>
              <a:ext uri="{FF2B5EF4-FFF2-40B4-BE49-F238E27FC236}">
                <a16:creationId xmlns:a16="http://schemas.microsoft.com/office/drawing/2014/main" id="{D1EE5539-F902-4C6C-86AA-DC2AB03EC560}"/>
              </a:ext>
            </a:extLst>
          </p:cNvPr>
          <p:cNvSpPr txBox="1">
            <a:spLocks/>
          </p:cNvSpPr>
          <p:nvPr/>
        </p:nvSpPr>
        <p:spPr>
          <a:xfrm>
            <a:off x="7020193" y="5829410"/>
            <a:ext cx="3855720"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lumMod val="75000"/>
                    <a:lumOff val="25000"/>
                  </a:srgbClr>
                </a:solidFill>
                <a:effectLst/>
                <a:uLnTx/>
                <a:uFillTx/>
                <a:latin typeface="vivo type 简 Regular" panose="02000500000000000000" pitchFamily="2" charset="-122"/>
                <a:ea typeface="vivo type 简 Regular" panose="02000500000000000000" pitchFamily="2" charset="-122"/>
                <a:cs typeface="OPPOSans B" panose="00020600040101010101" pitchFamily="18" charset="-122"/>
                <a:sym typeface="微软雅黑" panose="020B0503020204020204" pitchFamily="34" charset="-122"/>
              </a:rPr>
              <a:t>AI/ML based Network Performance Evaluation  </a:t>
            </a:r>
          </a:p>
        </p:txBody>
      </p:sp>
      <p:sp>
        <p:nvSpPr>
          <p:cNvPr id="165" name="文本框 164">
            <a:extLst>
              <a:ext uri="{FF2B5EF4-FFF2-40B4-BE49-F238E27FC236}">
                <a16:creationId xmlns:a16="http://schemas.microsoft.com/office/drawing/2014/main" id="{6E2E2C8B-1688-4015-98D8-E90D31465E0A}"/>
              </a:ext>
            </a:extLst>
          </p:cNvPr>
          <p:cNvSpPr txBox="1"/>
          <p:nvPr/>
        </p:nvSpPr>
        <p:spPr>
          <a:xfrm>
            <a:off x="4614437" y="1167183"/>
            <a:ext cx="3685303" cy="184666"/>
          </a:xfrm>
          <a:prstGeom prst="rect">
            <a:avLst/>
          </a:prstGeom>
          <a:noFill/>
        </p:spPr>
        <p:txBody>
          <a:bodyPr wrap="non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zh-CN" sz="1200" b="0" i="0" u="none" strike="noStrike" kern="0" cap="none" spc="0" normalizeH="0" baseline="0" noProof="0" dirty="0">
                <a:ln>
                  <a:noFill/>
                </a:ln>
                <a:solidFill>
                  <a:srgbClr val="FFFFFF"/>
                </a:solidFill>
                <a:effectLst>
                  <a:outerShdw blurRad="38100" dist="38100" dir="5400000" sx="101000" sy="101000" algn="t" rotWithShape="0">
                    <a:srgbClr val="00B050">
                      <a:alpha val="40000"/>
                    </a:srgbClr>
                  </a:outerShdw>
                </a:effectLst>
                <a:uLnTx/>
                <a:uFillTx/>
                <a:latin typeface="vivo type 简 Regular" panose="02000500000000000000" pitchFamily="2" charset="-122"/>
                <a:ea typeface="vivo type 简 Regular" panose="02000500000000000000" pitchFamily="2" charset="-122"/>
                <a:cs typeface="思源黑体 CN Regular" panose="020B0500000000000000" charset="-122"/>
                <a:sym typeface="微软雅黑" panose="020B0503020204020204" pitchFamily="34" charset="-122"/>
              </a:rPr>
              <a:t>Common AI/ML Framework across 3GPP WGs</a:t>
            </a:r>
          </a:p>
        </p:txBody>
      </p:sp>
    </p:spTree>
    <p:extLst>
      <p:ext uri="{BB962C8B-B14F-4D97-AF65-F5344CB8AC3E}">
        <p14:creationId xmlns:p14="http://schemas.microsoft.com/office/powerpoint/2010/main" val="3285624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标题 5">
            <a:extLst>
              <a:ext uri="{FF2B5EF4-FFF2-40B4-BE49-F238E27FC236}">
                <a16:creationId xmlns:a16="http://schemas.microsoft.com/office/drawing/2014/main" id="{F3A67091-1BCD-4CF9-9AA6-C5EE5C218804}"/>
              </a:ext>
            </a:extLst>
          </p:cNvPr>
          <p:cNvSpPr txBox="1"/>
          <p:nvPr/>
        </p:nvSpPr>
        <p:spPr>
          <a:xfrm>
            <a:off x="184517" y="274863"/>
            <a:ext cx="8562891" cy="392254"/>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defTabSz="914400" fontAlgn="auto">
              <a:spcBef>
                <a:spcPts val="0"/>
              </a:spcBef>
              <a:spcAft>
                <a:spcPts val="0"/>
              </a:spcAft>
              <a:defRPr/>
            </a:pPr>
            <a:r>
              <a:rPr lang="en-US" altLang="zh-CN" sz="2400" dirty="0">
                <a:solidFill>
                  <a:srgbClr val="000000">
                    <a:lumMod val="75000"/>
                    <a:lumOff val="25000"/>
                  </a:srgbClr>
                </a:solidFill>
                <a:latin typeface="vivo type 简 Heavy" panose="02000900000000000000" pitchFamily="2" charset="-122"/>
                <a:ea typeface="vivo type 简 Heavy" panose="02000900000000000000" pitchFamily="2" charset="-122"/>
              </a:rPr>
              <a:t>5G AIML Standardization Overview in SA2</a:t>
            </a:r>
          </a:p>
        </p:txBody>
      </p:sp>
      <p:sp>
        <p:nvSpPr>
          <p:cNvPr id="5" name="矩形 4">
            <a:extLst>
              <a:ext uri="{FF2B5EF4-FFF2-40B4-BE49-F238E27FC236}">
                <a16:creationId xmlns:a16="http://schemas.microsoft.com/office/drawing/2014/main" id="{69C48DAD-6061-47FA-82D6-20957EBA130F}"/>
              </a:ext>
            </a:extLst>
          </p:cNvPr>
          <p:cNvSpPr/>
          <p:nvPr/>
        </p:nvSpPr>
        <p:spPr>
          <a:xfrm>
            <a:off x="576652" y="2285503"/>
            <a:ext cx="2318946" cy="1277273"/>
          </a:xfrm>
          <a:prstGeom prst="rect">
            <a:avLst/>
          </a:prstGeom>
        </p:spPr>
        <p:txBody>
          <a:bodyPr wrap="square">
            <a:spAutoFit/>
          </a:bodyPr>
          <a:lstStyle/>
          <a:p>
            <a:pPr eaLnBrk="0" fontAlgn="base" hangingPunct="0">
              <a:spcBef>
                <a:spcPct val="0"/>
              </a:spcBef>
              <a:spcAft>
                <a:spcPct val="0"/>
              </a:spcAft>
            </a:pPr>
            <a:r>
              <a:rPr lang="en-US" sz="1100" dirty="0">
                <a:solidFill>
                  <a:prstClr val="black"/>
                </a:solidFill>
                <a:latin typeface="Arial" panose="020B0604020202020204" pitchFamily="34" charset="0"/>
                <a:cs typeface="Arial" panose="020B0604020202020204" pitchFamily="34" charset="0"/>
              </a:rPr>
              <a:t>1) Introduce the concept of NWDAF(Network Data Analytics Function) to produce data analytics for network automation. </a:t>
            </a:r>
          </a:p>
          <a:p>
            <a:pPr eaLnBrk="0" fontAlgn="base" hangingPunct="0">
              <a:spcBef>
                <a:spcPct val="0"/>
              </a:spcBef>
              <a:spcAft>
                <a:spcPct val="0"/>
              </a:spcAft>
            </a:pPr>
            <a:r>
              <a:rPr lang="en-US" sz="1100" dirty="0">
                <a:solidFill>
                  <a:prstClr val="black"/>
                </a:solidFill>
                <a:latin typeface="Arial" panose="020B0604020202020204" pitchFamily="34" charset="0"/>
                <a:cs typeface="Arial" panose="020B0604020202020204" pitchFamily="34" charset="0"/>
              </a:rPr>
              <a:t>2) Only one </a:t>
            </a:r>
            <a:r>
              <a:rPr lang="en-GB" sz="1100" dirty="0">
                <a:solidFill>
                  <a:prstClr val="black"/>
                </a:solidFill>
                <a:latin typeface="Arial" panose="020B0604020202020204" pitchFamily="34" charset="0"/>
                <a:cs typeface="Arial" panose="020B0604020202020204" pitchFamily="34" charset="0"/>
              </a:rPr>
              <a:t>network data analytics </a:t>
            </a:r>
            <a:r>
              <a:rPr lang="en-US" sz="1100" dirty="0">
                <a:solidFill>
                  <a:prstClr val="black"/>
                </a:solidFill>
                <a:latin typeface="Arial" panose="020B0604020202020204" pitchFamily="34" charset="0"/>
                <a:cs typeface="Arial" panose="020B0604020202020204" pitchFamily="34" charset="0"/>
              </a:rPr>
              <a:t>is supported i.e. </a:t>
            </a:r>
            <a:r>
              <a:rPr lang="en-GB" sz="1100" dirty="0">
                <a:solidFill>
                  <a:prstClr val="black"/>
                </a:solidFill>
                <a:latin typeface="Arial" panose="020B0604020202020204" pitchFamily="34" charset="0"/>
                <a:cs typeface="Arial" panose="020B0604020202020204" pitchFamily="34" charset="0"/>
              </a:rPr>
              <a:t>slice specific network data analytics</a:t>
            </a:r>
            <a:endParaRPr lang="en-US" sz="1100" dirty="0">
              <a:solidFill>
                <a:prstClr val="black"/>
              </a:solidFill>
              <a:latin typeface="Arial" panose="020B0604020202020204" pitchFamily="34" charset="0"/>
              <a:cs typeface="Arial" panose="020B0604020202020204" pitchFamily="34" charset="0"/>
            </a:endParaRPr>
          </a:p>
        </p:txBody>
      </p:sp>
      <p:sp>
        <p:nvSpPr>
          <p:cNvPr id="6" name="矩形 5">
            <a:extLst>
              <a:ext uri="{FF2B5EF4-FFF2-40B4-BE49-F238E27FC236}">
                <a16:creationId xmlns:a16="http://schemas.microsoft.com/office/drawing/2014/main" id="{50573807-9392-4766-842A-4BC300824FFB}"/>
              </a:ext>
            </a:extLst>
          </p:cNvPr>
          <p:cNvSpPr/>
          <p:nvPr/>
        </p:nvSpPr>
        <p:spPr>
          <a:xfrm>
            <a:off x="2847944" y="2303840"/>
            <a:ext cx="3097876" cy="1107996"/>
          </a:xfrm>
          <a:prstGeom prst="rect">
            <a:avLst/>
          </a:prstGeom>
        </p:spPr>
        <p:txBody>
          <a:bodyPr wrap="square">
            <a:spAutoFit/>
          </a:bodyPr>
          <a:lstStyle/>
          <a:p>
            <a:pPr eaLnBrk="0" fontAlgn="base" hangingPunct="0">
              <a:spcBef>
                <a:spcPct val="0"/>
              </a:spcBef>
              <a:spcAft>
                <a:spcPct val="0"/>
              </a:spcAft>
            </a:pPr>
            <a:r>
              <a:rPr lang="en-US" sz="1100" dirty="0">
                <a:solidFill>
                  <a:prstClr val="black"/>
                </a:solidFill>
                <a:latin typeface="Arial" panose="020B0604020202020204" pitchFamily="34" charset="0"/>
                <a:cs typeface="Arial" panose="020B0604020202020204" pitchFamily="34" charset="0"/>
              </a:rPr>
              <a:t>1)Define general framework for data collection and data analytics exposure. NWDAF consist of </a:t>
            </a:r>
            <a:r>
              <a:rPr lang="en-GB" sz="1100" dirty="0">
                <a:solidFill>
                  <a:prstClr val="black"/>
                </a:solidFill>
                <a:latin typeface="Arial" panose="020B0604020202020204" pitchFamily="34" charset="0"/>
                <a:cs typeface="Arial" panose="020B0604020202020204" pitchFamily="34" charset="0"/>
              </a:rPr>
              <a:t>data collection/model training  and model inference</a:t>
            </a:r>
          </a:p>
          <a:p>
            <a:pPr eaLnBrk="0" fontAlgn="base" hangingPunct="0">
              <a:spcBef>
                <a:spcPct val="0"/>
              </a:spcBef>
              <a:spcAft>
                <a:spcPct val="0"/>
              </a:spcAft>
            </a:pPr>
            <a:r>
              <a:rPr lang="en-GB" sz="1100" dirty="0">
                <a:solidFill>
                  <a:prstClr val="black"/>
                </a:solidFill>
                <a:latin typeface="Arial" panose="020B0604020202020204" pitchFamily="34" charset="0"/>
                <a:cs typeface="Arial" panose="020B0604020202020204" pitchFamily="34" charset="0"/>
              </a:rPr>
              <a:t>2) 9 more network data analytics supported e.g.   Observed Service Experience</a:t>
            </a:r>
            <a:endParaRPr lang="en-US" sz="1200" dirty="0">
              <a:solidFill>
                <a:prstClr val="black"/>
              </a:solidFill>
              <a:latin typeface="Arial" panose="020B0604020202020204" pitchFamily="34" charset="0"/>
              <a:cs typeface="Arial" panose="020B0604020202020204" pitchFamily="34" charset="0"/>
            </a:endParaRPr>
          </a:p>
        </p:txBody>
      </p:sp>
      <p:sp>
        <p:nvSpPr>
          <p:cNvPr id="7" name="文本框 6">
            <a:extLst>
              <a:ext uri="{FF2B5EF4-FFF2-40B4-BE49-F238E27FC236}">
                <a16:creationId xmlns:a16="http://schemas.microsoft.com/office/drawing/2014/main" id="{FA3A8CB3-5E35-4A93-99F2-9189605676B2}"/>
              </a:ext>
            </a:extLst>
          </p:cNvPr>
          <p:cNvSpPr txBox="1"/>
          <p:nvPr/>
        </p:nvSpPr>
        <p:spPr>
          <a:xfrm>
            <a:off x="712145" y="1958018"/>
            <a:ext cx="1904098" cy="276999"/>
          </a:xfrm>
          <a:prstGeom prst="rect">
            <a:avLst/>
          </a:prstGeom>
          <a:solidFill>
            <a:srgbClr val="92D050"/>
          </a:solidFill>
        </p:spPr>
        <p:txBody>
          <a:bodyPr wrap="square" rtlCol="0">
            <a:spAutoFit/>
          </a:bodyPr>
          <a:lstStyle/>
          <a:p>
            <a:pPr algn="ctr" eaLnBrk="0" fontAlgn="base" hangingPunct="0">
              <a:spcBef>
                <a:spcPct val="0"/>
              </a:spcBef>
              <a:spcAft>
                <a:spcPct val="0"/>
              </a:spcAft>
            </a:pPr>
            <a:r>
              <a:rPr lang="en-US" sz="1200" dirty="0">
                <a:solidFill>
                  <a:prstClr val="black"/>
                </a:solidFill>
                <a:latin typeface="Arial" panose="020B0604020202020204" pitchFamily="34" charset="0"/>
                <a:cs typeface="Arial" panose="020B0604020202020204" pitchFamily="34" charset="0"/>
              </a:rPr>
              <a:t>R15: Analytics Concept</a:t>
            </a:r>
          </a:p>
        </p:txBody>
      </p:sp>
      <p:sp>
        <p:nvSpPr>
          <p:cNvPr id="8" name="文本框 7">
            <a:extLst>
              <a:ext uri="{FF2B5EF4-FFF2-40B4-BE49-F238E27FC236}">
                <a16:creationId xmlns:a16="http://schemas.microsoft.com/office/drawing/2014/main" id="{7030F04A-DED0-47B7-BBD7-3283540E984F}"/>
              </a:ext>
            </a:extLst>
          </p:cNvPr>
          <p:cNvSpPr txBox="1"/>
          <p:nvPr/>
        </p:nvSpPr>
        <p:spPr>
          <a:xfrm>
            <a:off x="2982419" y="1969205"/>
            <a:ext cx="2807864" cy="276999"/>
          </a:xfrm>
          <a:prstGeom prst="rect">
            <a:avLst/>
          </a:prstGeom>
          <a:solidFill>
            <a:srgbClr val="92D050"/>
          </a:solidFill>
        </p:spPr>
        <p:txBody>
          <a:bodyPr wrap="square" rtlCol="0">
            <a:spAutoFit/>
          </a:bodyPr>
          <a:lstStyle/>
          <a:p>
            <a:pPr algn="ctr" eaLnBrk="0" fontAlgn="base" hangingPunct="0">
              <a:spcBef>
                <a:spcPct val="0"/>
              </a:spcBef>
              <a:spcAft>
                <a:spcPct val="0"/>
              </a:spcAft>
            </a:pPr>
            <a:r>
              <a:rPr lang="en-US" sz="1200" dirty="0">
                <a:solidFill>
                  <a:prstClr val="black"/>
                </a:solidFill>
                <a:latin typeface="Arial" panose="020B0604020202020204" pitchFamily="34" charset="0"/>
                <a:cs typeface="Arial" panose="020B0604020202020204" pitchFamily="34" charset="0"/>
              </a:rPr>
              <a:t>R16:</a:t>
            </a:r>
            <a:r>
              <a:rPr lang="en-GB" sz="1200" dirty="0">
                <a:solidFill>
                  <a:prstClr val="black"/>
                </a:solidFill>
                <a:latin typeface="Arial" panose="020B0604020202020204" pitchFamily="34" charset="0"/>
                <a:cs typeface="Arial" panose="020B0604020202020204" pitchFamily="34" charset="0"/>
              </a:rPr>
              <a:t> monolithic Arch</a:t>
            </a:r>
            <a:endParaRPr lang="en-US" sz="1200" dirty="0">
              <a:solidFill>
                <a:prstClr val="black"/>
              </a:solidFill>
              <a:latin typeface="Arial" panose="020B0604020202020204" pitchFamily="34" charset="0"/>
              <a:cs typeface="Arial" panose="020B0604020202020204" pitchFamily="34" charset="0"/>
            </a:endParaRPr>
          </a:p>
        </p:txBody>
      </p:sp>
      <p:sp>
        <p:nvSpPr>
          <p:cNvPr id="9" name="矩形 8">
            <a:extLst>
              <a:ext uri="{FF2B5EF4-FFF2-40B4-BE49-F238E27FC236}">
                <a16:creationId xmlns:a16="http://schemas.microsoft.com/office/drawing/2014/main" id="{4B87E7AC-3AE7-459F-996B-1D17A8188CE9}"/>
              </a:ext>
            </a:extLst>
          </p:cNvPr>
          <p:cNvSpPr/>
          <p:nvPr/>
        </p:nvSpPr>
        <p:spPr>
          <a:xfrm>
            <a:off x="5997071" y="2256022"/>
            <a:ext cx="2862264" cy="1446550"/>
          </a:xfrm>
          <a:prstGeom prst="rect">
            <a:avLst/>
          </a:prstGeom>
        </p:spPr>
        <p:txBody>
          <a:bodyPr wrap="square">
            <a:spAutoFit/>
          </a:bodyPr>
          <a:lstStyle/>
          <a:p>
            <a:pPr eaLnBrk="0" fontAlgn="base" hangingPunct="0">
              <a:spcBef>
                <a:spcPct val="0"/>
              </a:spcBef>
              <a:spcAft>
                <a:spcPct val="0"/>
              </a:spcAft>
            </a:pPr>
            <a:r>
              <a:rPr lang="en-US" sz="1100" dirty="0">
                <a:solidFill>
                  <a:prstClr val="black"/>
                </a:solidFill>
                <a:latin typeface="Arial" panose="020B0604020202020204" pitchFamily="34" charset="0"/>
                <a:cs typeface="Arial" panose="020B0604020202020204" pitchFamily="34" charset="0"/>
              </a:rPr>
              <a:t>1) Decompose monolithic NWDAF into Model Training logical function/Analytics logical function and Analytics Data Repository Function </a:t>
            </a:r>
          </a:p>
          <a:p>
            <a:pPr eaLnBrk="0" fontAlgn="base" hangingPunct="0">
              <a:spcBef>
                <a:spcPct val="0"/>
              </a:spcBef>
              <a:spcAft>
                <a:spcPct val="0"/>
              </a:spcAft>
            </a:pPr>
            <a:r>
              <a:rPr lang="en-GB" sz="1100" dirty="0">
                <a:solidFill>
                  <a:prstClr val="black"/>
                </a:solidFill>
                <a:latin typeface="Arial" panose="020B0604020202020204" pitchFamily="34" charset="0"/>
                <a:cs typeface="Arial" panose="020B0604020202020204" pitchFamily="34" charset="0"/>
              </a:rPr>
              <a:t>2) Data collection framework enhancement via DCCF (Data collection coordination Function) </a:t>
            </a:r>
          </a:p>
          <a:p>
            <a:pPr eaLnBrk="0" fontAlgn="base" hangingPunct="0">
              <a:spcBef>
                <a:spcPct val="0"/>
              </a:spcBef>
              <a:spcAft>
                <a:spcPct val="0"/>
              </a:spcAft>
            </a:pPr>
            <a:r>
              <a:rPr lang="en-GB" sz="1100" dirty="0">
                <a:solidFill>
                  <a:prstClr val="black"/>
                </a:solidFill>
                <a:latin typeface="Arial" panose="020B0604020202020204" pitchFamily="34" charset="0"/>
                <a:cs typeface="Arial" panose="020B0604020202020204" pitchFamily="34" charset="0"/>
              </a:rPr>
              <a:t>3) 5 More network data analytics supported</a:t>
            </a:r>
            <a:endParaRPr lang="en-US" sz="1100" dirty="0">
              <a:solidFill>
                <a:prstClr val="black"/>
              </a:solidFill>
              <a:latin typeface="Arial" panose="020B0604020202020204" pitchFamily="34" charset="0"/>
              <a:cs typeface="Arial" panose="020B0604020202020204" pitchFamily="34" charset="0"/>
            </a:endParaRPr>
          </a:p>
        </p:txBody>
      </p:sp>
      <p:sp>
        <p:nvSpPr>
          <p:cNvPr id="10" name="文本框 9">
            <a:extLst>
              <a:ext uri="{FF2B5EF4-FFF2-40B4-BE49-F238E27FC236}">
                <a16:creationId xmlns:a16="http://schemas.microsoft.com/office/drawing/2014/main" id="{318ACA07-9C4B-4D75-806B-3183DD929F9D}"/>
              </a:ext>
            </a:extLst>
          </p:cNvPr>
          <p:cNvSpPr txBox="1"/>
          <p:nvPr/>
        </p:nvSpPr>
        <p:spPr>
          <a:xfrm>
            <a:off x="6156458" y="1970293"/>
            <a:ext cx="2483061" cy="276999"/>
          </a:xfrm>
          <a:prstGeom prst="rect">
            <a:avLst/>
          </a:prstGeom>
          <a:solidFill>
            <a:srgbClr val="92D050"/>
          </a:solidFill>
        </p:spPr>
        <p:txBody>
          <a:bodyPr wrap="square" rtlCol="0">
            <a:spAutoFit/>
          </a:bodyPr>
          <a:lstStyle/>
          <a:p>
            <a:pPr algn="ctr" eaLnBrk="0" fontAlgn="base" hangingPunct="0">
              <a:spcBef>
                <a:spcPct val="0"/>
              </a:spcBef>
              <a:spcAft>
                <a:spcPct val="0"/>
              </a:spcAft>
            </a:pPr>
            <a:r>
              <a:rPr lang="en-US" sz="1200" dirty="0">
                <a:solidFill>
                  <a:prstClr val="black"/>
                </a:solidFill>
                <a:latin typeface="Arial" panose="020B0604020202020204" pitchFamily="34" charset="0"/>
                <a:cs typeface="Arial" panose="020B0604020202020204" pitchFamily="34" charset="0"/>
              </a:rPr>
              <a:t>R17:</a:t>
            </a:r>
            <a:r>
              <a:rPr lang="en-GB" sz="1200" dirty="0">
                <a:solidFill>
                  <a:prstClr val="black"/>
                </a:solidFill>
                <a:latin typeface="Arial" panose="020B0604020202020204" pitchFamily="34" charset="0"/>
                <a:cs typeface="Arial" panose="020B0604020202020204" pitchFamily="34" charset="0"/>
              </a:rPr>
              <a:t> distributed Arch</a:t>
            </a:r>
            <a:endParaRPr lang="en-US" sz="1200" dirty="0">
              <a:solidFill>
                <a:prstClr val="black"/>
              </a:solidFill>
              <a:latin typeface="Arial" panose="020B0604020202020204" pitchFamily="34" charset="0"/>
              <a:cs typeface="Arial" panose="020B0604020202020204" pitchFamily="34" charset="0"/>
            </a:endParaRPr>
          </a:p>
        </p:txBody>
      </p:sp>
      <p:sp>
        <p:nvSpPr>
          <p:cNvPr id="11" name="矩形 10">
            <a:extLst>
              <a:ext uri="{FF2B5EF4-FFF2-40B4-BE49-F238E27FC236}">
                <a16:creationId xmlns:a16="http://schemas.microsoft.com/office/drawing/2014/main" id="{DB464E2C-DBD9-4943-83AF-C961211B6777}"/>
              </a:ext>
            </a:extLst>
          </p:cNvPr>
          <p:cNvSpPr/>
          <p:nvPr/>
        </p:nvSpPr>
        <p:spPr>
          <a:xfrm>
            <a:off x="8884707" y="2250691"/>
            <a:ext cx="2911234" cy="1277273"/>
          </a:xfrm>
          <a:prstGeom prst="rect">
            <a:avLst/>
          </a:prstGeom>
        </p:spPr>
        <p:txBody>
          <a:bodyPr wrap="square">
            <a:spAutoFit/>
          </a:bodyPr>
          <a:lstStyle/>
          <a:p>
            <a:pPr eaLnBrk="0" fontAlgn="base" hangingPunct="0">
              <a:spcBef>
                <a:spcPct val="0"/>
              </a:spcBef>
              <a:spcAft>
                <a:spcPct val="0"/>
              </a:spcAft>
            </a:pPr>
            <a:r>
              <a:rPr lang="en-US" altLang="zh-CN" sz="1100" dirty="0">
                <a:solidFill>
                  <a:prstClr val="black"/>
                </a:solidFill>
                <a:latin typeface="Arial" panose="020B0604020202020204" pitchFamily="34" charset="0"/>
                <a:cs typeface="Arial" panose="020B0604020202020204" pitchFamily="34" charset="0"/>
              </a:rPr>
              <a:t>1)  </a:t>
            </a:r>
            <a:r>
              <a:rPr lang="en-US" sz="1100" dirty="0">
                <a:solidFill>
                  <a:prstClr val="black"/>
                </a:solidFill>
                <a:latin typeface="Arial" panose="020B0604020202020204" pitchFamily="34" charset="0"/>
                <a:cs typeface="Arial" panose="020B0604020202020204" pitchFamily="34" charset="0"/>
              </a:rPr>
              <a:t>Architecture enhancement e.g. </a:t>
            </a:r>
            <a:r>
              <a:rPr lang="en-US" altLang="zh-CN" sz="1100" dirty="0">
                <a:solidFill>
                  <a:prstClr val="black"/>
                </a:solidFill>
                <a:latin typeface="Arial" panose="020B0604020202020204" pitchFamily="34" charset="0"/>
                <a:ea typeface="宋体" panose="02010600030101010101" pitchFamily="2" charset="-122"/>
                <a:cs typeface="Arial" panose="020B0604020202020204" pitchFamily="34" charset="0"/>
              </a:rPr>
              <a:t>model performance monitoring/m</a:t>
            </a:r>
            <a:r>
              <a:rPr lang="en-US" sz="1100" dirty="0">
                <a:solidFill>
                  <a:prstClr val="black"/>
                </a:solidFill>
                <a:latin typeface="Arial" panose="020B0604020202020204" pitchFamily="34" charset="0"/>
                <a:cs typeface="Arial" panose="020B0604020202020204" pitchFamily="34" charset="0"/>
              </a:rPr>
              <a:t>ulti-Vendor </a:t>
            </a:r>
            <a:r>
              <a:rPr lang="en-GB" sz="1100" dirty="0">
                <a:solidFill>
                  <a:prstClr val="black"/>
                </a:solidFill>
                <a:latin typeface="Arial" panose="020B0604020202020204" pitchFamily="34" charset="0"/>
                <a:cs typeface="Arial" panose="020B0604020202020204" pitchFamily="34" charset="0"/>
              </a:rPr>
              <a:t>ML Model sharing/</a:t>
            </a:r>
            <a:r>
              <a:rPr lang="en-US" sz="1100" dirty="0">
                <a:solidFill>
                  <a:prstClr val="black"/>
                </a:solidFill>
                <a:latin typeface="Arial" panose="020B0604020202020204" pitchFamily="34" charset="0"/>
                <a:cs typeface="Arial" panose="020B0604020202020204" pitchFamily="34" charset="0"/>
              </a:rPr>
              <a:t>Horizontal FL/</a:t>
            </a:r>
            <a:r>
              <a:rPr lang="en-GB" sz="1100" dirty="0">
                <a:solidFill>
                  <a:prstClr val="black"/>
                </a:solidFill>
                <a:latin typeface="Arial" panose="020B0604020202020204" pitchFamily="34" charset="0"/>
                <a:cs typeface="Arial" panose="020B0604020202020204" pitchFamily="34" charset="0"/>
              </a:rPr>
              <a:t> /data analytics in roaming</a:t>
            </a:r>
          </a:p>
          <a:p>
            <a:pPr eaLnBrk="0" fontAlgn="base" hangingPunct="0">
              <a:spcBef>
                <a:spcPct val="0"/>
              </a:spcBef>
              <a:spcAft>
                <a:spcPct val="0"/>
              </a:spcAft>
            </a:pPr>
            <a:r>
              <a:rPr lang="en-US" sz="1100" dirty="0">
                <a:solidFill>
                  <a:prstClr val="black"/>
                </a:solidFill>
                <a:latin typeface="Arial" panose="020B0604020202020204" pitchFamily="34" charset="0"/>
                <a:cs typeface="Arial" panose="020B0604020202020204" pitchFamily="34" charset="0"/>
              </a:rPr>
              <a:t>2) </a:t>
            </a:r>
            <a:r>
              <a:rPr lang="en-GB" sz="1100" dirty="0">
                <a:solidFill>
                  <a:prstClr val="black"/>
                </a:solidFill>
                <a:latin typeface="Arial" panose="020B0604020202020204" pitchFamily="34" charset="0"/>
                <a:cs typeface="Arial" panose="020B0604020202020204" pitchFamily="34" charset="0"/>
              </a:rPr>
              <a:t>Data collection framework enhancement via UPF data exposure/DCCF relocation </a:t>
            </a:r>
          </a:p>
          <a:p>
            <a:pPr eaLnBrk="0" fontAlgn="base" hangingPunct="0">
              <a:spcBef>
                <a:spcPct val="0"/>
              </a:spcBef>
              <a:spcAft>
                <a:spcPct val="0"/>
              </a:spcAft>
            </a:pPr>
            <a:r>
              <a:rPr lang="en-GB" sz="1100" dirty="0">
                <a:solidFill>
                  <a:prstClr val="black"/>
                </a:solidFill>
                <a:latin typeface="Arial" panose="020B0604020202020204" pitchFamily="34" charset="0"/>
                <a:cs typeface="Arial" panose="020B0604020202020204" pitchFamily="34" charset="0"/>
              </a:rPr>
              <a:t>3) 6 More network data analytics  supported</a:t>
            </a:r>
            <a:endParaRPr lang="en-US" sz="1100" dirty="0">
              <a:solidFill>
                <a:prstClr val="black"/>
              </a:solidFill>
              <a:latin typeface="Arial" panose="020B0604020202020204" pitchFamily="34" charset="0"/>
              <a:cs typeface="Arial" panose="020B0604020202020204" pitchFamily="34" charset="0"/>
            </a:endParaRPr>
          </a:p>
        </p:txBody>
      </p:sp>
      <p:sp>
        <p:nvSpPr>
          <p:cNvPr id="12" name="文本框 11">
            <a:extLst>
              <a:ext uri="{FF2B5EF4-FFF2-40B4-BE49-F238E27FC236}">
                <a16:creationId xmlns:a16="http://schemas.microsoft.com/office/drawing/2014/main" id="{A1C31049-DEED-4E8D-9AF2-4C57AF427E44}"/>
              </a:ext>
            </a:extLst>
          </p:cNvPr>
          <p:cNvSpPr txBox="1"/>
          <p:nvPr/>
        </p:nvSpPr>
        <p:spPr>
          <a:xfrm>
            <a:off x="9057177" y="1951762"/>
            <a:ext cx="2229383" cy="276999"/>
          </a:xfrm>
          <a:prstGeom prst="rect">
            <a:avLst/>
          </a:prstGeom>
          <a:solidFill>
            <a:srgbClr val="92D050"/>
          </a:solidFill>
        </p:spPr>
        <p:txBody>
          <a:bodyPr wrap="square" rtlCol="0">
            <a:spAutoFit/>
          </a:bodyPr>
          <a:lstStyle/>
          <a:p>
            <a:pPr algn="ctr" eaLnBrk="0" fontAlgn="base" hangingPunct="0">
              <a:spcBef>
                <a:spcPct val="0"/>
              </a:spcBef>
              <a:spcAft>
                <a:spcPct val="0"/>
              </a:spcAft>
            </a:pPr>
            <a:r>
              <a:rPr lang="en-US" sz="1200" dirty="0">
                <a:solidFill>
                  <a:prstClr val="black"/>
                </a:solidFill>
                <a:latin typeface="Arial" panose="020B0604020202020204" pitchFamily="34" charset="0"/>
                <a:cs typeface="Arial" panose="020B0604020202020204" pitchFamily="34" charset="0"/>
              </a:rPr>
              <a:t>R18:</a:t>
            </a:r>
            <a:r>
              <a:rPr lang="en-GB" sz="1200" dirty="0">
                <a:solidFill>
                  <a:prstClr val="black"/>
                </a:solidFill>
                <a:latin typeface="Arial" panose="020B0604020202020204" pitchFamily="34" charset="0"/>
                <a:cs typeface="Arial" panose="020B0604020202020204" pitchFamily="34" charset="0"/>
              </a:rPr>
              <a:t> Arch enhancement </a:t>
            </a:r>
            <a:endParaRPr lang="en-US" sz="1200" dirty="0">
              <a:solidFill>
                <a:prstClr val="black"/>
              </a:solidFill>
              <a:latin typeface="Arial" panose="020B0604020202020204" pitchFamily="34" charset="0"/>
              <a:cs typeface="Arial" panose="020B0604020202020204" pitchFamily="34" charset="0"/>
            </a:endParaRPr>
          </a:p>
        </p:txBody>
      </p:sp>
      <p:sp>
        <p:nvSpPr>
          <p:cNvPr id="13" name="文本框 12">
            <a:extLst>
              <a:ext uri="{FF2B5EF4-FFF2-40B4-BE49-F238E27FC236}">
                <a16:creationId xmlns:a16="http://schemas.microsoft.com/office/drawing/2014/main" id="{47588263-EF60-4184-876A-CB3CA79DE377}"/>
              </a:ext>
            </a:extLst>
          </p:cNvPr>
          <p:cNvSpPr txBox="1"/>
          <p:nvPr/>
        </p:nvSpPr>
        <p:spPr>
          <a:xfrm>
            <a:off x="439269" y="5174373"/>
            <a:ext cx="11394757" cy="1569660"/>
          </a:xfrm>
          <a:prstGeom prst="rect">
            <a:avLst/>
          </a:prstGeom>
          <a:noFill/>
        </p:spPr>
        <p:txBody>
          <a:bodyPr wrap="square" rtlCol="0">
            <a:spAutoFit/>
          </a:bodyPr>
          <a:lstStyle/>
          <a:p>
            <a:pPr marL="457200" indent="-457200" fontAlgn="base">
              <a:spcBef>
                <a:spcPct val="20000"/>
              </a:spcBef>
              <a:spcAft>
                <a:spcPct val="0"/>
              </a:spcAft>
              <a:buFont typeface="Arial" panose="020B0604020202020204" pitchFamily="34" charset="0"/>
              <a:buChar char="•"/>
              <a:defRPr/>
            </a:pPr>
            <a:r>
              <a:rPr lang="en-US" sz="1500" dirty="0">
                <a:latin typeface="Calibri"/>
                <a:cs typeface="Arial" panose="020B0604020202020204" pitchFamily="34" charset="0"/>
              </a:rPr>
              <a:t>In 5GA, R15-R18 eNA(</a:t>
            </a:r>
            <a:r>
              <a:rPr lang="en-US" altLang="de-DE" sz="1500" dirty="0">
                <a:latin typeface="Calibri"/>
                <a:cs typeface="Arial" panose="020B0604020202020204" pitchFamily="34" charset="0"/>
              </a:rPr>
              <a:t>enablers for Network Automation</a:t>
            </a:r>
            <a:r>
              <a:rPr lang="en-US" sz="1500" dirty="0">
                <a:latin typeface="Calibri"/>
                <a:cs typeface="Arial" panose="020B0604020202020204" pitchFamily="34" charset="0"/>
              </a:rPr>
              <a:t>) is a pre-study for AIML in SA2, which is to study and specify how to collect data and feedback data analytics to the network and AI/ML algorithm is not in the scope</a:t>
            </a:r>
          </a:p>
          <a:p>
            <a:pPr marL="457200" indent="-457200" fontAlgn="base">
              <a:spcBef>
                <a:spcPct val="20000"/>
              </a:spcBef>
              <a:spcAft>
                <a:spcPct val="0"/>
              </a:spcAft>
              <a:buFont typeface="Arial" panose="020B0604020202020204" pitchFamily="34" charset="0"/>
              <a:buChar char="•"/>
              <a:defRPr/>
            </a:pPr>
            <a:r>
              <a:rPr lang="en-US" sz="1500" dirty="0">
                <a:latin typeface="Calibri"/>
                <a:cs typeface="Arial" panose="020B0604020202020204" pitchFamily="34" charset="0"/>
              </a:rPr>
              <a:t>In R19 and R20 , SA2 FS_AIML_CN is to further investigate and identify potential architecture enhancements to support AI/ML including VFL signaling storm prevention and UE data collection for UE side model training</a:t>
            </a:r>
            <a:r>
              <a:rPr lang="en-US" sz="1500" dirty="0">
                <a:latin typeface="Calibri"/>
              </a:rPr>
              <a:t>.</a:t>
            </a:r>
          </a:p>
          <a:p>
            <a:pPr marL="457200" indent="-457200" fontAlgn="base">
              <a:spcBef>
                <a:spcPct val="20000"/>
              </a:spcBef>
              <a:spcAft>
                <a:spcPct val="0"/>
              </a:spcAft>
              <a:buFont typeface="Arial" panose="020B0604020202020204" pitchFamily="34" charset="0"/>
              <a:buChar char="•"/>
              <a:defRPr/>
            </a:pPr>
            <a:r>
              <a:rPr lang="en-US" sz="1500" b="1" dirty="0">
                <a:solidFill>
                  <a:srgbClr val="C00000"/>
                </a:solidFill>
                <a:latin typeface="Calibri"/>
                <a:cs typeface="Arial" panose="020B0604020202020204" pitchFamily="34" charset="0"/>
              </a:rPr>
              <a:t>It is propose to develop 6G Architecture with the support of native AI/ML, which will consider AI/ML related work in SA2 and other related working groups, e.g. </a:t>
            </a:r>
            <a:r>
              <a:rPr lang="en-US" sz="1500" b="1" dirty="0">
                <a:solidFill>
                  <a:srgbClr val="C00000"/>
                </a:solidFill>
                <a:latin typeface="Calibri"/>
              </a:rPr>
              <a:t>AI/ML lifecycle framework and data collection framework.</a:t>
            </a:r>
          </a:p>
        </p:txBody>
      </p:sp>
      <p:graphicFrame>
        <p:nvGraphicFramePr>
          <p:cNvPr id="14" name="Content Placeholder 4">
            <a:extLst>
              <a:ext uri="{FF2B5EF4-FFF2-40B4-BE49-F238E27FC236}">
                <a16:creationId xmlns:a16="http://schemas.microsoft.com/office/drawing/2014/main" id="{E53E5B9E-1C44-4317-B309-33B71AD695F1}"/>
              </a:ext>
            </a:extLst>
          </p:cNvPr>
          <p:cNvGraphicFramePr>
            <a:graphicFrameLocks/>
          </p:cNvGraphicFramePr>
          <p:nvPr>
            <p:extLst>
              <p:ext uri="{D42A27DB-BD31-4B8C-83A1-F6EECF244321}">
                <p14:modId xmlns:p14="http://schemas.microsoft.com/office/powerpoint/2010/main" val="1063479898"/>
              </p:ext>
            </p:extLst>
          </p:nvPr>
        </p:nvGraphicFramePr>
        <p:xfrm>
          <a:off x="833712" y="849991"/>
          <a:ext cx="10381129" cy="729932"/>
        </p:xfrm>
        <a:graphic>
          <a:graphicData uri="http://schemas.openxmlformats.org/drawingml/2006/table">
            <a:tbl>
              <a:tblPr/>
              <a:tblGrid>
                <a:gridCol w="677227">
                  <a:extLst>
                    <a:ext uri="{9D8B030D-6E8A-4147-A177-3AD203B41FA5}">
                      <a16:colId xmlns:a16="http://schemas.microsoft.com/office/drawing/2014/main" val="1589226661"/>
                    </a:ext>
                  </a:extLst>
                </a:gridCol>
                <a:gridCol w="639063">
                  <a:extLst>
                    <a:ext uri="{9D8B030D-6E8A-4147-A177-3AD203B41FA5}">
                      <a16:colId xmlns:a16="http://schemas.microsoft.com/office/drawing/2014/main" val="276869918"/>
                    </a:ext>
                  </a:extLst>
                </a:gridCol>
                <a:gridCol w="498302">
                  <a:extLst>
                    <a:ext uri="{9D8B030D-6E8A-4147-A177-3AD203B41FA5}">
                      <a16:colId xmlns:a16="http://schemas.microsoft.com/office/drawing/2014/main" val="20000"/>
                    </a:ext>
                  </a:extLst>
                </a:gridCol>
                <a:gridCol w="710344">
                  <a:extLst>
                    <a:ext uri="{9D8B030D-6E8A-4147-A177-3AD203B41FA5}">
                      <a16:colId xmlns:a16="http://schemas.microsoft.com/office/drawing/2014/main" val="2164954725"/>
                    </a:ext>
                  </a:extLst>
                </a:gridCol>
                <a:gridCol w="619235">
                  <a:extLst>
                    <a:ext uri="{9D8B030D-6E8A-4147-A177-3AD203B41FA5}">
                      <a16:colId xmlns:a16="http://schemas.microsoft.com/office/drawing/2014/main" val="20004"/>
                    </a:ext>
                  </a:extLst>
                </a:gridCol>
                <a:gridCol w="487589">
                  <a:extLst>
                    <a:ext uri="{9D8B030D-6E8A-4147-A177-3AD203B41FA5}">
                      <a16:colId xmlns:a16="http://schemas.microsoft.com/office/drawing/2014/main" val="20005"/>
                    </a:ext>
                  </a:extLst>
                </a:gridCol>
                <a:gridCol w="613579">
                  <a:extLst>
                    <a:ext uri="{9D8B030D-6E8A-4147-A177-3AD203B41FA5}">
                      <a16:colId xmlns:a16="http://schemas.microsoft.com/office/drawing/2014/main" val="20007"/>
                    </a:ext>
                  </a:extLst>
                </a:gridCol>
                <a:gridCol w="613579">
                  <a:extLst>
                    <a:ext uri="{9D8B030D-6E8A-4147-A177-3AD203B41FA5}">
                      <a16:colId xmlns:a16="http://schemas.microsoft.com/office/drawing/2014/main" val="20008"/>
                    </a:ext>
                  </a:extLst>
                </a:gridCol>
                <a:gridCol w="613579">
                  <a:extLst>
                    <a:ext uri="{9D8B030D-6E8A-4147-A177-3AD203B41FA5}">
                      <a16:colId xmlns:a16="http://schemas.microsoft.com/office/drawing/2014/main" val="20009"/>
                    </a:ext>
                  </a:extLst>
                </a:gridCol>
                <a:gridCol w="613579">
                  <a:extLst>
                    <a:ext uri="{9D8B030D-6E8A-4147-A177-3AD203B41FA5}">
                      <a16:colId xmlns:a16="http://schemas.microsoft.com/office/drawing/2014/main" val="20010"/>
                    </a:ext>
                  </a:extLst>
                </a:gridCol>
                <a:gridCol w="613579">
                  <a:extLst>
                    <a:ext uri="{9D8B030D-6E8A-4147-A177-3AD203B41FA5}">
                      <a16:colId xmlns:a16="http://schemas.microsoft.com/office/drawing/2014/main" val="20011"/>
                    </a:ext>
                  </a:extLst>
                </a:gridCol>
                <a:gridCol w="682200">
                  <a:extLst>
                    <a:ext uri="{9D8B030D-6E8A-4147-A177-3AD203B41FA5}">
                      <a16:colId xmlns:a16="http://schemas.microsoft.com/office/drawing/2014/main" val="20015"/>
                    </a:ext>
                  </a:extLst>
                </a:gridCol>
                <a:gridCol w="544959">
                  <a:extLst>
                    <a:ext uri="{9D8B030D-6E8A-4147-A177-3AD203B41FA5}">
                      <a16:colId xmlns:a16="http://schemas.microsoft.com/office/drawing/2014/main" val="20016"/>
                    </a:ext>
                  </a:extLst>
                </a:gridCol>
                <a:gridCol w="613579">
                  <a:extLst>
                    <a:ext uri="{9D8B030D-6E8A-4147-A177-3AD203B41FA5}">
                      <a16:colId xmlns:a16="http://schemas.microsoft.com/office/drawing/2014/main" val="1533634459"/>
                    </a:ext>
                  </a:extLst>
                </a:gridCol>
                <a:gridCol w="737615">
                  <a:extLst>
                    <a:ext uri="{9D8B030D-6E8A-4147-A177-3AD203B41FA5}">
                      <a16:colId xmlns:a16="http://schemas.microsoft.com/office/drawing/2014/main" val="1334406003"/>
                    </a:ext>
                  </a:extLst>
                </a:gridCol>
                <a:gridCol w="489542">
                  <a:extLst>
                    <a:ext uri="{9D8B030D-6E8A-4147-A177-3AD203B41FA5}">
                      <a16:colId xmlns:a16="http://schemas.microsoft.com/office/drawing/2014/main" val="663870399"/>
                    </a:ext>
                  </a:extLst>
                </a:gridCol>
                <a:gridCol w="613579">
                  <a:extLst>
                    <a:ext uri="{9D8B030D-6E8A-4147-A177-3AD203B41FA5}">
                      <a16:colId xmlns:a16="http://schemas.microsoft.com/office/drawing/2014/main" val="3254933220"/>
                    </a:ext>
                  </a:extLst>
                </a:gridCol>
              </a:tblGrid>
              <a:tr h="3649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1300" dirty="0">
                          <a:latin typeface="Arial" panose="020B0604020202020204" pitchFamily="34" charset="0"/>
                          <a:cs typeface="Arial" panose="020B0604020202020204" pitchFamily="34" charset="0"/>
                        </a:rPr>
                        <a:t>2016</a:t>
                      </a:r>
                    </a:p>
                  </a:txBody>
                  <a:tcPr marL="87608" marR="87608" marT="43803" marB="43803"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srgbClr val="FFFFFF"/>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1300" dirty="0">
                          <a:latin typeface="Arial" panose="020B0604020202020204" pitchFamily="34" charset="0"/>
                          <a:cs typeface="Arial" panose="020B0604020202020204" pitchFamily="34" charset="0"/>
                        </a:rPr>
                        <a:t>2017</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srgbClr val="FFFFFF"/>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2017</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srgbClr val="FFFFFF"/>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sz="1300" dirty="0">
                        <a:latin typeface="Arial" panose="020B0604020202020204" pitchFamily="34" charset="0"/>
                        <a:cs typeface="Arial" panose="020B0604020202020204" pitchFamily="34" charset="0"/>
                      </a:endParaRP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srgbClr val="FFFFFF"/>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2018</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srgbClr val="FFFFFF"/>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lnL w="12700" cap="flat" cmpd="sng" algn="ctr">
                      <a:solidFill>
                        <a:srgbClr val="000000"/>
                      </a:solidFill>
                      <a:prstDash val="solid"/>
                      <a:round/>
                      <a:headEnd type="none" w="med" len="med"/>
                      <a:tailEnd type="none" w="med" len="med"/>
                    </a:lnL>
                  </a:tcPr>
                </a:tc>
                <a:tc gridSpan="4">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2019</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srgbClr val="FFFFFF"/>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dirty="0"/>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1300" dirty="0">
                          <a:latin typeface="Arial" panose="020B0604020202020204" pitchFamily="34" charset="0"/>
                          <a:cs typeface="Arial" panose="020B0604020202020204" pitchFamily="34" charset="0"/>
                        </a:rPr>
                        <a:t>2020</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prstClr val="black"/>
                      </a:solidFill>
                      <a:prstDash val="soli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2021</a:t>
                      </a:r>
                    </a:p>
                  </a:txBody>
                  <a:tcPr marL="87608" marR="87608" marT="43803" marB="43803" anchor="ctr">
                    <a:lnL w="12700" cap="flat" cmpd="sng" algn="ctr">
                      <a:solidFill>
                        <a:sysClr val="windowText" lastClr="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srgbClr val="FFFFFF"/>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sz="1300" dirty="0">
                        <a:latin typeface="Arial" panose="020B0604020202020204" pitchFamily="34" charset="0"/>
                        <a:cs typeface="Arial" panose="020B0604020202020204" pitchFamily="34" charset="0"/>
                      </a:endParaRP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srgbClr val="FFFFFF"/>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1300" dirty="0">
                          <a:latin typeface="Arial" panose="020B0604020202020204" pitchFamily="34" charset="0"/>
                          <a:cs typeface="Arial" panose="020B0604020202020204" pitchFamily="34" charset="0"/>
                        </a:rPr>
                        <a:t>2022</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srgbClr val="FFFFFF"/>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1300" dirty="0">
                          <a:latin typeface="Arial" panose="020B0604020202020204" pitchFamily="34" charset="0"/>
                          <a:cs typeface="Arial" panose="020B0604020202020204" pitchFamily="34" charset="0"/>
                        </a:rPr>
                        <a:t>2023</a:t>
                      </a:r>
                    </a:p>
                  </a:txBody>
                  <a:tcPr marL="87608" marR="87608" marT="43803" marB="43803" anchor="ctr">
                    <a:lnL w="12700" cap="flat" cmpd="sng" algn="ctr">
                      <a:solidFill>
                        <a:srgbClr val="000000"/>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sz="1300" dirty="0">
                        <a:latin typeface="Arial" panose="020B0604020202020204" pitchFamily="34" charset="0"/>
                        <a:cs typeface="Arial" panose="020B0604020202020204" pitchFamily="34" charset="0"/>
                      </a:endParaRPr>
                    </a:p>
                  </a:txBody>
                  <a:tcPr marL="87608" marR="87608" marT="43803" marB="43803" anchor="ctr">
                    <a:lnL w="12700" cap="flat" cmpd="sng" algn="ctr">
                      <a:solidFill>
                        <a:srgbClr val="000000"/>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649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1300" dirty="0">
                          <a:latin typeface="Arial" panose="020B0604020202020204" pitchFamily="34" charset="0"/>
                          <a:cs typeface="Arial" panose="020B0604020202020204" pitchFamily="34" charset="0"/>
                        </a:rPr>
                        <a:t>~</a:t>
                      </a:r>
                    </a:p>
                  </a:txBody>
                  <a:tcPr marL="87608" marR="87608" marT="43803" marB="43803"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dirty="0">
                          <a:latin typeface="Arial" panose="020B0604020202020204" pitchFamily="34" charset="0"/>
                          <a:cs typeface="Arial" panose="020B0604020202020204" pitchFamily="34" charset="0"/>
                        </a:rPr>
                        <a:t>Q1</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dirty="0">
                          <a:latin typeface="Arial" panose="020B0604020202020204" pitchFamily="34" charset="0"/>
                          <a:cs typeface="Arial" panose="020B0604020202020204" pitchFamily="34" charset="0"/>
                        </a:rPr>
                        <a:t>Q4</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Q1</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Q4</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prstClr val="black"/>
                      </a:solidFill>
                      <a:prstDash val="soli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Q1</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Q2</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Q3</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Q4</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FrutigerNext LT Regular"/>
                          <a:ea typeface="华文细黑"/>
                        </a:defRPr>
                      </a:lvl1pPr>
                      <a:lvl2pPr marL="457200" algn="l" defTabSz="914400" rtl="0" eaLnBrk="1" latinLnBrk="0" hangingPunct="1">
                        <a:defRPr sz="1800" kern="1200">
                          <a:solidFill>
                            <a:schemeClr val="dk1"/>
                          </a:solidFill>
                          <a:latin typeface="FrutigerNext LT Regular"/>
                          <a:ea typeface="华文细黑"/>
                        </a:defRPr>
                      </a:lvl2pPr>
                      <a:lvl3pPr marL="914400" algn="l" defTabSz="914400" rtl="0" eaLnBrk="1" latinLnBrk="0" hangingPunct="1">
                        <a:defRPr sz="1800" kern="1200">
                          <a:solidFill>
                            <a:schemeClr val="dk1"/>
                          </a:solidFill>
                          <a:latin typeface="FrutigerNext LT Regular"/>
                          <a:ea typeface="华文细黑"/>
                        </a:defRPr>
                      </a:lvl3pPr>
                      <a:lvl4pPr marL="1371600" algn="l" defTabSz="914400" rtl="0" eaLnBrk="1" latinLnBrk="0" hangingPunct="1">
                        <a:defRPr sz="1800" kern="1200">
                          <a:solidFill>
                            <a:schemeClr val="dk1"/>
                          </a:solidFill>
                          <a:latin typeface="FrutigerNext LT Regular"/>
                          <a:ea typeface="华文细黑"/>
                        </a:defRPr>
                      </a:lvl4pPr>
                      <a:lvl5pPr marL="1828800" algn="l" defTabSz="914400" rtl="0" eaLnBrk="1" latinLnBrk="0" hangingPunct="1">
                        <a:defRPr sz="1800" kern="1200">
                          <a:solidFill>
                            <a:schemeClr val="dk1"/>
                          </a:solidFill>
                          <a:latin typeface="FrutigerNext LT Regular"/>
                          <a:ea typeface="华文细黑"/>
                        </a:defRPr>
                      </a:lvl5pPr>
                      <a:lvl6pPr marL="2286000" algn="l" defTabSz="914400" rtl="0" eaLnBrk="1" latinLnBrk="0" hangingPunct="1">
                        <a:defRPr sz="1800" kern="1200">
                          <a:solidFill>
                            <a:schemeClr val="dk1"/>
                          </a:solidFill>
                          <a:latin typeface="FrutigerNext LT Regular"/>
                          <a:ea typeface="华文细黑"/>
                        </a:defRPr>
                      </a:lvl6pPr>
                      <a:lvl7pPr marL="2743200" algn="l" defTabSz="914400" rtl="0" eaLnBrk="1" latinLnBrk="0" hangingPunct="1">
                        <a:defRPr sz="1800" kern="1200">
                          <a:solidFill>
                            <a:schemeClr val="dk1"/>
                          </a:solidFill>
                          <a:latin typeface="FrutigerNext LT Regular"/>
                          <a:ea typeface="华文细黑"/>
                        </a:defRPr>
                      </a:lvl7pPr>
                      <a:lvl8pPr marL="3200400" algn="l" defTabSz="914400" rtl="0" eaLnBrk="1" latinLnBrk="0" hangingPunct="1">
                        <a:defRPr sz="1800" kern="1200">
                          <a:solidFill>
                            <a:schemeClr val="dk1"/>
                          </a:solidFill>
                          <a:latin typeface="FrutigerNext LT Regular"/>
                          <a:ea typeface="华文细黑"/>
                        </a:defRPr>
                      </a:lvl8pPr>
                      <a:lvl9pPr marL="3657600" algn="l" defTabSz="914400" rtl="0" eaLnBrk="1" latinLnBrk="0" hangingPunct="1">
                        <a:defRPr sz="1800" kern="1200">
                          <a:solidFill>
                            <a:schemeClr val="dk1"/>
                          </a:solidFill>
                          <a:latin typeface="FrutigerNext LT Regular"/>
                          <a:ea typeface="华文细黑"/>
                        </a:defRPr>
                      </a:lvl9pPr>
                    </a:lstStyle>
                    <a:p>
                      <a:pPr algn="ctr"/>
                      <a:r>
                        <a:rPr lang="en-US" sz="1300" dirty="0">
                          <a:latin typeface="Arial" panose="020B0604020202020204" pitchFamily="34" charset="0"/>
                          <a:cs typeface="Arial" panose="020B0604020202020204" pitchFamily="34" charset="0"/>
                        </a:rPr>
                        <a:t>Q1</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1300" dirty="0">
                          <a:latin typeface="Arial" panose="020B0604020202020204" pitchFamily="34" charset="0"/>
                          <a:cs typeface="Arial" panose="020B0604020202020204" pitchFamily="34" charset="0"/>
                        </a:rPr>
                        <a:t>Q2</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1300" dirty="0">
                          <a:latin typeface="Arial" panose="020B0604020202020204" pitchFamily="34" charset="0"/>
                          <a:cs typeface="Arial" panose="020B0604020202020204" pitchFamily="34" charset="0"/>
                        </a:rPr>
                        <a:t>~</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1300" dirty="0">
                          <a:latin typeface="Arial" panose="020B0604020202020204" pitchFamily="34" charset="0"/>
                          <a:cs typeface="Arial" panose="020B0604020202020204" pitchFamily="34" charset="0"/>
                        </a:rPr>
                        <a:t>Q1</a:t>
                      </a:r>
                    </a:p>
                  </a:txBody>
                  <a:tcPr marL="87608" marR="87608" marT="43803" marB="4380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1300" dirty="0">
                          <a:latin typeface="Arial" panose="020B0604020202020204" pitchFamily="34" charset="0"/>
                          <a:cs typeface="Arial" panose="020B0604020202020204" pitchFamily="34" charset="0"/>
                        </a:rPr>
                        <a:t>Q2</a:t>
                      </a:r>
                    </a:p>
                  </a:txBody>
                  <a:tcPr marL="87608" marR="87608" marT="43803" marB="43803" anchor="ctr">
                    <a:lnL w="12700" cap="flat" cmpd="sng" algn="ctr">
                      <a:solidFill>
                        <a:srgbClr val="000000"/>
                      </a:solidFill>
                      <a:prstDash val="solid"/>
                      <a:round/>
                      <a:headEnd type="none" w="med" len="med"/>
                      <a:tailEnd type="none" w="med" len="med"/>
                    </a:lnL>
                    <a:lnR w="12700" cmpd="sng">
                      <a:solidFill>
                        <a:srgbClr val="FFFFFF"/>
                      </a:solidFill>
                    </a:lnR>
                    <a:lnT w="12700" cap="flat" cmpd="sng" algn="ctr">
                      <a:solidFill>
                        <a:srgbClr val="000000"/>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15" name="右大括号 14">
            <a:extLst>
              <a:ext uri="{FF2B5EF4-FFF2-40B4-BE49-F238E27FC236}">
                <a16:creationId xmlns:a16="http://schemas.microsoft.com/office/drawing/2014/main" id="{D7D556AA-303B-4C10-B914-8D63FB82F923}"/>
              </a:ext>
            </a:extLst>
          </p:cNvPr>
          <p:cNvSpPr/>
          <p:nvPr/>
        </p:nvSpPr>
        <p:spPr bwMode="auto">
          <a:xfrm rot="5400000">
            <a:off x="1399616" y="1115514"/>
            <a:ext cx="186004" cy="1317812"/>
          </a:xfrm>
          <a:prstGeom prst="rightBrace">
            <a:avLst/>
          </a:prstGeom>
          <a:solidFill>
            <a:sysClr val="window" lastClr="FFFFFF"/>
          </a:solidFill>
          <a:ln w="19050"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6" name="右大括号 15">
            <a:extLst>
              <a:ext uri="{FF2B5EF4-FFF2-40B4-BE49-F238E27FC236}">
                <a16:creationId xmlns:a16="http://schemas.microsoft.com/office/drawing/2014/main" id="{23B7A742-C40D-487C-BBD0-3EBA146DB921}"/>
              </a:ext>
            </a:extLst>
          </p:cNvPr>
          <p:cNvSpPr/>
          <p:nvPr/>
        </p:nvSpPr>
        <p:spPr bwMode="auto">
          <a:xfrm rot="5400000">
            <a:off x="4358575" y="-23607"/>
            <a:ext cx="208236" cy="3618288"/>
          </a:xfrm>
          <a:prstGeom prst="rightBrace">
            <a:avLst/>
          </a:prstGeom>
          <a:solidFill>
            <a:sysClr val="window" lastClr="FFFFFF"/>
          </a:solidFill>
          <a:ln w="19050"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7" name="右大括号 16">
            <a:extLst>
              <a:ext uri="{FF2B5EF4-FFF2-40B4-BE49-F238E27FC236}">
                <a16:creationId xmlns:a16="http://schemas.microsoft.com/office/drawing/2014/main" id="{76A57245-7587-4DA5-A5B9-4544E9343B6A}"/>
              </a:ext>
            </a:extLst>
          </p:cNvPr>
          <p:cNvSpPr/>
          <p:nvPr/>
        </p:nvSpPr>
        <p:spPr bwMode="auto">
          <a:xfrm rot="5400000">
            <a:off x="7431833" y="569642"/>
            <a:ext cx="222470" cy="2408680"/>
          </a:xfrm>
          <a:prstGeom prst="rightBrace">
            <a:avLst/>
          </a:prstGeom>
          <a:solidFill>
            <a:sysClr val="window" lastClr="FFFFFF"/>
          </a:solidFill>
          <a:ln w="19050"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8" name="右大括号 17">
            <a:extLst>
              <a:ext uri="{FF2B5EF4-FFF2-40B4-BE49-F238E27FC236}">
                <a16:creationId xmlns:a16="http://schemas.microsoft.com/office/drawing/2014/main" id="{A76E9097-1660-4937-861D-014D2F15DF70}"/>
              </a:ext>
            </a:extLst>
          </p:cNvPr>
          <p:cNvSpPr/>
          <p:nvPr/>
        </p:nvSpPr>
        <p:spPr bwMode="auto">
          <a:xfrm rot="5400000">
            <a:off x="9924294" y="567911"/>
            <a:ext cx="195710" cy="2385382"/>
          </a:xfrm>
          <a:prstGeom prst="rightBrace">
            <a:avLst/>
          </a:prstGeom>
          <a:solidFill>
            <a:sysClr val="window" lastClr="FFFFFF"/>
          </a:solidFill>
          <a:ln w="19050"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pic>
        <p:nvPicPr>
          <p:cNvPr id="19" name="Picture 4" descr="创意大脑">
            <a:extLst>
              <a:ext uri="{FF2B5EF4-FFF2-40B4-BE49-F238E27FC236}">
                <a16:creationId xmlns:a16="http://schemas.microsoft.com/office/drawing/2014/main" id="{B0028D72-1AA4-4F4D-A228-153A9D78FE5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7897" y="4031949"/>
            <a:ext cx="445469" cy="390149"/>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19">
            <a:extLst>
              <a:ext uri="{FF2B5EF4-FFF2-40B4-BE49-F238E27FC236}">
                <a16:creationId xmlns:a16="http://schemas.microsoft.com/office/drawing/2014/main" id="{B04A7FBA-F3C5-4D8F-84C0-20FCCC794ABA}"/>
              </a:ext>
            </a:extLst>
          </p:cNvPr>
          <p:cNvSpPr txBox="1"/>
          <p:nvPr/>
        </p:nvSpPr>
        <p:spPr>
          <a:xfrm>
            <a:off x="848906" y="4458429"/>
            <a:ext cx="813820" cy="276999"/>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NWDAF</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sp>
        <p:nvSpPr>
          <p:cNvPr id="21" name="箭头: 右 20">
            <a:extLst>
              <a:ext uri="{FF2B5EF4-FFF2-40B4-BE49-F238E27FC236}">
                <a16:creationId xmlns:a16="http://schemas.microsoft.com/office/drawing/2014/main" id="{31C39885-0231-4059-8964-4D23B003765A}"/>
              </a:ext>
            </a:extLst>
          </p:cNvPr>
          <p:cNvSpPr/>
          <p:nvPr/>
        </p:nvSpPr>
        <p:spPr bwMode="auto">
          <a:xfrm>
            <a:off x="2487745" y="4101989"/>
            <a:ext cx="383177" cy="276999"/>
          </a:xfrm>
          <a:prstGeom prst="rightArrow">
            <a:avLst/>
          </a:prstGeom>
          <a:solidFill>
            <a:srgbClr val="92D05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22" name="文本框 21">
            <a:extLst>
              <a:ext uri="{FF2B5EF4-FFF2-40B4-BE49-F238E27FC236}">
                <a16:creationId xmlns:a16="http://schemas.microsoft.com/office/drawing/2014/main" id="{B83C9DBD-8CD4-4EFA-BD7D-BAA7AC6835C1}"/>
              </a:ext>
            </a:extLst>
          </p:cNvPr>
          <p:cNvSpPr txBox="1"/>
          <p:nvPr/>
        </p:nvSpPr>
        <p:spPr>
          <a:xfrm>
            <a:off x="1304038" y="3836929"/>
            <a:ext cx="591528" cy="276999"/>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1 UC</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pic>
        <p:nvPicPr>
          <p:cNvPr id="23" name="Picture 4" descr="创意大脑">
            <a:extLst>
              <a:ext uri="{FF2B5EF4-FFF2-40B4-BE49-F238E27FC236}">
                <a16:creationId xmlns:a16="http://schemas.microsoft.com/office/drawing/2014/main" id="{57CBDA11-578F-4205-B647-53A0C3F95FE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9400" y="4067809"/>
            <a:ext cx="445469" cy="390149"/>
          </a:xfrm>
          <a:prstGeom prst="rect">
            <a:avLst/>
          </a:prstGeom>
          <a:noFill/>
          <a:extLst>
            <a:ext uri="{909E8E84-426E-40DD-AFC4-6F175D3DCCD1}">
              <a14:hiddenFill xmlns:a14="http://schemas.microsoft.com/office/drawing/2010/main">
                <a:solidFill>
                  <a:srgbClr val="FFFFFF"/>
                </a:solidFill>
              </a14:hiddenFill>
            </a:ext>
          </a:extLst>
        </p:spPr>
      </p:pic>
      <p:sp>
        <p:nvSpPr>
          <p:cNvPr id="24" name="文本框 23">
            <a:extLst>
              <a:ext uri="{FF2B5EF4-FFF2-40B4-BE49-F238E27FC236}">
                <a16:creationId xmlns:a16="http://schemas.microsoft.com/office/drawing/2014/main" id="{D580ABE1-1DF8-42DE-8348-A6515B915516}"/>
              </a:ext>
            </a:extLst>
          </p:cNvPr>
          <p:cNvSpPr txBox="1"/>
          <p:nvPr/>
        </p:nvSpPr>
        <p:spPr>
          <a:xfrm>
            <a:off x="3780409" y="4494289"/>
            <a:ext cx="813820" cy="276999"/>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NWDAF</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sp>
        <p:nvSpPr>
          <p:cNvPr id="25" name="文本框 24">
            <a:extLst>
              <a:ext uri="{FF2B5EF4-FFF2-40B4-BE49-F238E27FC236}">
                <a16:creationId xmlns:a16="http://schemas.microsoft.com/office/drawing/2014/main" id="{469DCB30-4158-40A4-BEEB-2BAFB50EC523}"/>
              </a:ext>
            </a:extLst>
          </p:cNvPr>
          <p:cNvSpPr txBox="1"/>
          <p:nvPr/>
        </p:nvSpPr>
        <p:spPr>
          <a:xfrm>
            <a:off x="4298295" y="3872789"/>
            <a:ext cx="813820" cy="281058"/>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10 UCs</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sp>
        <p:nvSpPr>
          <p:cNvPr id="26" name="箭头: 右 25">
            <a:extLst>
              <a:ext uri="{FF2B5EF4-FFF2-40B4-BE49-F238E27FC236}">
                <a16:creationId xmlns:a16="http://schemas.microsoft.com/office/drawing/2014/main" id="{A6576C68-117D-4488-BE3D-C157A3536DF2}"/>
              </a:ext>
            </a:extLst>
          </p:cNvPr>
          <p:cNvSpPr/>
          <p:nvPr/>
        </p:nvSpPr>
        <p:spPr bwMode="auto">
          <a:xfrm>
            <a:off x="5532616" y="4159103"/>
            <a:ext cx="383177" cy="276999"/>
          </a:xfrm>
          <a:prstGeom prst="rightArrow">
            <a:avLst/>
          </a:prstGeom>
          <a:solidFill>
            <a:srgbClr val="92D05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pic>
        <p:nvPicPr>
          <p:cNvPr id="27" name="图片 26">
            <a:extLst>
              <a:ext uri="{FF2B5EF4-FFF2-40B4-BE49-F238E27FC236}">
                <a16:creationId xmlns:a16="http://schemas.microsoft.com/office/drawing/2014/main" id="{E778F2CB-1BC4-4634-8B18-82CC5FA49F48}"/>
              </a:ext>
            </a:extLst>
          </p:cNvPr>
          <p:cNvPicPr>
            <a:picLocks noChangeAspect="1"/>
          </p:cNvPicPr>
          <p:nvPr/>
        </p:nvPicPr>
        <p:blipFill>
          <a:blip r:embed="rId4"/>
          <a:stretch>
            <a:fillRect/>
          </a:stretch>
        </p:blipFill>
        <p:spPr>
          <a:xfrm>
            <a:off x="6693177" y="3815854"/>
            <a:ext cx="267401" cy="482406"/>
          </a:xfrm>
          <a:prstGeom prst="rect">
            <a:avLst/>
          </a:prstGeom>
        </p:spPr>
      </p:pic>
      <p:pic>
        <p:nvPicPr>
          <p:cNvPr id="28" name="图片 27">
            <a:extLst>
              <a:ext uri="{FF2B5EF4-FFF2-40B4-BE49-F238E27FC236}">
                <a16:creationId xmlns:a16="http://schemas.microsoft.com/office/drawing/2014/main" id="{F817B2A9-7293-4D13-A15A-920BF08366FA}"/>
              </a:ext>
            </a:extLst>
          </p:cNvPr>
          <p:cNvPicPr>
            <a:picLocks noChangeAspect="1"/>
          </p:cNvPicPr>
          <p:nvPr/>
        </p:nvPicPr>
        <p:blipFill>
          <a:blip r:embed="rId5"/>
          <a:stretch>
            <a:fillRect/>
          </a:stretch>
        </p:blipFill>
        <p:spPr>
          <a:xfrm>
            <a:off x="7270604" y="3824032"/>
            <a:ext cx="267402" cy="455446"/>
          </a:xfrm>
          <a:prstGeom prst="rect">
            <a:avLst/>
          </a:prstGeom>
        </p:spPr>
      </p:pic>
      <p:sp>
        <p:nvSpPr>
          <p:cNvPr id="29" name="文本框 28">
            <a:extLst>
              <a:ext uri="{FF2B5EF4-FFF2-40B4-BE49-F238E27FC236}">
                <a16:creationId xmlns:a16="http://schemas.microsoft.com/office/drawing/2014/main" id="{6A6B97E0-D62E-4686-8222-35C133C04BC8}"/>
              </a:ext>
            </a:extLst>
          </p:cNvPr>
          <p:cNvSpPr txBox="1"/>
          <p:nvPr/>
        </p:nvSpPr>
        <p:spPr>
          <a:xfrm>
            <a:off x="7169539" y="4240489"/>
            <a:ext cx="813820" cy="276999"/>
          </a:xfrm>
          <a:prstGeom prst="rect">
            <a:avLst/>
          </a:prstGeom>
          <a:noFill/>
        </p:spPr>
        <p:txBody>
          <a:bodyPr wrap="square">
            <a:spAutoFit/>
          </a:bodyPr>
          <a:lstStyle/>
          <a:p>
            <a:pPr eaLnBrk="0" fontAlgn="base" hangingPunct="0">
              <a:spcBef>
                <a:spcPct val="0"/>
              </a:spcBef>
              <a:spcAft>
                <a:spcPct val="0"/>
              </a:spcAft>
            </a:pPr>
            <a:r>
              <a:rPr lang="en-US" altLang="zh-CN" sz="1200" b="1" dirty="0" err="1">
                <a:solidFill>
                  <a:prstClr val="black"/>
                </a:solidFill>
                <a:latin typeface="Arial" panose="020B0604020202020204" pitchFamily="34" charset="0"/>
                <a:ea typeface="宋体" panose="02010600030101010101" pitchFamily="2" charset="-122"/>
                <a:cs typeface="Arial" panose="020B0604020202020204" pitchFamily="34" charset="0"/>
              </a:rPr>
              <a:t>AnLF</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sp>
        <p:nvSpPr>
          <p:cNvPr id="30" name="文本框 29">
            <a:extLst>
              <a:ext uri="{FF2B5EF4-FFF2-40B4-BE49-F238E27FC236}">
                <a16:creationId xmlns:a16="http://schemas.microsoft.com/office/drawing/2014/main" id="{A3DB2FB5-0A57-4E3A-B176-E9EA219EEFC3}"/>
              </a:ext>
            </a:extLst>
          </p:cNvPr>
          <p:cNvSpPr txBox="1"/>
          <p:nvPr/>
        </p:nvSpPr>
        <p:spPr>
          <a:xfrm>
            <a:off x="6508872" y="4259993"/>
            <a:ext cx="813820" cy="276999"/>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MTLF</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sp>
        <p:nvSpPr>
          <p:cNvPr id="31" name="文本框 30">
            <a:extLst>
              <a:ext uri="{FF2B5EF4-FFF2-40B4-BE49-F238E27FC236}">
                <a16:creationId xmlns:a16="http://schemas.microsoft.com/office/drawing/2014/main" id="{FB50B1E1-D5BF-4891-B62E-5E50BC8AD574}"/>
              </a:ext>
            </a:extLst>
          </p:cNvPr>
          <p:cNvSpPr txBox="1"/>
          <p:nvPr/>
        </p:nvSpPr>
        <p:spPr>
          <a:xfrm>
            <a:off x="6526325" y="4852344"/>
            <a:ext cx="657946" cy="276999"/>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DCCF </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pic>
        <p:nvPicPr>
          <p:cNvPr id="32" name="图片 31">
            <a:extLst>
              <a:ext uri="{FF2B5EF4-FFF2-40B4-BE49-F238E27FC236}">
                <a16:creationId xmlns:a16="http://schemas.microsoft.com/office/drawing/2014/main" id="{BEB58C24-63EF-4E3D-A86F-BDC5D99DF002}"/>
              </a:ext>
            </a:extLst>
          </p:cNvPr>
          <p:cNvPicPr>
            <a:picLocks noChangeAspect="1"/>
          </p:cNvPicPr>
          <p:nvPr/>
        </p:nvPicPr>
        <p:blipFill>
          <a:blip r:embed="rId6"/>
          <a:stretch>
            <a:fillRect/>
          </a:stretch>
        </p:blipFill>
        <p:spPr>
          <a:xfrm>
            <a:off x="6632433" y="4487262"/>
            <a:ext cx="388887" cy="414812"/>
          </a:xfrm>
          <a:prstGeom prst="rect">
            <a:avLst/>
          </a:prstGeom>
        </p:spPr>
      </p:pic>
      <p:sp>
        <p:nvSpPr>
          <p:cNvPr id="33" name="文本框 32">
            <a:extLst>
              <a:ext uri="{FF2B5EF4-FFF2-40B4-BE49-F238E27FC236}">
                <a16:creationId xmlns:a16="http://schemas.microsoft.com/office/drawing/2014/main" id="{8232D441-B37C-4C58-AB08-8FABCBB39B7B}"/>
              </a:ext>
            </a:extLst>
          </p:cNvPr>
          <p:cNvSpPr txBox="1"/>
          <p:nvPr/>
        </p:nvSpPr>
        <p:spPr>
          <a:xfrm>
            <a:off x="7485602" y="3777758"/>
            <a:ext cx="838509" cy="276999"/>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15 UCs</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sp>
        <p:nvSpPr>
          <p:cNvPr id="34" name="箭头: 右 33">
            <a:extLst>
              <a:ext uri="{FF2B5EF4-FFF2-40B4-BE49-F238E27FC236}">
                <a16:creationId xmlns:a16="http://schemas.microsoft.com/office/drawing/2014/main" id="{97E2D0C1-B498-4FED-AE4F-A3BDF8C37191}"/>
              </a:ext>
            </a:extLst>
          </p:cNvPr>
          <p:cNvSpPr/>
          <p:nvPr/>
        </p:nvSpPr>
        <p:spPr bwMode="auto">
          <a:xfrm>
            <a:off x="8464030" y="4210263"/>
            <a:ext cx="383177" cy="276999"/>
          </a:xfrm>
          <a:prstGeom prst="rightArrow">
            <a:avLst/>
          </a:prstGeom>
          <a:solidFill>
            <a:srgbClr val="92D05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35" name="文本框 34">
            <a:extLst>
              <a:ext uri="{FF2B5EF4-FFF2-40B4-BE49-F238E27FC236}">
                <a16:creationId xmlns:a16="http://schemas.microsoft.com/office/drawing/2014/main" id="{1F13D72F-12B5-42BA-8AF6-0EA9CCCE3051}"/>
              </a:ext>
            </a:extLst>
          </p:cNvPr>
          <p:cNvSpPr txBox="1"/>
          <p:nvPr/>
        </p:nvSpPr>
        <p:spPr>
          <a:xfrm>
            <a:off x="7153876" y="4856417"/>
            <a:ext cx="657946" cy="276999"/>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ADRF </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grpSp>
        <p:nvGrpSpPr>
          <p:cNvPr id="36" name="组合 35">
            <a:extLst>
              <a:ext uri="{FF2B5EF4-FFF2-40B4-BE49-F238E27FC236}">
                <a16:creationId xmlns:a16="http://schemas.microsoft.com/office/drawing/2014/main" id="{2EA4A570-5A49-4170-8AA3-D09C79DA7BDC}"/>
              </a:ext>
            </a:extLst>
          </p:cNvPr>
          <p:cNvGrpSpPr/>
          <p:nvPr/>
        </p:nvGrpSpPr>
        <p:grpSpPr>
          <a:xfrm>
            <a:off x="7230281" y="4460648"/>
            <a:ext cx="601832" cy="435013"/>
            <a:chOff x="5473204" y="4735924"/>
            <a:chExt cx="601832" cy="435013"/>
          </a:xfrm>
        </p:grpSpPr>
        <p:pic>
          <p:nvPicPr>
            <p:cNvPr id="37" name="图片 36">
              <a:extLst>
                <a:ext uri="{FF2B5EF4-FFF2-40B4-BE49-F238E27FC236}">
                  <a16:creationId xmlns:a16="http://schemas.microsoft.com/office/drawing/2014/main" id="{D200C549-34D5-4D20-BFB4-1D035343E0F7}"/>
                </a:ext>
              </a:extLst>
            </p:cNvPr>
            <p:cNvPicPr>
              <a:picLocks noChangeAspect="1"/>
            </p:cNvPicPr>
            <p:nvPr/>
          </p:nvPicPr>
          <p:blipFill>
            <a:blip r:embed="rId6"/>
            <a:stretch>
              <a:fillRect/>
            </a:stretch>
          </p:blipFill>
          <p:spPr>
            <a:xfrm>
              <a:off x="5494732" y="4756125"/>
              <a:ext cx="388887" cy="414812"/>
            </a:xfrm>
            <a:prstGeom prst="rect">
              <a:avLst/>
            </a:prstGeom>
          </p:spPr>
        </p:pic>
        <p:sp>
          <p:nvSpPr>
            <p:cNvPr id="38" name="文本框 37">
              <a:extLst>
                <a:ext uri="{FF2B5EF4-FFF2-40B4-BE49-F238E27FC236}">
                  <a16:creationId xmlns:a16="http://schemas.microsoft.com/office/drawing/2014/main" id="{77C99861-C141-4740-A726-EF58F1779B40}"/>
                </a:ext>
              </a:extLst>
            </p:cNvPr>
            <p:cNvSpPr txBox="1"/>
            <p:nvPr/>
          </p:nvSpPr>
          <p:spPr>
            <a:xfrm>
              <a:off x="5558943" y="4792764"/>
              <a:ext cx="258927" cy="84467"/>
            </a:xfrm>
            <a:prstGeom prst="rect">
              <a:avLst/>
            </a:prstGeom>
            <a:solidFill>
              <a:sysClr val="windowText" lastClr="000000"/>
            </a:solidFill>
          </p:spPr>
          <p:txBody>
            <a:bodyPr wrap="square">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800" b="1" i="0" u="none" strike="noStrike" kern="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9" name="文本框 38">
              <a:extLst>
                <a:ext uri="{FF2B5EF4-FFF2-40B4-BE49-F238E27FC236}">
                  <a16:creationId xmlns:a16="http://schemas.microsoft.com/office/drawing/2014/main" id="{5B7A2CEF-F162-46A0-A187-7912A522EE8B}"/>
                </a:ext>
              </a:extLst>
            </p:cNvPr>
            <p:cNvSpPr txBox="1"/>
            <p:nvPr/>
          </p:nvSpPr>
          <p:spPr>
            <a:xfrm>
              <a:off x="5473204" y="4735924"/>
              <a:ext cx="601832" cy="200055"/>
            </a:xfrm>
            <a:prstGeom prst="rect">
              <a:avLst/>
            </a:prstGeom>
            <a:noFill/>
          </p:spPr>
          <p:txBody>
            <a:bodyPr wrap="squar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700" b="1" i="0" u="none" strike="noStrike" kern="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model</a:t>
              </a:r>
              <a:endParaRPr kumimoji="0" lang="zh-CN" altLang="en-US" sz="700" b="1" i="0" u="none" strike="noStrike" kern="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pic>
        <p:nvPicPr>
          <p:cNvPr id="40" name="图片 39">
            <a:extLst>
              <a:ext uri="{FF2B5EF4-FFF2-40B4-BE49-F238E27FC236}">
                <a16:creationId xmlns:a16="http://schemas.microsoft.com/office/drawing/2014/main" id="{BDA273B6-0757-4D48-869C-AFAC4855D307}"/>
              </a:ext>
            </a:extLst>
          </p:cNvPr>
          <p:cNvPicPr>
            <a:picLocks noChangeAspect="1"/>
          </p:cNvPicPr>
          <p:nvPr/>
        </p:nvPicPr>
        <p:blipFill>
          <a:blip r:embed="rId4"/>
          <a:stretch>
            <a:fillRect/>
          </a:stretch>
        </p:blipFill>
        <p:spPr>
          <a:xfrm>
            <a:off x="9262847" y="3779207"/>
            <a:ext cx="267401" cy="482406"/>
          </a:xfrm>
          <a:prstGeom prst="rect">
            <a:avLst/>
          </a:prstGeom>
        </p:spPr>
      </p:pic>
      <p:pic>
        <p:nvPicPr>
          <p:cNvPr id="41" name="图片 40">
            <a:extLst>
              <a:ext uri="{FF2B5EF4-FFF2-40B4-BE49-F238E27FC236}">
                <a16:creationId xmlns:a16="http://schemas.microsoft.com/office/drawing/2014/main" id="{55A1FCB7-3B32-4757-ACA1-F5EA6230CBB4}"/>
              </a:ext>
            </a:extLst>
          </p:cNvPr>
          <p:cNvPicPr>
            <a:picLocks noChangeAspect="1"/>
          </p:cNvPicPr>
          <p:nvPr/>
        </p:nvPicPr>
        <p:blipFill>
          <a:blip r:embed="rId5"/>
          <a:stretch>
            <a:fillRect/>
          </a:stretch>
        </p:blipFill>
        <p:spPr>
          <a:xfrm>
            <a:off x="10551757" y="3785620"/>
            <a:ext cx="267402" cy="455446"/>
          </a:xfrm>
          <a:prstGeom prst="rect">
            <a:avLst/>
          </a:prstGeom>
        </p:spPr>
      </p:pic>
      <p:sp>
        <p:nvSpPr>
          <p:cNvPr id="42" name="文本框 41">
            <a:extLst>
              <a:ext uri="{FF2B5EF4-FFF2-40B4-BE49-F238E27FC236}">
                <a16:creationId xmlns:a16="http://schemas.microsoft.com/office/drawing/2014/main" id="{98A3F3CC-36A4-4D34-BE9B-127C7E98457D}"/>
              </a:ext>
            </a:extLst>
          </p:cNvPr>
          <p:cNvSpPr txBox="1"/>
          <p:nvPr/>
        </p:nvSpPr>
        <p:spPr>
          <a:xfrm>
            <a:off x="10450692" y="4202077"/>
            <a:ext cx="813820" cy="276999"/>
          </a:xfrm>
          <a:prstGeom prst="rect">
            <a:avLst/>
          </a:prstGeom>
          <a:noFill/>
        </p:spPr>
        <p:txBody>
          <a:bodyPr wrap="square">
            <a:spAutoFit/>
          </a:bodyPr>
          <a:lstStyle/>
          <a:p>
            <a:pPr eaLnBrk="0" fontAlgn="base" hangingPunct="0">
              <a:spcBef>
                <a:spcPct val="0"/>
              </a:spcBef>
              <a:spcAft>
                <a:spcPct val="0"/>
              </a:spcAft>
            </a:pPr>
            <a:r>
              <a:rPr lang="en-US" altLang="zh-CN" sz="1200" b="1">
                <a:solidFill>
                  <a:prstClr val="black"/>
                </a:solidFill>
                <a:latin typeface="Arial" panose="020B0604020202020204" pitchFamily="34" charset="0"/>
                <a:ea typeface="宋体" panose="02010600030101010101" pitchFamily="2" charset="-122"/>
                <a:cs typeface="Arial" panose="020B0604020202020204" pitchFamily="34" charset="0"/>
              </a:rPr>
              <a:t>AnLF</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sp>
        <p:nvSpPr>
          <p:cNvPr id="43" name="文本框 42">
            <a:extLst>
              <a:ext uri="{FF2B5EF4-FFF2-40B4-BE49-F238E27FC236}">
                <a16:creationId xmlns:a16="http://schemas.microsoft.com/office/drawing/2014/main" id="{D5DB96A8-1FE1-4D19-91E9-F21ABD436F18}"/>
              </a:ext>
            </a:extLst>
          </p:cNvPr>
          <p:cNvSpPr txBox="1"/>
          <p:nvPr/>
        </p:nvSpPr>
        <p:spPr>
          <a:xfrm>
            <a:off x="9114734" y="4223346"/>
            <a:ext cx="813820" cy="276999"/>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MTLF</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sp>
        <p:nvSpPr>
          <p:cNvPr id="44" name="文本框 43">
            <a:extLst>
              <a:ext uri="{FF2B5EF4-FFF2-40B4-BE49-F238E27FC236}">
                <a16:creationId xmlns:a16="http://schemas.microsoft.com/office/drawing/2014/main" id="{1DEE77B4-097F-4982-B211-59D7BFDEFD1F}"/>
              </a:ext>
            </a:extLst>
          </p:cNvPr>
          <p:cNvSpPr txBox="1"/>
          <p:nvPr/>
        </p:nvSpPr>
        <p:spPr>
          <a:xfrm>
            <a:off x="9095995" y="4815697"/>
            <a:ext cx="657946" cy="276999"/>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DCCF </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pic>
        <p:nvPicPr>
          <p:cNvPr id="45" name="图片 44">
            <a:extLst>
              <a:ext uri="{FF2B5EF4-FFF2-40B4-BE49-F238E27FC236}">
                <a16:creationId xmlns:a16="http://schemas.microsoft.com/office/drawing/2014/main" id="{643545A5-247C-4742-9CF9-FBE4EE524500}"/>
              </a:ext>
            </a:extLst>
          </p:cNvPr>
          <p:cNvPicPr>
            <a:picLocks noChangeAspect="1"/>
          </p:cNvPicPr>
          <p:nvPr/>
        </p:nvPicPr>
        <p:blipFill>
          <a:blip r:embed="rId6"/>
          <a:stretch>
            <a:fillRect/>
          </a:stretch>
        </p:blipFill>
        <p:spPr>
          <a:xfrm>
            <a:off x="9202103" y="4450615"/>
            <a:ext cx="388887" cy="414812"/>
          </a:xfrm>
          <a:prstGeom prst="rect">
            <a:avLst/>
          </a:prstGeom>
        </p:spPr>
      </p:pic>
      <p:sp>
        <p:nvSpPr>
          <p:cNvPr id="46" name="文本框 45">
            <a:extLst>
              <a:ext uri="{FF2B5EF4-FFF2-40B4-BE49-F238E27FC236}">
                <a16:creationId xmlns:a16="http://schemas.microsoft.com/office/drawing/2014/main" id="{BBD7E9C8-F8C5-45BA-8811-94E8F5AE857F}"/>
              </a:ext>
            </a:extLst>
          </p:cNvPr>
          <p:cNvSpPr txBox="1"/>
          <p:nvPr/>
        </p:nvSpPr>
        <p:spPr>
          <a:xfrm>
            <a:off x="10671190" y="3566907"/>
            <a:ext cx="813820" cy="276999"/>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21 UCs</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sp>
        <p:nvSpPr>
          <p:cNvPr id="47" name="文本框 46">
            <a:extLst>
              <a:ext uri="{FF2B5EF4-FFF2-40B4-BE49-F238E27FC236}">
                <a16:creationId xmlns:a16="http://schemas.microsoft.com/office/drawing/2014/main" id="{1619D376-3AA3-4A11-98C6-653D4A7EEDF9}"/>
              </a:ext>
            </a:extLst>
          </p:cNvPr>
          <p:cNvSpPr txBox="1"/>
          <p:nvPr/>
        </p:nvSpPr>
        <p:spPr>
          <a:xfrm>
            <a:off x="10435029" y="4818005"/>
            <a:ext cx="657946" cy="276999"/>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ADRF </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grpSp>
        <p:nvGrpSpPr>
          <p:cNvPr id="48" name="组合 47">
            <a:extLst>
              <a:ext uri="{FF2B5EF4-FFF2-40B4-BE49-F238E27FC236}">
                <a16:creationId xmlns:a16="http://schemas.microsoft.com/office/drawing/2014/main" id="{4061F4B2-3401-420D-9DDF-79C3613AB89C}"/>
              </a:ext>
            </a:extLst>
          </p:cNvPr>
          <p:cNvGrpSpPr/>
          <p:nvPr/>
        </p:nvGrpSpPr>
        <p:grpSpPr>
          <a:xfrm>
            <a:off x="10511434" y="4422236"/>
            <a:ext cx="601832" cy="435013"/>
            <a:chOff x="5473204" y="4735924"/>
            <a:chExt cx="601832" cy="435013"/>
          </a:xfrm>
        </p:grpSpPr>
        <p:pic>
          <p:nvPicPr>
            <p:cNvPr id="49" name="图片 48">
              <a:extLst>
                <a:ext uri="{FF2B5EF4-FFF2-40B4-BE49-F238E27FC236}">
                  <a16:creationId xmlns:a16="http://schemas.microsoft.com/office/drawing/2014/main" id="{C7CC02A0-7CC4-4A5C-93E6-F6F93B675724}"/>
                </a:ext>
              </a:extLst>
            </p:cNvPr>
            <p:cNvPicPr>
              <a:picLocks noChangeAspect="1"/>
            </p:cNvPicPr>
            <p:nvPr/>
          </p:nvPicPr>
          <p:blipFill>
            <a:blip r:embed="rId6"/>
            <a:stretch>
              <a:fillRect/>
            </a:stretch>
          </p:blipFill>
          <p:spPr>
            <a:xfrm>
              <a:off x="5494732" y="4756125"/>
              <a:ext cx="388887" cy="414812"/>
            </a:xfrm>
            <a:prstGeom prst="rect">
              <a:avLst/>
            </a:prstGeom>
          </p:spPr>
        </p:pic>
        <p:sp>
          <p:nvSpPr>
            <p:cNvPr id="50" name="文本框 49">
              <a:extLst>
                <a:ext uri="{FF2B5EF4-FFF2-40B4-BE49-F238E27FC236}">
                  <a16:creationId xmlns:a16="http://schemas.microsoft.com/office/drawing/2014/main" id="{AD53B5C7-12C0-4892-A3E5-CBBC4C0AE825}"/>
                </a:ext>
              </a:extLst>
            </p:cNvPr>
            <p:cNvSpPr txBox="1"/>
            <p:nvPr/>
          </p:nvSpPr>
          <p:spPr>
            <a:xfrm>
              <a:off x="5558943" y="4792764"/>
              <a:ext cx="258927" cy="84467"/>
            </a:xfrm>
            <a:prstGeom prst="rect">
              <a:avLst/>
            </a:prstGeom>
            <a:solidFill>
              <a:sysClr val="windowText" lastClr="000000"/>
            </a:solidFill>
          </p:spPr>
          <p:txBody>
            <a:bodyPr wrap="square">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800" b="1" i="0" u="none" strike="noStrike" kern="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1" name="文本框 50">
              <a:extLst>
                <a:ext uri="{FF2B5EF4-FFF2-40B4-BE49-F238E27FC236}">
                  <a16:creationId xmlns:a16="http://schemas.microsoft.com/office/drawing/2014/main" id="{74A5680B-116B-43E1-95F5-8720B428C2EC}"/>
                </a:ext>
              </a:extLst>
            </p:cNvPr>
            <p:cNvSpPr txBox="1"/>
            <p:nvPr/>
          </p:nvSpPr>
          <p:spPr>
            <a:xfrm>
              <a:off x="5473204" y="4735924"/>
              <a:ext cx="601832" cy="200055"/>
            </a:xfrm>
            <a:prstGeom prst="rect">
              <a:avLst/>
            </a:prstGeom>
            <a:noFill/>
          </p:spPr>
          <p:txBody>
            <a:bodyPr wrap="squar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700" b="1" i="0" u="none" strike="noStrike" kern="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model</a:t>
              </a:r>
              <a:endParaRPr kumimoji="0" lang="zh-CN" altLang="en-US" sz="700" b="1" i="0" u="none" strike="noStrike" kern="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52" name="箭头: 左右 51">
            <a:extLst>
              <a:ext uri="{FF2B5EF4-FFF2-40B4-BE49-F238E27FC236}">
                <a16:creationId xmlns:a16="http://schemas.microsoft.com/office/drawing/2014/main" id="{3F697081-0794-43AC-9552-D5E152DE2BCC}"/>
              </a:ext>
            </a:extLst>
          </p:cNvPr>
          <p:cNvSpPr/>
          <p:nvPr/>
        </p:nvSpPr>
        <p:spPr bwMode="auto">
          <a:xfrm>
            <a:off x="9625949" y="3674832"/>
            <a:ext cx="836825" cy="175357"/>
          </a:xfrm>
          <a:prstGeom prst="leftRightArrow">
            <a:avLst/>
          </a:prstGeom>
          <a:solidFill>
            <a:srgbClr val="FF000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53" name="文本框 52">
            <a:extLst>
              <a:ext uri="{FF2B5EF4-FFF2-40B4-BE49-F238E27FC236}">
                <a16:creationId xmlns:a16="http://schemas.microsoft.com/office/drawing/2014/main" id="{881F30BA-2C01-4614-A60F-8FA56DE910A8}"/>
              </a:ext>
            </a:extLst>
          </p:cNvPr>
          <p:cNvSpPr txBox="1"/>
          <p:nvPr/>
        </p:nvSpPr>
        <p:spPr>
          <a:xfrm>
            <a:off x="9543116" y="3800464"/>
            <a:ext cx="1126575" cy="707886"/>
          </a:xfrm>
          <a:prstGeom prst="rect">
            <a:avLst/>
          </a:prstGeom>
          <a:noFill/>
        </p:spPr>
        <p:txBody>
          <a:bodyPr wrap="square">
            <a:spAutoFit/>
          </a:bodyPr>
          <a:lstStyle/>
          <a:p>
            <a:pPr eaLnBrk="0" fontAlgn="base" hangingPunct="0">
              <a:spcBef>
                <a:spcPct val="0"/>
              </a:spcBef>
              <a:spcAft>
                <a:spcPct val="0"/>
              </a:spcAft>
            </a:pPr>
            <a:r>
              <a:rPr lang="en-US" altLang="zh-CN" sz="1000" dirty="0" err="1">
                <a:solidFill>
                  <a:prstClr val="black"/>
                </a:solidFill>
                <a:latin typeface="Arial" panose="020B0604020202020204" pitchFamily="34" charset="0"/>
                <a:ea typeface="宋体" panose="02010600030101010101" pitchFamily="2" charset="-122"/>
                <a:cs typeface="Arial" panose="020B0604020202020204" pitchFamily="34" charset="0"/>
              </a:rPr>
              <a:t>Perfo</a:t>
            </a:r>
            <a:r>
              <a:rPr lang="en-US" altLang="zh-CN" sz="1000" dirty="0">
                <a:solidFill>
                  <a:prstClr val="black"/>
                </a:solidFill>
                <a:latin typeface="Arial" panose="020B0604020202020204" pitchFamily="34" charset="0"/>
                <a:ea typeface="宋体" panose="02010600030101010101" pitchFamily="2" charset="-122"/>
                <a:cs typeface="Arial" panose="020B0604020202020204" pitchFamily="34" charset="0"/>
              </a:rPr>
              <a:t>. Monitor </a:t>
            </a:r>
          </a:p>
          <a:p>
            <a:pPr eaLnBrk="0" fontAlgn="base" hangingPunct="0">
              <a:spcBef>
                <a:spcPct val="0"/>
              </a:spcBef>
              <a:spcAft>
                <a:spcPct val="0"/>
              </a:spcAft>
            </a:pPr>
            <a:r>
              <a:rPr lang="en-GB" altLang="zh-CN" sz="1000" dirty="0">
                <a:solidFill>
                  <a:prstClr val="black"/>
                </a:solidFill>
                <a:latin typeface="Arial" panose="020B0604020202020204" pitchFamily="34" charset="0"/>
                <a:ea typeface="宋体" panose="02010600030101010101" pitchFamily="2" charset="-122"/>
                <a:cs typeface="Arial" panose="020B0604020202020204" pitchFamily="34" charset="0"/>
              </a:rPr>
              <a:t>Model sharing</a:t>
            </a:r>
          </a:p>
          <a:p>
            <a:pPr eaLnBrk="0" fontAlgn="base" hangingPunct="0">
              <a:spcBef>
                <a:spcPct val="0"/>
              </a:spcBef>
              <a:spcAft>
                <a:spcPct val="0"/>
              </a:spcAft>
            </a:pPr>
            <a:r>
              <a:rPr lang="en-US" altLang="zh-CN" sz="1000" dirty="0">
                <a:solidFill>
                  <a:prstClr val="black"/>
                </a:solidFill>
                <a:latin typeface="Arial" panose="020B0604020202020204" pitchFamily="34" charset="0"/>
                <a:ea typeface="宋体" panose="02010600030101010101" pitchFamily="2" charset="-122"/>
                <a:cs typeface="Arial" panose="020B0604020202020204" pitchFamily="34" charset="0"/>
              </a:rPr>
              <a:t>Horizontal FL</a:t>
            </a:r>
          </a:p>
          <a:p>
            <a:pPr eaLnBrk="0" fontAlgn="base" hangingPunct="0">
              <a:spcBef>
                <a:spcPct val="0"/>
              </a:spcBef>
              <a:spcAft>
                <a:spcPct val="0"/>
              </a:spcAft>
            </a:pPr>
            <a:r>
              <a:rPr lang="en-GB" altLang="zh-CN" sz="1000" dirty="0">
                <a:solidFill>
                  <a:prstClr val="black"/>
                </a:solidFill>
                <a:latin typeface="Arial" panose="020B0604020202020204" pitchFamily="34" charset="0"/>
                <a:ea typeface="宋体" panose="02010600030101010101" pitchFamily="2" charset="-122"/>
                <a:cs typeface="Arial" panose="020B0604020202020204" pitchFamily="34" charset="0"/>
              </a:rPr>
              <a:t>Roaming </a:t>
            </a:r>
            <a:r>
              <a:rPr lang="en-GB" altLang="zh-CN" sz="1000" dirty="0" err="1">
                <a:solidFill>
                  <a:prstClr val="black"/>
                </a:solidFill>
                <a:latin typeface="Arial" panose="020B0604020202020204" pitchFamily="34" charset="0"/>
                <a:ea typeface="宋体" panose="02010600030101010101" pitchFamily="2" charset="-122"/>
                <a:cs typeface="Arial" panose="020B0604020202020204" pitchFamily="34" charset="0"/>
              </a:rPr>
              <a:t>Enh</a:t>
            </a:r>
            <a:r>
              <a:rPr lang="en-GB" altLang="zh-CN" sz="1000" dirty="0">
                <a:solidFill>
                  <a:prstClr val="black"/>
                </a:solidFill>
                <a:latin typeface="Arial" panose="020B0604020202020204" pitchFamily="34" charset="0"/>
                <a:ea typeface="宋体" panose="02010600030101010101" pitchFamily="2" charset="-122"/>
                <a:cs typeface="Arial" panose="020B0604020202020204" pitchFamily="34" charset="0"/>
              </a:rPr>
              <a:t>.</a:t>
            </a:r>
            <a:endParaRPr lang="zh-CN" altLang="en-US" sz="1000"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pic>
        <p:nvPicPr>
          <p:cNvPr id="54" name="图片 53">
            <a:extLst>
              <a:ext uri="{FF2B5EF4-FFF2-40B4-BE49-F238E27FC236}">
                <a16:creationId xmlns:a16="http://schemas.microsoft.com/office/drawing/2014/main" id="{1131A8AB-B0E0-4755-8176-4ABB9059F6DA}"/>
              </a:ext>
            </a:extLst>
          </p:cNvPr>
          <p:cNvPicPr>
            <a:picLocks noChangeAspect="1"/>
          </p:cNvPicPr>
          <p:nvPr/>
        </p:nvPicPr>
        <p:blipFill>
          <a:blip r:embed="rId7"/>
          <a:stretch>
            <a:fillRect/>
          </a:stretch>
        </p:blipFill>
        <p:spPr>
          <a:xfrm>
            <a:off x="9920055" y="4470938"/>
            <a:ext cx="426946" cy="394489"/>
          </a:xfrm>
          <a:prstGeom prst="rect">
            <a:avLst/>
          </a:prstGeom>
        </p:spPr>
      </p:pic>
      <p:sp>
        <p:nvSpPr>
          <p:cNvPr id="55" name="文本框 54">
            <a:extLst>
              <a:ext uri="{FF2B5EF4-FFF2-40B4-BE49-F238E27FC236}">
                <a16:creationId xmlns:a16="http://schemas.microsoft.com/office/drawing/2014/main" id="{9030D466-B1D5-487E-B550-7D2C3E47A144}"/>
              </a:ext>
            </a:extLst>
          </p:cNvPr>
          <p:cNvSpPr txBox="1"/>
          <p:nvPr/>
        </p:nvSpPr>
        <p:spPr>
          <a:xfrm>
            <a:off x="9876876" y="4813930"/>
            <a:ext cx="657946" cy="276999"/>
          </a:xfrm>
          <a:prstGeom prst="rect">
            <a:avLst/>
          </a:prstGeom>
          <a:noFill/>
        </p:spPr>
        <p:txBody>
          <a:bodyPr wrap="square">
            <a:spAutoFit/>
          </a:bodyPr>
          <a:lstStyle/>
          <a:p>
            <a:pPr eaLnBrk="0" fontAlgn="base" hangingPunct="0">
              <a:spcBef>
                <a:spcPct val="0"/>
              </a:spcBef>
              <a:spcAft>
                <a:spcPct val="0"/>
              </a:spcAft>
            </a:pPr>
            <a:r>
              <a:rPr lang="en-US" altLang="zh-CN" sz="1200" b="1" dirty="0">
                <a:solidFill>
                  <a:prstClr val="black"/>
                </a:solidFill>
                <a:latin typeface="Arial" panose="020B0604020202020204" pitchFamily="34" charset="0"/>
                <a:ea typeface="宋体" panose="02010600030101010101" pitchFamily="2" charset="-122"/>
                <a:cs typeface="Arial" panose="020B0604020202020204" pitchFamily="34" charset="0"/>
              </a:rPr>
              <a:t>UPF </a:t>
            </a:r>
            <a:endParaRPr lang="zh-CN" altLang="en-US" sz="1200" b="1" dirty="0">
              <a:solidFill>
                <a:prstClr val="black"/>
              </a:solidFill>
              <a:latin typeface="Arial" panose="020B0604020202020204" pitchFamily="34" charset="0"/>
              <a:ea typeface="宋体" panose="02010600030101010101" pitchFamily="2" charset="-122"/>
              <a:cs typeface="Arial" panose="020B0604020202020204" pitchFamily="34" charset="0"/>
            </a:endParaRPr>
          </a:p>
        </p:txBody>
      </p:sp>
      <p:sp>
        <p:nvSpPr>
          <p:cNvPr id="56" name="箭头: 右 55">
            <a:extLst>
              <a:ext uri="{FF2B5EF4-FFF2-40B4-BE49-F238E27FC236}">
                <a16:creationId xmlns:a16="http://schemas.microsoft.com/office/drawing/2014/main" id="{92F4B9BA-4A8A-4F74-BA57-DF0F9016536E}"/>
              </a:ext>
            </a:extLst>
          </p:cNvPr>
          <p:cNvSpPr/>
          <p:nvPr/>
        </p:nvSpPr>
        <p:spPr bwMode="auto">
          <a:xfrm rot="10800000">
            <a:off x="9586032" y="4576917"/>
            <a:ext cx="287676" cy="230602"/>
          </a:xfrm>
          <a:prstGeom prst="rightArrow">
            <a:avLst/>
          </a:prstGeom>
          <a:solidFill>
            <a:srgbClr val="FF000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57" name="文本框 56">
            <a:extLst>
              <a:ext uri="{FF2B5EF4-FFF2-40B4-BE49-F238E27FC236}">
                <a16:creationId xmlns:a16="http://schemas.microsoft.com/office/drawing/2014/main" id="{8B5361CA-99D3-4125-933C-A8B594F8421D}"/>
              </a:ext>
            </a:extLst>
          </p:cNvPr>
          <p:cNvSpPr txBox="1"/>
          <p:nvPr/>
        </p:nvSpPr>
        <p:spPr>
          <a:xfrm>
            <a:off x="9558865" y="4591909"/>
            <a:ext cx="547538" cy="200055"/>
          </a:xfrm>
          <a:prstGeom prst="rect">
            <a:avLst/>
          </a:prstGeom>
          <a:noFill/>
        </p:spPr>
        <p:txBody>
          <a:bodyPr wrap="square">
            <a:spAutoFit/>
          </a:bodyPr>
          <a:lstStyle/>
          <a:p>
            <a:pPr eaLnBrk="0" fontAlgn="base" hangingPunct="0">
              <a:spcBef>
                <a:spcPct val="0"/>
              </a:spcBef>
              <a:spcAft>
                <a:spcPct val="0"/>
              </a:spcAft>
            </a:pPr>
            <a:r>
              <a:rPr lang="en-GB" altLang="zh-CN" sz="700" b="1" dirty="0">
                <a:solidFill>
                  <a:prstClr val="white"/>
                </a:solidFill>
                <a:latin typeface="Arial" panose="020B0604020202020204" pitchFamily="34" charset="0"/>
                <a:ea typeface="宋体" panose="02010600030101010101" pitchFamily="2" charset="-122"/>
                <a:cs typeface="Arial" panose="020B0604020202020204" pitchFamily="34" charset="0"/>
              </a:rPr>
              <a:t>Data</a:t>
            </a:r>
            <a:endParaRPr lang="zh-CN" altLang="en-US" sz="700" b="1" dirty="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699787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직사각형 3">
            <a:extLst>
              <a:ext uri="{FF2B5EF4-FFF2-40B4-BE49-F238E27FC236}">
                <a16:creationId xmlns:a16="http://schemas.microsoft.com/office/drawing/2014/main" id="{C556BB90-1CED-421B-B3F5-8409D1518795}"/>
              </a:ext>
            </a:extLst>
          </p:cNvPr>
          <p:cNvSpPr/>
          <p:nvPr/>
        </p:nvSpPr>
        <p:spPr>
          <a:xfrm>
            <a:off x="7657049" y="1024032"/>
            <a:ext cx="3893948" cy="273416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맑은 고딕" panose="020F0502020204030204"/>
              <a:ea typeface="맑은 고딕" panose="020B0503020000020004" pitchFamily="34" charset="-127"/>
              <a:cs typeface="+mn-cs"/>
            </a:endParaRPr>
          </a:p>
        </p:txBody>
      </p:sp>
      <p:sp>
        <p:nvSpPr>
          <p:cNvPr id="31" name="标题 1"/>
          <p:cNvSpPr txBox="1"/>
          <p:nvPr/>
        </p:nvSpPr>
        <p:spPr bwMode="auto">
          <a:xfrm>
            <a:off x="267436" y="214924"/>
            <a:ext cx="7941644" cy="490112"/>
          </a:xfrm>
          <a:prstGeom prst="rect">
            <a:avLst/>
          </a:prstGeom>
          <a:noFill/>
          <a:ln w="9525">
            <a:noFill/>
            <a:miter lim="800000"/>
          </a:ln>
        </p:spPr>
        <p:txBody>
          <a:bodyPr vert="horz" wrap="square" lIns="45067" tIns="22533" rIns="45067" bIns="22533"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914400" eaLnBrk="1" hangingPunct="1">
              <a:spcBef>
                <a:spcPts val="0"/>
              </a:spcBef>
            </a:pPr>
            <a:r>
              <a:rPr lang="en-GB" altLang="en-US" sz="2400" kern="1200" dirty="0">
                <a:solidFill>
                  <a:srgbClr val="000000">
                    <a:lumMod val="75000"/>
                    <a:lumOff val="25000"/>
                  </a:srgbClr>
                </a:solidFill>
                <a:latin typeface="vivo type 简 Heavy" panose="02000900000000000000" pitchFamily="2" charset="-122"/>
                <a:ea typeface="vivo type 简 Heavy" panose="02000900000000000000" pitchFamily="2" charset="-122"/>
              </a:rPr>
              <a:t>5</a:t>
            </a:r>
            <a:r>
              <a:rPr lang="en-US" altLang="zh-CN" sz="2400" kern="1200" dirty="0">
                <a:solidFill>
                  <a:srgbClr val="000000">
                    <a:lumMod val="75000"/>
                    <a:lumOff val="25000"/>
                  </a:srgbClr>
                </a:solidFill>
                <a:latin typeface="vivo type 简 Heavy" panose="02000900000000000000" pitchFamily="2" charset="-122"/>
                <a:ea typeface="vivo type 简 Heavy" panose="02000900000000000000" pitchFamily="2" charset="-122"/>
              </a:rPr>
              <a:t>G </a:t>
            </a:r>
            <a:r>
              <a:rPr lang="en-GB" altLang="en-US" sz="2400" kern="1200" dirty="0">
                <a:solidFill>
                  <a:srgbClr val="000000">
                    <a:lumMod val="75000"/>
                    <a:lumOff val="25000"/>
                  </a:srgbClr>
                </a:solidFill>
                <a:latin typeface="vivo type 简 Heavy" panose="02000900000000000000" pitchFamily="2" charset="-122"/>
                <a:ea typeface="vivo type 简 Heavy" panose="02000900000000000000" pitchFamily="2" charset="-122"/>
              </a:rPr>
              <a:t>AI/ML Framework in Core Network</a:t>
            </a:r>
            <a:endParaRPr lang="en-US" sz="2400" kern="1200" dirty="0">
              <a:solidFill>
                <a:srgbClr val="000000">
                  <a:lumMod val="75000"/>
                  <a:lumOff val="25000"/>
                </a:srgbClr>
              </a:solidFill>
              <a:latin typeface="vivo type 简 Heavy" panose="02000900000000000000" pitchFamily="2" charset="-122"/>
              <a:ea typeface="vivo type 简 Heavy" panose="02000900000000000000" pitchFamily="2" charset="-122"/>
            </a:endParaRPr>
          </a:p>
        </p:txBody>
      </p:sp>
      <p:sp>
        <p:nvSpPr>
          <p:cNvPr id="6" name="Rectangle 8">
            <a:extLst>
              <a:ext uri="{FF2B5EF4-FFF2-40B4-BE49-F238E27FC236}">
                <a16:creationId xmlns:a16="http://schemas.microsoft.com/office/drawing/2014/main" id="{D2DD827C-0370-4CE4-BDC4-AB2738632B28}"/>
              </a:ext>
            </a:extLst>
          </p:cNvPr>
          <p:cNvSpPr>
            <a:spLocks noChangeArrowheads="1"/>
          </p:cNvSpPr>
          <p:nvPr/>
        </p:nvSpPr>
        <p:spPr bwMode="auto">
          <a:xfrm>
            <a:off x="1524001" y="105490"/>
            <a:ext cx="18473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2" name="Rectangle 2">
            <a:extLst>
              <a:ext uri="{FF2B5EF4-FFF2-40B4-BE49-F238E27FC236}">
                <a16:creationId xmlns:a16="http://schemas.microsoft.com/office/drawing/2014/main" id="{C2248B3A-8C8D-45D9-8D64-F04D9248EF17}"/>
              </a:ext>
            </a:extLst>
          </p:cNvPr>
          <p:cNvSpPr>
            <a:spLocks noChangeArrowheads="1"/>
          </p:cNvSpPr>
          <p:nvPr/>
        </p:nvSpPr>
        <p:spPr bwMode="auto">
          <a:xfrm>
            <a:off x="1584246" y="2098781"/>
            <a:ext cx="18473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5" name="矩形 4">
            <a:extLst>
              <a:ext uri="{FF2B5EF4-FFF2-40B4-BE49-F238E27FC236}">
                <a16:creationId xmlns:a16="http://schemas.microsoft.com/office/drawing/2014/main" id="{C6A85934-9204-45E2-9574-1AF735CE0921}"/>
              </a:ext>
            </a:extLst>
          </p:cNvPr>
          <p:cNvSpPr/>
          <p:nvPr/>
        </p:nvSpPr>
        <p:spPr>
          <a:xfrm>
            <a:off x="801978" y="3978674"/>
            <a:ext cx="11040833" cy="2585323"/>
          </a:xfrm>
          <a:prstGeom prst="rect">
            <a:avLst/>
          </a:prstGeom>
        </p:spPr>
        <p:txBody>
          <a:bodyPr wrap="square">
            <a:spAutoFit/>
          </a:bodyPr>
          <a:lstStyle/>
          <a:p>
            <a:pPr marL="285750" indent="-285750" eaLnBrk="0" fontAlgn="base" hangingPunct="0">
              <a:spcBef>
                <a:spcPct val="0"/>
              </a:spcBef>
              <a:spcAft>
                <a:spcPct val="0"/>
              </a:spcAft>
              <a:buFont typeface="Arial" panose="020B0604020202020204" pitchFamily="34" charset="0"/>
              <a:buChar char="•"/>
            </a:pPr>
            <a:r>
              <a:rPr lang="en-GB" sz="1600" dirty="0">
                <a:solidFill>
                  <a:prstClr val="black"/>
                </a:solidFill>
                <a:latin typeface="Calibri" panose="020F0502020204030204" pitchFamily="34" charset="0"/>
                <a:cs typeface="Calibri" panose="020F0502020204030204" pitchFamily="34" charset="0"/>
              </a:rPr>
              <a:t>NWDAF(Network Data Analytics Function) provides analytics to consumers e.g. 5GC NFs to assist intelligent procedures</a:t>
            </a:r>
            <a:endParaRPr lang="en-US" sz="1600" dirty="0">
              <a:solidFill>
                <a:prstClr val="black"/>
              </a:solidFill>
              <a:latin typeface="Calibri" panose="020F0502020204030204" pitchFamily="34" charset="0"/>
              <a:cs typeface="Calibri" panose="020F0502020204030204" pitchFamily="34" charset="0"/>
            </a:endParaRPr>
          </a:p>
          <a:p>
            <a:pPr marL="285750" indent="-285750" eaLnBrk="0" fontAlgn="base" hangingPunct="0">
              <a:spcBef>
                <a:spcPct val="0"/>
              </a:spcBef>
              <a:spcAft>
                <a:spcPct val="0"/>
              </a:spcAft>
              <a:buFont typeface="Arial" panose="020B0604020202020204" pitchFamily="34" charset="0"/>
              <a:buChar char="•"/>
            </a:pPr>
            <a:r>
              <a:rPr lang="en-GB" sz="1600" dirty="0">
                <a:solidFill>
                  <a:prstClr val="black"/>
                </a:solidFill>
                <a:latin typeface="Calibri" panose="020F0502020204030204" pitchFamily="34" charset="0"/>
                <a:cs typeface="Calibri" panose="020F0502020204030204" pitchFamily="34" charset="0"/>
              </a:rPr>
              <a:t>Data collection framework for AIML</a:t>
            </a:r>
          </a:p>
          <a:p>
            <a:pPr marL="742950" lvl="1" indent="-285750" eaLnBrk="0" fontAlgn="base" hangingPunct="0">
              <a:spcBef>
                <a:spcPct val="0"/>
              </a:spcBef>
              <a:spcAft>
                <a:spcPct val="0"/>
              </a:spcAft>
              <a:buFont typeface="Arial" panose="020B0604020202020204" pitchFamily="34" charset="0"/>
              <a:buChar char="•"/>
            </a:pPr>
            <a:r>
              <a:rPr lang="en-US" sz="1400" dirty="0">
                <a:solidFill>
                  <a:prstClr val="black"/>
                </a:solidFill>
                <a:latin typeface="Calibri" panose="020F0502020204030204" pitchFamily="34" charset="0"/>
                <a:cs typeface="Calibri" panose="020F0502020204030204" pitchFamily="34" charset="0"/>
              </a:rPr>
              <a:t>DCCF (Data Collection Coordination Function) </a:t>
            </a:r>
            <a:r>
              <a:rPr lang="en-GB" sz="1400" dirty="0">
                <a:solidFill>
                  <a:prstClr val="black"/>
                </a:solidFill>
                <a:latin typeface="Calibri" panose="020F0502020204030204" pitchFamily="34" charset="0"/>
                <a:cs typeface="Calibri" panose="020F0502020204030204" pitchFamily="34" charset="0"/>
              </a:rPr>
              <a:t>is to coordinate data collection to avoid duplication data collection </a:t>
            </a:r>
            <a:endParaRPr lang="en-US" sz="1400" dirty="0">
              <a:solidFill>
                <a:prstClr val="black"/>
              </a:solidFill>
              <a:latin typeface="Calibri" panose="020F0502020204030204" pitchFamily="34" charset="0"/>
              <a:cs typeface="Calibri" panose="020F0502020204030204" pitchFamily="34" charset="0"/>
            </a:endParaRPr>
          </a:p>
          <a:p>
            <a:pPr marL="742950" lvl="1" indent="-285750" eaLnBrk="0" fontAlgn="base" hangingPunct="0">
              <a:spcBef>
                <a:spcPct val="0"/>
              </a:spcBef>
              <a:spcAft>
                <a:spcPct val="0"/>
              </a:spcAft>
              <a:buFont typeface="Arial" panose="020B0604020202020204" pitchFamily="34" charset="0"/>
              <a:buChar char="•"/>
            </a:pPr>
            <a:r>
              <a:rPr lang="en-US" sz="1400" dirty="0">
                <a:solidFill>
                  <a:prstClr val="black"/>
                </a:solidFill>
                <a:latin typeface="Calibri" panose="020F0502020204030204" pitchFamily="34" charset="0"/>
                <a:cs typeface="Calibri" panose="020F0502020204030204" pitchFamily="34" charset="0"/>
              </a:rPr>
              <a:t>ADRF(Analytics Data Repository Function) </a:t>
            </a:r>
            <a:r>
              <a:rPr lang="en-GB" sz="1400" dirty="0">
                <a:solidFill>
                  <a:prstClr val="black"/>
                </a:solidFill>
                <a:latin typeface="Calibri" panose="020F0502020204030204" pitchFamily="34" charset="0"/>
                <a:cs typeface="Calibri" panose="020F0502020204030204" pitchFamily="34" charset="0"/>
              </a:rPr>
              <a:t>is to </a:t>
            </a:r>
            <a:r>
              <a:rPr lang="en-US" sz="1400" dirty="0">
                <a:solidFill>
                  <a:prstClr val="black"/>
                </a:solidFill>
                <a:latin typeface="Calibri" panose="020F0502020204030204" pitchFamily="34" charset="0"/>
                <a:cs typeface="Calibri" panose="020F0502020204030204" pitchFamily="34" charset="0"/>
              </a:rPr>
              <a:t>store and retrieve the collected data and analytics</a:t>
            </a:r>
          </a:p>
          <a:p>
            <a:pPr marL="742950" lvl="1" indent="-285750" eaLnBrk="0" fontAlgn="base" hangingPunct="0">
              <a:spcBef>
                <a:spcPct val="0"/>
              </a:spcBef>
              <a:spcAft>
                <a:spcPct val="0"/>
              </a:spcAft>
              <a:buFont typeface="Arial" panose="020B0604020202020204" pitchFamily="34" charset="0"/>
              <a:buChar char="•"/>
            </a:pPr>
            <a:r>
              <a:rPr lang="en-GB" sz="1400" dirty="0">
                <a:solidFill>
                  <a:prstClr val="black"/>
                </a:solidFill>
                <a:latin typeface="Calibri" panose="020F0502020204030204" pitchFamily="34" charset="0"/>
                <a:cs typeface="Calibri" panose="020F0502020204030204" pitchFamily="34" charset="0"/>
              </a:rPr>
              <a:t>MFAF (Messaging Framework Adaptor Function) is a logical Messaging Framework to improve the data exchange </a:t>
            </a:r>
          </a:p>
          <a:p>
            <a:endParaRPr lang="en-US" altLang="zh-CN" sz="1600" b="1" dirty="0">
              <a:solidFill>
                <a:prstClr val="black"/>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zh-CN" sz="1600" b="1" dirty="0">
                <a:solidFill>
                  <a:srgbClr val="C00000"/>
                </a:solidFill>
                <a:latin typeface="Calibri" panose="020F0502020204030204" pitchFamily="34" charset="0"/>
                <a:cs typeface="Calibri" panose="020F0502020204030204" pitchFamily="34" charset="0"/>
              </a:rPr>
              <a:t>Observations</a:t>
            </a:r>
          </a:p>
          <a:p>
            <a:pPr marL="742950" lvl="1" indent="-285750">
              <a:buFont typeface="Arial" panose="020B0604020202020204" pitchFamily="34" charset="0"/>
              <a:buChar char="•"/>
            </a:pPr>
            <a:r>
              <a:rPr lang="en-US" altLang="zh-CN" sz="1400" dirty="0">
                <a:solidFill>
                  <a:prstClr val="black"/>
                </a:solidFill>
                <a:latin typeface="Calibri" panose="020F0502020204030204" pitchFamily="34" charset="0"/>
                <a:cs typeface="Calibri" panose="020F0502020204030204" pitchFamily="34" charset="0"/>
              </a:rPr>
              <a:t>Only NWDAF has AIML capability and other 5G NF has no AIML capability</a:t>
            </a:r>
          </a:p>
          <a:p>
            <a:pPr marL="742950" lvl="1" indent="-285750">
              <a:buFont typeface="Arial" panose="020B0604020202020204" pitchFamily="34" charset="0"/>
              <a:buChar char="•"/>
            </a:pPr>
            <a:r>
              <a:rPr lang="en-US" altLang="zh-CN" sz="1400" dirty="0">
                <a:solidFill>
                  <a:prstClr val="black"/>
                </a:solidFill>
                <a:latin typeface="Calibri" panose="020F0502020204030204" pitchFamily="34" charset="0"/>
                <a:cs typeface="Calibri" panose="020F0502020204030204" pitchFamily="34" charset="0"/>
              </a:rPr>
              <a:t>NWDAF only provide statistics/prediction to NF consumer, which will be taken into account by NF consumer to make decision </a:t>
            </a:r>
          </a:p>
          <a:p>
            <a:pPr marL="742950" lvl="1" indent="-285750">
              <a:buFont typeface="Arial" panose="020B0604020202020204" pitchFamily="34" charset="0"/>
              <a:buChar char="•"/>
            </a:pPr>
            <a:r>
              <a:rPr lang="en-US" altLang="zh-CN" sz="1400" dirty="0">
                <a:solidFill>
                  <a:prstClr val="black"/>
                </a:solidFill>
                <a:latin typeface="Calibri" panose="020F0502020204030204" pitchFamily="34" charset="0"/>
                <a:cs typeface="Calibri" panose="020F0502020204030204" pitchFamily="34" charset="0"/>
              </a:rPr>
              <a:t>Data collection framework for AIML is defined ,which is not extended to support other cases e.g. energy efficiently  </a:t>
            </a:r>
          </a:p>
          <a:p>
            <a:pPr marL="742950" lvl="1" indent="-285750">
              <a:buFont typeface="Arial" panose="020B0604020202020204" pitchFamily="34" charset="0"/>
              <a:buChar char="•"/>
            </a:pPr>
            <a:r>
              <a:rPr lang="en-US" altLang="zh-CN" sz="1400" dirty="0">
                <a:solidFill>
                  <a:prstClr val="black"/>
                </a:solidFill>
                <a:latin typeface="Calibri" panose="020F0502020204030204" pitchFamily="34" charset="0"/>
                <a:cs typeface="Calibri" panose="020F0502020204030204" pitchFamily="34" charset="0"/>
              </a:rPr>
              <a:t>NWDAF communication with RAN is not supported </a:t>
            </a:r>
          </a:p>
        </p:txBody>
      </p:sp>
      <p:sp>
        <p:nvSpPr>
          <p:cNvPr id="9" name="Rectangle 11">
            <a:extLst>
              <a:ext uri="{FF2B5EF4-FFF2-40B4-BE49-F238E27FC236}">
                <a16:creationId xmlns:a16="http://schemas.microsoft.com/office/drawing/2014/main" id="{A48E266E-91D3-4E1D-B8AA-9CC1B65533A1}"/>
              </a:ext>
            </a:extLst>
          </p:cNvPr>
          <p:cNvSpPr>
            <a:spLocks noChangeArrowheads="1"/>
          </p:cNvSpPr>
          <p:nvPr/>
        </p:nvSpPr>
        <p:spPr bwMode="auto">
          <a:xfrm>
            <a:off x="801979" y="2078492"/>
            <a:ext cx="528934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13" name="Line 47">
            <a:extLst>
              <a:ext uri="{FF2B5EF4-FFF2-40B4-BE49-F238E27FC236}">
                <a16:creationId xmlns:a16="http://schemas.microsoft.com/office/drawing/2014/main" id="{13B16F49-09E5-4CF2-B740-7CD8624CAEBA}"/>
              </a:ext>
            </a:extLst>
          </p:cNvPr>
          <p:cNvSpPr>
            <a:spLocks noChangeShapeType="1"/>
          </p:cNvSpPr>
          <p:nvPr/>
        </p:nvSpPr>
        <p:spPr bwMode="auto">
          <a:xfrm>
            <a:off x="2517118" y="1047902"/>
            <a:ext cx="3742" cy="172056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cap="rnd">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14" name="Rectangle 46">
            <a:extLst>
              <a:ext uri="{FF2B5EF4-FFF2-40B4-BE49-F238E27FC236}">
                <a16:creationId xmlns:a16="http://schemas.microsoft.com/office/drawing/2014/main" id="{C277ADFE-5457-4B2B-8DBF-AEFD6CEB0382}"/>
              </a:ext>
            </a:extLst>
          </p:cNvPr>
          <p:cNvSpPr>
            <a:spLocks noChangeArrowheads="1"/>
          </p:cNvSpPr>
          <p:nvPr/>
        </p:nvSpPr>
        <p:spPr bwMode="auto">
          <a:xfrm>
            <a:off x="2070580" y="1181973"/>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NEF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15" name="Rectangle 45">
            <a:extLst>
              <a:ext uri="{FF2B5EF4-FFF2-40B4-BE49-F238E27FC236}">
                <a16:creationId xmlns:a16="http://schemas.microsoft.com/office/drawing/2014/main" id="{A81EFDA9-B4A4-48DF-B52B-AD07E4A324E0}"/>
              </a:ext>
            </a:extLst>
          </p:cNvPr>
          <p:cNvSpPr>
            <a:spLocks noChangeArrowheads="1"/>
          </p:cNvSpPr>
          <p:nvPr/>
        </p:nvSpPr>
        <p:spPr bwMode="auto">
          <a:xfrm>
            <a:off x="2976129" y="976999"/>
            <a:ext cx="868130" cy="512547"/>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endParaRPr lang="en-GB" altLang="zh-CN" sz="1000" dirty="0">
              <a:solidFill>
                <a:prstClr val="black"/>
              </a:solidFill>
              <a:latin typeface="Arial" charset="0"/>
              <a:ea typeface="宋体" panose="02010600030101010101" pitchFamily="2" charset="-122"/>
              <a:cs typeface="Arial" panose="020B0604020202020204" pitchFamily="34" charset="0"/>
            </a:endParaRPr>
          </a:p>
          <a:p>
            <a:pPr algn="ctr" eaLnBrk="0" fontAlgn="base" hangingPunct="0">
              <a:spcBef>
                <a:spcPct val="0"/>
              </a:spcBef>
              <a:spcAft>
                <a:spcPct val="0"/>
              </a:spcAft>
            </a:pPr>
            <a:r>
              <a:rPr lang="en-GB" altLang="zh-CN" sz="1000" dirty="0">
                <a:solidFill>
                  <a:prstClr val="black"/>
                </a:solidFill>
                <a:latin typeface="Arial" charset="0"/>
                <a:ea typeface="宋体" panose="02010600030101010101" pitchFamily="2" charset="-122"/>
                <a:cs typeface="Arial" panose="020B0604020202020204" pitchFamily="34" charset="0"/>
              </a:rPr>
              <a:t>NWDAF</a:t>
            </a:r>
          </a:p>
        </p:txBody>
      </p:sp>
      <p:sp>
        <p:nvSpPr>
          <p:cNvPr id="16" name="Rectangle 44">
            <a:extLst>
              <a:ext uri="{FF2B5EF4-FFF2-40B4-BE49-F238E27FC236}">
                <a16:creationId xmlns:a16="http://schemas.microsoft.com/office/drawing/2014/main" id="{D66168EE-1D68-4A3D-A2B4-AAA1274B174B}"/>
              </a:ext>
            </a:extLst>
          </p:cNvPr>
          <p:cNvSpPr>
            <a:spLocks noChangeArrowheads="1"/>
          </p:cNvSpPr>
          <p:nvPr/>
        </p:nvSpPr>
        <p:spPr bwMode="auto">
          <a:xfrm>
            <a:off x="3889163" y="1189859"/>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AF</a:t>
            </a:r>
            <a:endParaRPr lang="en-GB" altLang="zh-CN" sz="1200" dirty="0">
              <a:solidFill>
                <a:srgbClr val="000000"/>
              </a:solidFill>
              <a:latin typeface="Times New Roman" panose="02020603050405020304" pitchFamily="18" charset="0"/>
              <a:ea typeface="等线"/>
              <a:cs typeface="Times New Roman" panose="02020603050405020304" pitchFamily="18" charset="0"/>
            </a:endParaRPr>
          </a:p>
        </p:txBody>
      </p:sp>
      <p:sp>
        <p:nvSpPr>
          <p:cNvPr id="17" name="Rectangle 43">
            <a:extLst>
              <a:ext uri="{FF2B5EF4-FFF2-40B4-BE49-F238E27FC236}">
                <a16:creationId xmlns:a16="http://schemas.microsoft.com/office/drawing/2014/main" id="{37974ADF-EC4A-4374-AE5D-FE7261EBCFAC}"/>
              </a:ext>
            </a:extLst>
          </p:cNvPr>
          <p:cNvSpPr>
            <a:spLocks noChangeArrowheads="1"/>
          </p:cNvSpPr>
          <p:nvPr/>
        </p:nvSpPr>
        <p:spPr bwMode="auto">
          <a:xfrm>
            <a:off x="4787230" y="1181973"/>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PCF</a:t>
            </a:r>
            <a:endParaRPr lang="en-GB" altLang="zh-CN" sz="100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18" name="AutoShape 42">
            <a:extLst>
              <a:ext uri="{FF2B5EF4-FFF2-40B4-BE49-F238E27FC236}">
                <a16:creationId xmlns:a16="http://schemas.microsoft.com/office/drawing/2014/main" id="{62A2ED18-954A-4FA6-88DB-B0D45C6709E6}"/>
              </a:ext>
            </a:extLst>
          </p:cNvPr>
          <p:cNvSpPr>
            <a:spLocks noChangeShapeType="1"/>
          </p:cNvSpPr>
          <p:nvPr/>
        </p:nvSpPr>
        <p:spPr bwMode="auto">
          <a:xfrm flipV="1">
            <a:off x="1090191" y="1946959"/>
            <a:ext cx="5515622" cy="1577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19" name="Rectangle 41">
            <a:extLst>
              <a:ext uri="{FF2B5EF4-FFF2-40B4-BE49-F238E27FC236}">
                <a16:creationId xmlns:a16="http://schemas.microsoft.com/office/drawing/2014/main" id="{92FCA7E8-FF26-437C-A3BC-44635A56CC09}"/>
              </a:ext>
            </a:extLst>
          </p:cNvPr>
          <p:cNvSpPr>
            <a:spLocks noChangeArrowheads="1"/>
          </p:cNvSpPr>
          <p:nvPr/>
        </p:nvSpPr>
        <p:spPr bwMode="auto">
          <a:xfrm>
            <a:off x="3459309" y="2451692"/>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dirty="0">
                <a:solidFill>
                  <a:srgbClr val="000000"/>
                </a:solidFill>
                <a:latin typeface="Times New Roman" panose="02020603050405020304" pitchFamily="18" charset="0"/>
                <a:ea typeface="等线"/>
                <a:cs typeface="Times New Roman" panose="02020603050405020304" pitchFamily="18" charset="0"/>
              </a:rPr>
              <a:t>AMF</a:t>
            </a:r>
            <a:endParaRPr lang="en-GB" altLang="zh-CN" sz="100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20" name="Rectangle 40">
            <a:extLst>
              <a:ext uri="{FF2B5EF4-FFF2-40B4-BE49-F238E27FC236}">
                <a16:creationId xmlns:a16="http://schemas.microsoft.com/office/drawing/2014/main" id="{674A6AD1-0A3F-41CF-9A3E-54842BA17CF0}"/>
              </a:ext>
            </a:extLst>
          </p:cNvPr>
          <p:cNvSpPr>
            <a:spLocks noChangeArrowheads="1"/>
          </p:cNvSpPr>
          <p:nvPr/>
        </p:nvSpPr>
        <p:spPr bwMode="auto">
          <a:xfrm>
            <a:off x="4514536" y="2451692"/>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SMF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21" name="Rectangle 39">
            <a:extLst>
              <a:ext uri="{FF2B5EF4-FFF2-40B4-BE49-F238E27FC236}">
                <a16:creationId xmlns:a16="http://schemas.microsoft.com/office/drawing/2014/main" id="{71615DC6-A901-491B-A44E-07257B768F3A}"/>
              </a:ext>
            </a:extLst>
          </p:cNvPr>
          <p:cNvSpPr>
            <a:spLocks noChangeArrowheads="1"/>
          </p:cNvSpPr>
          <p:nvPr/>
        </p:nvSpPr>
        <p:spPr bwMode="auto">
          <a:xfrm>
            <a:off x="4522020" y="3153586"/>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UPF</a:t>
            </a:r>
            <a:endParaRPr lang="en-GB" altLang="zh-CN" sz="100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23" name="AutoShape 38">
            <a:extLst>
              <a:ext uri="{FF2B5EF4-FFF2-40B4-BE49-F238E27FC236}">
                <a16:creationId xmlns:a16="http://schemas.microsoft.com/office/drawing/2014/main" id="{AFCBD792-5DFF-41E7-AE08-A99AC01A4F2E}"/>
              </a:ext>
            </a:extLst>
          </p:cNvPr>
          <p:cNvSpPr>
            <a:spLocks noChangeShapeType="1"/>
          </p:cNvSpPr>
          <p:nvPr/>
        </p:nvSpPr>
        <p:spPr bwMode="auto">
          <a:xfrm>
            <a:off x="3893374" y="1954844"/>
            <a:ext cx="0" cy="48896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24" name="AutoShape 37">
            <a:extLst>
              <a:ext uri="{FF2B5EF4-FFF2-40B4-BE49-F238E27FC236}">
                <a16:creationId xmlns:a16="http://schemas.microsoft.com/office/drawing/2014/main" id="{0558E77B-52F3-4D3E-ACA5-2F4AC8E3781F}"/>
              </a:ext>
            </a:extLst>
          </p:cNvPr>
          <p:cNvSpPr>
            <a:spLocks noChangeShapeType="1"/>
          </p:cNvSpPr>
          <p:nvPr/>
        </p:nvSpPr>
        <p:spPr bwMode="auto">
          <a:xfrm>
            <a:off x="4956086" y="1962731"/>
            <a:ext cx="0" cy="48896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25" name="AutoShape 36">
            <a:extLst>
              <a:ext uri="{FF2B5EF4-FFF2-40B4-BE49-F238E27FC236}">
                <a16:creationId xmlns:a16="http://schemas.microsoft.com/office/drawing/2014/main" id="{0E1EE89F-9C05-43D3-9249-2D05F148EAE1}"/>
              </a:ext>
            </a:extLst>
          </p:cNvPr>
          <p:cNvSpPr>
            <a:spLocks noChangeShapeType="1"/>
          </p:cNvSpPr>
          <p:nvPr/>
        </p:nvSpPr>
        <p:spPr bwMode="auto">
          <a:xfrm flipV="1">
            <a:off x="2504645" y="1473770"/>
            <a:ext cx="0" cy="4810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26" name="AutoShape 35">
            <a:extLst>
              <a:ext uri="{FF2B5EF4-FFF2-40B4-BE49-F238E27FC236}">
                <a16:creationId xmlns:a16="http://schemas.microsoft.com/office/drawing/2014/main" id="{6CAFB09D-BAE9-4D2E-93C2-CD50E19C10A6}"/>
              </a:ext>
            </a:extLst>
          </p:cNvPr>
          <p:cNvSpPr>
            <a:spLocks noChangeShapeType="1"/>
          </p:cNvSpPr>
          <p:nvPr/>
        </p:nvSpPr>
        <p:spPr bwMode="auto">
          <a:xfrm flipV="1">
            <a:off x="3395226" y="1473770"/>
            <a:ext cx="0" cy="4810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27" name="AutoShape 34">
            <a:extLst>
              <a:ext uri="{FF2B5EF4-FFF2-40B4-BE49-F238E27FC236}">
                <a16:creationId xmlns:a16="http://schemas.microsoft.com/office/drawing/2014/main" id="{EC98BEE5-E4EB-458C-A5DF-DBC0CC33F060}"/>
              </a:ext>
            </a:extLst>
          </p:cNvPr>
          <p:cNvSpPr>
            <a:spLocks noChangeShapeType="1"/>
          </p:cNvSpPr>
          <p:nvPr/>
        </p:nvSpPr>
        <p:spPr bwMode="auto">
          <a:xfrm flipV="1">
            <a:off x="4323228" y="1489543"/>
            <a:ext cx="0" cy="44952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28" name="AutoShape 33">
            <a:extLst>
              <a:ext uri="{FF2B5EF4-FFF2-40B4-BE49-F238E27FC236}">
                <a16:creationId xmlns:a16="http://schemas.microsoft.com/office/drawing/2014/main" id="{299ADD56-DD2D-41B1-BFB9-DE7FB32E5EBF}"/>
              </a:ext>
            </a:extLst>
          </p:cNvPr>
          <p:cNvSpPr>
            <a:spLocks noChangeShapeType="1"/>
          </p:cNvSpPr>
          <p:nvPr/>
        </p:nvSpPr>
        <p:spPr bwMode="auto">
          <a:xfrm flipV="1">
            <a:off x="5206327" y="1489543"/>
            <a:ext cx="0" cy="4810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29" name="AutoShape 32">
            <a:extLst>
              <a:ext uri="{FF2B5EF4-FFF2-40B4-BE49-F238E27FC236}">
                <a16:creationId xmlns:a16="http://schemas.microsoft.com/office/drawing/2014/main" id="{F31EF4E2-5662-4DB3-A077-FE7617CA9955}"/>
              </a:ext>
            </a:extLst>
          </p:cNvPr>
          <p:cNvSpPr>
            <a:spLocks noChangeShapeType="1"/>
          </p:cNvSpPr>
          <p:nvPr/>
        </p:nvSpPr>
        <p:spPr bwMode="auto">
          <a:xfrm>
            <a:off x="4963569" y="2759262"/>
            <a:ext cx="0" cy="41009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30" name="Rectangle 31">
            <a:extLst>
              <a:ext uri="{FF2B5EF4-FFF2-40B4-BE49-F238E27FC236}">
                <a16:creationId xmlns:a16="http://schemas.microsoft.com/office/drawing/2014/main" id="{61E485B7-F659-4086-807F-75076BAE92FD}"/>
              </a:ext>
            </a:extLst>
          </p:cNvPr>
          <p:cNvSpPr>
            <a:spLocks noChangeArrowheads="1"/>
          </p:cNvSpPr>
          <p:nvPr/>
        </p:nvSpPr>
        <p:spPr bwMode="auto">
          <a:xfrm>
            <a:off x="2482194" y="1473770"/>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Nnef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2" name="Rectangle 30">
            <a:extLst>
              <a:ext uri="{FF2B5EF4-FFF2-40B4-BE49-F238E27FC236}">
                <a16:creationId xmlns:a16="http://schemas.microsoft.com/office/drawing/2014/main" id="{317BE6B0-ABB9-4271-8703-DF8F58BA08D7}"/>
              </a:ext>
            </a:extLst>
          </p:cNvPr>
          <p:cNvSpPr>
            <a:spLocks noChangeArrowheads="1"/>
          </p:cNvSpPr>
          <p:nvPr/>
        </p:nvSpPr>
        <p:spPr bwMode="auto">
          <a:xfrm>
            <a:off x="3362796" y="1481657"/>
            <a:ext cx="671834"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Nnwdaf</a:t>
            </a:r>
            <a:endParaRPr lang="en-GB" altLang="zh-CN" sz="100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3" name="Rectangle 29">
            <a:extLst>
              <a:ext uri="{FF2B5EF4-FFF2-40B4-BE49-F238E27FC236}">
                <a16:creationId xmlns:a16="http://schemas.microsoft.com/office/drawing/2014/main" id="{224AF05F-8DB4-46DF-A8FC-BAAEDE07BC36}"/>
              </a:ext>
            </a:extLst>
          </p:cNvPr>
          <p:cNvSpPr>
            <a:spLocks noChangeArrowheads="1"/>
          </p:cNvSpPr>
          <p:nvPr/>
        </p:nvSpPr>
        <p:spPr bwMode="auto">
          <a:xfrm>
            <a:off x="4293294" y="1465884"/>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Naf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4" name="Rectangle 28">
            <a:extLst>
              <a:ext uri="{FF2B5EF4-FFF2-40B4-BE49-F238E27FC236}">
                <a16:creationId xmlns:a16="http://schemas.microsoft.com/office/drawing/2014/main" id="{E304F386-5CB3-4DCB-8C5F-F52779DFA346}"/>
              </a:ext>
            </a:extLst>
          </p:cNvPr>
          <p:cNvSpPr>
            <a:spLocks noChangeArrowheads="1"/>
          </p:cNvSpPr>
          <p:nvPr/>
        </p:nvSpPr>
        <p:spPr bwMode="auto">
          <a:xfrm>
            <a:off x="5161425" y="1448797"/>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Npcf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5" name="Rectangle 27">
            <a:extLst>
              <a:ext uri="{FF2B5EF4-FFF2-40B4-BE49-F238E27FC236}">
                <a16:creationId xmlns:a16="http://schemas.microsoft.com/office/drawing/2014/main" id="{8E41673D-8F9F-45B2-8BBA-8E0731E07E32}"/>
              </a:ext>
            </a:extLst>
          </p:cNvPr>
          <p:cNvSpPr>
            <a:spLocks noChangeArrowheads="1"/>
          </p:cNvSpPr>
          <p:nvPr/>
        </p:nvSpPr>
        <p:spPr bwMode="auto">
          <a:xfrm>
            <a:off x="3930794" y="1978503"/>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Namf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6" name="Rectangle 26">
            <a:extLst>
              <a:ext uri="{FF2B5EF4-FFF2-40B4-BE49-F238E27FC236}">
                <a16:creationId xmlns:a16="http://schemas.microsoft.com/office/drawing/2014/main" id="{253943D8-F080-4DB5-B684-D504EECA27BF}"/>
              </a:ext>
            </a:extLst>
          </p:cNvPr>
          <p:cNvSpPr>
            <a:spLocks noChangeArrowheads="1"/>
          </p:cNvSpPr>
          <p:nvPr/>
        </p:nvSpPr>
        <p:spPr bwMode="auto">
          <a:xfrm>
            <a:off x="4963570" y="1954844"/>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Nsmf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7" name="Rectangle 25">
            <a:extLst>
              <a:ext uri="{FF2B5EF4-FFF2-40B4-BE49-F238E27FC236}">
                <a16:creationId xmlns:a16="http://schemas.microsoft.com/office/drawing/2014/main" id="{F614D723-7C02-493E-82F8-064C03197792}"/>
              </a:ext>
            </a:extLst>
          </p:cNvPr>
          <p:cNvSpPr>
            <a:spLocks noChangeArrowheads="1"/>
          </p:cNvSpPr>
          <p:nvPr/>
        </p:nvSpPr>
        <p:spPr bwMode="auto">
          <a:xfrm>
            <a:off x="4963570" y="2767149"/>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N4</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8" name="Rectangle 24">
            <a:extLst>
              <a:ext uri="{FF2B5EF4-FFF2-40B4-BE49-F238E27FC236}">
                <a16:creationId xmlns:a16="http://schemas.microsoft.com/office/drawing/2014/main" id="{63C2A2FC-52C1-4B26-9F1B-CEFA0D1EE139}"/>
              </a:ext>
            </a:extLst>
          </p:cNvPr>
          <p:cNvSpPr>
            <a:spLocks noChangeArrowheads="1"/>
          </p:cNvSpPr>
          <p:nvPr/>
        </p:nvSpPr>
        <p:spPr bwMode="auto">
          <a:xfrm>
            <a:off x="1165029" y="1181973"/>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UDR</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9" name="AutoShape 23">
            <a:extLst>
              <a:ext uri="{FF2B5EF4-FFF2-40B4-BE49-F238E27FC236}">
                <a16:creationId xmlns:a16="http://schemas.microsoft.com/office/drawing/2014/main" id="{70D310A0-1EE9-4F71-B9D0-CBCCE12B3685}"/>
              </a:ext>
            </a:extLst>
          </p:cNvPr>
          <p:cNvSpPr>
            <a:spLocks noChangeShapeType="1"/>
          </p:cNvSpPr>
          <p:nvPr/>
        </p:nvSpPr>
        <p:spPr bwMode="auto">
          <a:xfrm flipV="1">
            <a:off x="1606578" y="1473770"/>
            <a:ext cx="0" cy="4810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40" name="Rectangle 22">
            <a:extLst>
              <a:ext uri="{FF2B5EF4-FFF2-40B4-BE49-F238E27FC236}">
                <a16:creationId xmlns:a16="http://schemas.microsoft.com/office/drawing/2014/main" id="{E007D87A-2216-4DB3-A788-880141AB5416}"/>
              </a:ext>
            </a:extLst>
          </p:cNvPr>
          <p:cNvSpPr>
            <a:spLocks noChangeArrowheads="1"/>
          </p:cNvSpPr>
          <p:nvPr/>
        </p:nvSpPr>
        <p:spPr bwMode="auto">
          <a:xfrm>
            <a:off x="1606579" y="1505316"/>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Nudr</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41" name="Rectangle 21">
            <a:extLst>
              <a:ext uri="{FF2B5EF4-FFF2-40B4-BE49-F238E27FC236}">
                <a16:creationId xmlns:a16="http://schemas.microsoft.com/office/drawing/2014/main" id="{AF97EE06-E861-4085-B29A-194E70AE5BA4}"/>
              </a:ext>
            </a:extLst>
          </p:cNvPr>
          <p:cNvSpPr>
            <a:spLocks noChangeArrowheads="1"/>
          </p:cNvSpPr>
          <p:nvPr/>
        </p:nvSpPr>
        <p:spPr bwMode="auto">
          <a:xfrm>
            <a:off x="5685295" y="1189859"/>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fr-FR" altLang="zh-CN" sz="1200">
                <a:solidFill>
                  <a:srgbClr val="000000"/>
                </a:solidFill>
                <a:latin typeface="Times New Roman" panose="02020603050405020304" pitchFamily="18" charset="0"/>
                <a:ea typeface="等线"/>
                <a:cs typeface="Times New Roman" panose="02020603050405020304" pitchFamily="18" charset="0"/>
              </a:rPr>
              <a:t>CHF</a:t>
            </a:r>
            <a:endParaRPr lang="fr-FR"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42" name="AutoShape 20">
            <a:extLst>
              <a:ext uri="{FF2B5EF4-FFF2-40B4-BE49-F238E27FC236}">
                <a16:creationId xmlns:a16="http://schemas.microsoft.com/office/drawing/2014/main" id="{220C9862-A027-48C2-928A-633B6D87ECC4}"/>
              </a:ext>
            </a:extLst>
          </p:cNvPr>
          <p:cNvSpPr>
            <a:spLocks noChangeShapeType="1"/>
          </p:cNvSpPr>
          <p:nvPr/>
        </p:nvSpPr>
        <p:spPr bwMode="auto">
          <a:xfrm>
            <a:off x="6096909" y="1505316"/>
            <a:ext cx="0" cy="42586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43" name="Rectangle 19">
            <a:extLst>
              <a:ext uri="{FF2B5EF4-FFF2-40B4-BE49-F238E27FC236}">
                <a16:creationId xmlns:a16="http://schemas.microsoft.com/office/drawing/2014/main" id="{9113E0A5-3EB8-40AF-BB74-E1E4FEA0E424}"/>
              </a:ext>
            </a:extLst>
          </p:cNvPr>
          <p:cNvSpPr>
            <a:spLocks noChangeArrowheads="1"/>
          </p:cNvSpPr>
          <p:nvPr/>
        </p:nvSpPr>
        <p:spPr bwMode="auto">
          <a:xfrm>
            <a:off x="6081942" y="1473770"/>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Nchf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44" name="Oval 18">
            <a:extLst>
              <a:ext uri="{FF2B5EF4-FFF2-40B4-BE49-F238E27FC236}">
                <a16:creationId xmlns:a16="http://schemas.microsoft.com/office/drawing/2014/main" id="{D46CAD3D-3866-4FDF-9CBA-73C2F4B32AAA}"/>
              </a:ext>
            </a:extLst>
          </p:cNvPr>
          <p:cNvSpPr>
            <a:spLocks noChangeArrowheads="1"/>
          </p:cNvSpPr>
          <p:nvPr/>
        </p:nvSpPr>
        <p:spPr bwMode="auto">
          <a:xfrm>
            <a:off x="1549203" y="1430396"/>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45" name="Oval 17">
            <a:extLst>
              <a:ext uri="{FF2B5EF4-FFF2-40B4-BE49-F238E27FC236}">
                <a16:creationId xmlns:a16="http://schemas.microsoft.com/office/drawing/2014/main" id="{30C40C5D-0278-4650-A3C6-18E2CC96269F}"/>
              </a:ext>
            </a:extLst>
          </p:cNvPr>
          <p:cNvSpPr>
            <a:spLocks noChangeArrowheads="1"/>
          </p:cNvSpPr>
          <p:nvPr/>
        </p:nvSpPr>
        <p:spPr bwMode="auto">
          <a:xfrm>
            <a:off x="2457248" y="1440912"/>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46" name="Oval 16">
            <a:extLst>
              <a:ext uri="{FF2B5EF4-FFF2-40B4-BE49-F238E27FC236}">
                <a16:creationId xmlns:a16="http://schemas.microsoft.com/office/drawing/2014/main" id="{DF58E207-37DF-49C6-B9C6-932671206E49}"/>
              </a:ext>
            </a:extLst>
          </p:cNvPr>
          <p:cNvSpPr>
            <a:spLocks noChangeArrowheads="1"/>
          </p:cNvSpPr>
          <p:nvPr/>
        </p:nvSpPr>
        <p:spPr bwMode="auto">
          <a:xfrm>
            <a:off x="3342840" y="1435654"/>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47" name="Oval 15">
            <a:extLst>
              <a:ext uri="{FF2B5EF4-FFF2-40B4-BE49-F238E27FC236}">
                <a16:creationId xmlns:a16="http://schemas.microsoft.com/office/drawing/2014/main" id="{0A0D5411-E125-4B3C-96E2-C07A275D8550}"/>
              </a:ext>
            </a:extLst>
          </p:cNvPr>
          <p:cNvSpPr>
            <a:spLocks noChangeArrowheads="1"/>
          </p:cNvSpPr>
          <p:nvPr/>
        </p:nvSpPr>
        <p:spPr bwMode="auto">
          <a:xfrm>
            <a:off x="4283315" y="1433025"/>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48" name="Oval 14">
            <a:extLst>
              <a:ext uri="{FF2B5EF4-FFF2-40B4-BE49-F238E27FC236}">
                <a16:creationId xmlns:a16="http://schemas.microsoft.com/office/drawing/2014/main" id="{3F7EC06A-380D-49FA-B88B-424E72D1B825}"/>
              </a:ext>
            </a:extLst>
          </p:cNvPr>
          <p:cNvSpPr>
            <a:spLocks noChangeArrowheads="1"/>
          </p:cNvSpPr>
          <p:nvPr/>
        </p:nvSpPr>
        <p:spPr bwMode="auto">
          <a:xfrm>
            <a:off x="5161425" y="1435654"/>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49" name="Oval 13">
            <a:extLst>
              <a:ext uri="{FF2B5EF4-FFF2-40B4-BE49-F238E27FC236}">
                <a16:creationId xmlns:a16="http://schemas.microsoft.com/office/drawing/2014/main" id="{C0213196-AF33-4810-BA01-90D84A4811BC}"/>
              </a:ext>
            </a:extLst>
          </p:cNvPr>
          <p:cNvSpPr>
            <a:spLocks noChangeArrowheads="1"/>
          </p:cNvSpPr>
          <p:nvPr/>
        </p:nvSpPr>
        <p:spPr bwMode="auto">
          <a:xfrm>
            <a:off x="3838493" y="2408317"/>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50" name="Oval 12">
            <a:extLst>
              <a:ext uri="{FF2B5EF4-FFF2-40B4-BE49-F238E27FC236}">
                <a16:creationId xmlns:a16="http://schemas.microsoft.com/office/drawing/2014/main" id="{0C9894D9-7A6D-47AA-8108-1F1499D088A1}"/>
              </a:ext>
            </a:extLst>
          </p:cNvPr>
          <p:cNvSpPr>
            <a:spLocks noChangeArrowheads="1"/>
          </p:cNvSpPr>
          <p:nvPr/>
        </p:nvSpPr>
        <p:spPr bwMode="auto">
          <a:xfrm>
            <a:off x="4906193" y="2403059"/>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51" name="Oval 11">
            <a:extLst>
              <a:ext uri="{FF2B5EF4-FFF2-40B4-BE49-F238E27FC236}">
                <a16:creationId xmlns:a16="http://schemas.microsoft.com/office/drawing/2014/main" id="{A2339E60-4C16-4936-981C-9B111DE33343}"/>
              </a:ext>
            </a:extLst>
          </p:cNvPr>
          <p:cNvSpPr>
            <a:spLocks noChangeArrowheads="1"/>
          </p:cNvSpPr>
          <p:nvPr/>
        </p:nvSpPr>
        <p:spPr bwMode="auto">
          <a:xfrm>
            <a:off x="6047017" y="1448798"/>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52" name="Rectangle 41">
            <a:extLst>
              <a:ext uri="{FF2B5EF4-FFF2-40B4-BE49-F238E27FC236}">
                <a16:creationId xmlns:a16="http://schemas.microsoft.com/office/drawing/2014/main" id="{937B06AD-742B-40CB-9204-23D5A2D563DB}"/>
              </a:ext>
            </a:extLst>
          </p:cNvPr>
          <p:cNvSpPr>
            <a:spLocks noChangeArrowheads="1"/>
          </p:cNvSpPr>
          <p:nvPr/>
        </p:nvSpPr>
        <p:spPr bwMode="auto">
          <a:xfrm>
            <a:off x="2431990" y="2454100"/>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OAM</a:t>
            </a:r>
            <a:endParaRPr lang="en-GB" altLang="zh-CN" sz="1200" dirty="0">
              <a:solidFill>
                <a:srgbClr val="000000"/>
              </a:solidFill>
              <a:latin typeface="Times New Roman" panose="02020603050405020304" pitchFamily="18" charset="0"/>
              <a:ea typeface="等线"/>
              <a:cs typeface="Times New Roman" panose="02020603050405020304" pitchFamily="18" charset="0"/>
            </a:endParaRPr>
          </a:p>
        </p:txBody>
      </p:sp>
      <p:sp>
        <p:nvSpPr>
          <p:cNvPr id="53" name="Rectangle 39">
            <a:extLst>
              <a:ext uri="{FF2B5EF4-FFF2-40B4-BE49-F238E27FC236}">
                <a16:creationId xmlns:a16="http://schemas.microsoft.com/office/drawing/2014/main" id="{A06C9E5B-3812-4249-98AB-881E88AFACA8}"/>
              </a:ext>
            </a:extLst>
          </p:cNvPr>
          <p:cNvSpPr>
            <a:spLocks noChangeArrowheads="1"/>
          </p:cNvSpPr>
          <p:nvPr/>
        </p:nvSpPr>
        <p:spPr bwMode="auto">
          <a:xfrm>
            <a:off x="2431990" y="3153586"/>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RAN</a:t>
            </a:r>
            <a:endParaRPr lang="en-GB" altLang="zh-CN" sz="1200" dirty="0">
              <a:solidFill>
                <a:srgbClr val="000000"/>
              </a:solidFill>
              <a:latin typeface="Times New Roman" panose="02020603050405020304" pitchFamily="18" charset="0"/>
              <a:ea typeface="等线"/>
              <a:cs typeface="Times New Roman" panose="02020603050405020304" pitchFamily="18" charset="0"/>
            </a:endParaRPr>
          </a:p>
        </p:txBody>
      </p:sp>
      <p:sp>
        <p:nvSpPr>
          <p:cNvPr id="54" name="AutoShape 32">
            <a:extLst>
              <a:ext uri="{FF2B5EF4-FFF2-40B4-BE49-F238E27FC236}">
                <a16:creationId xmlns:a16="http://schemas.microsoft.com/office/drawing/2014/main" id="{166D21AE-0AEE-4AA2-A4C5-17965174CC45}"/>
              </a:ext>
            </a:extLst>
          </p:cNvPr>
          <p:cNvSpPr>
            <a:spLocks noChangeShapeType="1"/>
          </p:cNvSpPr>
          <p:nvPr/>
        </p:nvSpPr>
        <p:spPr bwMode="auto">
          <a:xfrm>
            <a:off x="2873540" y="2760392"/>
            <a:ext cx="0" cy="41009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55" name="Rectangle 39">
            <a:extLst>
              <a:ext uri="{FF2B5EF4-FFF2-40B4-BE49-F238E27FC236}">
                <a16:creationId xmlns:a16="http://schemas.microsoft.com/office/drawing/2014/main" id="{97F1B892-1406-4CFE-A523-904ADE7C1B2C}"/>
              </a:ext>
            </a:extLst>
          </p:cNvPr>
          <p:cNvSpPr>
            <a:spLocks noChangeArrowheads="1"/>
          </p:cNvSpPr>
          <p:nvPr/>
        </p:nvSpPr>
        <p:spPr bwMode="auto">
          <a:xfrm>
            <a:off x="1316515" y="3156602"/>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UE</a:t>
            </a:r>
            <a:endParaRPr lang="en-GB" altLang="zh-CN" sz="1200" dirty="0">
              <a:solidFill>
                <a:srgbClr val="000000"/>
              </a:solidFill>
              <a:latin typeface="Times New Roman" panose="02020603050405020304" pitchFamily="18" charset="0"/>
              <a:ea typeface="等线"/>
              <a:cs typeface="Times New Roman" panose="02020603050405020304" pitchFamily="18" charset="0"/>
            </a:endParaRPr>
          </a:p>
        </p:txBody>
      </p:sp>
      <p:cxnSp>
        <p:nvCxnSpPr>
          <p:cNvPr id="56" name="直接连接符 55">
            <a:extLst>
              <a:ext uri="{FF2B5EF4-FFF2-40B4-BE49-F238E27FC236}">
                <a16:creationId xmlns:a16="http://schemas.microsoft.com/office/drawing/2014/main" id="{E11871AF-1FE6-4AD5-80F9-16C567E3519C}"/>
              </a:ext>
            </a:extLst>
          </p:cNvPr>
          <p:cNvCxnSpPr>
            <a:stCxn id="55" idx="3"/>
            <a:endCxn id="53" idx="1"/>
          </p:cNvCxnSpPr>
          <p:nvPr/>
        </p:nvCxnSpPr>
        <p:spPr bwMode="auto">
          <a:xfrm flipV="1">
            <a:off x="2184647" y="3299485"/>
            <a:ext cx="247345" cy="3016"/>
          </a:xfrm>
          <a:prstGeom prst="line">
            <a:avLst/>
          </a:prstGeom>
          <a:noFill/>
          <a:ln w="9525" cap="flat" cmpd="sng" algn="ctr">
            <a:solidFill>
              <a:schemeClr val="tx1"/>
            </a:solidFill>
            <a:prstDash val="solid"/>
            <a:round/>
            <a:headEnd type="none" w="med" len="med"/>
            <a:tailEnd type="none" w="med" len="med"/>
          </a:ln>
          <a:effectLst/>
        </p:spPr>
      </p:cxnSp>
      <p:sp>
        <p:nvSpPr>
          <p:cNvPr id="57" name="AutoShape 32">
            <a:extLst>
              <a:ext uri="{FF2B5EF4-FFF2-40B4-BE49-F238E27FC236}">
                <a16:creationId xmlns:a16="http://schemas.microsoft.com/office/drawing/2014/main" id="{30944E0A-936C-426D-9311-12043195A0E3}"/>
              </a:ext>
            </a:extLst>
          </p:cNvPr>
          <p:cNvSpPr>
            <a:spLocks noChangeShapeType="1"/>
          </p:cNvSpPr>
          <p:nvPr/>
        </p:nvSpPr>
        <p:spPr bwMode="auto">
          <a:xfrm flipH="1">
            <a:off x="3300120" y="2751378"/>
            <a:ext cx="589042" cy="549237"/>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58" name="AutoShape 3">
            <a:extLst>
              <a:ext uri="{FF2B5EF4-FFF2-40B4-BE49-F238E27FC236}">
                <a16:creationId xmlns:a16="http://schemas.microsoft.com/office/drawing/2014/main" id="{6A5F0CEC-32BE-4CED-8D6F-D7E596C19C43}"/>
              </a:ext>
            </a:extLst>
          </p:cNvPr>
          <p:cNvSpPr>
            <a:spLocks noChangeShapeType="1"/>
          </p:cNvSpPr>
          <p:nvPr/>
        </p:nvSpPr>
        <p:spPr bwMode="auto">
          <a:xfrm flipH="1">
            <a:off x="3295359" y="3299485"/>
            <a:ext cx="1240236" cy="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6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61" name="箭头: 右 60">
            <a:extLst>
              <a:ext uri="{FF2B5EF4-FFF2-40B4-BE49-F238E27FC236}">
                <a16:creationId xmlns:a16="http://schemas.microsoft.com/office/drawing/2014/main" id="{FAC35713-9F0A-4EB7-898A-5E59885B6CE7}"/>
              </a:ext>
            </a:extLst>
          </p:cNvPr>
          <p:cNvSpPr/>
          <p:nvPr/>
        </p:nvSpPr>
        <p:spPr bwMode="auto">
          <a:xfrm rot="841958">
            <a:off x="3889851" y="1835102"/>
            <a:ext cx="3001609" cy="276999"/>
          </a:xfrm>
          <a:prstGeom prst="rightArrow">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zh-CN" altLang="en-US" sz="1000">
              <a:solidFill>
                <a:prstClr val="black"/>
              </a:solidFill>
              <a:latin typeface="Arial" charset="0"/>
              <a:ea typeface="宋体" panose="02010600030101010101" pitchFamily="2" charset="-122"/>
              <a:cs typeface="Arial" panose="020B0604020202020204" pitchFamily="34" charset="0"/>
            </a:endParaRPr>
          </a:p>
        </p:txBody>
      </p:sp>
      <p:pic>
        <p:nvPicPr>
          <p:cNvPr id="62" name="图片 61">
            <a:extLst>
              <a:ext uri="{FF2B5EF4-FFF2-40B4-BE49-F238E27FC236}">
                <a16:creationId xmlns:a16="http://schemas.microsoft.com/office/drawing/2014/main" id="{92D5EA7E-96F7-41C5-8E7E-F6451946360F}"/>
              </a:ext>
            </a:extLst>
          </p:cNvPr>
          <p:cNvPicPr>
            <a:picLocks noChangeAspect="1"/>
          </p:cNvPicPr>
          <p:nvPr/>
        </p:nvPicPr>
        <p:blipFill>
          <a:blip r:embed="rId4"/>
          <a:stretch>
            <a:fillRect/>
          </a:stretch>
        </p:blipFill>
        <p:spPr>
          <a:xfrm>
            <a:off x="7728810" y="2396743"/>
            <a:ext cx="3648122" cy="1237160"/>
          </a:xfrm>
          <a:prstGeom prst="rect">
            <a:avLst/>
          </a:prstGeom>
        </p:spPr>
      </p:pic>
      <p:sp>
        <p:nvSpPr>
          <p:cNvPr id="63" name="左大括号 62">
            <a:extLst>
              <a:ext uri="{FF2B5EF4-FFF2-40B4-BE49-F238E27FC236}">
                <a16:creationId xmlns:a16="http://schemas.microsoft.com/office/drawing/2014/main" id="{A06829C5-9EDB-48C6-98F2-2AE4BA2A60CC}"/>
              </a:ext>
            </a:extLst>
          </p:cNvPr>
          <p:cNvSpPr/>
          <p:nvPr/>
        </p:nvSpPr>
        <p:spPr bwMode="auto">
          <a:xfrm>
            <a:off x="6973520" y="1148166"/>
            <a:ext cx="646700" cy="2456227"/>
          </a:xfrm>
          <a:prstGeom prst="leftBrace">
            <a:avLst/>
          </a:prstGeom>
          <a:solidFill>
            <a:schemeClr val="bg1"/>
          </a:solidFill>
          <a:ln w="38100" cap="flat" cmpd="sng" algn="ctr">
            <a:solidFill>
              <a:srgbClr val="92D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 name="Rectangle 2">
            <a:extLst>
              <a:ext uri="{FF2B5EF4-FFF2-40B4-BE49-F238E27FC236}">
                <a16:creationId xmlns:a16="http://schemas.microsoft.com/office/drawing/2014/main" id="{2CD54AEB-B51D-4A8C-AB5A-27ED5ACE7371}"/>
              </a:ext>
            </a:extLst>
          </p:cNvPr>
          <p:cNvSpPr>
            <a:spLocks noChangeArrowheads="1"/>
          </p:cNvSpPr>
          <p:nvPr/>
        </p:nvSpPr>
        <p:spPr bwMode="auto">
          <a:xfrm>
            <a:off x="7788127" y="108970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对象 3">
            <a:extLst>
              <a:ext uri="{FF2B5EF4-FFF2-40B4-BE49-F238E27FC236}">
                <a16:creationId xmlns:a16="http://schemas.microsoft.com/office/drawing/2014/main" id="{A0CF04C3-7D33-4404-801E-DD798CF864A0}"/>
              </a:ext>
            </a:extLst>
          </p:cNvPr>
          <p:cNvGraphicFramePr>
            <a:graphicFrameLocks noChangeAspect="1"/>
          </p:cNvGraphicFramePr>
          <p:nvPr>
            <p:extLst>
              <p:ext uri="{D42A27DB-BD31-4B8C-83A1-F6EECF244321}">
                <p14:modId xmlns:p14="http://schemas.microsoft.com/office/powerpoint/2010/main" val="1593516729"/>
              </p:ext>
            </p:extLst>
          </p:nvPr>
        </p:nvGraphicFramePr>
        <p:xfrm>
          <a:off x="7788127" y="1089709"/>
          <a:ext cx="3590925" cy="857250"/>
        </p:xfrm>
        <a:graphic>
          <a:graphicData uri="http://schemas.openxmlformats.org/presentationml/2006/ole">
            <mc:AlternateContent xmlns:mc="http://schemas.openxmlformats.org/markup-compatibility/2006">
              <mc:Choice xmlns:v="urn:schemas-microsoft-com:vml" Requires="v">
                <p:oleObj spid="_x0000_s12337" name="Visio" r:id="rId5" imgW="2714453" imgH="647836" progId="Visio.Drawing.11">
                  <p:embed/>
                </p:oleObj>
              </mc:Choice>
              <mc:Fallback>
                <p:oleObj name="Visio" r:id="rId5" imgW="2714453" imgH="647836" progId="Visio.Drawing.11">
                  <p:embed/>
                  <p:pic>
                    <p:nvPicPr>
                      <p:cNvPr id="0" name="Object 1"/>
                      <p:cNvPicPr>
                        <a:picLocks noChangeAspect="1" noChangeArrowheads="1"/>
                      </p:cNvPicPr>
                      <p:nvPr/>
                    </p:nvPicPr>
                    <p:blipFill>
                      <a:blip r:embed="rId6"/>
                      <a:srcRect/>
                      <a:stretch>
                        <a:fillRect/>
                      </a:stretch>
                    </p:blipFill>
                    <p:spPr bwMode="auto">
                      <a:xfrm>
                        <a:off x="7788127" y="1089709"/>
                        <a:ext cx="3590925" cy="85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90855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bwMode="auto">
          <a:xfrm>
            <a:off x="267436" y="214924"/>
            <a:ext cx="7941644" cy="490112"/>
          </a:xfrm>
          <a:prstGeom prst="rect">
            <a:avLst/>
          </a:prstGeom>
          <a:noFill/>
          <a:ln w="9525">
            <a:noFill/>
            <a:miter lim="800000"/>
          </a:ln>
        </p:spPr>
        <p:txBody>
          <a:bodyPr vert="horz" wrap="square" lIns="45067" tIns="22533" rIns="45067" bIns="22533"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914400" eaLnBrk="1" hangingPunct="1">
              <a:spcBef>
                <a:spcPts val="0"/>
              </a:spcBef>
            </a:pPr>
            <a:r>
              <a:rPr lang="en-US" altLang="en-US" sz="2400" kern="1200" dirty="0">
                <a:solidFill>
                  <a:srgbClr val="000000">
                    <a:lumMod val="75000"/>
                    <a:lumOff val="25000"/>
                  </a:srgbClr>
                </a:solidFill>
                <a:latin typeface="vivo type 简 Heavy" panose="02000900000000000000" pitchFamily="2" charset="-122"/>
                <a:ea typeface="vivo type 简 Heavy" panose="02000900000000000000" pitchFamily="2" charset="-122"/>
              </a:rPr>
              <a:t>6G </a:t>
            </a:r>
            <a:r>
              <a:rPr lang="en-GB" altLang="en-US" sz="2400" kern="1200" dirty="0">
                <a:solidFill>
                  <a:srgbClr val="000000">
                    <a:lumMod val="75000"/>
                    <a:lumOff val="25000"/>
                  </a:srgbClr>
                </a:solidFill>
                <a:latin typeface="vivo type 简 Heavy" panose="02000900000000000000" pitchFamily="2" charset="-122"/>
                <a:ea typeface="vivo type 简 Heavy" panose="02000900000000000000" pitchFamily="2" charset="-122"/>
              </a:rPr>
              <a:t>AI/ML Framework in Core Network</a:t>
            </a:r>
            <a:endParaRPr lang="en-US" sz="2400" kern="1200" dirty="0">
              <a:solidFill>
                <a:srgbClr val="000000">
                  <a:lumMod val="75000"/>
                  <a:lumOff val="25000"/>
                </a:srgbClr>
              </a:solidFill>
              <a:latin typeface="vivo type 简 Heavy" panose="02000900000000000000" pitchFamily="2" charset="-122"/>
              <a:ea typeface="vivo type 简 Heavy" panose="02000900000000000000" pitchFamily="2" charset="-122"/>
            </a:endParaRPr>
          </a:p>
        </p:txBody>
      </p:sp>
      <p:sp>
        <p:nvSpPr>
          <p:cNvPr id="6" name="Rectangle 8">
            <a:extLst>
              <a:ext uri="{FF2B5EF4-FFF2-40B4-BE49-F238E27FC236}">
                <a16:creationId xmlns:a16="http://schemas.microsoft.com/office/drawing/2014/main" id="{D2DD827C-0370-4CE4-BDC4-AB2738632B28}"/>
              </a:ext>
            </a:extLst>
          </p:cNvPr>
          <p:cNvSpPr>
            <a:spLocks noChangeArrowheads="1"/>
          </p:cNvSpPr>
          <p:nvPr/>
        </p:nvSpPr>
        <p:spPr bwMode="auto">
          <a:xfrm>
            <a:off x="1524001" y="105490"/>
            <a:ext cx="18473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2CD54AEB-B51D-4A8C-AB5A-27ED5ACE7371}"/>
              </a:ext>
            </a:extLst>
          </p:cNvPr>
          <p:cNvSpPr>
            <a:spLocks noChangeArrowheads="1"/>
          </p:cNvSpPr>
          <p:nvPr/>
        </p:nvSpPr>
        <p:spPr bwMode="auto">
          <a:xfrm>
            <a:off x="7788127" y="108970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0" name="对象 59">
            <a:extLst>
              <a:ext uri="{FF2B5EF4-FFF2-40B4-BE49-F238E27FC236}">
                <a16:creationId xmlns:a16="http://schemas.microsoft.com/office/drawing/2014/main" id="{54477D13-0425-4DC8-B99A-F4F9245545F2}"/>
              </a:ext>
            </a:extLst>
          </p:cNvPr>
          <p:cNvGraphicFramePr>
            <a:graphicFrameLocks noChangeAspect="1"/>
          </p:cNvGraphicFramePr>
          <p:nvPr>
            <p:extLst>
              <p:ext uri="{D42A27DB-BD31-4B8C-83A1-F6EECF244321}">
                <p14:modId xmlns:p14="http://schemas.microsoft.com/office/powerpoint/2010/main" val="1105830054"/>
              </p:ext>
            </p:extLst>
          </p:nvPr>
        </p:nvGraphicFramePr>
        <p:xfrm>
          <a:off x="5914238" y="1014209"/>
          <a:ext cx="5985661" cy="2668560"/>
        </p:xfrm>
        <a:graphic>
          <a:graphicData uri="http://schemas.openxmlformats.org/presentationml/2006/ole">
            <mc:AlternateContent xmlns:mc="http://schemas.openxmlformats.org/markup-compatibility/2006">
              <mc:Choice xmlns:v="urn:schemas-microsoft-com:vml" Requires="v">
                <p:oleObj spid="_x0000_s13356" name="Visio" r:id="rId4" imgW="5714847" imgH="2076382" progId="Visio.Drawing.15">
                  <p:embed/>
                </p:oleObj>
              </mc:Choice>
              <mc:Fallback>
                <p:oleObj name="Visio" r:id="rId4" imgW="5714847" imgH="2076382" progId="Visio.Drawing.15">
                  <p:embed/>
                  <p:pic>
                    <p:nvPicPr>
                      <p:cNvPr id="56" name="对象 55">
                        <a:extLst>
                          <a:ext uri="{FF2B5EF4-FFF2-40B4-BE49-F238E27FC236}">
                            <a16:creationId xmlns:a16="http://schemas.microsoft.com/office/drawing/2014/main" id="{1AC9B690-5955-4941-8E35-C8EE5B15D1F7}"/>
                          </a:ext>
                        </a:extLst>
                      </p:cNvPr>
                      <p:cNvPicPr/>
                      <p:nvPr/>
                    </p:nvPicPr>
                    <p:blipFill>
                      <a:blip r:embed="rId5"/>
                      <a:stretch>
                        <a:fillRect/>
                      </a:stretch>
                    </p:blipFill>
                    <p:spPr>
                      <a:xfrm>
                        <a:off x="5914238" y="1014209"/>
                        <a:ext cx="5985661" cy="2668560"/>
                      </a:xfrm>
                      <a:prstGeom prst="rect">
                        <a:avLst/>
                      </a:prstGeom>
                    </p:spPr>
                  </p:pic>
                </p:oleObj>
              </mc:Fallback>
            </mc:AlternateContent>
          </a:graphicData>
        </a:graphic>
      </p:graphicFrame>
      <p:pic>
        <p:nvPicPr>
          <p:cNvPr id="70" name="图片 69">
            <a:extLst>
              <a:ext uri="{FF2B5EF4-FFF2-40B4-BE49-F238E27FC236}">
                <a16:creationId xmlns:a16="http://schemas.microsoft.com/office/drawing/2014/main" id="{57CEFFDC-E419-4DD1-B3AC-C73C4508B732}"/>
              </a:ext>
            </a:extLst>
          </p:cNvPr>
          <p:cNvPicPr>
            <a:picLocks noChangeAspect="1"/>
          </p:cNvPicPr>
          <p:nvPr/>
        </p:nvPicPr>
        <p:blipFill>
          <a:blip r:embed="rId6"/>
          <a:stretch>
            <a:fillRect/>
          </a:stretch>
        </p:blipFill>
        <p:spPr>
          <a:xfrm>
            <a:off x="261249" y="880845"/>
            <a:ext cx="4663089" cy="2768366"/>
          </a:xfrm>
          <a:prstGeom prst="rect">
            <a:avLst/>
          </a:prstGeom>
        </p:spPr>
      </p:pic>
      <p:pic>
        <p:nvPicPr>
          <p:cNvPr id="10" name="图片 9">
            <a:extLst>
              <a:ext uri="{FF2B5EF4-FFF2-40B4-BE49-F238E27FC236}">
                <a16:creationId xmlns:a16="http://schemas.microsoft.com/office/drawing/2014/main" id="{F9E76EB4-44A6-418E-81E2-F9492A1BB8CE}"/>
              </a:ext>
            </a:extLst>
          </p:cNvPr>
          <p:cNvPicPr>
            <a:picLocks noChangeAspect="1"/>
          </p:cNvPicPr>
          <p:nvPr/>
        </p:nvPicPr>
        <p:blipFill>
          <a:blip r:embed="rId7"/>
          <a:stretch>
            <a:fillRect/>
          </a:stretch>
        </p:blipFill>
        <p:spPr>
          <a:xfrm>
            <a:off x="2193939" y="1121627"/>
            <a:ext cx="532483" cy="409602"/>
          </a:xfrm>
          <a:prstGeom prst="rect">
            <a:avLst/>
          </a:prstGeom>
        </p:spPr>
      </p:pic>
      <p:sp>
        <p:nvSpPr>
          <p:cNvPr id="71" name="文本框 70">
            <a:extLst>
              <a:ext uri="{FF2B5EF4-FFF2-40B4-BE49-F238E27FC236}">
                <a16:creationId xmlns:a16="http://schemas.microsoft.com/office/drawing/2014/main" id="{CC6944BD-3EE6-49DC-8B7D-D757EC4F0B34}"/>
              </a:ext>
            </a:extLst>
          </p:cNvPr>
          <p:cNvSpPr txBox="1"/>
          <p:nvPr/>
        </p:nvSpPr>
        <p:spPr>
          <a:xfrm>
            <a:off x="170420" y="4044956"/>
            <a:ext cx="5013975" cy="276999"/>
          </a:xfrm>
          <a:prstGeom prst="rect">
            <a:avLst/>
          </a:prstGeom>
          <a:noFill/>
        </p:spPr>
        <p:txBody>
          <a:bodyPr wrap="square" rtlCol="0">
            <a:spAutoFit/>
          </a:bodyPr>
          <a:lstStyle/>
          <a:p>
            <a:pPr algn="ctr"/>
            <a:r>
              <a:rPr lang="en-US" sz="1200" dirty="0"/>
              <a:t>Fig1: 5</a:t>
            </a:r>
            <a:r>
              <a:rPr lang="en-US" altLang="zh-CN" sz="1200" dirty="0"/>
              <a:t>G AI/ML Framework with centralized NWDAF AIML</a:t>
            </a:r>
            <a:r>
              <a:rPr lang="en-US" sz="1200" dirty="0">
                <a:solidFill>
                  <a:schemeClr val="dk1"/>
                </a:solidFill>
              </a:rPr>
              <a:t> capabilities</a:t>
            </a:r>
            <a:endParaRPr lang="en-US" sz="1200" dirty="0"/>
          </a:p>
        </p:txBody>
      </p:sp>
      <p:sp>
        <p:nvSpPr>
          <p:cNvPr id="72" name="文本框 71">
            <a:extLst>
              <a:ext uri="{FF2B5EF4-FFF2-40B4-BE49-F238E27FC236}">
                <a16:creationId xmlns:a16="http://schemas.microsoft.com/office/drawing/2014/main" id="{2AA8ACA6-B800-4957-A188-9A1DFC3D5B56}"/>
              </a:ext>
            </a:extLst>
          </p:cNvPr>
          <p:cNvSpPr txBox="1"/>
          <p:nvPr/>
        </p:nvSpPr>
        <p:spPr>
          <a:xfrm>
            <a:off x="6283353" y="3994558"/>
            <a:ext cx="5512971" cy="276999"/>
          </a:xfrm>
          <a:prstGeom prst="rect">
            <a:avLst/>
          </a:prstGeom>
          <a:noFill/>
        </p:spPr>
        <p:txBody>
          <a:bodyPr wrap="square" rtlCol="0">
            <a:spAutoFit/>
          </a:bodyPr>
          <a:lstStyle/>
          <a:p>
            <a:pPr algn="ctr"/>
            <a:r>
              <a:rPr lang="en-US" sz="1200" dirty="0"/>
              <a:t>Fig2: 6G </a:t>
            </a:r>
            <a:r>
              <a:rPr lang="en-US" altLang="zh-CN" sz="1200" dirty="0"/>
              <a:t>AI/ML Framework with all 6G NFs AIML </a:t>
            </a:r>
            <a:r>
              <a:rPr lang="en-US" sz="1200" dirty="0">
                <a:solidFill>
                  <a:schemeClr val="dk1"/>
                </a:solidFill>
              </a:rPr>
              <a:t>capabilities</a:t>
            </a:r>
            <a:r>
              <a:rPr lang="en-US" altLang="zh-CN" sz="1200" dirty="0"/>
              <a:t>(optional) </a:t>
            </a:r>
          </a:p>
        </p:txBody>
      </p:sp>
      <p:sp>
        <p:nvSpPr>
          <p:cNvPr id="73" name="内容占位符 2">
            <a:extLst>
              <a:ext uri="{FF2B5EF4-FFF2-40B4-BE49-F238E27FC236}">
                <a16:creationId xmlns:a16="http://schemas.microsoft.com/office/drawing/2014/main" id="{0B4C6559-FC56-4693-8C69-B6925F829A7F}"/>
              </a:ext>
            </a:extLst>
          </p:cNvPr>
          <p:cNvSpPr txBox="1">
            <a:spLocks/>
          </p:cNvSpPr>
          <p:nvPr/>
        </p:nvSpPr>
        <p:spPr>
          <a:xfrm>
            <a:off x="308325" y="4939164"/>
            <a:ext cx="11645585" cy="1703912"/>
          </a:xfrm>
          <a:prstGeom prst="rect">
            <a:avLst/>
          </a:prstGeom>
          <a:solidFill>
            <a:schemeClr val="accent6">
              <a:lumMod val="20000"/>
              <a:lumOff val="80000"/>
            </a:schemeClr>
          </a:solidFill>
          <a:ln>
            <a:solidFill>
              <a:schemeClr val="bg1">
                <a:lumMod val="8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40000"/>
              </a:lnSpc>
              <a:spcBef>
                <a:spcPts val="0"/>
              </a:spcBef>
              <a:buNone/>
            </a:pPr>
            <a:r>
              <a:rPr lang="en-US" altLang="zh-CN" sz="1700" b="1" kern="100" dirty="0">
                <a:cs typeface="+mn-ea"/>
                <a:sym typeface="+mn-lt"/>
              </a:rPr>
              <a:t>Key Work Tasks for 6G:</a:t>
            </a:r>
          </a:p>
          <a:p>
            <a:pPr>
              <a:lnSpc>
                <a:spcPct val="100000"/>
              </a:lnSpc>
            </a:pPr>
            <a:r>
              <a:rPr lang="en-US" sz="1500" dirty="0">
                <a:solidFill>
                  <a:schemeClr val="dk1"/>
                </a:solidFill>
              </a:rPr>
              <a:t>Architecture support for 6G NFs (including 6G AI Function) with built-in AI/ML capabilities</a:t>
            </a:r>
            <a:endParaRPr lang="en-US" altLang="zh-CN" sz="1500" dirty="0">
              <a:solidFill>
                <a:schemeClr val="dk1"/>
              </a:solidFill>
              <a:sym typeface="微软雅黑" panose="020B0503020204020204" pitchFamily="34" charset="-122"/>
            </a:endParaRPr>
          </a:p>
          <a:p>
            <a:pPr lvl="1">
              <a:lnSpc>
                <a:spcPct val="100000"/>
              </a:lnSpc>
            </a:pPr>
            <a:r>
              <a:rPr lang="en-US" altLang="zh-CN" sz="1200" dirty="0">
                <a:solidFill>
                  <a:schemeClr val="dk1"/>
                </a:solidFill>
                <a:sym typeface="微软雅黑" panose="020B0503020204020204" pitchFamily="34" charset="-122"/>
              </a:rPr>
              <a:t>Whether and how one </a:t>
            </a:r>
            <a:r>
              <a:rPr lang="en-US" sz="1200" dirty="0">
                <a:solidFill>
                  <a:schemeClr val="dk1"/>
                </a:solidFill>
              </a:rPr>
              <a:t>6G NFs (with built-in AI/ML capabilities) communicate/coordinate with another 6G NF or AI function</a:t>
            </a:r>
          </a:p>
          <a:p>
            <a:pPr lvl="1">
              <a:lnSpc>
                <a:spcPct val="100000"/>
              </a:lnSpc>
            </a:pPr>
            <a:r>
              <a:rPr lang="en-US" altLang="zh-CN" sz="1200" dirty="0">
                <a:solidFill>
                  <a:schemeClr val="dk1"/>
                </a:solidFill>
                <a:sym typeface="微软雅黑" panose="020B0503020204020204" pitchFamily="34" charset="-122"/>
              </a:rPr>
              <a:t>Whether and how 6G NF communicate/coordinate with RAN/UE </a:t>
            </a:r>
          </a:p>
          <a:p>
            <a:pPr lvl="1">
              <a:lnSpc>
                <a:spcPct val="100000"/>
              </a:lnSpc>
            </a:pPr>
            <a:r>
              <a:rPr lang="en-US" altLang="zh-CN" sz="1200" dirty="0">
                <a:solidFill>
                  <a:schemeClr val="dk1"/>
                </a:solidFill>
                <a:sym typeface="微软雅黑" panose="020B0503020204020204" pitchFamily="34" charset="-122"/>
              </a:rPr>
              <a:t>Study corresponding use case(s) </a:t>
            </a:r>
          </a:p>
        </p:txBody>
      </p:sp>
      <p:sp>
        <p:nvSpPr>
          <p:cNvPr id="11" name="箭头: 右 10">
            <a:extLst>
              <a:ext uri="{FF2B5EF4-FFF2-40B4-BE49-F238E27FC236}">
                <a16:creationId xmlns:a16="http://schemas.microsoft.com/office/drawing/2014/main" id="{429AE616-209E-49B1-BD55-2194D2F317FE}"/>
              </a:ext>
            </a:extLst>
          </p:cNvPr>
          <p:cNvSpPr/>
          <p:nvPr/>
        </p:nvSpPr>
        <p:spPr>
          <a:xfrm>
            <a:off x="5066951" y="2199085"/>
            <a:ext cx="763398" cy="490112"/>
          </a:xfrm>
          <a:prstGeom prst="rightArrow">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Tree>
    <p:extLst>
      <p:ext uri="{BB962C8B-B14F-4D97-AF65-F5344CB8AC3E}">
        <p14:creationId xmlns:p14="http://schemas.microsoft.com/office/powerpoint/2010/main" val="19098100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bwMode="auto">
          <a:xfrm>
            <a:off x="442166" y="257848"/>
            <a:ext cx="10491625" cy="530771"/>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914400" eaLnBrk="1" fontAlgn="auto" hangingPunct="1">
              <a:spcBef>
                <a:spcPts val="0"/>
              </a:spcBef>
              <a:spcAft>
                <a:spcPts val="0"/>
              </a:spcAft>
              <a:defRPr/>
            </a:pPr>
            <a:r>
              <a:rPr lang="en-US" sz="2000" kern="1200" dirty="0">
                <a:solidFill>
                  <a:srgbClr val="000000">
                    <a:lumMod val="75000"/>
                    <a:lumOff val="25000"/>
                  </a:srgbClr>
                </a:solidFill>
                <a:latin typeface="vivo type 简 Heavy" panose="02000900000000000000" pitchFamily="2" charset="-122"/>
                <a:ea typeface="vivo type 简 Heavy" panose="02000900000000000000" pitchFamily="2" charset="-122"/>
              </a:rPr>
              <a:t>Background </a:t>
            </a:r>
            <a:r>
              <a:rPr lang="en-US" altLang="zh-CN" sz="2000" kern="1200" dirty="0">
                <a:solidFill>
                  <a:srgbClr val="000000">
                    <a:lumMod val="75000"/>
                    <a:lumOff val="25000"/>
                  </a:srgbClr>
                </a:solidFill>
                <a:latin typeface="vivo type 简 Heavy" panose="02000900000000000000" pitchFamily="2" charset="-122"/>
                <a:ea typeface="vivo type 简 Heavy" panose="02000900000000000000" pitchFamily="2" charset="-122"/>
              </a:rPr>
              <a:t>in 5G</a:t>
            </a:r>
            <a:r>
              <a:rPr lang="en-US" sz="2000" kern="1200" dirty="0">
                <a:solidFill>
                  <a:srgbClr val="000000">
                    <a:lumMod val="75000"/>
                    <a:lumOff val="25000"/>
                  </a:srgbClr>
                </a:solidFill>
                <a:latin typeface="vivo type 简 Heavy" panose="02000900000000000000" pitchFamily="2" charset="-122"/>
                <a:ea typeface="vivo type 简 Heavy" panose="02000900000000000000" pitchFamily="2" charset="-122"/>
              </a:rPr>
              <a:t>: NWDAF additionally support  recommendation?</a:t>
            </a:r>
          </a:p>
        </p:txBody>
      </p:sp>
      <p:sp>
        <p:nvSpPr>
          <p:cNvPr id="20" name="矩形 19">
            <a:extLst>
              <a:ext uri="{FF2B5EF4-FFF2-40B4-BE49-F238E27FC236}">
                <a16:creationId xmlns:a16="http://schemas.microsoft.com/office/drawing/2014/main" id="{4EC5B945-C75E-4388-AA3E-1ACFCBF7BB22}"/>
              </a:ext>
            </a:extLst>
          </p:cNvPr>
          <p:cNvSpPr/>
          <p:nvPr/>
        </p:nvSpPr>
        <p:spPr>
          <a:xfrm>
            <a:off x="491155" y="4497049"/>
            <a:ext cx="11209690" cy="2008242"/>
          </a:xfrm>
          <a:prstGeom prst="rect">
            <a:avLst/>
          </a:prstGeom>
        </p:spPr>
        <p:txBody>
          <a:bodyPr wrap="square">
            <a:spAutoFit/>
          </a:bodyPr>
          <a:lstStyle/>
          <a:p>
            <a:pPr marL="285750" indent="-285750" defTabSz="685800">
              <a:spcAft>
                <a:spcPts val="450"/>
              </a:spcAft>
              <a:buSzPct val="120000"/>
              <a:buFont typeface="Arial" panose="020B0604020202020204" pitchFamily="34" charset="0"/>
              <a:buChar char="•"/>
            </a:pPr>
            <a:r>
              <a:rPr lang="en-US" altLang="zh-CN" sz="1600" kern="0" dirty="0">
                <a:solidFill>
                  <a:prstClr val="black"/>
                </a:solidFill>
                <a:latin typeface="Calibri"/>
              </a:rPr>
              <a:t>Usually NWDAF only provide </a:t>
            </a:r>
            <a:r>
              <a:rPr lang="en-US" altLang="zh-CN" sz="1600" kern="0" dirty="0">
                <a:solidFill>
                  <a:srgbClr val="FF0000"/>
                </a:solidFill>
                <a:latin typeface="Calibri"/>
              </a:rPr>
              <a:t>statistics/prediction</a:t>
            </a:r>
            <a:r>
              <a:rPr lang="en-US" altLang="zh-CN" sz="1600" kern="0" dirty="0">
                <a:solidFill>
                  <a:srgbClr val="FF0000"/>
                </a:solidFill>
                <a:latin typeface="Calibri"/>
                <a:ea typeface="等线" panose="02010600030101010101" pitchFamily="2" charset="-122"/>
              </a:rPr>
              <a:t> </a:t>
            </a:r>
            <a:r>
              <a:rPr lang="en-US" altLang="zh-CN" sz="1600" kern="0" dirty="0">
                <a:solidFill>
                  <a:prstClr val="black"/>
                </a:solidFill>
                <a:latin typeface="Calibri"/>
                <a:ea typeface="等线" panose="02010600030101010101" pitchFamily="2" charset="-122"/>
              </a:rPr>
              <a:t>to consumer and in R19 AIML_CN further study whether and how NWDAF </a:t>
            </a:r>
            <a:r>
              <a:rPr lang="en-US" sz="1600" kern="0" dirty="0">
                <a:solidFill>
                  <a:prstClr val="black"/>
                </a:solidFill>
                <a:latin typeface="Calibri"/>
              </a:rPr>
              <a:t>additionally support  recommendation </a:t>
            </a:r>
            <a:r>
              <a:rPr lang="en-US" altLang="zh-CN" sz="1600" kern="0" dirty="0">
                <a:solidFill>
                  <a:srgbClr val="0000FF"/>
                </a:solidFill>
                <a:latin typeface="Calibri"/>
                <a:ea typeface="等线" panose="02010600030101010101" pitchFamily="2" charset="-122"/>
              </a:rPr>
              <a:t>e.g</a:t>
            </a:r>
            <a:r>
              <a:rPr lang="en-US" altLang="zh-CN" sz="1600" kern="0" dirty="0">
                <a:solidFill>
                  <a:srgbClr val="0000FF"/>
                </a:solidFill>
                <a:latin typeface="Calibri"/>
              </a:rPr>
              <a:t>. recommended candidate QoS parameters set.</a:t>
            </a:r>
          </a:p>
          <a:p>
            <a:pPr marL="285750" indent="-285750" defTabSz="685800">
              <a:spcAft>
                <a:spcPts val="450"/>
              </a:spcAft>
              <a:buSzPct val="120000"/>
              <a:buFont typeface="Arial" panose="020B0604020202020204" pitchFamily="34" charset="0"/>
              <a:buChar char="•"/>
            </a:pPr>
            <a:r>
              <a:rPr lang="en-US" altLang="zh-CN" sz="1600" kern="0" dirty="0">
                <a:solidFill>
                  <a:prstClr val="black"/>
                </a:solidFill>
                <a:latin typeface="Calibri"/>
              </a:rPr>
              <a:t>Recommendation is ruled out in R19 5GA as only centralized NWDAF is AIML capable and recommendation from NWDAF may have to be aware of NF logic and consequently have big impact on overall network architecture </a:t>
            </a:r>
          </a:p>
          <a:p>
            <a:pPr defTabSz="685800">
              <a:spcAft>
                <a:spcPts val="450"/>
              </a:spcAft>
              <a:buSzPct val="120000"/>
            </a:pPr>
            <a:endParaRPr lang="en-US" altLang="zh-CN" sz="1600" kern="0" dirty="0">
              <a:solidFill>
                <a:prstClr val="black"/>
              </a:solidFill>
              <a:latin typeface="Calibri"/>
            </a:endParaRPr>
          </a:p>
          <a:p>
            <a:pPr marL="285750" indent="-285750" defTabSz="685800">
              <a:spcAft>
                <a:spcPts val="450"/>
              </a:spcAft>
              <a:buSzPct val="120000"/>
              <a:buFont typeface="Arial" panose="020B0604020202020204" pitchFamily="34" charset="0"/>
              <a:buChar char="•"/>
            </a:pPr>
            <a:r>
              <a:rPr lang="en-US" altLang="zh-CN" sz="1600" b="1" kern="0" dirty="0">
                <a:solidFill>
                  <a:prstClr val="black"/>
                </a:solidFill>
                <a:latin typeface="Calibri"/>
              </a:rPr>
              <a:t>Proposal: In 6G AI era, assuming </a:t>
            </a:r>
            <a:r>
              <a:rPr lang="en-US" sz="1600" b="1" kern="0" dirty="0">
                <a:solidFill>
                  <a:prstClr val="black"/>
                </a:solidFill>
                <a:latin typeface="Calibri"/>
              </a:rPr>
              <a:t>6</a:t>
            </a:r>
            <a:r>
              <a:rPr lang="en-US" altLang="zh-CN" sz="1600" b="1" kern="0" dirty="0">
                <a:solidFill>
                  <a:prstClr val="black"/>
                </a:solidFill>
                <a:latin typeface="Calibri"/>
              </a:rPr>
              <a:t>G </a:t>
            </a:r>
            <a:r>
              <a:rPr lang="en-US" sz="1600" b="1" kern="0" dirty="0">
                <a:solidFill>
                  <a:prstClr val="black"/>
                </a:solidFill>
                <a:latin typeface="Calibri"/>
              </a:rPr>
              <a:t>NF with built-in AI/ML capabilities e.g. AI Agent </a:t>
            </a:r>
            <a:r>
              <a:rPr lang="en-US" altLang="zh-CN" sz="1600" b="1" kern="0" dirty="0">
                <a:solidFill>
                  <a:prstClr val="black"/>
                </a:solidFill>
                <a:latin typeface="Calibri"/>
                <a:sym typeface="微软雅黑" panose="020B0503020204020204" pitchFamily="34" charset="-122"/>
              </a:rPr>
              <a:t>embedded in 6G NF(s), it is worthy further study whether and how 6G NF leverage AIML to get </a:t>
            </a:r>
            <a:r>
              <a:rPr lang="en-US" altLang="zh-CN" sz="1600" b="1" kern="0" dirty="0">
                <a:solidFill>
                  <a:prstClr val="black"/>
                </a:solidFill>
                <a:latin typeface="Calibri"/>
                <a:ea typeface="等线" panose="02010600030101010101" pitchFamily="2" charset="-122"/>
              </a:rPr>
              <a:t>additional assistance besides </a:t>
            </a:r>
            <a:r>
              <a:rPr lang="en-US" altLang="zh-CN" sz="1600" b="1" kern="0" dirty="0">
                <a:solidFill>
                  <a:prstClr val="black"/>
                </a:solidFill>
                <a:latin typeface="Calibri"/>
              </a:rPr>
              <a:t>statistics/prediction</a:t>
            </a:r>
            <a:r>
              <a:rPr lang="en-US" altLang="zh-CN" sz="1600" b="1" kern="0" dirty="0">
                <a:solidFill>
                  <a:prstClr val="black"/>
                </a:solidFill>
                <a:latin typeface="Calibri"/>
                <a:ea typeface="等线" panose="02010600030101010101" pitchFamily="2" charset="-122"/>
              </a:rPr>
              <a:t> within 6G NF(s)</a:t>
            </a:r>
            <a:endParaRPr lang="en-US" altLang="zh-CN" sz="1600" b="1" kern="0" dirty="0">
              <a:solidFill>
                <a:prstClr val="black"/>
              </a:solidFill>
              <a:latin typeface="Calibri"/>
            </a:endParaRPr>
          </a:p>
        </p:txBody>
      </p:sp>
      <p:sp>
        <p:nvSpPr>
          <p:cNvPr id="56" name="右箭头 20">
            <a:extLst>
              <a:ext uri="{FF2B5EF4-FFF2-40B4-BE49-F238E27FC236}">
                <a16:creationId xmlns:a16="http://schemas.microsoft.com/office/drawing/2014/main" id="{38283554-8132-4603-AED0-3715B6F18E57}"/>
              </a:ext>
            </a:extLst>
          </p:cNvPr>
          <p:cNvSpPr/>
          <p:nvPr/>
        </p:nvSpPr>
        <p:spPr>
          <a:xfrm rot="10800000">
            <a:off x="7817608" y="2141395"/>
            <a:ext cx="417621" cy="386463"/>
          </a:xfrm>
          <a:prstGeom prst="rightArrow">
            <a:avLst/>
          </a:prstGeom>
          <a:noFill/>
          <a:ln w="12700" cap="flat" cmpd="sng" algn="ctr">
            <a:solidFill>
              <a:srgbClr val="666666"/>
            </a:solidFill>
            <a:prstDash val="solid"/>
            <a:miter lim="800000"/>
          </a:ln>
          <a:effectLst/>
        </p:spPr>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defTabSz="913746">
              <a:defRPr/>
            </a:pPr>
            <a:endParaRPr lang="zh-CN" altLang="en-US" sz="1100" kern="0">
              <a:solidFill>
                <a:srgbClr val="666666"/>
              </a:solidFill>
              <a:latin typeface="Arial"/>
              <a:ea typeface="微软雅黑"/>
            </a:endParaRPr>
          </a:p>
        </p:txBody>
      </p:sp>
      <p:grpSp>
        <p:nvGrpSpPr>
          <p:cNvPr id="10" name="组合 9">
            <a:extLst>
              <a:ext uri="{FF2B5EF4-FFF2-40B4-BE49-F238E27FC236}">
                <a16:creationId xmlns:a16="http://schemas.microsoft.com/office/drawing/2014/main" id="{F827942C-5A6A-44E0-ADE0-A75EE73EF8E9}"/>
              </a:ext>
            </a:extLst>
          </p:cNvPr>
          <p:cNvGrpSpPr/>
          <p:nvPr/>
        </p:nvGrpSpPr>
        <p:grpSpPr>
          <a:xfrm>
            <a:off x="6005630" y="1717579"/>
            <a:ext cx="6120462" cy="1459560"/>
            <a:chOff x="5997241" y="1482687"/>
            <a:chExt cx="6120462" cy="1459560"/>
          </a:xfrm>
        </p:grpSpPr>
        <p:sp>
          <p:nvSpPr>
            <p:cNvPr id="40" name="矩形 68">
              <a:extLst>
                <a:ext uri="{FF2B5EF4-FFF2-40B4-BE49-F238E27FC236}">
                  <a16:creationId xmlns:a16="http://schemas.microsoft.com/office/drawing/2014/main" id="{5FB8C25C-97D6-4B54-8B8C-887EF43F3C8E}"/>
                </a:ext>
              </a:extLst>
            </p:cNvPr>
            <p:cNvSpPr/>
            <p:nvPr/>
          </p:nvSpPr>
          <p:spPr>
            <a:xfrm>
              <a:off x="7733719" y="2665248"/>
              <a:ext cx="2624102" cy="276999"/>
            </a:xfrm>
            <a:prstGeom prst="rect">
              <a:avLst/>
            </a:prstGeom>
          </p:spPr>
          <p:txBody>
            <a:bodyPr wrap="square">
              <a:spAutoFit/>
            </a:bodyPr>
            <a:lstStyle/>
            <a:p>
              <a:pPr marL="11105" algn="ctr" defTabSz="913746"/>
              <a:r>
                <a:rPr lang="en-US" altLang="zh-CN" sz="1200" b="1" dirty="0">
                  <a:latin typeface="Arial"/>
                  <a:ea typeface="微软雅黑"/>
                </a:rPr>
                <a:t>Multi-Objective Optimization</a:t>
              </a:r>
            </a:p>
          </p:txBody>
        </p:sp>
        <p:grpSp>
          <p:nvGrpSpPr>
            <p:cNvPr id="2" name="组合 1">
              <a:extLst>
                <a:ext uri="{FF2B5EF4-FFF2-40B4-BE49-F238E27FC236}">
                  <a16:creationId xmlns:a16="http://schemas.microsoft.com/office/drawing/2014/main" id="{8067C91C-4811-4E13-8365-A5F7D3EC15CE}"/>
                </a:ext>
              </a:extLst>
            </p:cNvPr>
            <p:cNvGrpSpPr/>
            <p:nvPr/>
          </p:nvGrpSpPr>
          <p:grpSpPr>
            <a:xfrm>
              <a:off x="5997241" y="1482687"/>
              <a:ext cx="6120462" cy="1191404"/>
              <a:chOff x="5091230" y="2661918"/>
              <a:chExt cx="6120462" cy="1191404"/>
            </a:xfrm>
          </p:grpSpPr>
          <p:grpSp>
            <p:nvGrpSpPr>
              <p:cNvPr id="39" name="组合 38">
                <a:extLst>
                  <a:ext uri="{FF2B5EF4-FFF2-40B4-BE49-F238E27FC236}">
                    <a16:creationId xmlns:a16="http://schemas.microsoft.com/office/drawing/2014/main" id="{BD536137-CC9A-491E-8AE7-B47491EBF357}"/>
                  </a:ext>
                </a:extLst>
              </p:cNvPr>
              <p:cNvGrpSpPr/>
              <p:nvPr/>
            </p:nvGrpSpPr>
            <p:grpSpPr>
              <a:xfrm>
                <a:off x="5091230" y="2661918"/>
                <a:ext cx="6120462" cy="1191404"/>
                <a:chOff x="4924848" y="1168777"/>
                <a:chExt cx="5587682" cy="1239856"/>
              </a:xfrm>
            </p:grpSpPr>
            <p:pic>
              <p:nvPicPr>
                <p:cNvPr id="41" name="图片 40">
                  <a:extLst>
                    <a:ext uri="{FF2B5EF4-FFF2-40B4-BE49-F238E27FC236}">
                      <a16:creationId xmlns:a16="http://schemas.microsoft.com/office/drawing/2014/main" id="{0E3B6872-AE1E-4C69-9CEF-A6C020A9348B}"/>
                    </a:ext>
                  </a:extLst>
                </p:cNvPr>
                <p:cNvPicPr>
                  <a:picLocks noChangeAspect="1"/>
                </p:cNvPicPr>
                <p:nvPr/>
              </p:nvPicPr>
              <p:blipFill>
                <a:blip r:embed="rId3"/>
                <a:stretch>
                  <a:fillRect/>
                </a:stretch>
              </p:blipFill>
              <p:spPr>
                <a:xfrm>
                  <a:off x="6949346" y="1168777"/>
                  <a:ext cx="1655895" cy="1083078"/>
                </a:xfrm>
                <a:prstGeom prst="rect">
                  <a:avLst/>
                </a:prstGeom>
              </p:spPr>
            </p:pic>
            <p:sp>
              <p:nvSpPr>
                <p:cNvPr id="42" name="矩形 41">
                  <a:extLst>
                    <a:ext uri="{FF2B5EF4-FFF2-40B4-BE49-F238E27FC236}">
                      <a16:creationId xmlns:a16="http://schemas.microsoft.com/office/drawing/2014/main" id="{5C89A4A0-AF84-4FE6-85D9-C4E1FB920D9B}"/>
                    </a:ext>
                  </a:extLst>
                </p:cNvPr>
                <p:cNvSpPr/>
                <p:nvPr/>
              </p:nvSpPr>
              <p:spPr>
                <a:xfrm>
                  <a:off x="6760967" y="1219912"/>
                  <a:ext cx="1698565" cy="118872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a:endParaRPr lang="zh-CN" altLang="en-US" sz="800"/>
                </a:p>
              </p:txBody>
            </p:sp>
            <p:sp>
              <p:nvSpPr>
                <p:cNvPr id="44" name="矩形 43">
                  <a:extLst>
                    <a:ext uri="{FF2B5EF4-FFF2-40B4-BE49-F238E27FC236}">
                      <a16:creationId xmlns:a16="http://schemas.microsoft.com/office/drawing/2014/main" id="{5417A61F-F562-49B2-BA18-A86198823187}"/>
                    </a:ext>
                  </a:extLst>
                </p:cNvPr>
                <p:cNvSpPr/>
                <p:nvPr/>
              </p:nvSpPr>
              <p:spPr>
                <a:xfrm>
                  <a:off x="4924848" y="1462359"/>
                  <a:ext cx="1775367" cy="672616"/>
                </a:xfrm>
                <a:prstGeom prst="rect">
                  <a:avLst/>
                </a:prstGeom>
              </p:spPr>
              <p:txBody>
                <a:bodyPr wrap="square">
                  <a:spAutoFit/>
                </a:bodyPr>
                <a:lstStyle/>
                <a:p>
                  <a:pPr marL="11105" algn="ctr" defTabSz="913746">
                    <a:defRPr/>
                  </a:pPr>
                  <a:r>
                    <a:rPr lang="en-US" altLang="zh-CN" sz="1200" b="1" kern="0" dirty="0">
                      <a:solidFill>
                        <a:srgbClr val="0000FF"/>
                      </a:solidFill>
                      <a:latin typeface="Arial"/>
                      <a:ea typeface="微软雅黑"/>
                    </a:rPr>
                    <a:t>Recommended</a:t>
                  </a:r>
                  <a:r>
                    <a:rPr lang="zh-CN" altLang="en-US" sz="1200" b="1" kern="0" dirty="0">
                      <a:solidFill>
                        <a:srgbClr val="0000FF"/>
                      </a:solidFill>
                      <a:latin typeface="Arial"/>
                      <a:ea typeface="微软雅黑"/>
                    </a:rPr>
                    <a:t>？</a:t>
                  </a:r>
                  <a:endParaRPr lang="en-US" altLang="zh-CN" sz="1200" b="1" kern="0" dirty="0">
                    <a:solidFill>
                      <a:srgbClr val="0000FF"/>
                    </a:solidFill>
                    <a:latin typeface="Arial"/>
                    <a:ea typeface="微软雅黑"/>
                  </a:endParaRPr>
                </a:p>
                <a:p>
                  <a:pPr marL="11105" algn="ctr" defTabSz="913746">
                    <a:defRPr/>
                  </a:pPr>
                  <a:r>
                    <a:rPr lang="en-US" altLang="zh-CN" sz="1200" b="1" kern="0" dirty="0">
                      <a:solidFill>
                        <a:srgbClr val="0000FF"/>
                      </a:solidFill>
                      <a:latin typeface="Arial"/>
                      <a:ea typeface="微软雅黑"/>
                    </a:rPr>
                    <a:t> (e.g. recommend QoS parameters set)</a:t>
                  </a:r>
                </a:p>
              </p:txBody>
            </p:sp>
            <p:sp>
              <p:nvSpPr>
                <p:cNvPr id="45" name="矩形 44">
                  <a:extLst>
                    <a:ext uri="{FF2B5EF4-FFF2-40B4-BE49-F238E27FC236}">
                      <a16:creationId xmlns:a16="http://schemas.microsoft.com/office/drawing/2014/main" id="{7279DEE0-CE81-425A-A97E-1097D26D4A51}"/>
                    </a:ext>
                  </a:extLst>
                </p:cNvPr>
                <p:cNvSpPr/>
                <p:nvPr/>
              </p:nvSpPr>
              <p:spPr>
                <a:xfrm>
                  <a:off x="8890434" y="1500693"/>
                  <a:ext cx="1622096" cy="480440"/>
                </a:xfrm>
                <a:prstGeom prst="rect">
                  <a:avLst/>
                </a:prstGeom>
              </p:spPr>
              <p:txBody>
                <a:bodyPr wrap="square">
                  <a:spAutoFit/>
                </a:bodyPr>
                <a:lstStyle/>
                <a:p>
                  <a:pPr marL="11105" algn="ctr" defTabSz="913746">
                    <a:defRPr/>
                  </a:pPr>
                  <a:r>
                    <a:rPr lang="en-US" altLang="zh-CN" sz="1200" b="1" kern="0" dirty="0">
                      <a:latin typeface="Arial"/>
                      <a:ea typeface="微软雅黑"/>
                    </a:rPr>
                    <a:t>Expected Output</a:t>
                  </a:r>
                </a:p>
                <a:p>
                  <a:pPr marL="11105" algn="ctr" defTabSz="913746">
                    <a:defRPr/>
                  </a:pPr>
                  <a:r>
                    <a:rPr lang="en-US" altLang="zh-CN" sz="1200" b="1" kern="0" dirty="0">
                      <a:latin typeface="Arial"/>
                      <a:ea typeface="微软雅黑"/>
                    </a:rPr>
                    <a:t>(e.g. Service MoS&gt;4)</a:t>
                  </a:r>
                </a:p>
              </p:txBody>
            </p:sp>
            <p:sp>
              <p:nvSpPr>
                <p:cNvPr id="46" name="右箭头 29">
                  <a:extLst>
                    <a:ext uri="{FF2B5EF4-FFF2-40B4-BE49-F238E27FC236}">
                      <a16:creationId xmlns:a16="http://schemas.microsoft.com/office/drawing/2014/main" id="{08EC87AD-3C4E-4DE1-B9C1-A1DC70E3D86E}"/>
                    </a:ext>
                  </a:extLst>
                </p:cNvPr>
                <p:cNvSpPr/>
                <p:nvPr/>
              </p:nvSpPr>
              <p:spPr>
                <a:xfrm rot="10800000">
                  <a:off x="6794215" y="1496691"/>
                  <a:ext cx="133004" cy="493228"/>
                </a:xfrm>
                <a:prstGeom prst="rightArrow">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a:endParaRPr lang="zh-CN" altLang="en-US" sz="800"/>
                </a:p>
              </p:txBody>
            </p:sp>
            <p:sp>
              <p:nvSpPr>
                <p:cNvPr id="47" name="右箭头 30">
                  <a:extLst>
                    <a:ext uri="{FF2B5EF4-FFF2-40B4-BE49-F238E27FC236}">
                      <a16:creationId xmlns:a16="http://schemas.microsoft.com/office/drawing/2014/main" id="{5734F438-2A89-4064-AC70-B2376A04B4AA}"/>
                    </a:ext>
                  </a:extLst>
                </p:cNvPr>
                <p:cNvSpPr/>
                <p:nvPr/>
              </p:nvSpPr>
              <p:spPr>
                <a:xfrm rot="10800000">
                  <a:off x="8268337" y="1507776"/>
                  <a:ext cx="133004" cy="493228"/>
                </a:xfrm>
                <a:prstGeom prst="rightArrow">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a:endParaRPr lang="zh-CN" altLang="en-US" sz="800"/>
                </a:p>
              </p:txBody>
            </p:sp>
          </p:grpSp>
          <p:sp>
            <p:nvSpPr>
              <p:cNvPr id="57" name="右箭头 21">
                <a:extLst>
                  <a:ext uri="{FF2B5EF4-FFF2-40B4-BE49-F238E27FC236}">
                    <a16:creationId xmlns:a16="http://schemas.microsoft.com/office/drawing/2014/main" id="{1962C287-4A6A-406E-A69C-29DE6EAB9317}"/>
                  </a:ext>
                </a:extLst>
              </p:cNvPr>
              <p:cNvSpPr/>
              <p:nvPr/>
            </p:nvSpPr>
            <p:spPr>
              <a:xfrm rot="10800000">
                <a:off x="9048458" y="3085734"/>
                <a:ext cx="448385" cy="375329"/>
              </a:xfrm>
              <a:prstGeom prst="rightArrow">
                <a:avLst>
                  <a:gd name="adj1" fmla="val 50000"/>
                  <a:gd name="adj2" fmla="val 50000"/>
                </a:avLst>
              </a:prstGeom>
              <a:noFill/>
              <a:ln w="12700" cap="flat" cmpd="sng" algn="ctr">
                <a:solidFill>
                  <a:srgbClr val="666666"/>
                </a:solidFill>
                <a:prstDash val="solid"/>
                <a:miter lim="800000"/>
              </a:ln>
              <a:effectLst/>
            </p:spPr>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defTabSz="913746">
                  <a:defRPr/>
                </a:pPr>
                <a:endParaRPr lang="zh-CN" altLang="en-US" sz="1100" kern="0">
                  <a:solidFill>
                    <a:srgbClr val="666666"/>
                  </a:solidFill>
                  <a:latin typeface="Arial"/>
                  <a:ea typeface="微软雅黑"/>
                </a:endParaRPr>
              </a:p>
            </p:txBody>
          </p:sp>
        </p:grpSp>
      </p:grpSp>
      <p:grpSp>
        <p:nvGrpSpPr>
          <p:cNvPr id="4" name="组合 3">
            <a:extLst>
              <a:ext uri="{FF2B5EF4-FFF2-40B4-BE49-F238E27FC236}">
                <a16:creationId xmlns:a16="http://schemas.microsoft.com/office/drawing/2014/main" id="{9F7A480F-4DFB-4BF8-A759-7070BE23264A}"/>
              </a:ext>
            </a:extLst>
          </p:cNvPr>
          <p:cNvGrpSpPr/>
          <p:nvPr/>
        </p:nvGrpSpPr>
        <p:grpSpPr>
          <a:xfrm>
            <a:off x="226501" y="1674822"/>
            <a:ext cx="5173790" cy="1543736"/>
            <a:chOff x="292460" y="2724846"/>
            <a:chExt cx="5173790" cy="1543736"/>
          </a:xfrm>
        </p:grpSpPr>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383813" y="2724846"/>
              <a:ext cx="13856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a:endParaRPr lang="zh-CN" altLang="en-US" sz="1200">
                <a:solidFill>
                  <a:prstClr val="black"/>
                </a:solidFill>
                <a:latin typeface="等线" panose="020F0502020204030204"/>
                <a:ea typeface="等线" panose="02010600030101010101" pitchFamily="2" charset="-122"/>
              </a:endParaRPr>
            </a:p>
          </p:txBody>
        </p:sp>
        <p:grpSp>
          <p:nvGrpSpPr>
            <p:cNvPr id="37" name="组合 36">
              <a:extLst>
                <a:ext uri="{FF2B5EF4-FFF2-40B4-BE49-F238E27FC236}">
                  <a16:creationId xmlns:a16="http://schemas.microsoft.com/office/drawing/2014/main" id="{2860855E-7C44-4071-9CAF-B060791E5D2E}"/>
                </a:ext>
              </a:extLst>
            </p:cNvPr>
            <p:cNvGrpSpPr/>
            <p:nvPr/>
          </p:nvGrpSpPr>
          <p:grpSpPr>
            <a:xfrm>
              <a:off x="292460" y="2785563"/>
              <a:ext cx="5173790" cy="1194266"/>
              <a:chOff x="702204" y="4015396"/>
              <a:chExt cx="4727238" cy="1109514"/>
            </a:xfrm>
          </p:grpSpPr>
          <p:grpSp>
            <p:nvGrpSpPr>
              <p:cNvPr id="48" name="组合 33">
                <a:extLst>
                  <a:ext uri="{FF2B5EF4-FFF2-40B4-BE49-F238E27FC236}">
                    <a16:creationId xmlns:a16="http://schemas.microsoft.com/office/drawing/2014/main" id="{980C32B5-4765-458D-A03F-CAB57761B6DF}"/>
                  </a:ext>
                </a:extLst>
              </p:cNvPr>
              <p:cNvGrpSpPr/>
              <p:nvPr/>
            </p:nvGrpSpPr>
            <p:grpSpPr>
              <a:xfrm>
                <a:off x="1510066" y="4015396"/>
                <a:ext cx="3919376" cy="1109514"/>
                <a:chOff x="1487785" y="4226488"/>
                <a:chExt cx="3920911" cy="1109948"/>
              </a:xfrm>
            </p:grpSpPr>
            <p:pic>
              <p:nvPicPr>
                <p:cNvPr id="51" name="图片 15">
                  <a:extLst>
                    <a:ext uri="{FF2B5EF4-FFF2-40B4-BE49-F238E27FC236}">
                      <a16:creationId xmlns:a16="http://schemas.microsoft.com/office/drawing/2014/main" id="{9B007DD9-1E29-432A-BC59-459310062708}"/>
                    </a:ext>
                  </a:extLst>
                </p:cNvPr>
                <p:cNvPicPr>
                  <a:picLocks noChangeAspect="1"/>
                </p:cNvPicPr>
                <p:nvPr/>
              </p:nvPicPr>
              <p:blipFill>
                <a:blip r:embed="rId3"/>
                <a:stretch>
                  <a:fillRect/>
                </a:stretch>
              </p:blipFill>
              <p:spPr>
                <a:xfrm>
                  <a:off x="2010318" y="4226488"/>
                  <a:ext cx="1360457" cy="1109948"/>
                </a:xfrm>
                <a:prstGeom prst="rect">
                  <a:avLst/>
                </a:prstGeom>
              </p:spPr>
            </p:pic>
            <p:sp>
              <p:nvSpPr>
                <p:cNvPr id="53" name="矩形 19">
                  <a:extLst>
                    <a:ext uri="{FF2B5EF4-FFF2-40B4-BE49-F238E27FC236}">
                      <a16:creationId xmlns:a16="http://schemas.microsoft.com/office/drawing/2014/main" id="{1ADF2EAD-E6DE-4061-ACC8-E713984AEE4A}"/>
                    </a:ext>
                  </a:extLst>
                </p:cNvPr>
                <p:cNvSpPr/>
                <p:nvPr/>
              </p:nvSpPr>
              <p:spPr>
                <a:xfrm>
                  <a:off x="3532692" y="4565115"/>
                  <a:ext cx="1876004" cy="429070"/>
                </a:xfrm>
                <a:prstGeom prst="rect">
                  <a:avLst/>
                </a:prstGeom>
              </p:spPr>
              <p:txBody>
                <a:bodyPr wrap="square">
                  <a:spAutoFit/>
                </a:bodyPr>
                <a:lstStyle/>
                <a:p>
                  <a:pPr marL="11105" algn="ctr" defTabSz="913746">
                    <a:defRPr/>
                  </a:pPr>
                  <a:r>
                    <a:rPr lang="en-US" altLang="zh-CN" sz="1200" b="1" kern="0" dirty="0">
                      <a:solidFill>
                        <a:srgbClr val="C00000"/>
                      </a:solidFill>
                      <a:latin typeface="Arial"/>
                      <a:ea typeface="微软雅黑"/>
                    </a:rPr>
                    <a:t>Output</a:t>
                  </a:r>
                </a:p>
                <a:p>
                  <a:pPr marL="11105" algn="ctr" defTabSz="913746">
                    <a:defRPr/>
                  </a:pPr>
                  <a:r>
                    <a:rPr lang="zh-CN" altLang="en-US" sz="1200" b="1" kern="0" dirty="0">
                      <a:solidFill>
                        <a:srgbClr val="C00000"/>
                      </a:solidFill>
                      <a:latin typeface="Arial"/>
                      <a:ea typeface="微软雅黑"/>
                    </a:rPr>
                    <a:t> </a:t>
                  </a:r>
                  <a:r>
                    <a:rPr lang="en-US" altLang="zh-CN" sz="1200" b="1" kern="0" dirty="0">
                      <a:solidFill>
                        <a:srgbClr val="C00000"/>
                      </a:solidFill>
                      <a:latin typeface="Arial"/>
                      <a:ea typeface="微软雅黑"/>
                    </a:rPr>
                    <a:t>(statistics/prediction)</a:t>
                  </a:r>
                </a:p>
              </p:txBody>
            </p:sp>
            <p:sp>
              <p:nvSpPr>
                <p:cNvPr id="54" name="右箭头 20">
                  <a:extLst>
                    <a:ext uri="{FF2B5EF4-FFF2-40B4-BE49-F238E27FC236}">
                      <a16:creationId xmlns:a16="http://schemas.microsoft.com/office/drawing/2014/main" id="{4695184F-31FD-4987-B86A-4D1C53C0AB5A}"/>
                    </a:ext>
                  </a:extLst>
                </p:cNvPr>
                <p:cNvSpPr/>
                <p:nvPr/>
              </p:nvSpPr>
              <p:spPr>
                <a:xfrm>
                  <a:off x="1487785" y="4631591"/>
                  <a:ext cx="497917" cy="382034"/>
                </a:xfrm>
                <a:prstGeom prst="rightArrow">
                  <a:avLst/>
                </a:prstGeom>
                <a:noFill/>
                <a:ln w="12700" cap="flat" cmpd="sng" algn="ctr">
                  <a:solidFill>
                    <a:srgbClr val="666666"/>
                  </a:solidFill>
                  <a:prstDash val="solid"/>
                  <a:miter lim="800000"/>
                </a:ln>
                <a:effectLst/>
              </p:spPr>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defTabSz="913746">
                    <a:defRPr/>
                  </a:pPr>
                  <a:endParaRPr lang="zh-CN" altLang="en-US" sz="1100" kern="0">
                    <a:solidFill>
                      <a:srgbClr val="666666"/>
                    </a:solidFill>
                    <a:latin typeface="Arial"/>
                    <a:ea typeface="微软雅黑"/>
                  </a:endParaRPr>
                </a:p>
              </p:txBody>
            </p:sp>
            <p:sp>
              <p:nvSpPr>
                <p:cNvPr id="55" name="右箭头 21">
                  <a:extLst>
                    <a:ext uri="{FF2B5EF4-FFF2-40B4-BE49-F238E27FC236}">
                      <a16:creationId xmlns:a16="http://schemas.microsoft.com/office/drawing/2014/main" id="{DD3621BF-F25A-48C5-BEBE-58A40F75406F}"/>
                    </a:ext>
                  </a:extLst>
                </p:cNvPr>
                <p:cNvSpPr/>
                <p:nvPr/>
              </p:nvSpPr>
              <p:spPr>
                <a:xfrm>
                  <a:off x="3326817" y="4673861"/>
                  <a:ext cx="482162" cy="370950"/>
                </a:xfrm>
                <a:prstGeom prst="rightArrow">
                  <a:avLst/>
                </a:prstGeom>
                <a:noFill/>
                <a:ln w="12700" cap="flat" cmpd="sng" algn="ctr">
                  <a:solidFill>
                    <a:srgbClr val="666666"/>
                  </a:solidFill>
                  <a:prstDash val="solid"/>
                  <a:miter lim="800000"/>
                </a:ln>
                <a:effectLst/>
              </p:spPr>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defTabSz="913746">
                    <a:defRPr/>
                  </a:pPr>
                  <a:endParaRPr lang="zh-CN" altLang="en-US" sz="1100" kern="0">
                    <a:solidFill>
                      <a:srgbClr val="666666"/>
                    </a:solidFill>
                    <a:latin typeface="Arial"/>
                    <a:ea typeface="微软雅黑"/>
                  </a:endParaRPr>
                </a:p>
              </p:txBody>
            </p:sp>
          </p:grpSp>
          <p:sp>
            <p:nvSpPr>
              <p:cNvPr id="49" name="矩形 10">
                <a:extLst>
                  <a:ext uri="{FF2B5EF4-FFF2-40B4-BE49-F238E27FC236}">
                    <a16:creationId xmlns:a16="http://schemas.microsoft.com/office/drawing/2014/main" id="{1E8A4B53-A464-411E-A016-52069B20276D}"/>
                  </a:ext>
                </a:extLst>
              </p:cNvPr>
              <p:cNvSpPr/>
              <p:nvPr/>
            </p:nvSpPr>
            <p:spPr>
              <a:xfrm>
                <a:off x="702204" y="4521503"/>
                <a:ext cx="852425" cy="257342"/>
              </a:xfrm>
              <a:prstGeom prst="rect">
                <a:avLst/>
              </a:prstGeom>
            </p:spPr>
            <p:txBody>
              <a:bodyPr wrap="none">
                <a:spAutoFit/>
              </a:bodyPr>
              <a:lstStyle/>
              <a:p>
                <a:pPr marL="11105" defTabSz="913746">
                  <a:defRPr/>
                </a:pPr>
                <a:r>
                  <a:rPr lang="en-US" altLang="zh-CN" sz="1200" b="1" kern="0" dirty="0">
                    <a:latin typeface="Arial"/>
                    <a:ea typeface="微软雅黑"/>
                  </a:rPr>
                  <a:t>Input data</a:t>
                </a:r>
              </a:p>
            </p:txBody>
          </p:sp>
        </p:grpSp>
        <p:sp>
          <p:nvSpPr>
            <p:cNvPr id="58" name="矩形 68">
              <a:extLst>
                <a:ext uri="{FF2B5EF4-FFF2-40B4-BE49-F238E27FC236}">
                  <a16:creationId xmlns:a16="http://schemas.microsoft.com/office/drawing/2014/main" id="{499BABB9-DE02-4B39-83FE-65B44966C341}"/>
                </a:ext>
              </a:extLst>
            </p:cNvPr>
            <p:cNvSpPr/>
            <p:nvPr/>
          </p:nvSpPr>
          <p:spPr>
            <a:xfrm>
              <a:off x="1519188" y="3991583"/>
              <a:ext cx="1805238" cy="276999"/>
            </a:xfrm>
            <a:prstGeom prst="rect">
              <a:avLst/>
            </a:prstGeom>
          </p:spPr>
          <p:txBody>
            <a:bodyPr wrap="square">
              <a:spAutoFit/>
            </a:bodyPr>
            <a:lstStyle/>
            <a:p>
              <a:pPr marL="11105" algn="ctr" defTabSz="913746"/>
              <a:r>
                <a:rPr lang="en-US" altLang="zh-CN" sz="1200" b="1" dirty="0">
                  <a:latin typeface="Arial"/>
                  <a:ea typeface="微软雅黑"/>
                </a:rPr>
                <a:t>Inference  </a:t>
              </a:r>
            </a:p>
          </p:txBody>
        </p:sp>
      </p:grpSp>
      <p:sp>
        <p:nvSpPr>
          <p:cNvPr id="35" name="文本框 34">
            <a:extLst>
              <a:ext uri="{FF2B5EF4-FFF2-40B4-BE49-F238E27FC236}">
                <a16:creationId xmlns:a16="http://schemas.microsoft.com/office/drawing/2014/main" id="{7B6FDBF5-968E-4E59-9F6E-14B86297A2DB}"/>
              </a:ext>
            </a:extLst>
          </p:cNvPr>
          <p:cNvSpPr txBox="1"/>
          <p:nvPr/>
        </p:nvSpPr>
        <p:spPr>
          <a:xfrm>
            <a:off x="491155" y="3616441"/>
            <a:ext cx="4327064" cy="276999"/>
          </a:xfrm>
          <a:prstGeom prst="rect">
            <a:avLst/>
          </a:prstGeom>
          <a:noFill/>
        </p:spPr>
        <p:txBody>
          <a:bodyPr wrap="square" rtlCol="0">
            <a:spAutoFit/>
          </a:bodyPr>
          <a:lstStyle/>
          <a:p>
            <a:pPr algn="ctr"/>
            <a:r>
              <a:rPr lang="en-US" sz="1200" dirty="0"/>
              <a:t>Fig1: 5</a:t>
            </a:r>
            <a:r>
              <a:rPr lang="en-US" altLang="zh-CN" sz="1200" dirty="0"/>
              <a:t>G AI/ML supporting statistics/prediction</a:t>
            </a:r>
            <a:endParaRPr lang="en-US" sz="1200" dirty="0"/>
          </a:p>
        </p:txBody>
      </p:sp>
      <p:sp>
        <p:nvSpPr>
          <p:cNvPr id="38" name="文本框 37">
            <a:extLst>
              <a:ext uri="{FF2B5EF4-FFF2-40B4-BE49-F238E27FC236}">
                <a16:creationId xmlns:a16="http://schemas.microsoft.com/office/drawing/2014/main" id="{1C011501-6ECE-4789-9370-83891C275A70}"/>
              </a:ext>
            </a:extLst>
          </p:cNvPr>
          <p:cNvSpPr txBox="1"/>
          <p:nvPr/>
        </p:nvSpPr>
        <p:spPr>
          <a:xfrm>
            <a:off x="5889071" y="3616441"/>
            <a:ext cx="5546527" cy="276999"/>
          </a:xfrm>
          <a:prstGeom prst="rect">
            <a:avLst/>
          </a:prstGeom>
          <a:noFill/>
        </p:spPr>
        <p:txBody>
          <a:bodyPr wrap="square" rtlCol="0">
            <a:spAutoFit/>
          </a:bodyPr>
          <a:lstStyle/>
          <a:p>
            <a:pPr algn="ctr"/>
            <a:r>
              <a:rPr lang="en-US" sz="1200" dirty="0"/>
              <a:t>Fig2: 5G </a:t>
            </a:r>
            <a:r>
              <a:rPr lang="en-US" altLang="zh-CN" sz="1200" dirty="0"/>
              <a:t>AI/ML additionally supporting </a:t>
            </a:r>
            <a:r>
              <a:rPr lang="en-US" altLang="zh-CN" sz="1200" dirty="0">
                <a:solidFill>
                  <a:srgbClr val="FF0000"/>
                </a:solidFill>
              </a:rPr>
              <a:t>recommendation?</a:t>
            </a:r>
            <a:endParaRPr lang="en-US" sz="1200" dirty="0"/>
          </a:p>
        </p:txBody>
      </p:sp>
    </p:spTree>
    <p:extLst>
      <p:ext uri="{BB962C8B-B14F-4D97-AF65-F5344CB8AC3E}">
        <p14:creationId xmlns:p14="http://schemas.microsoft.com/office/powerpoint/2010/main" val="32570137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内容占位符 2">
            <a:extLst>
              <a:ext uri="{FF2B5EF4-FFF2-40B4-BE49-F238E27FC236}">
                <a16:creationId xmlns:a16="http://schemas.microsoft.com/office/drawing/2014/main" id="{6C749EE1-E805-4283-AF62-E98D9D2F329A}"/>
              </a:ext>
            </a:extLst>
          </p:cNvPr>
          <p:cNvSpPr txBox="1">
            <a:spLocks/>
          </p:cNvSpPr>
          <p:nvPr/>
        </p:nvSpPr>
        <p:spPr>
          <a:xfrm>
            <a:off x="696285" y="5122925"/>
            <a:ext cx="11038851" cy="1558906"/>
          </a:xfrm>
          <a:prstGeom prst="rect">
            <a:avLst/>
          </a:prstGeom>
          <a:solidFill>
            <a:schemeClr val="accent6">
              <a:lumMod val="20000"/>
              <a:lumOff val="80000"/>
            </a:schemeClr>
          </a:solidFill>
          <a:ln>
            <a:solidFill>
              <a:schemeClr val="bg1">
                <a:lumMod val="85000"/>
              </a:schemeClr>
            </a:solidFill>
          </a:ln>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40000"/>
              </a:lnSpc>
              <a:spcBef>
                <a:spcPts val="0"/>
              </a:spcBef>
              <a:buNone/>
            </a:pPr>
            <a:r>
              <a:rPr lang="en-US" altLang="zh-CN" sz="1700" b="1" kern="100" dirty="0">
                <a:cs typeface="+mn-ea"/>
                <a:sym typeface="+mn-lt"/>
              </a:rPr>
              <a:t>Key Work Tasks for 6G:</a:t>
            </a:r>
          </a:p>
          <a:p>
            <a:pPr>
              <a:lnSpc>
                <a:spcPct val="140000"/>
              </a:lnSpc>
              <a:spcBef>
                <a:spcPts val="0"/>
              </a:spcBef>
            </a:pPr>
            <a:r>
              <a:rPr lang="en-US" altLang="zh-CN" sz="1500" dirty="0">
                <a:solidFill>
                  <a:schemeClr val="dk1"/>
                </a:solidFill>
                <a:sym typeface="+mn-lt"/>
              </a:rPr>
              <a:t>AI/ML </a:t>
            </a:r>
            <a:r>
              <a:rPr lang="en-US" sz="1500" dirty="0">
                <a:solidFill>
                  <a:schemeClr val="dk1"/>
                </a:solidFill>
                <a:sym typeface="+mn-ea"/>
              </a:rPr>
              <a:t>assisted 6G basic procedures e.g. MM/SM/policy, etc.</a:t>
            </a:r>
          </a:p>
          <a:p>
            <a:pPr lvl="1">
              <a:lnSpc>
                <a:spcPct val="140000"/>
              </a:lnSpc>
              <a:spcBef>
                <a:spcPts val="0"/>
              </a:spcBef>
            </a:pPr>
            <a:r>
              <a:rPr lang="en-US" altLang="zh-CN" sz="1500" dirty="0">
                <a:solidFill>
                  <a:schemeClr val="dk1"/>
                </a:solidFill>
                <a:sym typeface="+mn-lt"/>
              </a:rPr>
              <a:t>Single 6G NF(with built-in AI Agent) locally makes </a:t>
            </a:r>
            <a:r>
              <a:rPr lang="en-US" sz="1500" dirty="0">
                <a:solidFill>
                  <a:schemeClr val="dk1"/>
                </a:solidFill>
              </a:rPr>
              <a:t>decision and executes tasks</a:t>
            </a:r>
            <a:r>
              <a:rPr lang="en-US" altLang="zh-CN" sz="1500" dirty="0">
                <a:solidFill>
                  <a:schemeClr val="dk1"/>
                </a:solidFill>
                <a:sym typeface="+mn-lt"/>
              </a:rPr>
              <a:t> with its local data and/or other 6G NF data</a:t>
            </a:r>
          </a:p>
          <a:p>
            <a:pPr lvl="1">
              <a:lnSpc>
                <a:spcPct val="140000"/>
              </a:lnSpc>
              <a:spcBef>
                <a:spcPts val="0"/>
              </a:spcBef>
            </a:pPr>
            <a:r>
              <a:rPr lang="en-US" altLang="zh-CN" sz="1500" dirty="0">
                <a:solidFill>
                  <a:schemeClr val="dk1"/>
                </a:solidFill>
                <a:sym typeface="+mn-lt"/>
              </a:rPr>
              <a:t>In order to avoid conflicts and make more global optimization, multiple 6G NFs(with built-in AI Agents) work together and collaboratively makes </a:t>
            </a:r>
            <a:r>
              <a:rPr lang="en-US" sz="1500" dirty="0">
                <a:solidFill>
                  <a:schemeClr val="dk1"/>
                </a:solidFill>
              </a:rPr>
              <a:t>decision and executes task(s)</a:t>
            </a:r>
            <a:endParaRPr lang="en-US" sz="1500" u="sng" dirty="0">
              <a:solidFill>
                <a:srgbClr val="FF0000"/>
              </a:solidFill>
              <a:sym typeface="+mn-lt"/>
            </a:endParaRPr>
          </a:p>
          <a:p>
            <a:pPr marL="0" indent="0">
              <a:lnSpc>
                <a:spcPct val="140000"/>
              </a:lnSpc>
              <a:spcBef>
                <a:spcPts val="0"/>
              </a:spcBef>
              <a:buNone/>
            </a:pPr>
            <a:r>
              <a:rPr lang="en-US" altLang="zh-CN" sz="1400" b="1" i="1" dirty="0">
                <a:solidFill>
                  <a:schemeClr val="dk1"/>
                </a:solidFill>
                <a:sym typeface="+mn-lt"/>
              </a:rPr>
              <a:t>Note: AI Function is to assist 6G NF e.g. model training and does not need to know NF logic and</a:t>
            </a:r>
            <a:r>
              <a:rPr lang="en-US" sz="1400" b="1" i="1" dirty="0"/>
              <a:t> </a:t>
            </a:r>
            <a:r>
              <a:rPr lang="en-US" sz="1400" b="1" i="1" dirty="0">
                <a:solidFill>
                  <a:schemeClr val="dk1"/>
                </a:solidFill>
              </a:rPr>
              <a:t>decision-making, executing tasks </a:t>
            </a:r>
            <a:r>
              <a:rPr lang="en-US" sz="1400" b="1" i="1" dirty="0">
                <a:solidFill>
                  <a:schemeClr val="dk1"/>
                </a:solidFill>
                <a:sym typeface="+mn-lt"/>
              </a:rPr>
              <a:t>is still performed by 6G NF </a:t>
            </a:r>
            <a:endParaRPr lang="en-US" altLang="zh-CN" sz="1400" b="1" i="1" dirty="0">
              <a:solidFill>
                <a:schemeClr val="dk1"/>
              </a:solidFill>
              <a:sym typeface="+mn-lt"/>
            </a:endParaRPr>
          </a:p>
        </p:txBody>
      </p:sp>
      <p:sp>
        <p:nvSpPr>
          <p:cNvPr id="16" name="文本框 15">
            <a:extLst>
              <a:ext uri="{FF2B5EF4-FFF2-40B4-BE49-F238E27FC236}">
                <a16:creationId xmlns:a16="http://schemas.microsoft.com/office/drawing/2014/main" id="{C73F7281-FA80-4C73-8352-51F5FCE8107E}"/>
              </a:ext>
            </a:extLst>
          </p:cNvPr>
          <p:cNvSpPr txBox="1"/>
          <p:nvPr/>
        </p:nvSpPr>
        <p:spPr>
          <a:xfrm>
            <a:off x="506445" y="240853"/>
            <a:ext cx="9828792" cy="467629"/>
          </a:xfrm>
          <a:prstGeom prst="rect">
            <a:avLst/>
          </a:prstGeom>
          <a:noFill/>
        </p:spPr>
        <p:txBody>
          <a:bodyPr wrap="square" rtlCol="0">
            <a:spAutoFit/>
          </a:bodyPr>
          <a:lstStyle/>
          <a:p>
            <a:pPr marL="0" marR="0" lvl="0" indent="0" eaLnBrk="1" fontAlgn="auto" latinLnBrk="0" hangingPunct="1">
              <a:lnSpc>
                <a:spcPct val="120000"/>
              </a:lnSpc>
              <a:spcBef>
                <a:spcPts val="0"/>
              </a:spcBef>
              <a:spcAft>
                <a:spcPts val="0"/>
              </a:spcAft>
              <a:buSzTx/>
              <a:tabLst/>
              <a:defRPr/>
            </a:pPr>
            <a:r>
              <a:rPr lang="en-US" altLang="zh-CN" sz="2200" dirty="0">
                <a:solidFill>
                  <a:srgbClr val="000000">
                    <a:lumMod val="75000"/>
                    <a:lumOff val="25000"/>
                  </a:srgbClr>
                </a:solidFill>
                <a:latin typeface="vivo type 简 Heavy" panose="02000900000000000000" pitchFamily="2" charset="-122"/>
                <a:ea typeface="vivo type 简 Heavy" panose="02000900000000000000" pitchFamily="2" charset="-122"/>
                <a:cs typeface="+mj-cs"/>
                <a:sym typeface="+mn-lt"/>
              </a:rPr>
              <a:t>AI/ML </a:t>
            </a:r>
            <a:r>
              <a:rPr lang="en-US" sz="2200" dirty="0">
                <a:solidFill>
                  <a:srgbClr val="000000">
                    <a:lumMod val="75000"/>
                    <a:lumOff val="25000"/>
                  </a:srgbClr>
                </a:solidFill>
                <a:latin typeface="vivo type 简 Heavy" panose="02000900000000000000" pitchFamily="2" charset="-122"/>
                <a:ea typeface="vivo type 简 Heavy" panose="02000900000000000000" pitchFamily="2" charset="-122"/>
                <a:cs typeface="+mj-cs"/>
                <a:sym typeface="+mn-ea"/>
              </a:rPr>
              <a:t>assisted </a:t>
            </a:r>
            <a:r>
              <a:rPr lang="en-US" altLang="zh-CN" sz="2200" dirty="0">
                <a:solidFill>
                  <a:srgbClr val="000000">
                    <a:lumMod val="75000"/>
                    <a:lumOff val="25000"/>
                  </a:srgbClr>
                </a:solidFill>
                <a:latin typeface="vivo type 简 Heavy" panose="02000900000000000000" pitchFamily="2" charset="-122"/>
                <a:ea typeface="vivo type 简 Heavy" panose="02000900000000000000" pitchFamily="2" charset="-122"/>
                <a:cs typeface="+mj-cs"/>
                <a:sym typeface="+mn-lt"/>
              </a:rPr>
              <a:t>6G NF decision making/</a:t>
            </a:r>
            <a:r>
              <a:rPr lang="en-US" sz="2200" dirty="0">
                <a:solidFill>
                  <a:srgbClr val="000000">
                    <a:lumMod val="75000"/>
                    <a:lumOff val="25000"/>
                  </a:srgbClr>
                </a:solidFill>
                <a:latin typeface="vivo type 简 Heavy" panose="02000900000000000000" pitchFamily="2" charset="-122"/>
                <a:ea typeface="vivo type 简 Heavy" panose="02000900000000000000" pitchFamily="2" charset="-122"/>
                <a:cs typeface="+mj-cs"/>
              </a:rPr>
              <a:t> executing </a:t>
            </a:r>
            <a:r>
              <a:rPr lang="en-US" altLang="zh-CN" sz="2200" dirty="0">
                <a:solidFill>
                  <a:srgbClr val="000000">
                    <a:lumMod val="75000"/>
                    <a:lumOff val="25000"/>
                  </a:srgbClr>
                </a:solidFill>
                <a:latin typeface="vivo type 简 Heavy" panose="02000900000000000000" pitchFamily="2" charset="-122"/>
                <a:ea typeface="vivo type 简 Heavy" panose="02000900000000000000" pitchFamily="2" charset="-122"/>
                <a:cs typeface="+mj-cs"/>
                <a:sym typeface="+mn-lt"/>
              </a:rPr>
              <a:t>task in 6GS</a:t>
            </a:r>
          </a:p>
        </p:txBody>
      </p:sp>
      <p:sp>
        <p:nvSpPr>
          <p:cNvPr id="2" name="Rectangle 2">
            <a:extLst>
              <a:ext uri="{FF2B5EF4-FFF2-40B4-BE49-F238E27FC236}">
                <a16:creationId xmlns:a16="http://schemas.microsoft.com/office/drawing/2014/main" id="{98DF13D1-DF90-402F-AEDD-26E279D9772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11">
            <a:extLst>
              <a:ext uri="{FF2B5EF4-FFF2-40B4-BE49-F238E27FC236}">
                <a16:creationId xmlns:a16="http://schemas.microsoft.com/office/drawing/2014/main" id="{7F2000A4-5285-4504-9EFB-7C440A012890}"/>
              </a:ext>
            </a:extLst>
          </p:cNvPr>
          <p:cNvSpPr>
            <a:spLocks noChangeArrowheads="1"/>
          </p:cNvSpPr>
          <p:nvPr/>
        </p:nvSpPr>
        <p:spPr bwMode="auto">
          <a:xfrm>
            <a:off x="-373477" y="2330566"/>
            <a:ext cx="528934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4" name="文本框 3">
            <a:extLst>
              <a:ext uri="{FF2B5EF4-FFF2-40B4-BE49-F238E27FC236}">
                <a16:creationId xmlns:a16="http://schemas.microsoft.com/office/drawing/2014/main" id="{1FA5E9C5-3FB4-45BA-99A3-CA01E7092C23}"/>
              </a:ext>
            </a:extLst>
          </p:cNvPr>
          <p:cNvSpPr txBox="1"/>
          <p:nvPr/>
        </p:nvSpPr>
        <p:spPr>
          <a:xfrm>
            <a:off x="229608" y="3961066"/>
            <a:ext cx="4327064" cy="276999"/>
          </a:xfrm>
          <a:prstGeom prst="rect">
            <a:avLst/>
          </a:prstGeom>
          <a:noFill/>
        </p:spPr>
        <p:txBody>
          <a:bodyPr wrap="square" rtlCol="0">
            <a:spAutoFit/>
          </a:bodyPr>
          <a:lstStyle/>
          <a:p>
            <a:pPr algn="ctr"/>
            <a:r>
              <a:rPr lang="en-US" sz="1200" dirty="0"/>
              <a:t>Fig1: 5</a:t>
            </a:r>
            <a:r>
              <a:rPr lang="en-US" altLang="zh-CN" sz="1200" dirty="0"/>
              <a:t>G AI/ML only supporting statistics/prediction</a:t>
            </a:r>
            <a:endParaRPr lang="en-US" sz="1200" dirty="0"/>
          </a:p>
        </p:txBody>
      </p:sp>
      <p:sp>
        <p:nvSpPr>
          <p:cNvPr id="58" name="文本框 57">
            <a:extLst>
              <a:ext uri="{FF2B5EF4-FFF2-40B4-BE49-F238E27FC236}">
                <a16:creationId xmlns:a16="http://schemas.microsoft.com/office/drawing/2014/main" id="{2A947B27-BBCD-4BFB-9C43-0A35B3DF406E}"/>
              </a:ext>
            </a:extLst>
          </p:cNvPr>
          <p:cNvSpPr txBox="1"/>
          <p:nvPr/>
        </p:nvSpPr>
        <p:spPr>
          <a:xfrm>
            <a:off x="5570291" y="4468918"/>
            <a:ext cx="6526634" cy="600164"/>
          </a:xfrm>
          <a:prstGeom prst="rect">
            <a:avLst/>
          </a:prstGeom>
          <a:noFill/>
        </p:spPr>
        <p:txBody>
          <a:bodyPr wrap="square" rtlCol="0">
            <a:spAutoFit/>
          </a:bodyPr>
          <a:lstStyle/>
          <a:p>
            <a:r>
              <a:rPr lang="en-US" sz="1100" b="1" i="1" dirty="0">
                <a:solidFill>
                  <a:srgbClr val="C00000"/>
                </a:solidFill>
              </a:rPr>
              <a:t>AI Agent </a:t>
            </a:r>
            <a:r>
              <a:rPr lang="en-US" sz="1100" i="1" dirty="0"/>
              <a:t>(per latest SA1 current discussion): an automated intelligent entity capable of e.g. interacting with its environment, acquiring contextual information, reasoning, self-learning, decision-making, executing tasks (autonomously or in collaboration with other Al Agents) to achieve a specific goal </a:t>
            </a:r>
          </a:p>
        </p:txBody>
      </p:sp>
      <p:sp>
        <p:nvSpPr>
          <p:cNvPr id="59" name="文本框 58">
            <a:extLst>
              <a:ext uri="{FF2B5EF4-FFF2-40B4-BE49-F238E27FC236}">
                <a16:creationId xmlns:a16="http://schemas.microsoft.com/office/drawing/2014/main" id="{9E6FBB28-3B0A-4FE0-B7D8-74BBF04EBCC4}"/>
              </a:ext>
            </a:extLst>
          </p:cNvPr>
          <p:cNvSpPr txBox="1"/>
          <p:nvPr/>
        </p:nvSpPr>
        <p:spPr>
          <a:xfrm>
            <a:off x="6191074" y="3969391"/>
            <a:ext cx="5546527" cy="276999"/>
          </a:xfrm>
          <a:prstGeom prst="rect">
            <a:avLst/>
          </a:prstGeom>
          <a:noFill/>
        </p:spPr>
        <p:txBody>
          <a:bodyPr wrap="square" rtlCol="0">
            <a:spAutoFit/>
          </a:bodyPr>
          <a:lstStyle/>
          <a:p>
            <a:pPr algn="ctr"/>
            <a:r>
              <a:rPr lang="en-US" sz="1200" dirty="0"/>
              <a:t>Fig2: 6G </a:t>
            </a:r>
            <a:r>
              <a:rPr lang="en-US" altLang="zh-CN" sz="1200" dirty="0"/>
              <a:t>AI/ML supporting </a:t>
            </a:r>
            <a:r>
              <a:rPr lang="en-US" altLang="zh-CN" sz="1200" dirty="0">
                <a:solidFill>
                  <a:srgbClr val="FF0000"/>
                </a:solidFill>
              </a:rPr>
              <a:t>AI Agent?</a:t>
            </a:r>
            <a:r>
              <a:rPr lang="en-US" altLang="zh-CN" sz="1200" dirty="0"/>
              <a:t>, besides statistics/prediction</a:t>
            </a:r>
            <a:endParaRPr lang="en-US" sz="1200" dirty="0"/>
          </a:p>
        </p:txBody>
      </p:sp>
      <p:grpSp>
        <p:nvGrpSpPr>
          <p:cNvPr id="6" name="组合 5">
            <a:extLst>
              <a:ext uri="{FF2B5EF4-FFF2-40B4-BE49-F238E27FC236}">
                <a16:creationId xmlns:a16="http://schemas.microsoft.com/office/drawing/2014/main" id="{5CA1E9B4-31C8-4680-B4F1-0033BE5BECD1}"/>
              </a:ext>
            </a:extLst>
          </p:cNvPr>
          <p:cNvGrpSpPr/>
          <p:nvPr/>
        </p:nvGrpSpPr>
        <p:grpSpPr>
          <a:xfrm>
            <a:off x="5570291" y="972376"/>
            <a:ext cx="6329609" cy="2727169"/>
            <a:chOff x="6025829" y="1208327"/>
            <a:chExt cx="6027775" cy="2504836"/>
          </a:xfrm>
        </p:grpSpPr>
        <p:graphicFrame>
          <p:nvGraphicFramePr>
            <p:cNvPr id="56" name="对象 55">
              <a:extLst>
                <a:ext uri="{FF2B5EF4-FFF2-40B4-BE49-F238E27FC236}">
                  <a16:creationId xmlns:a16="http://schemas.microsoft.com/office/drawing/2014/main" id="{1AC9B690-5955-4941-8E35-C8EE5B15D1F7}"/>
                </a:ext>
              </a:extLst>
            </p:cNvPr>
            <p:cNvGraphicFramePr>
              <a:graphicFrameLocks noChangeAspect="1"/>
            </p:cNvGraphicFramePr>
            <p:nvPr>
              <p:extLst/>
            </p:nvPr>
          </p:nvGraphicFramePr>
          <p:xfrm>
            <a:off x="6025829" y="1427163"/>
            <a:ext cx="6027775" cy="2286000"/>
          </p:xfrm>
          <a:graphic>
            <a:graphicData uri="http://schemas.openxmlformats.org/presentationml/2006/ole">
              <mc:AlternateContent xmlns:mc="http://schemas.openxmlformats.org/markup-compatibility/2006">
                <mc:Choice xmlns:v="urn:schemas-microsoft-com:vml" Requires="v">
                  <p:oleObj spid="_x0000_s14414" name="Visio" r:id="rId4" imgW="5714847" imgH="2076382" progId="Visio.Drawing.15">
                    <p:embed/>
                  </p:oleObj>
                </mc:Choice>
                <mc:Fallback>
                  <p:oleObj name="Visio" r:id="rId4" imgW="5714847" imgH="2076382" progId="Visio.Drawing.15">
                    <p:embed/>
                    <p:pic>
                      <p:nvPicPr>
                        <p:cNvPr id="56" name="对象 55">
                          <a:extLst>
                            <a:ext uri="{FF2B5EF4-FFF2-40B4-BE49-F238E27FC236}">
                              <a16:creationId xmlns:a16="http://schemas.microsoft.com/office/drawing/2014/main" id="{1AC9B690-5955-4941-8E35-C8EE5B15D1F7}"/>
                            </a:ext>
                          </a:extLst>
                        </p:cNvPr>
                        <p:cNvPicPr/>
                        <p:nvPr/>
                      </p:nvPicPr>
                      <p:blipFill>
                        <a:blip r:embed="rId5"/>
                        <a:stretch>
                          <a:fillRect/>
                        </a:stretch>
                      </p:blipFill>
                      <p:spPr>
                        <a:xfrm>
                          <a:off x="6025829" y="1427163"/>
                          <a:ext cx="6027775" cy="2286000"/>
                        </a:xfrm>
                        <a:prstGeom prst="rect">
                          <a:avLst/>
                        </a:prstGeom>
                      </p:spPr>
                    </p:pic>
                  </p:oleObj>
                </mc:Fallback>
              </mc:AlternateContent>
            </a:graphicData>
          </a:graphic>
        </p:graphicFrame>
        <p:pic>
          <p:nvPicPr>
            <p:cNvPr id="5" name="图片 4">
              <a:extLst>
                <a:ext uri="{FF2B5EF4-FFF2-40B4-BE49-F238E27FC236}">
                  <a16:creationId xmlns:a16="http://schemas.microsoft.com/office/drawing/2014/main" id="{FECFE8C3-CB99-4EA4-80EF-93291410E6FC}"/>
                </a:ext>
              </a:extLst>
            </p:cNvPr>
            <p:cNvPicPr>
              <a:picLocks noChangeAspect="1"/>
            </p:cNvPicPr>
            <p:nvPr/>
          </p:nvPicPr>
          <p:blipFill>
            <a:blip r:embed="rId6"/>
            <a:stretch>
              <a:fillRect/>
            </a:stretch>
          </p:blipFill>
          <p:spPr>
            <a:xfrm>
              <a:off x="8570576" y="1236850"/>
              <a:ext cx="613864" cy="339110"/>
            </a:xfrm>
            <a:prstGeom prst="rect">
              <a:avLst/>
            </a:prstGeom>
          </p:spPr>
        </p:pic>
        <p:pic>
          <p:nvPicPr>
            <p:cNvPr id="60" name="图片 59">
              <a:extLst>
                <a:ext uri="{FF2B5EF4-FFF2-40B4-BE49-F238E27FC236}">
                  <a16:creationId xmlns:a16="http://schemas.microsoft.com/office/drawing/2014/main" id="{C15A9F20-D66C-4475-A38C-33839A164C4C}"/>
                </a:ext>
              </a:extLst>
            </p:cNvPr>
            <p:cNvPicPr>
              <a:picLocks noChangeAspect="1"/>
            </p:cNvPicPr>
            <p:nvPr/>
          </p:nvPicPr>
          <p:blipFill>
            <a:blip r:embed="rId6"/>
            <a:stretch>
              <a:fillRect/>
            </a:stretch>
          </p:blipFill>
          <p:spPr>
            <a:xfrm>
              <a:off x="9519831" y="3018543"/>
              <a:ext cx="613864" cy="339110"/>
            </a:xfrm>
            <a:prstGeom prst="rect">
              <a:avLst/>
            </a:prstGeom>
          </p:spPr>
        </p:pic>
        <p:pic>
          <p:nvPicPr>
            <p:cNvPr id="61" name="图片 60">
              <a:extLst>
                <a:ext uri="{FF2B5EF4-FFF2-40B4-BE49-F238E27FC236}">
                  <a16:creationId xmlns:a16="http://schemas.microsoft.com/office/drawing/2014/main" id="{16C71898-F70B-401F-968C-68CB10A8ECEB}"/>
                </a:ext>
              </a:extLst>
            </p:cNvPr>
            <p:cNvPicPr>
              <a:picLocks noChangeAspect="1"/>
            </p:cNvPicPr>
            <p:nvPr/>
          </p:nvPicPr>
          <p:blipFill>
            <a:blip r:embed="rId6"/>
            <a:stretch>
              <a:fillRect/>
            </a:stretch>
          </p:blipFill>
          <p:spPr>
            <a:xfrm>
              <a:off x="11282833" y="2962110"/>
              <a:ext cx="613864" cy="339110"/>
            </a:xfrm>
            <a:prstGeom prst="rect">
              <a:avLst/>
            </a:prstGeom>
          </p:spPr>
        </p:pic>
        <p:pic>
          <p:nvPicPr>
            <p:cNvPr id="62" name="图片 61">
              <a:extLst>
                <a:ext uri="{FF2B5EF4-FFF2-40B4-BE49-F238E27FC236}">
                  <a16:creationId xmlns:a16="http://schemas.microsoft.com/office/drawing/2014/main" id="{42443132-9ED4-4126-ACE6-1CE18970BCBF}"/>
                </a:ext>
              </a:extLst>
            </p:cNvPr>
            <p:cNvPicPr>
              <a:picLocks noChangeAspect="1"/>
            </p:cNvPicPr>
            <p:nvPr/>
          </p:nvPicPr>
          <p:blipFill>
            <a:blip r:embed="rId6"/>
            <a:stretch>
              <a:fillRect/>
            </a:stretch>
          </p:blipFill>
          <p:spPr>
            <a:xfrm>
              <a:off x="11422255" y="1226865"/>
              <a:ext cx="613864" cy="339110"/>
            </a:xfrm>
            <a:prstGeom prst="rect">
              <a:avLst/>
            </a:prstGeom>
          </p:spPr>
        </p:pic>
        <p:pic>
          <p:nvPicPr>
            <p:cNvPr id="63" name="图片 62">
              <a:extLst>
                <a:ext uri="{FF2B5EF4-FFF2-40B4-BE49-F238E27FC236}">
                  <a16:creationId xmlns:a16="http://schemas.microsoft.com/office/drawing/2014/main" id="{B8930ADD-1BAA-4C34-889B-D2E746990533}"/>
                </a:ext>
              </a:extLst>
            </p:cNvPr>
            <p:cNvPicPr>
              <a:picLocks noChangeAspect="1"/>
            </p:cNvPicPr>
            <p:nvPr/>
          </p:nvPicPr>
          <p:blipFill>
            <a:blip r:embed="rId6"/>
            <a:stretch>
              <a:fillRect/>
            </a:stretch>
          </p:blipFill>
          <p:spPr>
            <a:xfrm>
              <a:off x="6384814" y="1208327"/>
              <a:ext cx="775445" cy="324386"/>
            </a:xfrm>
            <a:prstGeom prst="rect">
              <a:avLst/>
            </a:prstGeom>
          </p:spPr>
        </p:pic>
      </p:grpSp>
      <p:sp>
        <p:nvSpPr>
          <p:cNvPr id="7" name="箭头: 右 6">
            <a:extLst>
              <a:ext uri="{FF2B5EF4-FFF2-40B4-BE49-F238E27FC236}">
                <a16:creationId xmlns:a16="http://schemas.microsoft.com/office/drawing/2014/main" id="{32FF39BF-08A6-4E89-ABF5-EC7BC67E4137}"/>
              </a:ext>
            </a:extLst>
          </p:cNvPr>
          <p:cNvSpPr/>
          <p:nvPr/>
        </p:nvSpPr>
        <p:spPr>
          <a:xfrm>
            <a:off x="4443517" y="2301294"/>
            <a:ext cx="891882" cy="598743"/>
          </a:xfrm>
          <a:prstGeom prst="rightArrow">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graphicFrame>
        <p:nvGraphicFramePr>
          <p:cNvPr id="18" name="对象 17">
            <a:extLst>
              <a:ext uri="{FF2B5EF4-FFF2-40B4-BE49-F238E27FC236}">
                <a16:creationId xmlns:a16="http://schemas.microsoft.com/office/drawing/2014/main" id="{F850D2F5-444F-44D8-B05D-8BD96BA6D12D}"/>
              </a:ext>
            </a:extLst>
          </p:cNvPr>
          <p:cNvGraphicFramePr>
            <a:graphicFrameLocks noChangeAspect="1"/>
          </p:cNvGraphicFramePr>
          <p:nvPr/>
        </p:nvGraphicFramePr>
        <p:xfrm>
          <a:off x="392522" y="2067977"/>
          <a:ext cx="3590925" cy="857250"/>
        </p:xfrm>
        <a:graphic>
          <a:graphicData uri="http://schemas.openxmlformats.org/presentationml/2006/ole">
            <mc:AlternateContent xmlns:mc="http://schemas.openxmlformats.org/markup-compatibility/2006">
              <mc:Choice xmlns:v="urn:schemas-microsoft-com:vml" Requires="v">
                <p:oleObj spid="_x0000_s14415" name="Visio" r:id="rId7" imgW="2714453" imgH="647836" progId="Visio.Drawing.11">
                  <p:embed/>
                </p:oleObj>
              </mc:Choice>
              <mc:Fallback>
                <p:oleObj name="Visio" r:id="rId7" imgW="2714453" imgH="647836" progId="Visio.Drawing.11">
                  <p:embed/>
                  <p:pic>
                    <p:nvPicPr>
                      <p:cNvPr id="18" name="对象 17">
                        <a:extLst>
                          <a:ext uri="{FF2B5EF4-FFF2-40B4-BE49-F238E27FC236}">
                            <a16:creationId xmlns:a16="http://schemas.microsoft.com/office/drawing/2014/main" id="{F850D2F5-444F-44D8-B05D-8BD96BA6D12D}"/>
                          </a:ext>
                        </a:extLst>
                      </p:cNvPr>
                      <p:cNvPicPr>
                        <a:picLocks noChangeAspect="1" noChangeArrowheads="1"/>
                      </p:cNvPicPr>
                      <p:nvPr/>
                    </p:nvPicPr>
                    <p:blipFill>
                      <a:blip r:embed="rId8"/>
                      <a:srcRect/>
                      <a:stretch>
                        <a:fillRect/>
                      </a:stretch>
                    </p:blipFill>
                    <p:spPr bwMode="auto">
                      <a:xfrm>
                        <a:off x="392522" y="2067977"/>
                        <a:ext cx="3590925" cy="85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097314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内容占位符 2">
            <a:extLst>
              <a:ext uri="{FF2B5EF4-FFF2-40B4-BE49-F238E27FC236}">
                <a16:creationId xmlns:a16="http://schemas.microsoft.com/office/drawing/2014/main" id="{6C749EE1-E805-4283-AF62-E98D9D2F329A}"/>
              </a:ext>
            </a:extLst>
          </p:cNvPr>
          <p:cNvSpPr txBox="1">
            <a:spLocks/>
          </p:cNvSpPr>
          <p:nvPr/>
        </p:nvSpPr>
        <p:spPr>
          <a:xfrm>
            <a:off x="696285" y="5024715"/>
            <a:ext cx="11199541" cy="1376776"/>
          </a:xfrm>
          <a:prstGeom prst="rect">
            <a:avLst/>
          </a:prstGeom>
          <a:solidFill>
            <a:schemeClr val="accent6">
              <a:lumMod val="20000"/>
              <a:lumOff val="80000"/>
            </a:schemeClr>
          </a:solidFill>
          <a:ln>
            <a:solidFill>
              <a:schemeClr val="bg1">
                <a:lumMod val="85000"/>
              </a:schemeClr>
            </a:solid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40000"/>
              </a:lnSpc>
              <a:spcBef>
                <a:spcPts val="0"/>
              </a:spcBef>
              <a:buNone/>
            </a:pPr>
            <a:r>
              <a:rPr lang="en-US" altLang="zh-CN" sz="1700" b="1" kern="100" dirty="0">
                <a:cs typeface="+mn-ea"/>
                <a:sym typeface="+mn-lt"/>
              </a:rPr>
              <a:t>Key Work Tasks for 6G:</a:t>
            </a:r>
          </a:p>
          <a:p>
            <a:pPr>
              <a:lnSpc>
                <a:spcPct val="140000"/>
              </a:lnSpc>
              <a:spcBef>
                <a:spcPts val="0"/>
              </a:spcBef>
            </a:pPr>
            <a:r>
              <a:rPr lang="en-US" altLang="zh-CN" sz="1600" dirty="0">
                <a:sym typeface="+mn-ea"/>
              </a:rPr>
              <a:t>Unified data collection framework to support AI/ML related activities e.g. data collection, data storage, data exposure, data privacy and security management, model sharing/delivery, etc. </a:t>
            </a:r>
          </a:p>
          <a:p>
            <a:pPr lvl="1">
              <a:lnSpc>
                <a:spcPct val="140000"/>
              </a:lnSpc>
              <a:spcBef>
                <a:spcPts val="0"/>
              </a:spcBef>
            </a:pPr>
            <a:r>
              <a:rPr lang="en-US" altLang="zh-CN" sz="1600" dirty="0"/>
              <a:t>UE data collection (e.g. for UE side model) and data collection Framework for AI/ML in 5G will be considered.</a:t>
            </a:r>
            <a:endParaRPr lang="en-US" altLang="zh-CN" sz="1600" dirty="0">
              <a:sym typeface="+mn-ea"/>
            </a:endParaRPr>
          </a:p>
        </p:txBody>
      </p:sp>
      <p:sp>
        <p:nvSpPr>
          <p:cNvPr id="16" name="文本框 15">
            <a:extLst>
              <a:ext uri="{FF2B5EF4-FFF2-40B4-BE49-F238E27FC236}">
                <a16:creationId xmlns:a16="http://schemas.microsoft.com/office/drawing/2014/main" id="{C73F7281-FA80-4C73-8352-51F5FCE8107E}"/>
              </a:ext>
            </a:extLst>
          </p:cNvPr>
          <p:cNvSpPr txBox="1"/>
          <p:nvPr/>
        </p:nvSpPr>
        <p:spPr>
          <a:xfrm>
            <a:off x="506445" y="240853"/>
            <a:ext cx="9828792" cy="467629"/>
          </a:xfrm>
          <a:prstGeom prst="rect">
            <a:avLst/>
          </a:prstGeom>
          <a:noFill/>
        </p:spPr>
        <p:txBody>
          <a:bodyPr wrap="square" rtlCol="0">
            <a:spAutoFit/>
          </a:bodyPr>
          <a:lstStyle/>
          <a:p>
            <a:pPr marL="0" marR="0" lvl="0" indent="0" eaLnBrk="1" fontAlgn="auto" latinLnBrk="0" hangingPunct="1">
              <a:lnSpc>
                <a:spcPct val="120000"/>
              </a:lnSpc>
              <a:spcBef>
                <a:spcPts val="0"/>
              </a:spcBef>
              <a:spcAft>
                <a:spcPts val="0"/>
              </a:spcAft>
              <a:buSzTx/>
              <a:tabLst/>
              <a:defRPr/>
            </a:pPr>
            <a:r>
              <a:rPr lang="en-US" altLang="zh-CN" sz="2200" dirty="0">
                <a:solidFill>
                  <a:srgbClr val="000000">
                    <a:lumMod val="75000"/>
                    <a:lumOff val="25000"/>
                  </a:srgbClr>
                </a:solidFill>
                <a:latin typeface="vivo type 简 Heavy" panose="02000900000000000000" pitchFamily="2" charset="-122"/>
                <a:ea typeface="vivo type 简 Heavy" panose="02000900000000000000" pitchFamily="2" charset="-122"/>
                <a:cs typeface="+mj-cs"/>
                <a:sym typeface="+mn-lt"/>
              </a:rPr>
              <a:t>Unified Data collection supporting AIML Activities</a:t>
            </a:r>
          </a:p>
        </p:txBody>
      </p:sp>
      <p:sp>
        <p:nvSpPr>
          <p:cNvPr id="2" name="Rectangle 2">
            <a:extLst>
              <a:ext uri="{FF2B5EF4-FFF2-40B4-BE49-F238E27FC236}">
                <a16:creationId xmlns:a16="http://schemas.microsoft.com/office/drawing/2014/main" id="{98DF13D1-DF90-402F-AEDD-26E279D9772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11">
            <a:extLst>
              <a:ext uri="{FF2B5EF4-FFF2-40B4-BE49-F238E27FC236}">
                <a16:creationId xmlns:a16="http://schemas.microsoft.com/office/drawing/2014/main" id="{7F2000A4-5285-4504-9EFB-7C440A012890}"/>
              </a:ext>
            </a:extLst>
          </p:cNvPr>
          <p:cNvSpPr>
            <a:spLocks noChangeArrowheads="1"/>
          </p:cNvSpPr>
          <p:nvPr/>
        </p:nvSpPr>
        <p:spPr bwMode="auto">
          <a:xfrm>
            <a:off x="-373477" y="2330566"/>
            <a:ext cx="528934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4" name="文本框 3">
            <a:extLst>
              <a:ext uri="{FF2B5EF4-FFF2-40B4-BE49-F238E27FC236}">
                <a16:creationId xmlns:a16="http://schemas.microsoft.com/office/drawing/2014/main" id="{1FA5E9C5-3FB4-45BA-99A3-CA01E7092C23}"/>
              </a:ext>
            </a:extLst>
          </p:cNvPr>
          <p:cNvSpPr txBox="1"/>
          <p:nvPr/>
        </p:nvSpPr>
        <p:spPr>
          <a:xfrm>
            <a:off x="229608" y="4070123"/>
            <a:ext cx="4327064" cy="276999"/>
          </a:xfrm>
          <a:prstGeom prst="rect">
            <a:avLst/>
          </a:prstGeom>
          <a:noFill/>
        </p:spPr>
        <p:txBody>
          <a:bodyPr wrap="square" rtlCol="0">
            <a:spAutoFit/>
          </a:bodyPr>
          <a:lstStyle/>
          <a:p>
            <a:pPr algn="ctr"/>
            <a:r>
              <a:rPr lang="en-US" sz="1200" dirty="0"/>
              <a:t>Fig1: Data collection for 5</a:t>
            </a:r>
            <a:r>
              <a:rPr lang="en-US" altLang="zh-CN" sz="1200" dirty="0"/>
              <a:t>G AI/ML in 5G </a:t>
            </a:r>
            <a:endParaRPr lang="en-US" sz="1200" dirty="0"/>
          </a:p>
        </p:txBody>
      </p:sp>
      <p:sp>
        <p:nvSpPr>
          <p:cNvPr id="59" name="文本框 58">
            <a:extLst>
              <a:ext uri="{FF2B5EF4-FFF2-40B4-BE49-F238E27FC236}">
                <a16:creationId xmlns:a16="http://schemas.microsoft.com/office/drawing/2014/main" id="{9E6FBB28-3B0A-4FE0-B7D8-74BBF04EBCC4}"/>
              </a:ext>
            </a:extLst>
          </p:cNvPr>
          <p:cNvSpPr txBox="1"/>
          <p:nvPr/>
        </p:nvSpPr>
        <p:spPr>
          <a:xfrm>
            <a:off x="6191074" y="4078448"/>
            <a:ext cx="5546527" cy="276999"/>
          </a:xfrm>
          <a:prstGeom prst="rect">
            <a:avLst/>
          </a:prstGeom>
          <a:noFill/>
        </p:spPr>
        <p:txBody>
          <a:bodyPr wrap="square" rtlCol="0">
            <a:spAutoFit/>
          </a:bodyPr>
          <a:lstStyle/>
          <a:p>
            <a:pPr algn="ctr"/>
            <a:r>
              <a:rPr lang="en-US" sz="1200" dirty="0"/>
              <a:t>Fig2: Unified Data collection for Multi purpose e.g. AIML sensing </a:t>
            </a:r>
          </a:p>
        </p:txBody>
      </p:sp>
      <p:sp>
        <p:nvSpPr>
          <p:cNvPr id="7" name="箭头: 右 6">
            <a:extLst>
              <a:ext uri="{FF2B5EF4-FFF2-40B4-BE49-F238E27FC236}">
                <a16:creationId xmlns:a16="http://schemas.microsoft.com/office/drawing/2014/main" id="{32FF39BF-08A6-4E89-ABF5-EC7BC67E4137}"/>
              </a:ext>
            </a:extLst>
          </p:cNvPr>
          <p:cNvSpPr/>
          <p:nvPr/>
        </p:nvSpPr>
        <p:spPr>
          <a:xfrm>
            <a:off x="4443517" y="2410351"/>
            <a:ext cx="665378" cy="598743"/>
          </a:xfrm>
          <a:prstGeom prst="rightArrow">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graphicFrame>
        <p:nvGraphicFramePr>
          <p:cNvPr id="20" name="对象 19">
            <a:extLst>
              <a:ext uri="{FF2B5EF4-FFF2-40B4-BE49-F238E27FC236}">
                <a16:creationId xmlns:a16="http://schemas.microsoft.com/office/drawing/2014/main" id="{63A7F270-9FC9-4F5F-9CB8-63B22FEBDBAB}"/>
              </a:ext>
            </a:extLst>
          </p:cNvPr>
          <p:cNvGraphicFramePr>
            <a:graphicFrameLocks noChangeAspect="1"/>
          </p:cNvGraphicFramePr>
          <p:nvPr>
            <p:extLst>
              <p:ext uri="{D42A27DB-BD31-4B8C-83A1-F6EECF244321}">
                <p14:modId xmlns:p14="http://schemas.microsoft.com/office/powerpoint/2010/main" val="3179204915"/>
              </p:ext>
            </p:extLst>
          </p:nvPr>
        </p:nvGraphicFramePr>
        <p:xfrm>
          <a:off x="5214662" y="1058392"/>
          <a:ext cx="6806761" cy="2941044"/>
        </p:xfrm>
        <a:graphic>
          <a:graphicData uri="http://schemas.openxmlformats.org/presentationml/2006/ole">
            <mc:AlternateContent xmlns:mc="http://schemas.openxmlformats.org/markup-compatibility/2006">
              <mc:Choice xmlns:v="urn:schemas-microsoft-com:vml" Requires="v">
                <p:oleObj spid="_x0000_s15401" name="Visio" r:id="rId4" imgW="6143606" imgH="2295593" progId="Visio.Drawing.15">
                  <p:embed/>
                </p:oleObj>
              </mc:Choice>
              <mc:Fallback>
                <p:oleObj name="Visio" r:id="rId4" imgW="6143606" imgH="2295593" progId="Visio.Drawing.15">
                  <p:embed/>
                  <p:pic>
                    <p:nvPicPr>
                      <p:cNvPr id="97" name="对象 96">
                        <a:extLst>
                          <a:ext uri="{FF2B5EF4-FFF2-40B4-BE49-F238E27FC236}">
                            <a16:creationId xmlns:a16="http://schemas.microsoft.com/office/drawing/2014/main" id="{DCF50779-6F2E-4DC1-8CC8-4F0FA00D6361}"/>
                          </a:ext>
                        </a:extLst>
                      </p:cNvPr>
                      <p:cNvPicPr/>
                      <p:nvPr/>
                    </p:nvPicPr>
                    <p:blipFill>
                      <a:blip r:embed="rId5"/>
                      <a:stretch>
                        <a:fillRect/>
                      </a:stretch>
                    </p:blipFill>
                    <p:spPr>
                      <a:xfrm>
                        <a:off x="5214662" y="1058392"/>
                        <a:ext cx="6806761" cy="2941044"/>
                      </a:xfrm>
                      <a:prstGeom prst="rect">
                        <a:avLst/>
                      </a:prstGeom>
                    </p:spPr>
                  </p:pic>
                </p:oleObj>
              </mc:Fallback>
            </mc:AlternateContent>
          </a:graphicData>
        </a:graphic>
      </p:graphicFrame>
      <p:pic>
        <p:nvPicPr>
          <p:cNvPr id="21" name="图片 20">
            <a:extLst>
              <a:ext uri="{FF2B5EF4-FFF2-40B4-BE49-F238E27FC236}">
                <a16:creationId xmlns:a16="http://schemas.microsoft.com/office/drawing/2014/main" id="{9A73300D-84ED-45CD-B4B8-AE8D53660118}"/>
              </a:ext>
            </a:extLst>
          </p:cNvPr>
          <p:cNvPicPr>
            <a:picLocks noChangeAspect="1"/>
          </p:cNvPicPr>
          <p:nvPr/>
        </p:nvPicPr>
        <p:blipFill>
          <a:blip r:embed="rId6"/>
          <a:stretch>
            <a:fillRect/>
          </a:stretch>
        </p:blipFill>
        <p:spPr>
          <a:xfrm>
            <a:off x="272443" y="1535187"/>
            <a:ext cx="3989806" cy="2164358"/>
          </a:xfrm>
          <a:prstGeom prst="rect">
            <a:avLst/>
          </a:prstGeom>
        </p:spPr>
      </p:pic>
    </p:spTree>
    <p:extLst>
      <p:ext uri="{BB962C8B-B14F-4D97-AF65-F5344CB8AC3E}">
        <p14:creationId xmlns:p14="http://schemas.microsoft.com/office/powerpoint/2010/main" val="233776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内容占位符 2">
            <a:extLst>
              <a:ext uri="{FF2B5EF4-FFF2-40B4-BE49-F238E27FC236}">
                <a16:creationId xmlns:a16="http://schemas.microsoft.com/office/drawing/2014/main" id="{6C749EE1-E805-4283-AF62-E98D9D2F329A}"/>
              </a:ext>
            </a:extLst>
          </p:cNvPr>
          <p:cNvSpPr txBox="1">
            <a:spLocks/>
          </p:cNvSpPr>
          <p:nvPr/>
        </p:nvSpPr>
        <p:spPr>
          <a:xfrm>
            <a:off x="519954" y="4546123"/>
            <a:ext cx="11125706" cy="2019268"/>
          </a:xfrm>
          <a:prstGeom prst="rect">
            <a:avLst/>
          </a:prstGeom>
          <a:solidFill>
            <a:schemeClr val="accent6">
              <a:lumMod val="20000"/>
              <a:lumOff val="80000"/>
            </a:schemeClr>
          </a:solidFill>
          <a:ln>
            <a:solidFill>
              <a:schemeClr val="bg1">
                <a:lumMod val="8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40000"/>
              </a:lnSpc>
              <a:spcBef>
                <a:spcPts val="0"/>
              </a:spcBef>
              <a:buNone/>
            </a:pPr>
            <a:r>
              <a:rPr lang="en-US" altLang="zh-CN" sz="1700" b="1" kern="100" dirty="0">
                <a:cs typeface="+mn-ea"/>
                <a:sym typeface="+mn-lt"/>
              </a:rPr>
              <a:t>Key Work Tasks for 6G:</a:t>
            </a:r>
          </a:p>
          <a:p>
            <a:pPr>
              <a:lnSpc>
                <a:spcPct val="140000"/>
              </a:lnSpc>
              <a:spcBef>
                <a:spcPts val="0"/>
              </a:spcBef>
            </a:pPr>
            <a:r>
              <a:rPr lang="en-US" altLang="zh-CN" sz="1600" dirty="0">
                <a:solidFill>
                  <a:schemeClr val="dk1"/>
                </a:solidFill>
                <a:sym typeface="微软雅黑" panose="020B0503020204020204" pitchFamily="34" charset="-122"/>
              </a:rPr>
              <a:t>Unified AI/ML Framework across SA/RAN including </a:t>
            </a:r>
          </a:p>
          <a:p>
            <a:pPr lvl="1">
              <a:lnSpc>
                <a:spcPct val="140000"/>
              </a:lnSpc>
              <a:spcBef>
                <a:spcPts val="0"/>
              </a:spcBef>
            </a:pPr>
            <a:r>
              <a:rPr lang="en-US" altLang="zh-CN" sz="1400" dirty="0">
                <a:solidFill>
                  <a:schemeClr val="dk1"/>
                </a:solidFill>
                <a:sym typeface="微软雅黑" panose="020B0503020204020204" pitchFamily="34" charset="-122"/>
              </a:rPr>
              <a:t>Unified AI/ML terminology</a:t>
            </a:r>
          </a:p>
          <a:p>
            <a:pPr lvl="1">
              <a:lnSpc>
                <a:spcPct val="140000"/>
              </a:lnSpc>
              <a:spcBef>
                <a:spcPts val="0"/>
              </a:spcBef>
            </a:pPr>
            <a:r>
              <a:rPr lang="en-US" altLang="zh-CN" sz="1400" dirty="0">
                <a:solidFill>
                  <a:schemeClr val="dk1"/>
                </a:solidFill>
                <a:sym typeface="微软雅黑" panose="020B0503020204020204" pitchFamily="34" charset="-122"/>
              </a:rPr>
              <a:t>Unified AI/ML feature Alignment </a:t>
            </a:r>
          </a:p>
          <a:p>
            <a:pPr lvl="1">
              <a:lnSpc>
                <a:spcPct val="140000"/>
              </a:lnSpc>
              <a:spcBef>
                <a:spcPts val="0"/>
              </a:spcBef>
            </a:pPr>
            <a:r>
              <a:rPr lang="en-US" altLang="zh-CN" sz="1400" dirty="0">
                <a:solidFill>
                  <a:schemeClr val="dk1"/>
                </a:solidFill>
                <a:sym typeface="微软雅黑" panose="020B0503020204020204" pitchFamily="34" charset="-122"/>
              </a:rPr>
              <a:t>Unified AIML lifecycle management</a:t>
            </a:r>
          </a:p>
          <a:p>
            <a:pPr lvl="1">
              <a:lnSpc>
                <a:spcPct val="140000"/>
              </a:lnSpc>
              <a:spcBef>
                <a:spcPts val="0"/>
              </a:spcBef>
            </a:pPr>
            <a:r>
              <a:rPr lang="en-US" altLang="zh-CN" sz="1400" dirty="0">
                <a:solidFill>
                  <a:schemeClr val="dk1"/>
                </a:solidFill>
                <a:sym typeface="微软雅黑" panose="020B0503020204020204" pitchFamily="34" charset="-122"/>
              </a:rPr>
              <a:t>….</a:t>
            </a:r>
          </a:p>
        </p:txBody>
      </p:sp>
      <p:sp>
        <p:nvSpPr>
          <p:cNvPr id="16" name="文本框 15">
            <a:extLst>
              <a:ext uri="{FF2B5EF4-FFF2-40B4-BE49-F238E27FC236}">
                <a16:creationId xmlns:a16="http://schemas.microsoft.com/office/drawing/2014/main" id="{C73F7281-FA80-4C73-8352-51F5FCE8107E}"/>
              </a:ext>
            </a:extLst>
          </p:cNvPr>
          <p:cNvSpPr txBox="1"/>
          <p:nvPr/>
        </p:nvSpPr>
        <p:spPr>
          <a:xfrm>
            <a:off x="506445" y="240853"/>
            <a:ext cx="9828792" cy="424732"/>
          </a:xfrm>
          <a:prstGeom prst="rect">
            <a:avLst/>
          </a:prstGeom>
          <a:noFill/>
        </p:spPr>
        <p:txBody>
          <a:bodyPr wrap="square" rtlCol="0">
            <a:spAutoFit/>
          </a:bodyPr>
          <a:lstStyle/>
          <a:p>
            <a:pPr>
              <a:lnSpc>
                <a:spcPct val="90000"/>
              </a:lnSpc>
              <a:spcBef>
                <a:spcPts val="1000"/>
              </a:spcBef>
            </a:pPr>
            <a:r>
              <a:rPr kumimoji="1" lang="en-US" altLang="zh-CN" sz="2400" b="1" dirty="0">
                <a:ln w="3175" cap="flat" cmpd="sng">
                  <a:solidFill>
                    <a:prstClr val="white">
                      <a:alpha val="3921"/>
                    </a:prstClr>
                  </a:solidFill>
                  <a:prstDash val="solid"/>
                </a:ln>
                <a:ea typeface="나눔스퀘어 ExtraBold" panose="020B0600000101010101" pitchFamily="50" charset="-127"/>
              </a:rPr>
              <a:t>Study on 3GPP AI/ML Consistency Alignment in SA Plenary </a:t>
            </a:r>
          </a:p>
        </p:txBody>
      </p:sp>
      <p:sp>
        <p:nvSpPr>
          <p:cNvPr id="2" name="Rectangle 2">
            <a:extLst>
              <a:ext uri="{FF2B5EF4-FFF2-40B4-BE49-F238E27FC236}">
                <a16:creationId xmlns:a16="http://schemas.microsoft.com/office/drawing/2014/main" id="{98DF13D1-DF90-402F-AEDD-26E279D9772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11">
            <a:extLst>
              <a:ext uri="{FF2B5EF4-FFF2-40B4-BE49-F238E27FC236}">
                <a16:creationId xmlns:a16="http://schemas.microsoft.com/office/drawing/2014/main" id="{7F2000A4-5285-4504-9EFB-7C440A012890}"/>
              </a:ext>
            </a:extLst>
          </p:cNvPr>
          <p:cNvSpPr>
            <a:spLocks noChangeArrowheads="1"/>
          </p:cNvSpPr>
          <p:nvPr/>
        </p:nvSpPr>
        <p:spPr bwMode="auto">
          <a:xfrm>
            <a:off x="-373477" y="2330566"/>
            <a:ext cx="528934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11" name="矩形 10">
            <a:extLst>
              <a:ext uri="{FF2B5EF4-FFF2-40B4-BE49-F238E27FC236}">
                <a16:creationId xmlns:a16="http://schemas.microsoft.com/office/drawing/2014/main" id="{617BC5A4-F6CD-4109-A6B6-4B726B9D7D22}"/>
              </a:ext>
            </a:extLst>
          </p:cNvPr>
          <p:cNvSpPr/>
          <p:nvPr/>
        </p:nvSpPr>
        <p:spPr>
          <a:xfrm>
            <a:off x="530176" y="979783"/>
            <a:ext cx="11029220" cy="2900794"/>
          </a:xfrm>
          <a:prstGeom prst="rect">
            <a:avLst/>
          </a:prstGeom>
        </p:spPr>
        <p:txBody>
          <a:bodyPr wrap="square">
            <a:spAutoFit/>
          </a:bodyPr>
          <a:lstStyle/>
          <a:p>
            <a:pPr marL="285750" indent="-285750" hangingPunct="0">
              <a:spcAft>
                <a:spcPts val="900"/>
              </a:spcAft>
              <a:buFont typeface="Arial" panose="020B0604020202020204" pitchFamily="34" charset="0"/>
              <a:buChar char="•"/>
            </a:pPr>
            <a:r>
              <a:rPr lang="en-US" sz="2000" dirty="0">
                <a:latin typeface="Times New Roman" panose="02020603050405020304" pitchFamily="18" charset="0"/>
              </a:rPr>
              <a:t>In Rel-18 and Rel-19, most working groups in TSG SA, CT and RAN have already performed SIs and/or have WIs relating to the AI/ML topic and </a:t>
            </a:r>
            <a:r>
              <a:rPr lang="en-GB" sz="2000" dirty="0">
                <a:latin typeface="Times New Roman" panose="02020603050405020304" pitchFamily="18" charset="0"/>
              </a:rPr>
              <a:t>misalignments/inconsistencies may exist among 3GPP working groups</a:t>
            </a:r>
            <a:endParaRPr lang="en-US" sz="2000" dirty="0">
              <a:latin typeface="Times New Roman" panose="02020603050405020304" pitchFamily="18" charset="0"/>
            </a:endParaRPr>
          </a:p>
          <a:p>
            <a:pPr marL="285750" indent="-285750" hangingPunct="0">
              <a:spcAft>
                <a:spcPts val="900"/>
              </a:spcAft>
              <a:buFont typeface="Arial" panose="020B0604020202020204" pitchFamily="34" charset="0"/>
              <a:buChar char="•"/>
            </a:pPr>
            <a:r>
              <a:rPr lang="en-US" sz="2000" dirty="0">
                <a:latin typeface="Times New Roman" panose="02020603050405020304" pitchFamily="18" charset="0"/>
              </a:rPr>
              <a:t>The study will investigate ongoing AI/ML work in TSG CT, TSG RAN and TSG SA Working Groups and identify instances of any potential misalignment and/or inconsistencies and provide information on any potential outcome to the respective WGs to resolve any issues</a:t>
            </a:r>
          </a:p>
          <a:p>
            <a:pPr marL="285750" indent="-285750" hangingPunct="0">
              <a:spcAft>
                <a:spcPts val="900"/>
              </a:spcAft>
              <a:buFont typeface="Arial" panose="020B0604020202020204" pitchFamily="34" charset="0"/>
              <a:buChar char="•"/>
            </a:pPr>
            <a:r>
              <a:rPr lang="en-US" sz="2000" dirty="0">
                <a:latin typeface="Times New Roman" panose="02020603050405020304" pitchFamily="18" charset="0"/>
              </a:rPr>
              <a:t>The study is led by TSG SA in close collaboration and inputs from TSG CT/TSG RAN</a:t>
            </a:r>
          </a:p>
          <a:p>
            <a:pPr hangingPunct="0">
              <a:spcAft>
                <a:spcPts val="900"/>
              </a:spcAft>
            </a:pPr>
            <a:r>
              <a:rPr lang="en-US" sz="2000" dirty="0">
                <a:latin typeface="Times New Roman" panose="02020603050405020304" pitchFamily="18" charset="0"/>
              </a:rPr>
              <a:t>Note: see approved SID at </a:t>
            </a:r>
            <a:r>
              <a:rPr lang="en-US" dirty="0">
                <a:hlinkClick r:id="rId3"/>
              </a:rPr>
              <a:t>SP-241368.zip</a:t>
            </a:r>
            <a:r>
              <a:rPr lang="en-US" dirty="0"/>
              <a:t> </a:t>
            </a:r>
            <a:r>
              <a:rPr lang="en-US" sz="2000" dirty="0">
                <a:latin typeface="Times New Roman" panose="02020603050405020304" pitchFamily="18" charset="0"/>
              </a:rPr>
              <a:t>and TR report at </a:t>
            </a:r>
            <a:r>
              <a:rPr lang="en-US" dirty="0">
                <a:hlinkClick r:id="rId4"/>
              </a:rPr>
              <a:t>TR 22.850</a:t>
            </a:r>
            <a:endParaRPr lang="en-US" sz="2000" dirty="0">
              <a:latin typeface="Times New Roman" panose="02020603050405020304" pitchFamily="18" charset="0"/>
            </a:endParaRPr>
          </a:p>
        </p:txBody>
      </p:sp>
    </p:spTree>
    <p:extLst>
      <p:ext uri="{BB962C8B-B14F-4D97-AF65-F5344CB8AC3E}">
        <p14:creationId xmlns:p14="http://schemas.microsoft.com/office/powerpoint/2010/main" val="1403029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dcmitype/"/>
    <ds:schemaRef ds:uri="http://schemas.microsoft.com/office/2006/documentManagement/types"/>
    <ds:schemaRef ds:uri="http://purl.org/dc/elements/1.1/"/>
    <ds:schemaRef ds:uri="http://schemas.microsoft.com/office/infopath/2007/PartnerControls"/>
    <ds:schemaRef ds:uri="http://www.w3.org/XML/1998/namespace"/>
    <ds:schemaRef ds:uri="280d8efa-eff2-4910-88d2-79ca146720c4"/>
    <ds:schemaRef ds:uri="679a257e-872f-4c98-9e8a-0a9c104f72cd"/>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8330</TotalTime>
  <Words>1874</Words>
  <Application>Microsoft Office PowerPoint</Application>
  <PresentationFormat>宽屏</PresentationFormat>
  <Paragraphs>215</Paragraphs>
  <Slides>11</Slides>
  <Notes>10</Notes>
  <HiddenSlides>0</HiddenSlides>
  <MMClips>0</MMClips>
  <ScaleCrop>false</ScaleCrop>
  <HeadingPairs>
    <vt:vector size="8" baseType="variant">
      <vt:variant>
        <vt:lpstr>已用的字体</vt:lpstr>
      </vt:variant>
      <vt:variant>
        <vt:i4>27</vt:i4>
      </vt:variant>
      <vt:variant>
        <vt:lpstr>主题</vt:lpstr>
      </vt:variant>
      <vt:variant>
        <vt:i4>2</vt:i4>
      </vt:variant>
      <vt:variant>
        <vt:lpstr>嵌入 OLE 服务器</vt:lpstr>
      </vt:variant>
      <vt:variant>
        <vt:i4>1</vt:i4>
      </vt:variant>
      <vt:variant>
        <vt:lpstr>幻灯片标题</vt:lpstr>
      </vt:variant>
      <vt:variant>
        <vt:i4>11</vt:i4>
      </vt:variant>
    </vt:vector>
  </HeadingPairs>
  <TitlesOfParts>
    <vt:vector size="41" baseType="lpstr">
      <vt:lpstr>Arial </vt:lpstr>
      <vt:lpstr>FrutigerNext LT Regular</vt:lpstr>
      <vt:lpstr>Helvetica Neue</vt:lpstr>
      <vt:lpstr>Helvetica Neue Medium</vt:lpstr>
      <vt:lpstr>Malgun Gothic</vt:lpstr>
      <vt:lpstr>MS PGothic</vt:lpstr>
      <vt:lpstr>OPPOSans B</vt:lpstr>
      <vt:lpstr>OPPOSans R</vt:lpstr>
      <vt:lpstr>vivo type CNS</vt:lpstr>
      <vt:lpstr>vivo type CNS Light</vt:lpstr>
      <vt:lpstr>vivo type CN简 Bold</vt:lpstr>
      <vt:lpstr>vivo type CN简 Light</vt:lpstr>
      <vt:lpstr>vivo type CN简 Regular</vt:lpstr>
      <vt:lpstr>vivo type 简 Heavy</vt:lpstr>
      <vt:lpstr>vivo type 简 Regular</vt:lpstr>
      <vt:lpstr>等线</vt:lpstr>
      <vt:lpstr>方正兰亭黑简体</vt:lpstr>
      <vt:lpstr>나눔스퀘어 ExtraBold</vt:lpstr>
      <vt:lpstr>华文细黑</vt:lpstr>
      <vt:lpstr>思源黑体 CN Regular</vt:lpstr>
      <vt:lpstr>宋体</vt:lpstr>
      <vt:lpstr>微软雅黑</vt:lpstr>
      <vt:lpstr>Arial</vt:lpstr>
      <vt:lpstr>Calibri</vt:lpstr>
      <vt:lpstr>Calibri Light</vt:lpstr>
      <vt:lpstr>Times New Roman</vt:lpstr>
      <vt:lpstr>Wingdings</vt:lpstr>
      <vt:lpstr>Office Theme</vt:lpstr>
      <vt:lpstr>1_Office 主题</vt:lpstr>
      <vt:lpstr>Visio</vt:lpstr>
      <vt:lpstr>vivo view on 6G AIML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721</cp:revision>
  <dcterms:created xsi:type="dcterms:W3CDTF">2010-02-05T13:52:04Z</dcterms:created>
  <dcterms:modified xsi:type="dcterms:W3CDTF">2025-03-28T10:42:01Z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