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61" r:id="rId4"/>
    <p:sldId id="266" r:id="rId5"/>
    <p:sldId id="268" r:id="rId6"/>
    <p:sldId id="269" r:id="rId7"/>
    <p:sldId id="267"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tblBg/>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158" d="100"/>
          <a:sy n="158" d="100"/>
        </p:scale>
        <p:origin x="174" y="252"/>
      </p:cViewPr>
      <p:guideLst/>
    </p:cSldViewPr>
  </p:slideViewPr>
  <p:notesTextViewPr>
    <p:cViewPr>
      <p:scale>
        <a:sx n="1" d="1"/>
        <a:sy n="1" d="1"/>
      </p:scale>
      <p:origin x="0" y="0"/>
    </p:cViewPr>
  </p:notesTextViewPr>
  <p:notesViewPr>
    <p:cSldViewPr snapToGrid="0">
      <p:cViewPr varScale="1">
        <p:scale>
          <a:sx n="111" d="100"/>
          <a:sy n="111" d="100"/>
        </p:scale>
        <p:origin x="4986"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60387"/>
            <a:ext cx="10515600" cy="1130301"/>
          </a:xfrm>
          <a:prstGeom prst="rect">
            <a:avLst/>
          </a:prstGeom>
          <a:noFill/>
          <a:ln>
            <a:noFill/>
          </a:ln>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a:spLocks noChangeArrowheads="1"/>
          </p:cNvSpPr>
          <p:nvPr userDrawn="1"/>
        </p:nvSpPr>
        <p:spPr bwMode="auto">
          <a:xfrm>
            <a:off x="11191875" y="6592888"/>
            <a:ext cx="987425" cy="214312"/>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srcRect/>
          <a:stretch>
            <a:fillRect/>
          </a:stretch>
        </p:blipFill>
        <p:spPr bwMode="auto">
          <a:xfrm>
            <a:off x="9867900" y="476250"/>
            <a:ext cx="1408113" cy="819150"/>
          </a:xfrm>
          <a:prstGeom prst="rect">
            <a:avLst/>
          </a:prstGeom>
          <a:noFill/>
          <a:ln>
            <a:noFill/>
          </a:ln>
        </p:spPr>
      </p:pic>
      <p:sp>
        <p:nvSpPr>
          <p:cNvPr id="1034" name="TextBox 2"/>
          <p:cNvSpPr>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p:cNvSpPr>
            <a:spLocks noChangeArrowheads="1"/>
          </p:cNvSpPr>
          <p:nvPr userDrawn="1"/>
        </p:nvSpPr>
        <p:spPr bwMode="auto">
          <a:xfrm>
            <a:off x="133350" y="36513"/>
            <a:ext cx="3999379" cy="738664"/>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 SE, Apr 07 – 11, 2025</a:t>
            </a:r>
          </a:p>
          <a:p>
            <a:pPr eaLnBrk="1" hangingPunct="1">
              <a:defRPr/>
            </a:pPr>
            <a:endParaRPr lang="sv-SE" altLang="en-US" sz="1400" b="1" dirty="0">
              <a:latin typeface="Arial "/>
            </a:endParaRPr>
          </a:p>
        </p:txBody>
      </p:sp>
      <p:sp>
        <p:nvSpPr>
          <p:cNvPr id="13" name="Text Box 14"/>
          <p:cNvSpPr>
            <a:spLocks noChangeArrowheads="1"/>
          </p:cNvSpPr>
          <p:nvPr userDrawn="1"/>
        </p:nvSpPr>
        <p:spPr bwMode="auto">
          <a:xfrm>
            <a:off x="9308757" y="133350"/>
            <a:ext cx="2045043" cy="307777"/>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S2-2503541</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791255" y="2558142"/>
            <a:ext cx="10577029" cy="1211035"/>
          </a:xfrm>
          <a:prstGeom prst="rect">
            <a:avLst/>
          </a:prstGeom>
        </p:spPr>
        <p:txBody>
          <a:bodyPr/>
          <a:lstStyle/>
          <a:p>
            <a:pPr algn="ctr"/>
            <a:r>
              <a:rPr lang="en-GB" sz="4000" dirty="0"/>
              <a:t>UE and network Coordinated Computing in 6GS</a:t>
            </a:r>
            <a:endParaRPr sz="4000" dirty="0"/>
          </a:p>
        </p:txBody>
      </p:sp>
      <p:sp>
        <p:nvSpPr>
          <p:cNvPr id="5123" name="Text Placeholder 2"/>
          <p:cNvSpPr>
            <a:spLocks noGrp="1"/>
          </p:cNvSpPr>
          <p:nvPr>
            <p:ph type="body" idx="4294967295"/>
          </p:nvPr>
        </p:nvSpPr>
        <p:spPr bwMode="auto">
          <a:xfrm>
            <a:off x="1671636" y="4630284"/>
            <a:ext cx="8793859" cy="1500187"/>
          </a:xfrm>
          <a:prstGeom prst="rect">
            <a:avLst/>
          </a:prstGeom>
        </p:spPr>
        <p:txBody>
          <a:bodyPr/>
          <a:lstStyle/>
          <a:p>
            <a:pPr marL="0" indent="0">
              <a:buFontTx/>
              <a:buNone/>
            </a:pPr>
            <a:endParaRPr dirty="0"/>
          </a:p>
          <a:p>
            <a:pPr marL="0" indent="0" algn="ctr">
              <a:buFontTx/>
              <a:buNone/>
            </a:pPr>
            <a:r>
              <a:rPr lang="en-GB" sz="2000" dirty="0"/>
              <a:t>OPPO, China Unicom, LG Electronics, CATT</a:t>
            </a:r>
            <a:r>
              <a:rPr lang="en-US" sz="2000" dirty="0"/>
              <a:t>, CMCC</a:t>
            </a:r>
            <a:r>
              <a:rPr lang="en-HK" sz="2000" dirty="0"/>
              <a:t>,</a:t>
            </a:r>
            <a:r>
              <a:rPr lang="zh-CN" altLang="en-US" sz="2000" dirty="0"/>
              <a:t> </a:t>
            </a:r>
            <a:r>
              <a:rPr lang="en-HK" altLang="zh-CN" sz="2000" dirty="0"/>
              <a:t>vivo, SKT, China Telecom</a:t>
            </a:r>
            <a:endParaRPr sz="2000" dirty="0"/>
          </a:p>
          <a:p>
            <a:pPr marL="0" indent="0">
              <a:buFontTx/>
              <a:buNone/>
            </a:pPr>
            <a:endParaRPr lang="en-GB"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71550" y="560387"/>
            <a:ext cx="9753600" cy="1130301"/>
          </a:xfrm>
        </p:spPr>
        <p:txBody>
          <a:bodyPr/>
          <a:lstStyle/>
          <a:p>
            <a:r>
              <a:rPr lang="en-US" altLang="zh-CN" sz="3200" dirty="0"/>
              <a:t>Why UE and network Coordinated Computing is needed?</a:t>
            </a:r>
            <a:endParaRPr lang="en-GB" altLang="en-US" sz="3200" dirty="0"/>
          </a:p>
        </p:txBody>
      </p:sp>
      <p:sp>
        <p:nvSpPr>
          <p:cNvPr id="6147" name="Content Placeholder 2"/>
          <p:cNvSpPr>
            <a:spLocks noGrp="1"/>
          </p:cNvSpPr>
          <p:nvPr>
            <p:ph idx="1"/>
          </p:nvPr>
        </p:nvSpPr>
        <p:spPr bwMode="auto">
          <a:xfrm>
            <a:off x="315884" y="1825625"/>
            <a:ext cx="11150138" cy="4351338"/>
          </a:xfrm>
          <a:prstGeom prst="rect">
            <a:avLst/>
          </a:prstGeom>
        </p:spPr>
        <p:txBody>
          <a:bodyPr/>
          <a:lstStyle/>
          <a:p>
            <a:pPr marL="457200" indent="-457200">
              <a:buFont typeface="Arial" panose="020B0604020202020204" pitchFamily="34" charset="0"/>
              <a:buChar char="•"/>
            </a:pPr>
            <a:r>
              <a:rPr lang="en-US" altLang="zh-CN" sz="1600" b="1" dirty="0">
                <a:solidFill>
                  <a:schemeClr val="tx1"/>
                </a:solidFill>
              </a:rPr>
              <a:t>Edge Computing business model (“To B” only) in 5G has </a:t>
            </a:r>
            <a:r>
              <a:rPr lang="en-US" altLang="zh-CN" sz="1600" b="1" dirty="0"/>
              <a:t>not been shown as a very successful commercial case</a:t>
            </a:r>
            <a:r>
              <a:rPr lang="en-US" altLang="zh-CN" sz="1600" b="1" dirty="0">
                <a:solidFill>
                  <a:schemeClr val="tx1"/>
                </a:solidFill>
              </a:rPr>
              <a:t>, the Computing/EC design should cover both “To C” and “To B” models in 6GS.</a:t>
            </a:r>
            <a:endParaRPr lang="en-HK" sz="1600" b="1" dirty="0">
              <a:solidFill>
                <a:schemeClr val="tx1"/>
              </a:solidFill>
            </a:endParaRPr>
          </a:p>
          <a:p>
            <a:pPr marL="457200" indent="-457200">
              <a:buFont typeface="Arial" panose="020B0604020202020204" pitchFamily="34" charset="0"/>
              <a:buChar char="•"/>
            </a:pPr>
            <a:r>
              <a:rPr lang="en-HK" sz="1600" dirty="0">
                <a:solidFill>
                  <a:schemeClr val="tx1"/>
                </a:solidFill>
              </a:rPr>
              <a:t>Delay time is a key factor influencing User Experience.</a:t>
            </a:r>
          </a:p>
          <a:p>
            <a:pPr marL="457200" indent="-457200">
              <a:buFont typeface="Arial" panose="020B0604020202020204" pitchFamily="34" charset="0"/>
              <a:buChar char="•"/>
            </a:pPr>
            <a:r>
              <a:rPr lang="en-HK" sz="1600" dirty="0">
                <a:solidFill>
                  <a:schemeClr val="tx1"/>
                </a:solidFill>
              </a:rPr>
              <a:t>For the new delay sensitive services (e.g. Intent-based AI chatting, online gaming, XR), delay time comprises connectivity delay time and computing delay time.</a:t>
            </a:r>
          </a:p>
          <a:p>
            <a:pPr marL="457200" indent="-457200">
              <a:buFont typeface="Arial" panose="020B0604020202020204" pitchFamily="34" charset="0"/>
              <a:buChar char="•"/>
            </a:pPr>
            <a:r>
              <a:rPr lang="en-HK" sz="1600" dirty="0">
                <a:solidFill>
                  <a:schemeClr val="tx1"/>
                </a:solidFill>
              </a:rPr>
              <a:t>The legacy QoS design in previous generations (i.e. 4G and 5G) only addresses the connectivity delay time, while the new services are emerging, computing delay time becomes more critical for the computing centric services.</a:t>
            </a:r>
          </a:p>
          <a:p>
            <a:pPr marL="457200" indent="-457200">
              <a:buFont typeface="Arial" panose="020B0604020202020204" pitchFamily="34" charset="0"/>
              <a:buChar char="•"/>
            </a:pPr>
            <a:r>
              <a:rPr lang="en-HK" sz="1600" dirty="0">
                <a:solidFill>
                  <a:schemeClr val="tx1"/>
                </a:solidFill>
              </a:rPr>
              <a:t>6G system </a:t>
            </a:r>
            <a:r>
              <a:rPr lang="en-HK" sz="1600" dirty="0"/>
              <a:t>design should aim to coordinate the communication and computing resource allocation between the UE and 6G network to satisfy the overall latency requirement (i.e. round-trip latency plus computing latency) for new emerging services. </a:t>
            </a:r>
          </a:p>
          <a:p>
            <a:pPr marL="457200" indent="-457200">
              <a:buFont typeface="Arial" panose="020B0604020202020204" pitchFamily="34" charset="0"/>
              <a:buChar char="•"/>
            </a:pPr>
            <a:r>
              <a:rPr lang="en-HK" sz="1600" dirty="0">
                <a:solidFill>
                  <a:srgbClr val="FF0000"/>
                </a:solidFill>
              </a:rPr>
              <a:t>6G Network Functions should be able to support in-network Computing for new emerging services, e.g., Intent-based AI chatting, online immersive gaming, XR media computing, by using high-performance network resources (e.g. </a:t>
            </a:r>
            <a:r>
              <a:rPr lang="en-HK" sz="1600" dirty="0" err="1">
                <a:solidFill>
                  <a:srgbClr val="FF0000"/>
                </a:solidFill>
              </a:rPr>
              <a:t>xPUs</a:t>
            </a:r>
            <a:r>
              <a:rPr lang="en-HK" sz="1600" dirty="0">
                <a:solidFill>
                  <a:srgbClr val="FF0000"/>
                </a:solidFill>
              </a:rPr>
              <a:t>), to increase the user experience.</a:t>
            </a:r>
          </a:p>
          <a:p>
            <a:pPr marL="457200" indent="-457200">
              <a:buFont typeface="Arial" panose="020B0604020202020204" pitchFamily="34" charset="0"/>
              <a:buChar char="•"/>
            </a:pPr>
            <a:r>
              <a:rPr lang="en-HK" sz="1600" dirty="0">
                <a:solidFill>
                  <a:schemeClr val="tx1"/>
                </a:solidFill>
              </a:rPr>
              <a:t>Coordinated computing requires the whole ecosystem (i.e. Device vendor, Device Chipset vendor, Service Provider, Network vendor, Mobile Network Operator) to get involved to provide </a:t>
            </a:r>
            <a:r>
              <a:rPr lang="en-HK" sz="1600" b="1" dirty="0">
                <a:solidFill>
                  <a:schemeClr val="tx1"/>
                </a:solidFill>
              </a:rPr>
              <a:t>differentiated user experience for comprehensive new services</a:t>
            </a:r>
            <a:r>
              <a:rPr lang="en-HK" sz="1600" dirty="0">
                <a:solidFill>
                  <a:schemeClr val="tx1"/>
                </a:solidFill>
              </a:rPr>
              <a:t>.</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Title 1"/>
          <p:cNvSpPr>
            <a:spLocks noGrp="1"/>
          </p:cNvSpPr>
          <p:nvPr>
            <p:ph type="title"/>
          </p:nvPr>
        </p:nvSpPr>
        <p:spPr bwMode="auto">
          <a:xfrm>
            <a:off x="838198" y="560385"/>
            <a:ext cx="10515600" cy="881970"/>
          </a:xfrm>
          <a:prstGeom prst="rect">
            <a:avLst/>
          </a:prstGeom>
          <a:noFill/>
        </p:spPr>
        <p:txBody>
          <a:bodyPr/>
          <a:lstStyle/>
          <a:p>
            <a:pPr marL="0" marR="0" indent="0" algn="l" defTabSz="914400" rtl="0">
              <a:lnSpc>
                <a:spcPct val="90000"/>
              </a:lnSpc>
              <a:spcBef>
                <a:spcPts val="0"/>
              </a:spcBef>
              <a:spcAft>
                <a:spcPts val="0"/>
              </a:spcAft>
              <a:tabLst/>
              <a:defRPr lang="en-GB" sz="4400" b="0" i="0" u="none" strike="noStrike" cap="none" spc="0">
                <a:solidFill>
                  <a:srgbClr val="000000"/>
                </a:solidFill>
                <a:latin typeface="Calibri Light"/>
                <a:ea typeface=""/>
                <a:cs typeface=""/>
              </a:defRPr>
            </a:pPr>
            <a:r>
              <a:rPr lang="en-US" altLang="zh-CN" sz="3600" dirty="0"/>
              <a:t>UE and network</a:t>
            </a:r>
            <a:r>
              <a:rPr sz="3600" dirty="0"/>
              <a:t> Coordinated Computing</a:t>
            </a:r>
          </a:p>
        </p:txBody>
      </p:sp>
      <p:pic>
        <p:nvPicPr>
          <p:cNvPr id="7175" name="Picture 7174"/>
          <p:cNvPicPr/>
          <p:nvPr/>
        </p:nvPicPr>
        <p:blipFill>
          <a:blip r:embed="rId2"/>
          <a:stretch>
            <a:fillRect/>
          </a:stretch>
        </p:blipFill>
        <p:spPr bwMode="auto">
          <a:xfrm>
            <a:off x="5957732" y="2096819"/>
            <a:ext cx="5900410" cy="4095894"/>
          </a:xfrm>
          <a:prstGeom prst="rect">
            <a:avLst/>
          </a:prstGeom>
        </p:spPr>
      </p:pic>
      <p:sp>
        <p:nvSpPr>
          <p:cNvPr id="7176" name="Rectangle 7175"/>
          <p:cNvSpPr/>
          <p:nvPr/>
        </p:nvSpPr>
        <p:spPr bwMode="auto">
          <a:xfrm>
            <a:off x="275066" y="1957795"/>
            <a:ext cx="5501043" cy="384720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sz="2000" b="1" i="0" u="none" strike="noStrike" dirty="0">
                <a:solidFill>
                  <a:srgbClr val="000000"/>
                </a:solidFill>
                <a:latin typeface="OPPOSans M"/>
                <a:ea typeface="OPPOSans M"/>
                <a:cs typeface="OPPOSans M"/>
              </a:rPr>
              <a:t>Potential new functionality in 6GS:</a:t>
            </a:r>
            <a:endParaRPr dirty="0"/>
          </a:p>
          <a:p>
            <a:pPr marL="261850" indent="-261850">
              <a:buAutoNum type="arabicPeriod"/>
            </a:pPr>
            <a:r>
              <a:rPr sz="1600" b="0" i="0" u="none" strike="noStrike" dirty="0">
                <a:solidFill>
                  <a:srgbClr val="000000"/>
                </a:solidFill>
                <a:latin typeface="Helvetica Neue Medium"/>
                <a:ea typeface="Helvetica Neue Medium"/>
                <a:cs typeface="Helvetica Neue Medium"/>
              </a:rPr>
              <a:t>Provide Computing Resource offloading to network as a service to UE under the control of MNO network;</a:t>
            </a:r>
          </a:p>
          <a:p>
            <a:pPr marL="261850" indent="-261850">
              <a:buAutoNum type="arabicPeriod"/>
            </a:pPr>
            <a:r>
              <a:rPr sz="1600" b="0" i="0" u="none" strike="noStrike" dirty="0">
                <a:solidFill>
                  <a:srgbClr val="000000"/>
                </a:solidFill>
                <a:latin typeface="Helvetica Neue Medium"/>
                <a:ea typeface="Helvetica Neue Medium"/>
                <a:cs typeface="Helvetica Neue Medium"/>
              </a:rPr>
              <a:t>Support the (re-)discovery of Computing Resource Offloading Function by the UE in 6GS;</a:t>
            </a:r>
          </a:p>
          <a:p>
            <a:pPr marL="261850" indent="-261850">
              <a:buAutoNum type="arabicPeriod"/>
            </a:pPr>
            <a:r>
              <a:rPr sz="1600" b="0" i="0" u="none" strike="noStrike" dirty="0">
                <a:solidFill>
                  <a:srgbClr val="000000"/>
                </a:solidFill>
                <a:latin typeface="Helvetica Neue Medium"/>
                <a:ea typeface="Helvetica Neue Medium"/>
                <a:cs typeface="Helvetica Neue Medium"/>
              </a:rPr>
              <a:t>Support Computing resource management with a new NF or Session Management Function in core network;</a:t>
            </a:r>
          </a:p>
          <a:p>
            <a:pPr marL="261850" indent="-261850">
              <a:buAutoNum type="arabicPeriod"/>
            </a:pPr>
            <a:r>
              <a:rPr sz="1600" b="0" i="0" u="none" strike="noStrike" dirty="0">
                <a:solidFill>
                  <a:srgbClr val="000000"/>
                </a:solidFill>
                <a:latin typeface="Helvetica Neue Medium"/>
                <a:ea typeface="Helvetica Neue Medium"/>
                <a:cs typeface="Helvetica Neue Medium"/>
              </a:rPr>
              <a:t>Support UP Function (e.g. PSA UPF, L-PSA UPF, etc.) (re)selection by leveraging Computing resource;</a:t>
            </a:r>
          </a:p>
          <a:p>
            <a:pPr marL="261850" indent="-261850">
              <a:buAutoNum type="arabicPeriod"/>
            </a:pPr>
            <a:r>
              <a:rPr sz="1600" b="0" i="0" u="none" strike="noStrike" dirty="0">
                <a:solidFill>
                  <a:srgbClr val="000000"/>
                </a:solidFill>
                <a:latin typeface="Helvetica Neue Medium"/>
                <a:ea typeface="Helvetica Neue Medium"/>
                <a:cs typeface="Helvetica Neue Medium"/>
              </a:rPr>
              <a:t>Allocate Computing resource as reserved resource to application during Session Management, which can be triggered by UE or AF during Session Manage Establishment or Modification procedure</a:t>
            </a:r>
            <a:r>
              <a:rPr lang="en-HK" sz="1600" dirty="0">
                <a:solidFill>
                  <a:srgbClr val="000000"/>
                </a:solidFill>
                <a:latin typeface="Helvetica Neue Medium"/>
                <a:ea typeface="Helvetica Neue Medium"/>
                <a:cs typeface="Helvetica Neue Medium"/>
              </a:rPr>
              <a:t>;</a:t>
            </a:r>
            <a:endParaRPr lang="en-HK" sz="1600" b="0" i="0" u="none" strike="noStrike" dirty="0">
              <a:solidFill>
                <a:srgbClr val="000000"/>
              </a:solidFill>
              <a:latin typeface="Helvetica Neue Medium"/>
              <a:ea typeface="Helvetica Neue Medium"/>
              <a:cs typeface="Helvetica Neue Medium"/>
            </a:endParaRPr>
          </a:p>
          <a:p>
            <a:pPr marL="261850" indent="-261850">
              <a:buAutoNum type="arabicPeriod"/>
            </a:pPr>
            <a:r>
              <a:rPr lang="en-HK" sz="1600" b="0" i="0" u="none" strike="noStrike" dirty="0">
                <a:solidFill>
                  <a:srgbClr val="000000"/>
                </a:solidFill>
                <a:latin typeface="Helvetica Neue Medium"/>
                <a:ea typeface="Helvetica Neue Medium"/>
                <a:cs typeface="Helvetica Neue Medium"/>
              </a:rPr>
              <a:t>UE knows where, when and how to request Computing support from network.</a:t>
            </a:r>
            <a:endParaRPr sz="1600" b="0" i="0" u="none" strike="noStrike" dirty="0">
              <a:solidFill>
                <a:srgbClr val="000000"/>
              </a:solidFill>
              <a:latin typeface="Helvetica Neue Medium"/>
              <a:ea typeface="Helvetica Neue Medium"/>
              <a:cs typeface="Helvetica Neue Medium"/>
            </a:endParaRPr>
          </a:p>
        </p:txBody>
      </p:sp>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Content Placeholder 2"/>
          <p:cNvSpPr>
            <a:spLocks noGrp="1"/>
          </p:cNvSpPr>
          <p:nvPr>
            <p:ph idx="1"/>
          </p:nvPr>
        </p:nvSpPr>
        <p:spPr bwMode="auto">
          <a:xfrm>
            <a:off x="838200" y="3020785"/>
            <a:ext cx="10515600" cy="2039937"/>
          </a:xfrm>
          <a:prstGeom prst="rect">
            <a:avLst/>
          </a:prstGeom>
          <a:noFill/>
        </p:spPr>
        <p:txBody>
          <a:bodyPr/>
          <a:lstStyle/>
          <a:p>
            <a:pPr marL="0" marR="0" indent="0" algn="ctr" defTabSz="914400" rtl="0">
              <a:lnSpc>
                <a:spcPct val="90000"/>
              </a:lnSpc>
              <a:spcBef>
                <a:spcPts val="1000"/>
              </a:spcBef>
              <a:spcAft>
                <a:spcPts val="0"/>
              </a:spcAft>
              <a:buNone/>
              <a:tabLst/>
              <a:defRPr lang="en-GB" sz="2800" b="0" i="0" u="none" strike="noStrike" cap="none" spc="0">
                <a:solidFill>
                  <a:srgbClr val="000000"/>
                </a:solidFill>
                <a:latin typeface="Calibri"/>
                <a:ea typeface=""/>
                <a:cs typeface=""/>
              </a:defRPr>
            </a:pPr>
            <a:r>
              <a:rPr lang="en-US" sz="6000" dirty="0"/>
              <a:t>Backup</a:t>
            </a:r>
          </a:p>
          <a:p>
            <a:pPr marL="0" marR="0" indent="0" algn="ctr" defTabSz="914400" rtl="0">
              <a:lnSpc>
                <a:spcPct val="90000"/>
              </a:lnSpc>
              <a:spcBef>
                <a:spcPts val="1000"/>
              </a:spcBef>
              <a:spcAft>
                <a:spcPts val="0"/>
              </a:spcAft>
              <a:buNone/>
              <a:tabLst/>
              <a:defRPr lang="en-GB" sz="2800" b="0" i="0" u="none" strike="noStrike" cap="none" spc="0">
                <a:solidFill>
                  <a:srgbClr val="000000"/>
                </a:solidFill>
                <a:latin typeface="Calibri"/>
                <a:ea typeface=""/>
                <a:cs typeface=""/>
              </a:defRPr>
            </a:pPr>
            <a:endParaRPr lang="en-US" sz="4000" dirty="0"/>
          </a:p>
          <a:p>
            <a:pPr marL="0" marR="0" indent="0" algn="ctr" defTabSz="914400" rtl="0">
              <a:lnSpc>
                <a:spcPct val="90000"/>
              </a:lnSpc>
              <a:spcBef>
                <a:spcPts val="1000"/>
              </a:spcBef>
              <a:spcAft>
                <a:spcPts val="0"/>
              </a:spcAft>
              <a:buNone/>
              <a:tabLst/>
              <a:defRPr lang="en-GB" sz="2800" b="0" i="0" u="none" strike="noStrike" cap="none" spc="0">
                <a:solidFill>
                  <a:srgbClr val="000000"/>
                </a:solidFill>
                <a:latin typeface="Calibri"/>
                <a:ea typeface=""/>
                <a:cs typeface=""/>
              </a:defRPr>
            </a:pPr>
            <a:r>
              <a:rPr lang="en-US" sz="2400" dirty="0"/>
              <a:t>The use cases for new business models will be discussed in SA1 in May</a:t>
            </a:r>
          </a:p>
        </p:txBody>
      </p:sp>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71550" y="560387"/>
            <a:ext cx="9753600" cy="1130301"/>
          </a:xfrm>
        </p:spPr>
        <p:txBody>
          <a:bodyPr/>
          <a:lstStyle/>
          <a:p>
            <a:r>
              <a:rPr lang="en-HK" sz="3600" dirty="0"/>
              <a:t>Business Models for 6G Coordinated Computing - 1</a:t>
            </a:r>
            <a:endParaRPr lang="en-GB" altLang="en-US" sz="3600" dirty="0"/>
          </a:p>
        </p:txBody>
      </p:sp>
      <p:sp>
        <p:nvSpPr>
          <p:cNvPr id="6147" name="Content Placeholder 2"/>
          <p:cNvSpPr>
            <a:spLocks noGrp="1"/>
          </p:cNvSpPr>
          <p:nvPr>
            <p:ph idx="1"/>
          </p:nvPr>
        </p:nvSpPr>
        <p:spPr bwMode="auto">
          <a:xfrm>
            <a:off x="315884" y="1825625"/>
            <a:ext cx="11150138" cy="4351338"/>
          </a:xfrm>
          <a:prstGeom prst="rect">
            <a:avLst/>
          </a:prstGeom>
        </p:spPr>
        <p:txBody>
          <a:bodyPr/>
          <a:lstStyle/>
          <a:p>
            <a:pPr marL="457200" indent="-457200">
              <a:buFont typeface="Arial" panose="020B0604020202020204" pitchFamily="34" charset="0"/>
              <a:buChar char="•"/>
            </a:pPr>
            <a:r>
              <a:rPr lang="en-HK" sz="1800" b="1" dirty="0">
                <a:solidFill>
                  <a:schemeClr val="tx1"/>
                </a:solidFill>
              </a:rPr>
              <a:t>Model A (Semi-dynamic, monthly based charging model):</a:t>
            </a:r>
          </a:p>
          <a:p>
            <a:pPr marL="1727200" lvl="1" indent="-457200">
              <a:buFont typeface="Arial" panose="020B0604020202020204" pitchFamily="34" charset="0"/>
              <a:buChar char="•"/>
            </a:pPr>
            <a:r>
              <a:rPr lang="en-HK" sz="1800" dirty="0">
                <a:solidFill>
                  <a:schemeClr val="tx1"/>
                </a:solidFill>
              </a:rPr>
              <a:t>Bob is playing XX service (</a:t>
            </a:r>
            <a:r>
              <a:rPr lang="en-HK" sz="1800" b="1" dirty="0">
                <a:solidFill>
                  <a:schemeClr val="tx1"/>
                </a:solidFill>
              </a:rPr>
              <a:t>e.g. XR/online immersive gaming/Intention based AI chatting</a:t>
            </a:r>
            <a:r>
              <a:rPr lang="en-HK" sz="1800" dirty="0">
                <a:solidFill>
                  <a:schemeClr val="tx1"/>
                </a:solidFill>
              </a:rPr>
              <a:t>, etc.) via public cellular network (e.g. PLMN A), the XX client in Bob’s device detects the low quality of user experience caused by delay. </a:t>
            </a:r>
          </a:p>
          <a:p>
            <a:pPr marL="1727200" lvl="1" indent="-457200">
              <a:buFont typeface="Arial" panose="020B0604020202020204" pitchFamily="34" charset="0"/>
              <a:buChar char="•"/>
            </a:pPr>
            <a:r>
              <a:rPr lang="en-HK" sz="1800" dirty="0">
                <a:solidFill>
                  <a:schemeClr val="tx1"/>
                </a:solidFill>
              </a:rPr>
              <a:t>The XX client communicates with its server about the low </a:t>
            </a:r>
            <a:r>
              <a:rPr lang="en-HK" sz="1800" dirty="0" err="1">
                <a:solidFill>
                  <a:schemeClr val="tx1"/>
                </a:solidFill>
              </a:rPr>
              <a:t>QoE</a:t>
            </a:r>
            <a:r>
              <a:rPr lang="en-HK" sz="1800" dirty="0">
                <a:solidFill>
                  <a:schemeClr val="tx1"/>
                </a:solidFill>
              </a:rPr>
              <a:t> under the PLMN A and is aware that PLMN supports Computing/Edge Computing via SLA, then the XX client notifies Bob about a 1-day free trial/monthly payment plan to use Computing/Edge Computing.</a:t>
            </a:r>
          </a:p>
          <a:p>
            <a:pPr marL="1727200" lvl="1" indent="-457200">
              <a:buFont typeface="Arial" panose="020B0604020202020204" pitchFamily="34" charset="0"/>
              <a:buChar char="•"/>
            </a:pPr>
            <a:r>
              <a:rPr lang="en-HK" sz="1800" dirty="0">
                <a:solidFill>
                  <a:schemeClr val="tx1"/>
                </a:solidFill>
              </a:rPr>
              <a:t>Bob accepts the 1-day free trial and the XX client requests Bob’s device to use a PDU Session supporting Computing/Edge Computing based on the UE Policy in the device.</a:t>
            </a:r>
          </a:p>
          <a:p>
            <a:pPr marL="1727200" lvl="1" indent="-457200">
              <a:buFont typeface="Arial" panose="020B0604020202020204" pitchFamily="34" charset="0"/>
              <a:buChar char="•"/>
            </a:pPr>
            <a:r>
              <a:rPr lang="en-HK" sz="1800" dirty="0">
                <a:solidFill>
                  <a:schemeClr val="tx1"/>
                </a:solidFill>
              </a:rPr>
              <a:t>After trying Computing/Edge Computing for 1-day, if Bob feels better gaming experience with Computing/Edge Computing is worthy of buying a monthly based plan, he can go for it.</a:t>
            </a:r>
          </a:p>
          <a:p>
            <a:pPr lvl="1" indent="0">
              <a:buNone/>
            </a:pPr>
            <a:endParaRPr lang="en-HK" sz="1800" dirty="0">
              <a:solidFill>
                <a:srgbClr val="FF0000"/>
              </a:solidFill>
            </a:endParaRPr>
          </a:p>
          <a:p>
            <a:pPr lvl="1" indent="0">
              <a:buNone/>
            </a:pPr>
            <a:r>
              <a:rPr lang="en-HK" sz="1800" dirty="0">
                <a:solidFill>
                  <a:srgbClr val="FF0000"/>
                </a:solidFill>
              </a:rPr>
              <a:t>By providing Computing/Edge Computing infrastructure, the PLMN A operator can charge the XX SP via properly configuring the UE Policy in Bob’s device. By enabling the usage of UE Policy in the device, the device vendor can share the revenue with XX SP or PLMN A via SLA. Another benefit for UE is to save UE battery and leverage the computing capability limitation at the UE side.</a:t>
            </a:r>
            <a:endParaRPr lang="en-HK" sz="1800" b="1" dirty="0">
              <a:solidFill>
                <a:schemeClr val="tx1"/>
              </a:solidFill>
            </a:endParaRPr>
          </a:p>
        </p:txBody>
      </p:sp>
    </p:spTree>
    <p:extLst>
      <p:ext uri="{BB962C8B-B14F-4D97-AF65-F5344CB8AC3E}">
        <p14:creationId xmlns:p14="http://schemas.microsoft.com/office/powerpoint/2010/main" val="294295705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71550" y="560387"/>
            <a:ext cx="9753600" cy="1130301"/>
          </a:xfrm>
        </p:spPr>
        <p:txBody>
          <a:bodyPr/>
          <a:lstStyle/>
          <a:p>
            <a:r>
              <a:rPr lang="en-HK" sz="3600" dirty="0"/>
              <a:t>Business Models for 6G Coordinated Computing - 2</a:t>
            </a:r>
            <a:endParaRPr lang="en-GB" altLang="en-US" sz="3600" dirty="0"/>
          </a:p>
        </p:txBody>
      </p:sp>
      <p:sp>
        <p:nvSpPr>
          <p:cNvPr id="6147" name="Content Placeholder 2"/>
          <p:cNvSpPr>
            <a:spLocks noGrp="1"/>
          </p:cNvSpPr>
          <p:nvPr>
            <p:ph idx="1"/>
          </p:nvPr>
        </p:nvSpPr>
        <p:spPr bwMode="auto">
          <a:xfrm>
            <a:off x="315884" y="1825625"/>
            <a:ext cx="11150138" cy="4351338"/>
          </a:xfrm>
          <a:prstGeom prst="rect">
            <a:avLst/>
          </a:prstGeom>
        </p:spPr>
        <p:txBody>
          <a:bodyPr/>
          <a:lstStyle/>
          <a:p>
            <a:pPr marL="457200" indent="-457200">
              <a:buFont typeface="Arial" panose="020B0604020202020204" pitchFamily="34" charset="0"/>
              <a:buChar char="•"/>
            </a:pPr>
            <a:r>
              <a:rPr lang="en-HK" sz="1400" b="1" dirty="0">
                <a:solidFill>
                  <a:schemeClr val="tx1"/>
                </a:solidFill>
              </a:rPr>
              <a:t>Model </a:t>
            </a:r>
            <a:r>
              <a:rPr lang="en-US" altLang="zh-CN" sz="1400" b="1" dirty="0">
                <a:solidFill>
                  <a:schemeClr val="tx1"/>
                </a:solidFill>
              </a:rPr>
              <a:t>B</a:t>
            </a:r>
            <a:r>
              <a:rPr lang="en-HK" sz="1400" b="1" dirty="0">
                <a:solidFill>
                  <a:schemeClr val="tx1"/>
                </a:solidFill>
              </a:rPr>
              <a:t> (Dynamic, duration based charging model):</a:t>
            </a:r>
          </a:p>
          <a:p>
            <a:pPr marL="1727200" lvl="1" indent="-457200">
              <a:buFont typeface="Arial" panose="020B0604020202020204" pitchFamily="34" charset="0"/>
              <a:buChar char="•"/>
            </a:pPr>
            <a:r>
              <a:rPr lang="en-HK" sz="1400" dirty="0">
                <a:solidFill>
                  <a:schemeClr val="tx1"/>
                </a:solidFill>
              </a:rPr>
              <a:t>Bob subscribes with PLMN A to use PDU Session supporting Computing/Edge Computing for several online immersive gaming services to improve user experience, PLMN A can charge Bob based on duration of the services using the Computing/Edge Computing. The according UE Policy is provisioned to Bob’s device after successful subscription in case dedicated PDU Session supporting Computing/Edge Computing is required. </a:t>
            </a:r>
          </a:p>
          <a:p>
            <a:pPr marL="1727200" lvl="1" indent="-457200">
              <a:buFont typeface="Arial" panose="020B0604020202020204" pitchFamily="34" charset="0"/>
              <a:buChar char="•"/>
            </a:pPr>
            <a:r>
              <a:rPr lang="en-HK" sz="1400" dirty="0">
                <a:solidFill>
                  <a:schemeClr val="tx1"/>
                </a:solidFill>
              </a:rPr>
              <a:t>When Bob is playing XX service (</a:t>
            </a:r>
            <a:r>
              <a:rPr lang="en-HK" sz="1400" b="1" dirty="0">
                <a:solidFill>
                  <a:schemeClr val="tx1"/>
                </a:solidFill>
              </a:rPr>
              <a:t>e.g. XR/online immersive gaming/Intention based AI chatting</a:t>
            </a:r>
            <a:r>
              <a:rPr lang="en-HK" sz="1400" dirty="0">
                <a:solidFill>
                  <a:schemeClr val="tx1"/>
                </a:solidFill>
              </a:rPr>
              <a:t>, etc.) via public cellular network (e.g. PLMN A), the XX client in Bob’s Device detects the low quality of user experience caused by delay in rush hour. </a:t>
            </a:r>
          </a:p>
          <a:p>
            <a:pPr marL="1727200" lvl="1" indent="-457200">
              <a:buFont typeface="Arial" panose="020B0604020202020204" pitchFamily="34" charset="0"/>
              <a:buChar char="•"/>
            </a:pPr>
            <a:r>
              <a:rPr lang="en-HK" sz="1400" dirty="0">
                <a:solidFill>
                  <a:schemeClr val="tx1"/>
                </a:solidFill>
              </a:rPr>
              <a:t>The XX client communicates with its server about the low </a:t>
            </a:r>
            <a:r>
              <a:rPr lang="en-HK" sz="1400" dirty="0" err="1">
                <a:solidFill>
                  <a:schemeClr val="tx1"/>
                </a:solidFill>
              </a:rPr>
              <a:t>QoE</a:t>
            </a:r>
            <a:r>
              <a:rPr lang="en-HK" sz="1400" dirty="0">
                <a:solidFill>
                  <a:schemeClr val="tx1"/>
                </a:solidFill>
              </a:rPr>
              <a:t> under the PLMN A and is aware that PLMN supports Computing/Edge Computing via SLA, then the XX client notifies Bob about the expected duration for rush hour.</a:t>
            </a:r>
          </a:p>
          <a:p>
            <a:pPr marL="1727200" lvl="1" indent="-457200">
              <a:buFont typeface="Arial" panose="020B0604020202020204" pitchFamily="34" charset="0"/>
              <a:buChar char="•"/>
            </a:pPr>
            <a:r>
              <a:rPr lang="en-HK" sz="1400" dirty="0">
                <a:solidFill>
                  <a:schemeClr val="tx1"/>
                </a:solidFill>
              </a:rPr>
              <a:t>Bob acknowledges the notification from the XX client and accepts the request from the XX client to use a PDU Session supporting Computing/Edge Computing for a computing duration based on the UE Policy provisioned in the device.</a:t>
            </a:r>
          </a:p>
          <a:p>
            <a:pPr marL="1727200" lvl="1" indent="-457200">
              <a:buFont typeface="Arial" panose="020B0604020202020204" pitchFamily="34" charset="0"/>
              <a:buChar char="•"/>
            </a:pPr>
            <a:r>
              <a:rPr lang="en-HK" sz="1400" dirty="0">
                <a:solidFill>
                  <a:schemeClr val="tx1"/>
                </a:solidFill>
              </a:rPr>
              <a:t>When then rush hour </a:t>
            </a:r>
            <a:r>
              <a:rPr lang="en-US" altLang="zh-CN" sz="1400" dirty="0">
                <a:solidFill>
                  <a:schemeClr val="tx1"/>
                </a:solidFill>
              </a:rPr>
              <a:t>passes away, the XX service is switched back to a bearer not requiring Computing/Edge Computing support</a:t>
            </a:r>
            <a:r>
              <a:rPr lang="en-HK" sz="1400" dirty="0">
                <a:solidFill>
                  <a:schemeClr val="tx1"/>
                </a:solidFill>
              </a:rPr>
              <a:t>.</a:t>
            </a:r>
          </a:p>
          <a:p>
            <a:pPr lvl="1" indent="0">
              <a:buNone/>
            </a:pPr>
            <a:endParaRPr lang="en-HK" sz="1400" dirty="0">
              <a:solidFill>
                <a:srgbClr val="FF0000"/>
              </a:solidFill>
            </a:endParaRPr>
          </a:p>
          <a:p>
            <a:pPr lvl="1" indent="0">
              <a:buNone/>
            </a:pPr>
            <a:r>
              <a:rPr lang="en-HK" sz="1400" dirty="0">
                <a:solidFill>
                  <a:srgbClr val="FF0000"/>
                </a:solidFill>
              </a:rPr>
              <a:t>By providing Computing/Edge Computing infrastructure, the PLMN A operator can charge bob based on the duration of using a PDU Session or a bearer requiring Computing/Edge Computing support. By enabling the dynamic request to use Computing/Edge Computing, the device vendor and XX SP can share partial of the revenue with PLMN A operator via SLA. Another benefit for UE is to save UE battery and leverage the computing capability limitation at the UE side.</a:t>
            </a:r>
            <a:endParaRPr lang="en-HK" sz="1400" dirty="0">
              <a:solidFill>
                <a:schemeClr val="tx1"/>
              </a:solidFill>
            </a:endParaRPr>
          </a:p>
        </p:txBody>
      </p:sp>
    </p:spTree>
    <p:extLst>
      <p:ext uri="{BB962C8B-B14F-4D97-AF65-F5344CB8AC3E}">
        <p14:creationId xmlns:p14="http://schemas.microsoft.com/office/powerpoint/2010/main" val="122135857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Content Placeholder 2"/>
          <p:cNvSpPr>
            <a:spLocks noGrp="1"/>
          </p:cNvSpPr>
          <p:nvPr>
            <p:ph idx="1"/>
          </p:nvPr>
        </p:nvSpPr>
        <p:spPr bwMode="auto">
          <a:xfrm>
            <a:off x="838200" y="3020785"/>
            <a:ext cx="10515600" cy="2039937"/>
          </a:xfrm>
          <a:prstGeom prst="rect">
            <a:avLst/>
          </a:prstGeom>
          <a:noFill/>
        </p:spPr>
        <p:txBody>
          <a:bodyPr/>
          <a:lstStyle/>
          <a:p>
            <a:pPr marL="0" marR="0" indent="0" algn="ctr" defTabSz="914400" rtl="0">
              <a:lnSpc>
                <a:spcPct val="90000"/>
              </a:lnSpc>
              <a:spcBef>
                <a:spcPts val="1000"/>
              </a:spcBef>
              <a:spcAft>
                <a:spcPts val="0"/>
              </a:spcAft>
              <a:buNone/>
              <a:tabLst/>
              <a:defRPr lang="en-GB" sz="2800" b="0" i="0" u="none" strike="noStrike" cap="none" spc="0">
                <a:solidFill>
                  <a:srgbClr val="000000"/>
                </a:solidFill>
                <a:latin typeface="Calibri"/>
                <a:ea typeface=""/>
                <a:cs typeface=""/>
              </a:defRPr>
            </a:pPr>
            <a:r>
              <a:rPr lang="en-US" sz="4000"/>
              <a:t>Thank you!</a:t>
            </a:r>
          </a:p>
        </p:txBody>
      </p:sp>
    </p:spTree>
    <p:extLst>
      <p:ext uri="{BB962C8B-B14F-4D97-AF65-F5344CB8AC3E}">
        <p14:creationId xmlns:p14="http://schemas.microsoft.com/office/powerpoint/2010/main" val="2559200436"/>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TotalTime>
  <Words>1033</Words>
  <Application>Microsoft Office PowerPoint</Application>
  <PresentationFormat>Widescreen</PresentationFormat>
  <Paragraphs>40</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 </vt:lpstr>
      <vt:lpstr>Helvetica Neue Medium</vt:lpstr>
      <vt:lpstr>OPPOSans M</vt:lpstr>
      <vt:lpstr>Arial</vt:lpstr>
      <vt:lpstr>Calibri</vt:lpstr>
      <vt:lpstr>Calibri Light</vt:lpstr>
      <vt:lpstr>Times New Roman</vt:lpstr>
      <vt:lpstr>Office Theme</vt:lpstr>
      <vt:lpstr>UE and network Coordinated Computing in 6GS</vt:lpstr>
      <vt:lpstr>Why UE and network Coordinated Computing is needed?</vt:lpstr>
      <vt:lpstr>UE and network Coordinated Computing</vt:lpstr>
      <vt:lpstr>PowerPoint Presentation</vt:lpstr>
      <vt:lpstr>Business Models for 6G Coordinated Computing - 1</vt:lpstr>
      <vt:lpstr>Business Models for 6G Coordinated Computing - 2</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OPPO View on 6G SID WTs</dc:title>
  <dc:creator>Changhong Shan</dc:creator>
  <cp:lastModifiedBy>Changhong Shan</cp:lastModifiedBy>
  <cp:revision>18</cp:revision>
  <dcterms:modified xsi:type="dcterms:W3CDTF">2025-03-28T09:15:37Z</dcterms:modified>
</cp:coreProperties>
</file>