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9" r:id="rId7"/>
    <p:sldId id="368" r:id="rId8"/>
    <p:sldId id="365" r:id="rId9"/>
    <p:sldId id="367" r:id="rId10"/>
    <p:sldId id="366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5" autoAdjust="0"/>
    <p:restoredTop sz="93991" autoAdjust="0"/>
  </p:normalViewPr>
  <p:slideViewPr>
    <p:cSldViewPr snapToGrid="0">
      <p:cViewPr varScale="1">
        <p:scale>
          <a:sx n="114" d="100"/>
          <a:sy n="114" d="100"/>
        </p:scale>
        <p:origin x="1640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4CE22-CDFD-B946-E9B1-0FD1DC4AC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0CE21E-F701-012A-C23C-F02FD2DDFD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F55E9A-0FE4-D6D8-3733-44E1521F00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1E42C-A8A1-583B-9C91-607C86F79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7378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96944-A71C-550E-23DB-204116FA1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B100F7-AB29-7E48-656C-0CC068DE2B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64EF40-4973-1220-A273-952F3D221B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F178C-7224-4960-6F2A-F17946CD17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2278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3GPP TSG SA WG2 Meeting #168	</a:t>
            </a:r>
          </a:p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Goteborg, Sweden, Apr 07 – 11, 2025</a:t>
            </a:r>
          </a:p>
          <a:p>
            <a:pPr eaLnBrk="1" hangingPunct="1">
              <a:defRPr/>
            </a:pP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S2-2503412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7338" y="2002631"/>
            <a:ext cx="7886700" cy="1770583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Apple’s View on 6G SID Scope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557338" y="535781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Apple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786" y="518346"/>
            <a:ext cx="10515600" cy="1130301"/>
          </a:xfrm>
        </p:spPr>
        <p:txBody>
          <a:bodyPr/>
          <a:lstStyle/>
          <a:p>
            <a:r>
              <a:rPr lang="en-GB" altLang="en-US" dirty="0"/>
              <a:t>6G System Architecture Design Principles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442" y="1777499"/>
            <a:ext cx="10515600" cy="4827838"/>
          </a:xfrm>
        </p:spPr>
        <p:txBody>
          <a:bodyPr/>
          <a:lstStyle/>
          <a:p>
            <a:r>
              <a:rPr lang="en-GB" altLang="en-US" dirty="0"/>
              <a:t> 6G System Architecture is an evolution of 5GS to support 6G RAN</a:t>
            </a:r>
          </a:p>
          <a:p>
            <a:pPr lvl="1"/>
            <a:r>
              <a:rPr lang="en-GB" altLang="en-US" dirty="0"/>
              <a:t>Reuse of 5G NFs and addition of new 6G NFs for new services </a:t>
            </a:r>
          </a:p>
          <a:p>
            <a:pPr lvl="1"/>
            <a:r>
              <a:rPr lang="en-GB" altLang="en-US" dirty="0"/>
              <a:t>Selective extensions on top of existing NAS to support the control of new services</a:t>
            </a:r>
          </a:p>
          <a:p>
            <a:pPr lvl="1"/>
            <a:r>
              <a:rPr lang="en-GB" altLang="en-US" dirty="0"/>
              <a:t>Standalone Architecture support from day 1</a:t>
            </a:r>
          </a:p>
          <a:p>
            <a:r>
              <a:rPr lang="en-GB" altLang="en-US" dirty="0"/>
              <a:t>Strive to maintain maximum backward compatibility while enabling enhancements for 6G</a:t>
            </a:r>
          </a:p>
          <a:p>
            <a:r>
              <a:rPr lang="en-GB" altLang="en-US" dirty="0"/>
              <a:t>Reduce deployment options</a:t>
            </a:r>
          </a:p>
          <a:p>
            <a:r>
              <a:rPr lang="en-GB" altLang="en-US" dirty="0"/>
              <a:t>Support for new services not to be constrained by legacy design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844BA-45A6-7B13-6A41-FB780CA0C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EFEB9E52-B78F-C9A3-A1F6-A028B90F9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Proposed topics for initial 6G study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8CBCCB9B-5BF1-64C2-2EC6-20FE92858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442" y="1777499"/>
            <a:ext cx="10515600" cy="4827838"/>
          </a:xfrm>
        </p:spPr>
        <p:txBody>
          <a:bodyPr/>
          <a:lstStyle/>
          <a:p>
            <a:r>
              <a:rPr lang="en-GB" altLang="en-US" dirty="0"/>
              <a:t>Three categories are identified:</a:t>
            </a:r>
          </a:p>
          <a:p>
            <a:pPr lvl="1"/>
            <a:r>
              <a:rPr lang="en-GB" altLang="en-US" dirty="0"/>
              <a:t>Core Architecture</a:t>
            </a:r>
          </a:p>
          <a:p>
            <a:pPr lvl="1"/>
            <a:r>
              <a:rPr lang="en-GB" altLang="en-US" dirty="0"/>
              <a:t>New Service</a:t>
            </a:r>
            <a:r>
              <a:rPr lang="en-US" altLang="en-US" dirty="0"/>
              <a:t>s</a:t>
            </a:r>
          </a:p>
          <a:p>
            <a:pPr lvl="1"/>
            <a:r>
              <a:rPr lang="en-GB" altLang="en-US" dirty="0"/>
              <a:t>5GS features that are candidate for re-design or enhancement for 6G</a:t>
            </a:r>
          </a:p>
        </p:txBody>
      </p:sp>
    </p:spTree>
    <p:extLst>
      <p:ext uri="{BB962C8B-B14F-4D97-AF65-F5344CB8AC3E}">
        <p14:creationId xmlns:p14="http://schemas.microsoft.com/office/powerpoint/2010/main" val="142057431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5138E-89E1-54EF-119C-CD84C6369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849C4FCE-06CA-6B4D-67EE-E98BD73DA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666" y="452103"/>
            <a:ext cx="10515600" cy="1130301"/>
          </a:xfrm>
        </p:spPr>
        <p:txBody>
          <a:bodyPr/>
          <a:lstStyle/>
          <a:p>
            <a:r>
              <a:rPr lang="en-GB" altLang="en-US" sz="2800" dirty="0"/>
              <a:t>Core Architecture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57C894D-DEAE-B0E4-FC32-D8905796EA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6038185"/>
              </p:ext>
            </p:extLst>
          </p:nvPr>
        </p:nvGraphicFramePr>
        <p:xfrm>
          <a:off x="112618" y="1797269"/>
          <a:ext cx="11966764" cy="4498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3106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727975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4464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2815772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55264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567309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1857741"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endParaRPr lang="en-US" sz="105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6G Core Network Architecture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Identifiers</a:t>
                      </a:r>
                      <a:endParaRPr lang="en-US" sz="1100" b="0" i="1" strike="sngStrike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Functional division and interfaces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Interworking with 5G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Mobility Management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Session Management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QoS and policy to support new services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Unified exposure framework </a:t>
                      </a:r>
                      <a:r>
                        <a:rPr lang="en-US" sz="1100" b="0" i="1">
                          <a:solidFill>
                            <a:schemeClr val="tx1"/>
                          </a:solidFill>
                        </a:rPr>
                        <a:t>across 5GS and 6GS</a:t>
                      </a:r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General enhancements to SBI framework and optimizations (e.g. support for HTTP/3 and QUIC, manage the number of new NFs for 6G features)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6GC is an evolution of 5GC to support 6G RAN and new 6G services.</a:t>
                      </a:r>
                    </a:p>
                    <a:p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This item should investigate and determine the features and functionalities: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to be reused from 5GS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to be developed for 6GS.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SA1, SA3, RAN, CT4</a:t>
                      </a:r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832184"/>
                  </a:ext>
                </a:extLst>
              </a:tr>
              <a:tr h="1013050"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Evolved 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Support the control of new services while preserving the fundamental MM and SM functionalities over the Control Plane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6GS needs to facilitate the exchange of NAS messages between the UE and several new NFs in 6GS, considering that new services are going to require new NFs.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567309"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Support for Basic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Support for basic services in non-roaming and roaming scenarios (voice service, emergency services and SMS based on IMS; PWS, location services, etc.)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Support for basic services is required without fallback to legacy systems.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SA1</a:t>
                      </a:r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448683"/>
                  </a:ext>
                </a:extLst>
              </a:tr>
              <a:tr h="493018"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Network Migration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Support of 5G/6G migration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Support migration between 5G and 6G.</a:t>
                      </a:r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SA1, RAN</a:t>
                      </a:r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477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467292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905518"/>
              </p:ext>
            </p:extLst>
          </p:nvPr>
        </p:nvGraphicFramePr>
        <p:xfrm>
          <a:off x="121715" y="1827323"/>
          <a:ext cx="11681400" cy="4310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39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572786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4169304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4035177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357735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531719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2411723"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Native AI/ML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AI for Network: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AI/ML lifecycle management operations incl new NFs and services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E2E cross-domain AI/ML interactions (UE-RAN-6GC-AF) enabling interoperability and controllability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Use of device intelligence as an input to system optimization, considering user consent and privacy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Network for AI: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Optimized resource usage and traffic handling for AI/ML-based applications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Adaptation and configuration of AI/ML-based applications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Awareness of AI/ML-based application KPI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Main components and principles of AI-Native 6G Networks: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AIML data collection and model management framework across devices, network nodes, air interface protocol layer modules and network functions, ensuring multi-vendor interoperability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AIML modules which are, where relevant, augmenting or replacing conventional rule-based components within air-interface, network functions, and end-user applications.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System architecture that ensures future-proof and forward-compatibility for potential AIML augmentation in protocol stack and services. </a:t>
                      </a:r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SA1, RAN</a:t>
                      </a:r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1367276"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Integrated Sensing and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Support of UE-based Mono-static Sensing </a:t>
                      </a:r>
                    </a:p>
                    <a:p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Support of UE-centric Bi-static Sensing</a:t>
                      </a:r>
                    </a:p>
                    <a:p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Ensure privacy including users that are not involved in the sensing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Support of ISAC in 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SA1, RAN</a:t>
                      </a:r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0852471"/>
                  </a:ext>
                </a:extLst>
              </a:tr>
            </a:tbl>
          </a:graphicData>
        </a:graphic>
      </p:graphicFrame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569" y="464134"/>
            <a:ext cx="10515600" cy="1130301"/>
          </a:xfrm>
        </p:spPr>
        <p:txBody>
          <a:bodyPr/>
          <a:lstStyle/>
          <a:p>
            <a:r>
              <a:rPr lang="en-GB" altLang="en-US" sz="2800" dirty="0"/>
              <a:t>New Services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0C6E0-E95D-EA41-8C70-BE7E082ECC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5844AA66-5CFA-275E-FF1F-786CAC765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296" y="441593"/>
            <a:ext cx="10515600" cy="1130301"/>
          </a:xfrm>
        </p:spPr>
        <p:txBody>
          <a:bodyPr/>
          <a:lstStyle/>
          <a:p>
            <a:r>
              <a:rPr lang="en-GB" altLang="en-US" sz="2800" dirty="0"/>
              <a:t>5GS features candidate for re-design or enhancement for 6GS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25A3D75-4171-95DF-85AC-0FAA856B62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4093914"/>
              </p:ext>
            </p:extLst>
          </p:nvPr>
        </p:nvGraphicFramePr>
        <p:xfrm>
          <a:off x="153247" y="1764260"/>
          <a:ext cx="11647874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830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568272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3756079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4236516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4217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Network Slicing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Simplification of network slicing functionality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The 5G network slicing procedures involve a great amount of complexity. Roaming and slice mapping between HPLMN and VPLMN makes slice configuration even more complicated. Many add-on features create a complex framework of feature dependency. Additionally, most network slicing features are designed with UE involvement; however, UE does not benefit from all the features. UE slice selection depends on enforcing network-provided policy on UE side (URSP), but it is not known to the network whether UE can interpret and enforce the network provided policy completely or only partially.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SA1</a:t>
                      </a:r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Non-3GPP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Simplification of untrusted non-3GPP access support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Support of ATSSS over re-designed non-3GPP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The non-3GPP access design in 5GS is based on a tight integration of non-3GPP access. 6GS needs to address market needs </a:t>
                      </a:r>
                      <a:r>
                        <a:rPr lang="en-US" sz="1100" b="0" i="1">
                          <a:solidFill>
                            <a:schemeClr val="tx1"/>
                          </a:solidFill>
                        </a:rPr>
                        <a:t>where such </a:t>
                      </a: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tight integration has seen no successful market deployment and allow </a:t>
                      </a:r>
                      <a:r>
                        <a:rPr lang="en-US" sz="1100" b="0" i="1">
                          <a:solidFill>
                            <a:schemeClr val="tx1"/>
                          </a:solidFill>
                        </a:rPr>
                        <a:t>solutions with </a:t>
                      </a: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no or limited </a:t>
                      </a:r>
                      <a:r>
                        <a:rPr lang="en-US" sz="1100" b="0" i="1">
                          <a:solidFill>
                            <a:schemeClr val="tx1"/>
                          </a:solidFill>
                        </a:rPr>
                        <a:t>UE impacts.</a:t>
                      </a:r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1" dirty="0">
                          <a:solidFill>
                            <a:schemeClr val="tx1"/>
                          </a:solidFill>
                        </a:rPr>
                        <a:t>SA3</a:t>
                      </a:r>
                    </a:p>
                    <a:p>
                      <a:endParaRPr lang="en-US" sz="11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Architectural framework for user consent management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Enhance the 6GS architecture to support an evolved user consent management framework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User consent management needs to evolve to allow a more dynamic consent mechanism and to cater to wide range of procedures like data collection, exposure, analytics, traffic management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831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Privacy preserving traffic management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Enhanced traffic management  for end-to-end encrypted traffic without compromising user privacy  (e.g. integrate MASQUE framework with 6GS architecture)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6GS needs a collaborative way for network operators to manage end-to-end encrypted traffic without compromising user privacy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SA3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693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Integration of Satellite access (NTN)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Unified design for ubiquitous coverage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System level integration and interworking to provide consistent service provisioning across TN and NTN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Satellite access (NTN) provides complementary coverage to TN. Allow for seamless integration of TN and NTN to manage and provide services over both access types.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1" dirty="0">
                          <a:solidFill>
                            <a:schemeClr val="tx1"/>
                          </a:solidFill>
                        </a:rPr>
                        <a:t>SA1, 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3587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69045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800" dirty="0"/>
              <a:t>Proposed topics aim to provide a complete package for the initial 6G study scoping based on an evolution of 5GS architecture and features</a:t>
            </a:r>
          </a:p>
          <a:p>
            <a:pPr lvl="1"/>
            <a:r>
              <a:rPr lang="en-GB" altLang="en-US" sz="2400" dirty="0"/>
              <a:t>Other 5G features that are candidate for re-use in 6G can be discussed in a second phase of SID scoping discussions</a:t>
            </a:r>
            <a:endParaRPr lang="en-GB" altLang="en-US" dirty="0"/>
          </a:p>
          <a:p>
            <a:pPr lvl="1"/>
            <a:r>
              <a:rPr lang="en-GB" altLang="en-US" dirty="0"/>
              <a:t>Core Architecture topics should take priority for initial discussions with the goal to get them included in the first approved version of the 6G SID</a:t>
            </a:r>
          </a:p>
          <a:p>
            <a:r>
              <a:rPr lang="en-GB" altLang="en-US" sz="2800" dirty="0"/>
              <a:t>SA2 should strive to minimise architecture options</a:t>
            </a:r>
          </a:p>
          <a:p>
            <a:r>
              <a:rPr lang="en-GB" altLang="en-US" sz="2800" dirty="0"/>
              <a:t>NWM discussion between SA2#168 and SA2#169 should focus on finding consensus on topics from the three categories</a:t>
            </a:r>
          </a:p>
          <a:p>
            <a:pPr lvl="1"/>
            <a:r>
              <a:rPr lang="en-GB" altLang="en-US" dirty="0"/>
              <a:t>Highest priority is to agree on the Core Architecture topics to find the framework for further 6G scoping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16507</TotalTime>
  <Words>1004</Words>
  <Application>Microsoft Macintosh PowerPoint</Application>
  <PresentationFormat>Widescreen</PresentationFormat>
  <Paragraphs>127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Apple’s View on 6G SID Scope</vt:lpstr>
      <vt:lpstr>6G System Architecture Design Principles</vt:lpstr>
      <vt:lpstr>Proposed topics for initial 6G study</vt:lpstr>
      <vt:lpstr>Core Architecture</vt:lpstr>
      <vt:lpstr>New Services</vt:lpstr>
      <vt:lpstr>5GS features candidate for re-design or enhancement for 6GS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Krisztian Kiss r1, Apple</cp:lastModifiedBy>
  <cp:revision>638</cp:revision>
  <dcterms:created xsi:type="dcterms:W3CDTF">2010-02-05T13:52:04Z</dcterms:created>
  <dcterms:modified xsi:type="dcterms:W3CDTF">2025-03-28T21:12:49Z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