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60" r:id="rId5"/>
    <p:sldId id="552" r:id="rId6"/>
    <p:sldId id="555" r:id="rId7"/>
    <p:sldId id="559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9" autoAdjust="0"/>
    <p:restoredTop sz="93609" autoAdjust="0"/>
  </p:normalViewPr>
  <p:slideViewPr>
    <p:cSldViewPr snapToGrid="0">
      <p:cViewPr varScale="1">
        <p:scale>
          <a:sx n="105" d="100"/>
          <a:sy n="105" d="100"/>
        </p:scale>
        <p:origin x="102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29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11065933" y="55044"/>
            <a:ext cx="922868" cy="23282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SP-241594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C54207C-5A0B-4203-A076-3FCBD3781A87}"/>
              </a:ext>
            </a:extLst>
          </p:cNvPr>
          <p:cNvSpPr txBox="1">
            <a:spLocks/>
          </p:cNvSpPr>
          <p:nvPr userDrawn="1"/>
        </p:nvSpPr>
        <p:spPr>
          <a:xfrm>
            <a:off x="51065" y="38111"/>
            <a:ext cx="2996936" cy="23282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3GPP TSG SA Meeting #106, 10 – 13 Dec 2024</a:t>
            </a:r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51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  <p:sldLayoutId id="2147483729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2285891"/>
            <a:ext cx="10343745" cy="1377251"/>
          </a:xfrm>
        </p:spPr>
        <p:txBody>
          <a:bodyPr/>
          <a:lstStyle/>
          <a:p>
            <a:r>
              <a:rPr lang="en-US" altLang="ko-KR" dirty="0"/>
              <a:t> Discussion for 6G Study on Interworking and Migration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04CF8-ACE0-6B45-A57C-E59EF5E9A593}"/>
              </a:ext>
            </a:extLst>
          </p:cNvPr>
          <p:cNvSpPr txBox="1"/>
          <p:nvPr/>
        </p:nvSpPr>
        <p:spPr>
          <a:xfrm>
            <a:off x="459970" y="5385957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Agenda item: 	30.7</a:t>
            </a: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Source: 		</a:t>
            </a: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Samsung</a:t>
            </a: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Document for:	Discussion</a:t>
            </a:r>
            <a:endParaRPr kumimoji="1" lang="ja-JP" altLang="en-US" sz="18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78F02-C43A-4D84-8A10-CAC394101E6C}"/>
              </a:ext>
            </a:extLst>
          </p:cNvPr>
          <p:cNvSpPr txBox="1"/>
          <p:nvPr/>
        </p:nvSpPr>
        <p:spPr>
          <a:xfrm>
            <a:off x="177296" y="240790"/>
            <a:ext cx="4452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3GPP SA WG2 Meeting #168</a:t>
            </a:r>
          </a:p>
          <a:p>
            <a:r>
              <a:rPr lang="en-US" altLang="ko-KR" sz="1400" b="1" dirty="0"/>
              <a:t>07 – 11 April, 2025, </a:t>
            </a:r>
            <a:r>
              <a:rPr lang="en-US" altLang="ko-KR" sz="1400" b="1" dirty="0" err="1"/>
              <a:t>Goteburg</a:t>
            </a:r>
            <a:r>
              <a:rPr lang="en-US" altLang="ko-KR" sz="1400" b="1" dirty="0"/>
              <a:t>, Sweden</a:t>
            </a:r>
            <a:endParaRPr lang="ko-KR" altLang="en-US" sz="1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328EC1-00C4-4AB9-8053-AE3C57ACA365}"/>
              </a:ext>
            </a:extLst>
          </p:cNvPr>
          <p:cNvSpPr txBox="1"/>
          <p:nvPr/>
        </p:nvSpPr>
        <p:spPr>
          <a:xfrm>
            <a:off x="10751127" y="215390"/>
            <a:ext cx="1313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S2-2503377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165341" y="1949957"/>
            <a:ext cx="5276850" cy="0"/>
          </a:xfrm>
          <a:custGeom>
            <a:avLst/>
            <a:gdLst/>
            <a:ahLst/>
            <a:cxnLst/>
            <a:rect l="l" t="t" r="r" b="b"/>
            <a:pathLst>
              <a:path w="5276850">
                <a:moveTo>
                  <a:pt x="0" y="0"/>
                </a:moveTo>
                <a:lnTo>
                  <a:pt x="5276469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9758" y="1949957"/>
            <a:ext cx="5300980" cy="0"/>
          </a:xfrm>
          <a:custGeom>
            <a:avLst/>
            <a:gdLst/>
            <a:ahLst/>
            <a:cxnLst/>
            <a:rect l="l" t="t" r="r" b="b"/>
            <a:pathLst>
              <a:path w="5300980">
                <a:moveTo>
                  <a:pt x="0" y="0"/>
                </a:moveTo>
                <a:lnTo>
                  <a:pt x="5300471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3573" y="2632685"/>
            <a:ext cx="5132705" cy="5366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Standalone architecture only from day one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60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8591" y="974597"/>
            <a:ext cx="10716895" cy="3885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marR="0" lvl="0" indent="-28575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kumimoji="1" sz="20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In 6G, it is proposed to consider only standalone architecture for 6G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21640" y="282066"/>
            <a:ext cx="10071735" cy="507831"/>
          </a:xfrm>
          <a:prstGeom prst="rect">
            <a:avLst/>
          </a:prstGeom>
        </p:spPr>
        <p:txBody>
          <a:bodyPr wrap="square"/>
          <a:lstStyle/>
          <a:p>
            <a:r>
              <a:rPr kumimoji="1" lang="en-US" b="0" dirty="0">
                <a:latin typeface="Samsung Sharp Sans Bold" pitchFamily="2" charset="0"/>
                <a:ea typeface="+mn-ea"/>
                <a:cs typeface="+mn-cs"/>
              </a:rPr>
              <a:t>Lesson Learned from 5G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28040" y="2554046"/>
            <a:ext cx="5060950" cy="169020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5G Rel-15 introduced too many network architecture options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  <a:ea typeface="SamsungOne 400" panose="020B0503030303020204" pitchFamily="34" charset="0"/>
              </a:rPr>
              <a:t>5 options (2, 3, 4, 5, 7) standardized 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  <a:ea typeface="SamsungOne 400" panose="020B0503030303020204" pitchFamily="34" charset="0"/>
              </a:rPr>
              <a:t>Only 2 options (2, 3) deployed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SA deployments are delayed due to the existing NSA operation 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447690-A972-4DB1-8778-7F33C33BF540}"/>
              </a:ext>
            </a:extLst>
          </p:cNvPr>
          <p:cNvSpPr txBox="1"/>
          <p:nvPr/>
        </p:nvSpPr>
        <p:spPr>
          <a:xfrm>
            <a:off x="349757" y="1933902"/>
            <a:ext cx="52624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5G Network Architecture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FDFA23-199A-4761-B701-E39986D9043E}"/>
              </a:ext>
            </a:extLst>
          </p:cNvPr>
          <p:cNvSpPr txBox="1"/>
          <p:nvPr/>
        </p:nvSpPr>
        <p:spPr>
          <a:xfrm>
            <a:off x="6165341" y="1933902"/>
            <a:ext cx="34319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6G Network Architecture</a:t>
            </a: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FAD7D49-8A72-4921-A2B9-8DB4CF6ED905}"/>
              </a:ext>
            </a:extLst>
          </p:cNvPr>
          <p:cNvGrpSpPr/>
          <p:nvPr/>
        </p:nvGrpSpPr>
        <p:grpSpPr>
          <a:xfrm>
            <a:off x="8431922" y="4601229"/>
            <a:ext cx="1096448" cy="1428987"/>
            <a:chOff x="10620818" y="238176"/>
            <a:chExt cx="1096448" cy="1428987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4CF6203E-A712-46C2-9BF7-79114CAA0908}"/>
                </a:ext>
              </a:extLst>
            </p:cNvPr>
            <p:cNvSpPr/>
            <p:nvPr/>
          </p:nvSpPr>
          <p:spPr>
            <a:xfrm>
              <a:off x="10620818" y="1169370"/>
              <a:ext cx="1096448" cy="497793"/>
            </a:xfrm>
            <a:prstGeom prst="rect">
              <a:avLst/>
            </a:prstGeom>
            <a:solidFill>
              <a:srgbClr val="ED7D31">
                <a:lumMod val="40000"/>
                <a:lumOff val="6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286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34" charset="-127"/>
                  <a:cs typeface="Calibri" panose="020F0502020204030204" pitchFamily="34" charset="0"/>
                </a:rPr>
                <a:t>6G RAN</a:t>
              </a: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8A1DCD84-BBD5-4479-9F8D-00A6DC559635}"/>
                </a:ext>
              </a:extLst>
            </p:cNvPr>
            <p:cNvSpPr/>
            <p:nvPr/>
          </p:nvSpPr>
          <p:spPr>
            <a:xfrm>
              <a:off x="10620818" y="238176"/>
              <a:ext cx="1096448" cy="497793"/>
            </a:xfrm>
            <a:prstGeom prst="rect">
              <a:avLst/>
            </a:prstGeom>
            <a:solidFill>
              <a:srgbClr val="ED7D31">
                <a:lumMod val="40000"/>
                <a:lumOff val="60000"/>
              </a:srgb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2862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b="1" kern="0" dirty="0">
                  <a:solidFill>
                    <a:prstClr val="black"/>
                  </a:solidFill>
                  <a:latin typeface="Century Gothic" panose="020B0502020202020204" pitchFamily="34" charset="0"/>
                  <a:ea typeface="맑은 고딕" panose="020B0503020000020004" pitchFamily="34" charset="-127"/>
                  <a:cs typeface="Calibri" panose="020F0502020204030204" pitchFamily="34" charset="0"/>
                </a:rPr>
                <a:t>6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맑은 고딕" panose="020B0503020000020004" pitchFamily="34" charset="-127"/>
                  <a:cs typeface="Calibri" panose="020F0502020204030204" pitchFamily="34" charset="0"/>
                </a:rPr>
                <a:t>GC</a:t>
              </a: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E4E277C5-CF83-4C1A-8282-42DDACCF54C8}"/>
                </a:ext>
              </a:extLst>
            </p:cNvPr>
            <p:cNvCxnSpPr>
              <a:stCxn id="36" idx="2"/>
              <a:endCxn id="35" idx="0"/>
            </p:cNvCxnSpPr>
            <p:nvPr/>
          </p:nvCxnSpPr>
          <p:spPr>
            <a:xfrm>
              <a:off x="11169043" y="735969"/>
              <a:ext cx="0" cy="433401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68A2DFCE-53AB-4B92-B1F8-B02FC2C8BACE}"/>
              </a:ext>
            </a:extLst>
          </p:cNvPr>
          <p:cNvSpPr txBox="1"/>
          <p:nvPr/>
        </p:nvSpPr>
        <p:spPr>
          <a:xfrm>
            <a:off x="3664625" y="4601229"/>
            <a:ext cx="1918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Commercially </a:t>
            </a:r>
          </a:p>
          <a:p>
            <a:r>
              <a:rPr lang="en-US" altLang="ko-KR" sz="1400" dirty="0"/>
              <a:t>deployed options</a:t>
            </a:r>
            <a:endParaRPr lang="ko-KR" altLang="en-US" sz="14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88F6E12C-D11F-47FF-A719-6DA27BC5656C}"/>
              </a:ext>
            </a:extLst>
          </p:cNvPr>
          <p:cNvSpPr/>
          <p:nvPr/>
        </p:nvSpPr>
        <p:spPr>
          <a:xfrm>
            <a:off x="1712324" y="4980429"/>
            <a:ext cx="745500" cy="290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LTE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D8DEED3C-EAC4-4CE3-AA0C-F78AE96D1797}"/>
              </a:ext>
            </a:extLst>
          </p:cNvPr>
          <p:cNvSpPr/>
          <p:nvPr/>
        </p:nvSpPr>
        <p:spPr>
          <a:xfrm>
            <a:off x="1712324" y="4501506"/>
            <a:ext cx="745500" cy="290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EPC</a:t>
            </a:r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18BE65A5-D763-4D93-8332-347C2DAE5021}"/>
              </a:ext>
            </a:extLst>
          </p:cNvPr>
          <p:cNvCxnSpPr>
            <a:stCxn id="40" idx="2"/>
            <a:endCxn id="39" idx="0"/>
          </p:cNvCxnSpPr>
          <p:nvPr/>
        </p:nvCxnSpPr>
        <p:spPr>
          <a:xfrm>
            <a:off x="2085074" y="4791678"/>
            <a:ext cx="0" cy="18875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D695EC4A-2FE9-4F36-AB32-B87CC7779598}"/>
              </a:ext>
            </a:extLst>
          </p:cNvPr>
          <p:cNvSpPr/>
          <p:nvPr/>
        </p:nvSpPr>
        <p:spPr>
          <a:xfrm>
            <a:off x="2684945" y="6171246"/>
            <a:ext cx="745500" cy="290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LTE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82E34C8C-F9AC-45B4-A131-F6BDC1F2F953}"/>
              </a:ext>
            </a:extLst>
          </p:cNvPr>
          <p:cNvSpPr/>
          <p:nvPr/>
        </p:nvSpPr>
        <p:spPr>
          <a:xfrm>
            <a:off x="2684945" y="5692323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11F5741D-08E8-4031-81DD-C0F2C47A6DF3}"/>
              </a:ext>
            </a:extLst>
          </p:cNvPr>
          <p:cNvCxnSpPr>
            <a:cxnSpLocks/>
            <a:stCxn id="43" idx="2"/>
            <a:endCxn id="42" idx="0"/>
          </p:cNvCxnSpPr>
          <p:nvPr/>
        </p:nvCxnSpPr>
        <p:spPr>
          <a:xfrm>
            <a:off x="3057695" y="5982495"/>
            <a:ext cx="0" cy="18875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28CE212D-00D4-43D5-A935-59F5C8B12A9F}"/>
              </a:ext>
            </a:extLst>
          </p:cNvPr>
          <p:cNvSpPr/>
          <p:nvPr/>
        </p:nvSpPr>
        <p:spPr>
          <a:xfrm>
            <a:off x="2683834" y="4980429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NR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A9343059-2E1F-4286-B7A2-AF36F451DA57}"/>
              </a:ext>
            </a:extLst>
          </p:cNvPr>
          <p:cNvCxnSpPr>
            <a:stCxn id="45" idx="1"/>
            <a:endCxn id="39" idx="3"/>
          </p:cNvCxnSpPr>
          <p:nvPr/>
        </p:nvCxnSpPr>
        <p:spPr>
          <a:xfrm flipH="1">
            <a:off x="2457824" y="5125515"/>
            <a:ext cx="226010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380FCD43-3C92-47EF-B58C-767C0452F723}"/>
              </a:ext>
            </a:extLst>
          </p:cNvPr>
          <p:cNvSpPr/>
          <p:nvPr/>
        </p:nvSpPr>
        <p:spPr>
          <a:xfrm>
            <a:off x="663646" y="4978696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NR</a:t>
            </a: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98F01027-5ADD-4959-B120-8AF668A28857}"/>
              </a:ext>
            </a:extLst>
          </p:cNvPr>
          <p:cNvSpPr/>
          <p:nvPr/>
        </p:nvSpPr>
        <p:spPr>
          <a:xfrm>
            <a:off x="663646" y="4499773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E4270F9B-C725-4BF6-80EC-BE07A7EDD48E}"/>
              </a:ext>
            </a:extLst>
          </p:cNvPr>
          <p:cNvCxnSpPr>
            <a:stCxn id="48" idx="2"/>
            <a:endCxn id="47" idx="0"/>
          </p:cNvCxnSpPr>
          <p:nvPr/>
        </p:nvCxnSpPr>
        <p:spPr>
          <a:xfrm>
            <a:off x="1036396" y="4789945"/>
            <a:ext cx="0" cy="18875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885A2F10-A37E-4498-AA0E-72504563AEE8}"/>
              </a:ext>
            </a:extLst>
          </p:cNvPr>
          <p:cNvSpPr/>
          <p:nvPr/>
        </p:nvSpPr>
        <p:spPr>
          <a:xfrm>
            <a:off x="662726" y="6171245"/>
            <a:ext cx="745500" cy="290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LTE</a:t>
            </a: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F0C172BA-9E0C-468E-9ACB-69385E9DAF93}"/>
              </a:ext>
            </a:extLst>
          </p:cNvPr>
          <p:cNvSpPr/>
          <p:nvPr/>
        </p:nvSpPr>
        <p:spPr>
          <a:xfrm>
            <a:off x="1634236" y="6171245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NR</a:t>
            </a:r>
          </a:p>
        </p:txBody>
      </p: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B08B8205-4EEB-4423-BC4F-CCB7D53EBC56}"/>
              </a:ext>
            </a:extLst>
          </p:cNvPr>
          <p:cNvCxnSpPr>
            <a:stCxn id="51" idx="1"/>
            <a:endCxn id="50" idx="3"/>
          </p:cNvCxnSpPr>
          <p:nvPr/>
        </p:nvCxnSpPr>
        <p:spPr>
          <a:xfrm flipH="1">
            <a:off x="1408226" y="6316331"/>
            <a:ext cx="226010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04CF1B72-17FD-4285-A759-33676D83C416}"/>
              </a:ext>
            </a:extLst>
          </p:cNvPr>
          <p:cNvSpPr/>
          <p:nvPr/>
        </p:nvSpPr>
        <p:spPr>
          <a:xfrm>
            <a:off x="1634236" y="5692322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5BD82C70-4C07-404D-85D4-D4B7BB46E4A8}"/>
              </a:ext>
            </a:extLst>
          </p:cNvPr>
          <p:cNvCxnSpPr>
            <a:stCxn id="51" idx="0"/>
            <a:endCxn id="53" idx="2"/>
          </p:cNvCxnSpPr>
          <p:nvPr/>
        </p:nvCxnSpPr>
        <p:spPr>
          <a:xfrm flipV="1">
            <a:off x="2006986" y="5982494"/>
            <a:ext cx="0" cy="18875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D18039B2-0596-44DD-BFA8-30EB7787426C}"/>
              </a:ext>
            </a:extLst>
          </p:cNvPr>
          <p:cNvSpPr/>
          <p:nvPr/>
        </p:nvSpPr>
        <p:spPr>
          <a:xfrm>
            <a:off x="4701848" y="6171245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NR</a:t>
            </a:r>
          </a:p>
        </p:txBody>
      </p: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624CB4C8-48EB-4DD6-8994-2A96C67F74F4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4475838" y="6316331"/>
            <a:ext cx="226010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CDE47237-BA75-4069-BAB9-F6188BB1A0F2}"/>
              </a:ext>
            </a:extLst>
          </p:cNvPr>
          <p:cNvSpPr txBox="1"/>
          <p:nvPr/>
        </p:nvSpPr>
        <p:spPr>
          <a:xfrm>
            <a:off x="546802" y="5268868"/>
            <a:ext cx="971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entury Gothic" panose="020B0502020202020204" pitchFamily="34" charset="0"/>
              </a:rPr>
              <a:t>Option 2</a:t>
            </a:r>
            <a:endParaRPr lang="ko-KR" alt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BAE52F5-F511-4C01-BBBF-F871554DD50B}"/>
              </a:ext>
            </a:extLst>
          </p:cNvPr>
          <p:cNvSpPr txBox="1"/>
          <p:nvPr/>
        </p:nvSpPr>
        <p:spPr>
          <a:xfrm>
            <a:off x="2085074" y="5263350"/>
            <a:ext cx="971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entury Gothic" panose="020B0502020202020204" pitchFamily="34" charset="0"/>
              </a:rPr>
              <a:t>Option 3</a:t>
            </a:r>
            <a:endParaRPr lang="ko-KR" alt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EB36C26-C015-4DD9-8317-C9A6FDAEFD6D}"/>
              </a:ext>
            </a:extLst>
          </p:cNvPr>
          <p:cNvSpPr txBox="1"/>
          <p:nvPr/>
        </p:nvSpPr>
        <p:spPr>
          <a:xfrm>
            <a:off x="2568101" y="6460889"/>
            <a:ext cx="971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Option 5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5C76923-201F-4636-AAD6-3FA4B0F55BF3}"/>
              </a:ext>
            </a:extLst>
          </p:cNvPr>
          <p:cNvSpPr txBox="1"/>
          <p:nvPr/>
        </p:nvSpPr>
        <p:spPr>
          <a:xfrm>
            <a:off x="1035476" y="6460889"/>
            <a:ext cx="971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Option 4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1220F3D-7BDC-48F8-92D8-C49D05D22F73}"/>
              </a:ext>
            </a:extLst>
          </p:cNvPr>
          <p:cNvSpPr txBox="1"/>
          <p:nvPr/>
        </p:nvSpPr>
        <p:spPr>
          <a:xfrm>
            <a:off x="4103088" y="6460889"/>
            <a:ext cx="971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Option 7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직사각형 42">
            <a:extLst>
              <a:ext uri="{FF2B5EF4-FFF2-40B4-BE49-F238E27FC236}">
                <a16:creationId xmlns:a16="http://schemas.microsoft.com/office/drawing/2014/main" id="{FFCC5B43-9AE5-43DC-A694-85D8FDBAA4BB}"/>
              </a:ext>
            </a:extLst>
          </p:cNvPr>
          <p:cNvSpPr/>
          <p:nvPr/>
        </p:nvSpPr>
        <p:spPr>
          <a:xfrm>
            <a:off x="3730338" y="5692322"/>
            <a:ext cx="745500" cy="2901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66" name="직선 연결선 43">
            <a:extLst>
              <a:ext uri="{FF2B5EF4-FFF2-40B4-BE49-F238E27FC236}">
                <a16:creationId xmlns:a16="http://schemas.microsoft.com/office/drawing/2014/main" id="{D18B4445-4B29-4797-BFB6-20D9D4D30EA2}"/>
              </a:ext>
            </a:extLst>
          </p:cNvPr>
          <p:cNvCxnSpPr>
            <a:cxnSpLocks/>
            <a:stCxn id="65" idx="2"/>
          </p:cNvCxnSpPr>
          <p:nvPr/>
        </p:nvCxnSpPr>
        <p:spPr>
          <a:xfrm>
            <a:off x="4103088" y="5982494"/>
            <a:ext cx="0" cy="18875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67" name="직사각형 41">
            <a:extLst>
              <a:ext uri="{FF2B5EF4-FFF2-40B4-BE49-F238E27FC236}">
                <a16:creationId xmlns:a16="http://schemas.microsoft.com/office/drawing/2014/main" id="{BCB691DD-4407-459D-825F-4062758A51E6}"/>
              </a:ext>
            </a:extLst>
          </p:cNvPr>
          <p:cNvSpPr/>
          <p:nvPr/>
        </p:nvSpPr>
        <p:spPr>
          <a:xfrm>
            <a:off x="3727196" y="6170981"/>
            <a:ext cx="745500" cy="290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2862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3691918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165341" y="1949957"/>
            <a:ext cx="5276850" cy="0"/>
          </a:xfrm>
          <a:custGeom>
            <a:avLst/>
            <a:gdLst/>
            <a:ahLst/>
            <a:cxnLst/>
            <a:rect l="l" t="t" r="r" b="b"/>
            <a:pathLst>
              <a:path w="5276850">
                <a:moveTo>
                  <a:pt x="0" y="0"/>
                </a:moveTo>
                <a:lnTo>
                  <a:pt x="5276469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9758" y="1949957"/>
            <a:ext cx="5300980" cy="0"/>
          </a:xfrm>
          <a:custGeom>
            <a:avLst/>
            <a:gdLst/>
            <a:ahLst/>
            <a:cxnLst/>
            <a:rect l="l" t="t" r="r" b="b"/>
            <a:pathLst>
              <a:path w="5300980">
                <a:moveTo>
                  <a:pt x="0" y="0"/>
                </a:moveTo>
                <a:lnTo>
                  <a:pt x="5300471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3573" y="2632685"/>
            <a:ext cx="5520387" cy="20755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Seamless interworking with 5G system 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</a:rPr>
              <a:t>Single registration vs dual registration 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endParaRPr lang="en-US" altLang="ja-JP" sz="1600" dirty="0">
              <a:latin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dirty="0">
                <a:latin typeface="SamsungOne 400" panose="020B0503030303020204" pitchFamily="34" charset="0"/>
                <a:ea typeface="SamsungOne 400" panose="020B0503030303020204" pitchFamily="34" charset="0"/>
              </a:rPr>
              <a:t>No interworking with 2G and 3G system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endParaRPr lang="en-US" altLang="ja-JP" sz="1600" dirty="0">
              <a:latin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Seamless interworking with 4G system?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</a:rPr>
              <a:t>General consideration to avoid interworking with 4G 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</a:rPr>
              <a:t>Scenarios needs to be further discussed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18591" y="974597"/>
            <a:ext cx="10716895" cy="3885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marR="0" lvl="0" indent="-28575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kumimoji="1" sz="20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dirty="0"/>
              <a:t>Migration solutions will be needed for 6G standalone architecture 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21640" y="282066"/>
            <a:ext cx="10071735" cy="507831"/>
          </a:xfrm>
          <a:prstGeom prst="rect">
            <a:avLst/>
          </a:prstGeom>
        </p:spPr>
        <p:txBody>
          <a:bodyPr wrap="square"/>
          <a:lstStyle/>
          <a:p>
            <a:r>
              <a:rPr kumimoji="1" lang="en-US" b="0" dirty="0">
                <a:latin typeface="Samsung Sharp Sans Bold" pitchFamily="2" charset="0"/>
                <a:ea typeface="+mn-ea"/>
                <a:cs typeface="+mn-cs"/>
              </a:rPr>
              <a:t>Migration/Architecture Options for 6G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28040" y="2554046"/>
            <a:ext cx="5060950" cy="390619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MRSS (5G+6G spectrum sharing) and 6G-6G carrier aggregation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b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b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b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b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ja-JP" sz="1800" b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ja-JP" sz="1800" b="0" dirty="0">
                <a:latin typeface="SamsungOne 400" panose="020B0503030303020204" pitchFamily="34" charset="0"/>
                <a:ea typeface="SamsungOne 400" panose="020B0503030303020204" pitchFamily="34" charset="0"/>
              </a:rPr>
              <a:t>MRSS / CA can be baseline option, but some operators want to have more aggregation options for the flexibility in deployment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</a:rPr>
              <a:t>5G-6G Dual Connectivity</a:t>
            </a:r>
          </a:p>
          <a:p>
            <a:pPr marL="562944" lvl="1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SamsungOne 400" panose="020B0503030303020204" pitchFamily="34" charset="0"/>
              </a:rPr>
              <a:t>5G-6G Dual-stack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447690-A972-4DB1-8778-7F33C33BF540}"/>
              </a:ext>
            </a:extLst>
          </p:cNvPr>
          <p:cNvSpPr txBox="1"/>
          <p:nvPr/>
        </p:nvSpPr>
        <p:spPr>
          <a:xfrm>
            <a:off x="349757" y="1933902"/>
            <a:ext cx="52624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Migration/Architecture Options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FDFA23-199A-4761-B701-E39986D9043E}"/>
              </a:ext>
            </a:extLst>
          </p:cNvPr>
          <p:cNvSpPr txBox="1"/>
          <p:nvPr/>
        </p:nvSpPr>
        <p:spPr>
          <a:xfrm>
            <a:off x="6165341" y="1933902"/>
            <a:ext cx="46791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Interworking with legacy 3GPP systems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5D3F4771-EE43-4FBA-8760-03EAF376E6B6}"/>
              </a:ext>
            </a:extLst>
          </p:cNvPr>
          <p:cNvGrpSpPr/>
          <p:nvPr/>
        </p:nvGrpSpPr>
        <p:grpSpPr>
          <a:xfrm>
            <a:off x="812105" y="3340709"/>
            <a:ext cx="4261875" cy="1616302"/>
            <a:chOff x="349396" y="3762323"/>
            <a:chExt cx="4223132" cy="1596074"/>
          </a:xfrm>
        </p:grpSpPr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8689F924-26ED-43A9-A7D8-218FE3DA29FF}"/>
                </a:ext>
              </a:extLst>
            </p:cNvPr>
            <p:cNvSpPr/>
            <p:nvPr/>
          </p:nvSpPr>
          <p:spPr>
            <a:xfrm>
              <a:off x="349396" y="3762323"/>
              <a:ext cx="1002478" cy="57389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5G cell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(5G band)</a:t>
              </a:r>
              <a:endParaRPr kumimoji="0" lang="ko-KR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337BF41B-A339-4F5C-9DE4-E2E586439EFB}"/>
                </a:ext>
              </a:extLst>
            </p:cNvPr>
            <p:cNvSpPr/>
            <p:nvPr/>
          </p:nvSpPr>
          <p:spPr>
            <a:xfrm>
              <a:off x="2347536" y="3762323"/>
              <a:ext cx="1002478" cy="57389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6G cell 1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(5G band)</a:t>
              </a:r>
              <a:endParaRPr kumimoji="0" lang="ko-KR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71" name="직사각형 70">
              <a:extLst>
                <a:ext uri="{FF2B5EF4-FFF2-40B4-BE49-F238E27FC236}">
                  <a16:creationId xmlns:a16="http://schemas.microsoft.com/office/drawing/2014/main" id="{E02BAAB7-3762-4A81-B001-520A40F54029}"/>
                </a:ext>
              </a:extLst>
            </p:cNvPr>
            <p:cNvSpPr/>
            <p:nvPr/>
          </p:nvSpPr>
          <p:spPr>
            <a:xfrm>
              <a:off x="3570050" y="3762323"/>
              <a:ext cx="1002478" cy="57389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6G cell 2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(new 6G band)</a:t>
              </a:r>
              <a:endParaRPr kumimoji="0" lang="ko-KR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72" name="그림 71">
              <a:extLst>
                <a:ext uri="{FF2B5EF4-FFF2-40B4-BE49-F238E27FC236}">
                  <a16:creationId xmlns:a16="http://schemas.microsoft.com/office/drawing/2014/main" id="{0FF3DFB6-CE24-4D87-BF37-8095571CB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-100000"/>
            </a:blip>
            <a:stretch>
              <a:fillRect/>
            </a:stretch>
          </p:blipFill>
          <p:spPr>
            <a:xfrm>
              <a:off x="3277874" y="4804098"/>
              <a:ext cx="339862" cy="554299"/>
            </a:xfrm>
            <a:prstGeom prst="rect">
              <a:avLst/>
            </a:prstGeom>
          </p:spPr>
        </p:pic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C3856DEB-765C-4AB0-B7E1-EF9C5D377DFA}"/>
                </a:ext>
              </a:extLst>
            </p:cNvPr>
            <p:cNvSpPr/>
            <p:nvPr/>
          </p:nvSpPr>
          <p:spPr>
            <a:xfrm>
              <a:off x="2819755" y="4382234"/>
              <a:ext cx="1295466" cy="222064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solidFill>
                <a:srgbClr val="FFC000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6G CA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id="{2E883258-35EC-4532-A328-C814E8E1CA95}"/>
                </a:ext>
              </a:extLst>
            </p:cNvPr>
            <p:cNvCxnSpPr/>
            <p:nvPr/>
          </p:nvCxnSpPr>
          <p:spPr>
            <a:xfrm>
              <a:off x="2819755" y="4336213"/>
              <a:ext cx="458119" cy="467885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id="{7D13DB57-76D3-40CC-9D40-AB4947C147B0}"/>
                </a:ext>
              </a:extLst>
            </p:cNvPr>
            <p:cNvCxnSpPr>
              <a:stCxn id="71" idx="2"/>
            </p:cNvCxnSpPr>
            <p:nvPr/>
          </p:nvCxnSpPr>
          <p:spPr>
            <a:xfrm flipH="1">
              <a:off x="3617736" y="4336213"/>
              <a:ext cx="453553" cy="467885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6" name="타원 75">
              <a:extLst>
                <a:ext uri="{FF2B5EF4-FFF2-40B4-BE49-F238E27FC236}">
                  <a16:creationId xmlns:a16="http://schemas.microsoft.com/office/drawing/2014/main" id="{ADEE98EB-AB84-4F65-A2E2-DAB6D3641F31}"/>
                </a:ext>
              </a:extLst>
            </p:cNvPr>
            <p:cNvSpPr/>
            <p:nvPr/>
          </p:nvSpPr>
          <p:spPr>
            <a:xfrm>
              <a:off x="1187818" y="3836928"/>
              <a:ext cx="1323775" cy="424679"/>
            </a:xfrm>
            <a:prstGeom prst="ellipse">
              <a:avLst/>
            </a:prstGeom>
            <a:solidFill>
              <a:srgbClr val="A5A5A5"/>
            </a:solidFill>
            <a:ln w="12700" cap="flat" cmpd="sng" algn="ctr">
              <a:solidFill>
                <a:srgbClr val="A5A5A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Spectrum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Sharing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532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165341" y="1949957"/>
            <a:ext cx="5276850" cy="0"/>
          </a:xfrm>
          <a:custGeom>
            <a:avLst/>
            <a:gdLst/>
            <a:ahLst/>
            <a:cxnLst/>
            <a:rect l="l" t="t" r="r" b="b"/>
            <a:pathLst>
              <a:path w="5276850">
                <a:moveTo>
                  <a:pt x="0" y="0"/>
                </a:moveTo>
                <a:lnTo>
                  <a:pt x="5276469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9758" y="1949957"/>
            <a:ext cx="5300980" cy="0"/>
          </a:xfrm>
          <a:custGeom>
            <a:avLst/>
            <a:gdLst/>
            <a:ahLst/>
            <a:cxnLst/>
            <a:rect l="l" t="t" r="r" b="b"/>
            <a:pathLst>
              <a:path w="5300980">
                <a:moveTo>
                  <a:pt x="0" y="0"/>
                </a:moveTo>
                <a:lnTo>
                  <a:pt x="5300471" y="0"/>
                </a:lnTo>
              </a:path>
            </a:pathLst>
          </a:custGeom>
          <a:ln w="38100">
            <a:solidFill>
              <a:srgbClr val="13289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3573" y="2632685"/>
            <a:ext cx="5520387" cy="17370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en-US" altLang="ko-KR" sz="14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1. Migration scenarios from 5G deployment to 6G/5G deployments</a:t>
            </a:r>
          </a:p>
          <a:p>
            <a:r>
              <a:rPr lang="en-US" altLang="ko-KR" sz="14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2. Interworking Architecture and Procedure</a:t>
            </a:r>
          </a:p>
          <a:p>
            <a:pPr marL="0" indent="0">
              <a:buFontTx/>
              <a:buNone/>
            </a:pPr>
            <a:r>
              <a:rPr lang="en-US" altLang="ko-KR" sz="14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2-1. Architecture and procedures for supporting Inter-RAT mobility with single registration</a:t>
            </a:r>
          </a:p>
          <a:p>
            <a:pPr marL="0" indent="0">
              <a:buFontTx/>
              <a:buNone/>
            </a:pPr>
            <a:r>
              <a:rPr lang="en-US" altLang="ko-KR" sz="14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2-2. Architecture and procedure for supporting with dual registration for the UE supporting dual stack; one accessing 5G System and the other accessing 6G System</a:t>
            </a:r>
          </a:p>
          <a:p>
            <a:pPr marL="0" indent="0">
              <a:buFontTx/>
              <a:buNone/>
            </a:pPr>
            <a:endParaRPr lang="en-US" altLang="ko-KR" sz="1400" kern="120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8591" y="974597"/>
            <a:ext cx="10716895" cy="3885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marR="0" lvl="0" indent="-28575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kumimoji="1" sz="20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</a:defRPr>
            </a:lvl1pPr>
            <a:lvl2pPr marL="277262"/>
            <a:lvl3pPr marL="554524"/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altLang="ko-KR" dirty="0"/>
              <a:t>Interworking to provide smooth migration with less network impact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21640" y="282066"/>
            <a:ext cx="10071735" cy="507831"/>
          </a:xfrm>
          <a:prstGeom prst="rect">
            <a:avLst/>
          </a:prstGeom>
        </p:spPr>
        <p:txBody>
          <a:bodyPr wrap="square"/>
          <a:lstStyle/>
          <a:p>
            <a:r>
              <a:rPr kumimoji="1" lang="en-US" b="0" dirty="0">
                <a:latin typeface="Samsung Sharp Sans Bold" pitchFamily="2" charset="0"/>
                <a:ea typeface="+mn-ea"/>
                <a:cs typeface="+mn-cs"/>
              </a:rPr>
              <a:t>Proposals for 6G System Architecture Study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28040" y="2554046"/>
            <a:ext cx="5060950" cy="2028761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As the transition from Non-Standalone (NSA) to Standalone (SA) proved complex and difficult, 6G SA only should be provided from day one.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Simple and less impact to the legacy system is preferred. For migration from 5G to 6G, mechanism that could work for inter-vendor operation is necessary.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Seamless service continuity should be supported when the UE moves between 5G and 6G system.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447690-A972-4DB1-8778-7F33C33BF540}"/>
              </a:ext>
            </a:extLst>
          </p:cNvPr>
          <p:cNvSpPr txBox="1"/>
          <p:nvPr/>
        </p:nvSpPr>
        <p:spPr>
          <a:xfrm>
            <a:off x="349757" y="1933902"/>
            <a:ext cx="52624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Justification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FDFA23-199A-4761-B701-E39986D9043E}"/>
              </a:ext>
            </a:extLst>
          </p:cNvPr>
          <p:cNvSpPr txBox="1"/>
          <p:nvPr/>
        </p:nvSpPr>
        <p:spPr>
          <a:xfrm>
            <a:off x="6165341" y="1933902"/>
            <a:ext cx="46791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kumimoji="1" lang="en-US" altLang="ko-KR" sz="2000" kern="0" dirty="0">
                <a:solidFill>
                  <a:srgbClr val="000000"/>
                </a:solidFill>
                <a:latin typeface="SamsungOne 40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194429288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44568</TotalTime>
  <Words>410</Words>
  <Application>Microsoft Office PowerPoint</Application>
  <PresentationFormat>와이드스크린</PresentationFormat>
  <Paragraphs>81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Arial</vt:lpstr>
      <vt:lpstr>Calibri</vt:lpstr>
      <vt:lpstr>Century Gothic</vt:lpstr>
      <vt:lpstr>Gill Sans MT</vt:lpstr>
      <vt:lpstr>Samsung Sharp Sans Bold</vt:lpstr>
      <vt:lpstr>SamsungOne 400</vt:lpstr>
      <vt:lpstr>SamsungOne 700</vt:lpstr>
      <vt:lpstr>Wingdings</vt:lpstr>
      <vt:lpstr>Samsung Master</vt:lpstr>
      <vt:lpstr>PowerPoint 프레젠테이션</vt:lpstr>
      <vt:lpstr>Lesson Learned from 5G</vt:lpstr>
      <vt:lpstr>Migration/Architecture Options for 6G</vt:lpstr>
      <vt:lpstr>Proposals for 6G System Architecture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</cp:lastModifiedBy>
  <cp:revision>1568</cp:revision>
  <cp:lastPrinted>2017-12-18T22:10:10Z</cp:lastPrinted>
  <dcterms:created xsi:type="dcterms:W3CDTF">2017-12-10T01:01:38Z</dcterms:created>
  <dcterms:modified xsi:type="dcterms:W3CDTF">2025-03-28T08:36:43Z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  <property fmtid="{D5CDD505-2E9C-101B-9397-08002B2CF9AE}" pid="6" name="FLCMData">
    <vt:lpwstr>7008728CD658562EEC633F4A6CFDCC379977F59CCDFC6F323101F68565B6990BC8947AE9E979F72F277B8843AE141100C1FEF320B9AEC0E9DA856F17A49B83C6</vt:lpwstr>
  </property>
</Properties>
</file>