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73" r:id="rId5"/>
    <p:sldId id="374" r:id="rId6"/>
    <p:sldId id="375" r:id="rId7"/>
    <p:sldId id="376" r:id="rId8"/>
    <p:sldId id="377" r:id="rId9"/>
    <p:sldId id="378" r:id="rId10"/>
    <p:sldId id="379"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6600"/>
    <a:srgbClr val="FFFFFF"/>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22C896-0783-4379-B292-6D13397680F3}" v="88" dt="2025-03-27T01:03:15.4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144" d="100"/>
          <a:sy n="144" d="100"/>
        </p:scale>
        <p:origin x="744" y="8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MPO HIROSHI(傳寳　浩史)" userId="2c5e3307-493c-4612-99fd-1904942288c1" providerId="ADAL" clId="{CB22C896-0783-4379-B292-6D13397680F3}"/>
    <pc:docChg chg="undo custSel addSld delSld modSld">
      <pc:chgData name="DEMPO HIROSHI(傳寳　浩史)" userId="2c5e3307-493c-4612-99fd-1904942288c1" providerId="ADAL" clId="{CB22C896-0783-4379-B292-6D13397680F3}" dt="2025-03-27T01:26:34.172" v="988"/>
      <pc:docMkLst>
        <pc:docMk/>
      </pc:docMkLst>
      <pc:sldChg chg="modSp add mod">
        <pc:chgData name="DEMPO HIROSHI(傳寳　浩史)" userId="2c5e3307-493c-4612-99fd-1904942288c1" providerId="ADAL" clId="{CB22C896-0783-4379-B292-6D13397680F3}" dt="2025-03-27T01:11:09.791" v="956" actId="404"/>
        <pc:sldMkLst>
          <pc:docMk/>
          <pc:sldMk cId="0" sldId="341"/>
        </pc:sldMkLst>
        <pc:spChg chg="mod">
          <ac:chgData name="DEMPO HIROSHI(傳寳　浩史)" userId="2c5e3307-493c-4612-99fd-1904942288c1" providerId="ADAL" clId="{CB22C896-0783-4379-B292-6D13397680F3}" dt="2025-03-27T01:11:02.197" v="955" actId="404"/>
          <ac:spMkLst>
            <pc:docMk/>
            <pc:sldMk cId="0" sldId="341"/>
            <ac:spMk id="5122" creationId="{6BFCA172-672F-4297-B767-9F7EDE373FA1}"/>
          </ac:spMkLst>
        </pc:spChg>
        <pc:spChg chg="mod">
          <ac:chgData name="DEMPO HIROSHI(傳寳　浩史)" userId="2c5e3307-493c-4612-99fd-1904942288c1" providerId="ADAL" clId="{CB22C896-0783-4379-B292-6D13397680F3}" dt="2025-03-27T01:11:09.791" v="956" actId="404"/>
          <ac:spMkLst>
            <pc:docMk/>
            <pc:sldMk cId="0" sldId="341"/>
            <ac:spMk id="5123" creationId="{9FAD3684-801E-4E1E-85EB-F5F3E5D37277}"/>
          </ac:spMkLst>
        </pc:spChg>
      </pc:sldChg>
      <pc:sldChg chg="modSp add mod">
        <pc:chgData name="DEMPO HIROSHI(傳寳　浩史)" userId="2c5e3307-493c-4612-99fd-1904942288c1" providerId="ADAL" clId="{CB22C896-0783-4379-B292-6D13397680F3}" dt="2025-03-27T01:07:09.957" v="890" actId="20577"/>
        <pc:sldMkLst>
          <pc:docMk/>
          <pc:sldMk cId="0" sldId="363"/>
        </pc:sldMkLst>
        <pc:spChg chg="mod">
          <ac:chgData name="DEMPO HIROSHI(傳寳　浩史)" userId="2c5e3307-493c-4612-99fd-1904942288c1" providerId="ADAL" clId="{CB22C896-0783-4379-B292-6D13397680F3}" dt="2025-03-27T01:07:09.957" v="890" actId="20577"/>
          <ac:spMkLst>
            <pc:docMk/>
            <pc:sldMk cId="0" sldId="363"/>
            <ac:spMk id="6147" creationId="{33CFEE74-7B51-47B2-8BC9-945D38E983E7}"/>
          </ac:spMkLst>
        </pc:spChg>
      </pc:sldChg>
      <pc:sldChg chg="modSp del mod">
        <pc:chgData name="DEMPO HIROSHI(傳寳　浩史)" userId="2c5e3307-493c-4612-99fd-1904942288c1" providerId="ADAL" clId="{CB22C896-0783-4379-B292-6D13397680F3}" dt="2025-03-27T00:32:40.184" v="151" actId="47"/>
        <pc:sldMkLst>
          <pc:docMk/>
          <pc:sldMk cId="1298872160" sldId="366"/>
        </pc:sldMkLst>
        <pc:graphicFrameChg chg="mod modGraphic">
          <ac:chgData name="DEMPO HIROSHI(傳寳　浩史)" userId="2c5e3307-493c-4612-99fd-1904942288c1" providerId="ADAL" clId="{CB22C896-0783-4379-B292-6D13397680F3}" dt="2025-03-26T15:35:27.320" v="120" actId="2165"/>
          <ac:graphicFrameMkLst>
            <pc:docMk/>
            <pc:sldMk cId="1298872160" sldId="366"/>
            <ac:graphicFrameMk id="4" creationId="{7915F36C-BF7B-6FD2-AA19-5C84C27C041B}"/>
          </ac:graphicFrameMkLst>
        </pc:graphicFrameChg>
      </pc:sldChg>
      <pc:sldChg chg="modSp add mod">
        <pc:chgData name="DEMPO HIROSHI(傳寳　浩史)" userId="2c5e3307-493c-4612-99fd-1904942288c1" providerId="ADAL" clId="{CB22C896-0783-4379-B292-6D13397680F3}" dt="2025-03-27T01:26:34.172" v="988"/>
        <pc:sldMkLst>
          <pc:docMk/>
          <pc:sldMk cId="2424538177" sldId="366"/>
        </pc:sldMkLst>
        <pc:spChg chg="mod">
          <ac:chgData name="DEMPO HIROSHI(傳寳　浩史)" userId="2c5e3307-493c-4612-99fd-1904942288c1" providerId="ADAL" clId="{CB22C896-0783-4379-B292-6D13397680F3}" dt="2025-03-27T01:26:34.172" v="988"/>
          <ac:spMkLst>
            <pc:docMk/>
            <pc:sldMk cId="2424538177" sldId="366"/>
            <ac:spMk id="7171" creationId="{8B215120-9330-4C24-86C0-93DB3C460B0D}"/>
          </ac:spMkLst>
        </pc:spChg>
      </pc:sldChg>
      <pc:sldChg chg="addSp modSp mod">
        <pc:chgData name="DEMPO HIROSHI(傳寳　浩史)" userId="2c5e3307-493c-4612-99fd-1904942288c1" providerId="ADAL" clId="{CB22C896-0783-4379-B292-6D13397680F3}" dt="2025-03-27T01:00:56.570" v="511" actId="1035"/>
        <pc:sldMkLst>
          <pc:docMk/>
          <pc:sldMk cId="1384044178" sldId="367"/>
        </pc:sldMkLst>
        <pc:spChg chg="add mod">
          <ac:chgData name="DEMPO HIROSHI(傳寳　浩史)" userId="2c5e3307-493c-4612-99fd-1904942288c1" providerId="ADAL" clId="{CB22C896-0783-4379-B292-6D13397680F3}" dt="2025-03-27T01:00:56.570" v="511" actId="1035"/>
          <ac:spMkLst>
            <pc:docMk/>
            <pc:sldMk cId="1384044178" sldId="367"/>
            <ac:spMk id="3" creationId="{83080ADA-FBFB-3D45-3B69-8667AE57AD03}"/>
          </ac:spMkLst>
        </pc:spChg>
        <pc:graphicFrameChg chg="mod modGraphic">
          <ac:chgData name="DEMPO HIROSHI(傳寳　浩史)" userId="2c5e3307-493c-4612-99fd-1904942288c1" providerId="ADAL" clId="{CB22C896-0783-4379-B292-6D13397680F3}" dt="2025-03-27T01:00:17.916" v="452" actId="20577"/>
          <ac:graphicFrameMkLst>
            <pc:docMk/>
            <pc:sldMk cId="1384044178" sldId="367"/>
            <ac:graphicFrameMk id="4" creationId="{7915F36C-BF7B-6FD2-AA19-5C84C27C041B}"/>
          </ac:graphicFrameMkLst>
        </pc:graphicFrameChg>
      </pc:sldChg>
      <pc:sldChg chg="del">
        <pc:chgData name="DEMPO HIROSHI(傳寳　浩史)" userId="2c5e3307-493c-4612-99fd-1904942288c1" providerId="ADAL" clId="{CB22C896-0783-4379-B292-6D13397680F3}" dt="2025-03-26T08:30:05.382" v="0" actId="47"/>
        <pc:sldMkLst>
          <pc:docMk/>
          <pc:sldMk cId="3951980582" sldId="368"/>
        </pc:sldMkLst>
      </pc:sldChg>
      <pc:sldChg chg="addSp modSp mod">
        <pc:chgData name="DEMPO HIROSHI(傳寳　浩史)" userId="2c5e3307-493c-4612-99fd-1904942288c1" providerId="ADAL" clId="{CB22C896-0783-4379-B292-6D13397680F3}" dt="2025-03-27T01:00:49.514" v="492" actId="20577"/>
        <pc:sldMkLst>
          <pc:docMk/>
          <pc:sldMk cId="569007543" sldId="369"/>
        </pc:sldMkLst>
        <pc:spChg chg="add mod">
          <ac:chgData name="DEMPO HIROSHI(傳寳　浩史)" userId="2c5e3307-493c-4612-99fd-1904942288c1" providerId="ADAL" clId="{CB22C896-0783-4379-B292-6D13397680F3}" dt="2025-03-27T00:37:24.218" v="267" actId="1076"/>
          <ac:spMkLst>
            <pc:docMk/>
            <pc:sldMk cId="569007543" sldId="369"/>
            <ac:spMk id="3" creationId="{212DFAFF-A5E9-2DE8-10D6-2DBDE38C40F9}"/>
          </ac:spMkLst>
        </pc:spChg>
        <pc:graphicFrameChg chg="mod modGraphic">
          <ac:chgData name="DEMPO HIROSHI(傳寳　浩史)" userId="2c5e3307-493c-4612-99fd-1904942288c1" providerId="ADAL" clId="{CB22C896-0783-4379-B292-6D13397680F3}" dt="2025-03-27T01:00:49.514" v="492" actId="20577"/>
          <ac:graphicFrameMkLst>
            <pc:docMk/>
            <pc:sldMk cId="569007543" sldId="369"/>
            <ac:graphicFrameMk id="4" creationId="{7915F36C-BF7B-6FD2-AA19-5C84C27C041B}"/>
          </ac:graphicFrameMkLst>
        </pc:graphicFrameChg>
      </pc:sldChg>
      <pc:sldChg chg="modSp add del mod">
        <pc:chgData name="DEMPO HIROSHI(傳寳　浩史)" userId="2c5e3307-493c-4612-99fd-1904942288c1" providerId="ADAL" clId="{CB22C896-0783-4379-B292-6D13397680F3}" dt="2025-03-26T15:34:49.882" v="115"/>
        <pc:sldMkLst>
          <pc:docMk/>
          <pc:sldMk cId="702321778" sldId="370"/>
        </pc:sldMkLst>
        <pc:graphicFrameChg chg="modGraphic">
          <ac:chgData name="DEMPO HIROSHI(傳寳　浩史)" userId="2c5e3307-493c-4612-99fd-1904942288c1" providerId="ADAL" clId="{CB22C896-0783-4379-B292-6D13397680F3}" dt="2025-03-26T15:34:47.055" v="113" actId="2165"/>
          <ac:graphicFrameMkLst>
            <pc:docMk/>
            <pc:sldMk cId="702321778" sldId="370"/>
            <ac:graphicFrameMk id="4" creationId="{7915F36C-BF7B-6FD2-AA19-5C84C27C041B}"/>
          </ac:graphicFrameMkLst>
        </pc:graphicFrameChg>
      </pc:sldChg>
      <pc:sldChg chg="modSp add del mod">
        <pc:chgData name="DEMPO HIROSHI(傳寳　浩史)" userId="2c5e3307-493c-4612-99fd-1904942288c1" providerId="ADAL" clId="{CB22C896-0783-4379-B292-6D13397680F3}" dt="2025-03-27T00:32:41.561" v="152" actId="47"/>
        <pc:sldMkLst>
          <pc:docMk/>
          <pc:sldMk cId="971927204" sldId="370"/>
        </pc:sldMkLst>
        <pc:graphicFrameChg chg="modGraphic">
          <ac:chgData name="DEMPO HIROSHI(傳寳　浩史)" userId="2c5e3307-493c-4612-99fd-1904942288c1" providerId="ADAL" clId="{CB22C896-0783-4379-B292-6D13397680F3}" dt="2025-03-26T15:35:35.382" v="121" actId="2165"/>
          <ac:graphicFrameMkLst>
            <pc:docMk/>
            <pc:sldMk cId="971927204" sldId="370"/>
            <ac:graphicFrameMk id="4" creationId="{7915F36C-BF7B-6FD2-AA19-5C84C27C041B}"/>
          </ac:graphicFrameMkLst>
        </pc:graphicFrameChg>
      </pc:sldChg>
      <pc:sldChg chg="new del">
        <pc:chgData name="DEMPO HIROSHI(傳寳　浩史)" userId="2c5e3307-493c-4612-99fd-1904942288c1" providerId="ADAL" clId="{CB22C896-0783-4379-B292-6D13397680F3}" dt="2025-03-26T15:35:14.444" v="118" actId="47"/>
        <pc:sldMkLst>
          <pc:docMk/>
          <pc:sldMk cId="2394904031" sldId="370"/>
        </pc:sldMkLst>
      </pc:sldChg>
      <pc:sldChg chg="modSp add del mod">
        <pc:chgData name="DEMPO HIROSHI(傳寳　浩史)" userId="2c5e3307-493c-4612-99fd-1904942288c1" providerId="ADAL" clId="{CB22C896-0783-4379-B292-6D13397680F3}" dt="2025-03-26T15:27:10.585" v="12" actId="47"/>
        <pc:sldMkLst>
          <pc:docMk/>
          <pc:sldMk cId="3548753255" sldId="370"/>
        </pc:sldMkLst>
        <pc:graphicFrameChg chg="modGraphic">
          <ac:chgData name="DEMPO HIROSHI(傳寳　浩史)" userId="2c5e3307-493c-4612-99fd-1904942288c1" providerId="ADAL" clId="{CB22C896-0783-4379-B292-6D13397680F3}" dt="2025-03-26T15:26:04.117" v="9" actId="400"/>
          <ac:graphicFrameMkLst>
            <pc:docMk/>
            <pc:sldMk cId="3548753255" sldId="370"/>
            <ac:graphicFrameMk id="4" creationId="{7915F36C-BF7B-6FD2-AA19-5C84C27C041B}"/>
          </ac:graphicFrameMkLst>
        </pc:graphicFrameChg>
      </pc:sldChg>
      <pc:sldChg chg="addSp modSp add mod">
        <pc:chgData name="DEMPO HIROSHI(傳寳　浩史)" userId="2c5e3307-493c-4612-99fd-1904942288c1" providerId="ADAL" clId="{CB22C896-0783-4379-B292-6D13397680F3}" dt="2025-03-27T00:58:48.679" v="335" actId="20577"/>
        <pc:sldMkLst>
          <pc:docMk/>
          <pc:sldMk cId="2064926564" sldId="371"/>
        </pc:sldMkLst>
        <pc:spChg chg="add mod">
          <ac:chgData name="DEMPO HIROSHI(傳寳　浩史)" userId="2c5e3307-493c-4612-99fd-1904942288c1" providerId="ADAL" clId="{CB22C896-0783-4379-B292-6D13397680F3}" dt="2025-03-27T00:37:04.369" v="260" actId="1076"/>
          <ac:spMkLst>
            <pc:docMk/>
            <pc:sldMk cId="2064926564" sldId="371"/>
            <ac:spMk id="3" creationId="{97311E2A-931F-369A-D37E-0B10D67FE6EA}"/>
          </ac:spMkLst>
        </pc:spChg>
        <pc:graphicFrameChg chg="mod modGraphic">
          <ac:chgData name="DEMPO HIROSHI(傳寳　浩史)" userId="2c5e3307-493c-4612-99fd-1904942288c1" providerId="ADAL" clId="{CB22C896-0783-4379-B292-6D13397680F3}" dt="2025-03-27T00:58:48.679" v="335" actId="20577"/>
          <ac:graphicFrameMkLst>
            <pc:docMk/>
            <pc:sldMk cId="2064926564" sldId="371"/>
            <ac:graphicFrameMk id="4" creationId="{7915F36C-BF7B-6FD2-AA19-5C84C27C041B}"/>
          </ac:graphicFrameMkLst>
        </pc:graphicFrameChg>
      </pc:sldChg>
      <pc:sldChg chg="addSp modSp add mod">
        <pc:chgData name="DEMPO HIROSHI(傳寳　浩史)" userId="2c5e3307-493c-4612-99fd-1904942288c1" providerId="ADAL" clId="{CB22C896-0783-4379-B292-6D13397680F3}" dt="2025-03-27T00:59:31.427" v="389" actId="20577"/>
        <pc:sldMkLst>
          <pc:docMk/>
          <pc:sldMk cId="628960064" sldId="372"/>
        </pc:sldMkLst>
        <pc:spChg chg="add mod">
          <ac:chgData name="DEMPO HIROSHI(傳寳　浩史)" userId="2c5e3307-493c-4612-99fd-1904942288c1" providerId="ADAL" clId="{CB22C896-0783-4379-B292-6D13397680F3}" dt="2025-03-27T00:37:10.444" v="262" actId="1076"/>
          <ac:spMkLst>
            <pc:docMk/>
            <pc:sldMk cId="628960064" sldId="372"/>
            <ac:spMk id="3" creationId="{0B602A51-FC0C-EFAF-ABAD-F914CA6CBA9D}"/>
          </ac:spMkLst>
        </pc:spChg>
        <pc:graphicFrameChg chg="mod modGraphic">
          <ac:chgData name="DEMPO HIROSHI(傳寳　浩史)" userId="2c5e3307-493c-4612-99fd-1904942288c1" providerId="ADAL" clId="{CB22C896-0783-4379-B292-6D13397680F3}" dt="2025-03-27T00:59:31.427" v="389" actId="20577"/>
          <ac:graphicFrameMkLst>
            <pc:docMk/>
            <pc:sldMk cId="628960064" sldId="372"/>
            <ac:graphicFrameMk id="4" creationId="{7915F36C-BF7B-6FD2-AA19-5C84C27C041B}"/>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9937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400" b="1" dirty="0">
                <a:latin typeface="Arial "/>
              </a:rPr>
              <a:t>3GPP TSG-WG2 Meeting #168	</a:t>
            </a:r>
          </a:p>
          <a:p>
            <a:pPr eaLnBrk="1" hangingPunct="1">
              <a:defRPr/>
            </a:pPr>
            <a:r>
              <a:rPr lang="en-GB" altLang="en-US" sz="1400" b="1" dirty="0">
                <a:latin typeface="Arial "/>
              </a:rPr>
              <a:t>Goteborg , SE, Apr 07 – 11, 2025</a:t>
            </a:r>
          </a:p>
          <a:p>
            <a:pPr eaLnBrk="1" hangingPunct="1">
              <a:defRPr/>
            </a:pP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S2-2503375</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sz="3600" dirty="0"/>
              <a:t>Areas of NEC interests in 6G architecture</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sz="2400" dirty="0"/>
              <a:t>NEC</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8 Areas for </a:t>
            </a:r>
            <a:r>
              <a:rPr lang="en-GB" altLang="en-US" sz="2800" dirty="0"/>
              <a:t>6G SID Scope Content for Architecture requirements</a:t>
            </a:r>
          </a:p>
          <a:p>
            <a:r>
              <a:rPr lang="en-US" altLang="ja-JP" sz="2800" i="0" dirty="0">
                <a:solidFill>
                  <a:schemeClr val="tx1"/>
                </a:solidFill>
              </a:rPr>
              <a:t>Listed </a:t>
            </a:r>
            <a:r>
              <a:rPr lang="en-GB" altLang="en-US" dirty="0"/>
              <a:t>6G workshop considerations then architectural topics following structure of </a:t>
            </a:r>
            <a:r>
              <a:rPr lang="en-US" altLang="ja-JP" sz="2800" i="0" dirty="0">
                <a:solidFill>
                  <a:schemeClr val="tx1"/>
                </a:solidFill>
              </a:rPr>
              <a:t>TR22870 for 6G use cases in SA1</a:t>
            </a:r>
          </a:p>
          <a:p>
            <a:r>
              <a:rPr kumimoji="1" lang="en-US" altLang="ja-JP" dirty="0"/>
              <a:t>T</a:t>
            </a:r>
            <a:r>
              <a:rPr kumimoji="1" lang="en-US" altLang="ja-JP" sz="2800" dirty="0"/>
              <a:t>he sequence number does not show prioritizations</a:t>
            </a:r>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F7311F4-492F-2D97-EF95-8FD21416E26A}"/>
              </a:ext>
            </a:extLst>
          </p:cNvPr>
          <p:cNvSpPr>
            <a:spLocks noGrp="1"/>
          </p:cNvSpPr>
          <p:nvPr>
            <p:ph type="title"/>
          </p:nvPr>
        </p:nvSpPr>
        <p:spPr/>
        <p:txBody>
          <a:bodyPr/>
          <a:lstStyle/>
          <a:p>
            <a:r>
              <a:rPr lang="en-GB" altLang="en-US" sz="2800" dirty="0"/>
              <a:t>View on 6G SID Scope Content for Architecture requirements</a:t>
            </a:r>
            <a:endParaRPr kumimoji="1" lang="ja-JP" altLang="en-US" sz="2800" dirty="0"/>
          </a:p>
        </p:txBody>
      </p:sp>
      <p:graphicFrame>
        <p:nvGraphicFramePr>
          <p:cNvPr id="4" name="Table 2">
            <a:extLst>
              <a:ext uri="{FF2B5EF4-FFF2-40B4-BE49-F238E27FC236}">
                <a16:creationId xmlns:a16="http://schemas.microsoft.com/office/drawing/2014/main" id="{7915F36C-BF7B-6FD2-AA19-5C84C27C041B}"/>
              </a:ext>
            </a:extLst>
          </p:cNvPr>
          <p:cNvGraphicFramePr>
            <a:graphicFrameLocks noGrp="1"/>
          </p:cNvGraphicFramePr>
          <p:nvPr>
            <p:ph idx="1"/>
          </p:nvPr>
        </p:nvGraphicFramePr>
        <p:xfrm>
          <a:off x="197265" y="1804260"/>
          <a:ext cx="11701314" cy="2194560"/>
        </p:xfrm>
        <a:graphic>
          <a:graphicData uri="http://schemas.openxmlformats.org/drawingml/2006/table">
            <a:tbl>
              <a:tblPr firstRow="1" bandRow="1">
                <a:tableStyleId>{5C22544A-7EE6-4342-B048-85BDC9FD1C3A}</a:tableStyleId>
              </a:tblPr>
              <a:tblGrid>
                <a:gridCol w="540000">
                  <a:extLst>
                    <a:ext uri="{9D8B030D-6E8A-4147-A177-3AD203B41FA5}">
                      <a16:colId xmlns:a16="http://schemas.microsoft.com/office/drawing/2014/main" val="2236238882"/>
                    </a:ext>
                  </a:extLst>
                </a:gridCol>
                <a:gridCol w="1081314">
                  <a:extLst>
                    <a:ext uri="{9D8B030D-6E8A-4147-A177-3AD203B41FA5}">
                      <a16:colId xmlns:a16="http://schemas.microsoft.com/office/drawing/2014/main" val="562605877"/>
                    </a:ext>
                  </a:extLst>
                </a:gridCol>
                <a:gridCol w="7560000">
                  <a:extLst>
                    <a:ext uri="{9D8B030D-6E8A-4147-A177-3AD203B41FA5}">
                      <a16:colId xmlns:a16="http://schemas.microsoft.com/office/drawing/2014/main" val="824553124"/>
                    </a:ext>
                  </a:extLst>
                </a:gridCol>
                <a:gridCol w="1080000">
                  <a:extLst>
                    <a:ext uri="{9D8B030D-6E8A-4147-A177-3AD203B41FA5}">
                      <a16:colId xmlns:a16="http://schemas.microsoft.com/office/drawing/2014/main" val="4265244648"/>
                    </a:ext>
                  </a:extLst>
                </a:gridCol>
                <a:gridCol w="1440000">
                  <a:extLst>
                    <a:ext uri="{9D8B030D-6E8A-4147-A177-3AD203B41FA5}">
                      <a16:colId xmlns:a16="http://schemas.microsoft.com/office/drawing/2014/main" val="1390949308"/>
                    </a:ext>
                  </a:extLst>
                </a:gridCol>
              </a:tblGrid>
              <a:tr h="212862">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Justifications</a:t>
                      </a:r>
                    </a:p>
                  </a:txBody>
                  <a:tcPr/>
                </a:tc>
                <a:tc>
                  <a:txBody>
                    <a:bodyPr/>
                    <a:lstStyle/>
                    <a:p>
                      <a:pPr algn="ctr"/>
                      <a:r>
                        <a:rPr lang="en-US" sz="1100" dirty="0"/>
                        <a:t>Potential dependencies</a:t>
                      </a:r>
                    </a:p>
                  </a:txBody>
                  <a:tcPr/>
                </a:tc>
                <a:extLst>
                  <a:ext uri="{0D108BD9-81ED-4DB2-BD59-A6C34878D82A}">
                    <a16:rowId xmlns:a16="http://schemas.microsoft.com/office/drawing/2014/main" val="4108668729"/>
                  </a:ext>
                </a:extLst>
              </a:tr>
              <a:tr h="370840">
                <a:tc>
                  <a:txBody>
                    <a:bodyPr/>
                    <a:lstStyle/>
                    <a:p>
                      <a:r>
                        <a:rPr lang="en-US" sz="1100" i="0" dirty="0">
                          <a:solidFill>
                            <a:schemeClr val="tx1"/>
                          </a:solidFill>
                        </a:rPr>
                        <a:t>1</a:t>
                      </a:r>
                    </a:p>
                  </a:txBody>
                  <a:tcPr/>
                </a:tc>
                <a:tc>
                  <a:txBody>
                    <a:bodyPr/>
                    <a:lstStyle/>
                    <a:p>
                      <a:r>
                        <a:rPr lang="en-US" sz="1100" i="0" kern="1200" dirty="0">
                          <a:solidFill>
                            <a:schemeClr val="tx1"/>
                          </a:solidFill>
                          <a:effectLst/>
                          <a:latin typeface="+mn-lt"/>
                          <a:ea typeface="+mn-ea"/>
                          <a:cs typeface="+mn-cs"/>
                        </a:rPr>
                        <a:t>Basic network architecture</a:t>
                      </a:r>
                    </a:p>
                  </a:txBody>
                  <a:tcPr/>
                </a:tc>
                <a:tc>
                  <a:txBody>
                    <a:bodyPr/>
                    <a:lstStyle/>
                    <a:p>
                      <a:r>
                        <a:rPr lang="en-US" altLang="ja-JP" sz="1100" b="0" kern="1200" dirty="0">
                          <a:solidFill>
                            <a:schemeClr val="dk1"/>
                          </a:solidFill>
                          <a:effectLst/>
                          <a:latin typeface="+mn-lt"/>
                          <a:ea typeface="+mn-ea"/>
                          <a:cs typeface="+mn-cs"/>
                        </a:rPr>
                        <a:t>Study the basic 6G architecture including:</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Network Functions and interfaces (e.g., SBI) that support UE communication (e.g., Voice/SMS, IP or non-IP traffic) and beyond-communication services (e.g., AI/Computing/Sensing).</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Core network architecture supporting interaction with UE/RAN/Application Function.</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Support for Multi NAS/Modular NAS/Distributed NAS and related security issues.</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NGAP as an SBI-based interface.</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Support for 5G-6G Dynamic MRSS.</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Integrated RAN CU-UP and UPF.</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Dual Registration support.</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Cloud and AI-Native design from Day 1.</a:t>
                      </a:r>
                    </a:p>
                  </a:txBody>
                  <a:tcPr/>
                </a:tc>
                <a:tc>
                  <a:txBody>
                    <a:bodyPr/>
                    <a:lstStyle/>
                    <a:p>
                      <a:r>
                        <a:rPr lang="en-US" altLang="zh-CN" sz="1100" i="0" dirty="0">
                          <a:solidFill>
                            <a:schemeClr val="tx1"/>
                          </a:solidFill>
                        </a:rPr>
                        <a:t>Outcomes in 6G workshop</a:t>
                      </a:r>
                    </a:p>
                  </a:txBody>
                  <a:tcPr/>
                </a:tc>
                <a:tc>
                  <a:txBody>
                    <a:bodyPr/>
                    <a:lstStyle/>
                    <a:p>
                      <a:r>
                        <a:rPr lang="en-US" altLang="ja-JP" sz="1100" i="0" dirty="0">
                          <a:solidFill>
                            <a:schemeClr val="tx1"/>
                          </a:solidFill>
                        </a:rPr>
                        <a:t>SA3</a:t>
                      </a:r>
                      <a:endParaRPr lang="en-GB" sz="1100" i="0" dirty="0">
                        <a:solidFill>
                          <a:schemeClr val="tx1"/>
                        </a:solidFill>
                      </a:endParaRPr>
                    </a:p>
                    <a:p>
                      <a:r>
                        <a:rPr lang="en-GB" sz="1100" i="0" dirty="0">
                          <a:solidFill>
                            <a:schemeClr val="tx1"/>
                          </a:solidFill>
                        </a:rPr>
                        <a:t>RAN3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i="0" dirty="0">
                          <a:solidFill>
                            <a:schemeClr val="tx1"/>
                          </a:solidFill>
                        </a:rPr>
                        <a:t>CT1/CT4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i="0" dirty="0">
                          <a:solidFill>
                            <a:schemeClr val="tx1"/>
                          </a:solidFill>
                        </a:rPr>
                        <a:t>SA5</a:t>
                      </a:r>
                    </a:p>
                  </a:txBody>
                  <a:tcPr/>
                </a:tc>
                <a:extLst>
                  <a:ext uri="{0D108BD9-81ED-4DB2-BD59-A6C34878D82A}">
                    <a16:rowId xmlns:a16="http://schemas.microsoft.com/office/drawing/2014/main" val="779832184"/>
                  </a:ext>
                </a:extLst>
              </a:tr>
            </a:tbl>
          </a:graphicData>
        </a:graphic>
      </p:graphicFrame>
      <p:sp>
        <p:nvSpPr>
          <p:cNvPr id="3" name="テキスト ボックス 2">
            <a:extLst>
              <a:ext uri="{FF2B5EF4-FFF2-40B4-BE49-F238E27FC236}">
                <a16:creationId xmlns:a16="http://schemas.microsoft.com/office/drawing/2014/main" id="{97311E2A-931F-369A-D37E-0B10D67FE6EA}"/>
              </a:ext>
            </a:extLst>
          </p:cNvPr>
          <p:cNvSpPr txBox="1"/>
          <p:nvPr/>
        </p:nvSpPr>
        <p:spPr>
          <a:xfrm>
            <a:off x="197265" y="3998820"/>
            <a:ext cx="3740126" cy="261610"/>
          </a:xfrm>
          <a:prstGeom prst="rect">
            <a:avLst/>
          </a:prstGeom>
          <a:noFill/>
        </p:spPr>
        <p:txBody>
          <a:bodyPr wrap="none" rtlCol="0">
            <a:spAutoFit/>
          </a:bodyPr>
          <a:lstStyle/>
          <a:p>
            <a:r>
              <a:rPr kumimoji="1" lang="en-US" altLang="ja-JP" sz="1100" dirty="0"/>
              <a:t>Note: the sequence number does not show prioritizations</a:t>
            </a:r>
            <a:endParaRPr kumimoji="1" lang="ja-JP" altLang="en-US" sz="1100" dirty="0"/>
          </a:p>
        </p:txBody>
      </p:sp>
    </p:spTree>
    <p:extLst>
      <p:ext uri="{BB962C8B-B14F-4D97-AF65-F5344CB8AC3E}">
        <p14:creationId xmlns:p14="http://schemas.microsoft.com/office/powerpoint/2010/main" val="234781765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F7311F4-492F-2D97-EF95-8FD21416E26A}"/>
              </a:ext>
            </a:extLst>
          </p:cNvPr>
          <p:cNvSpPr>
            <a:spLocks noGrp="1"/>
          </p:cNvSpPr>
          <p:nvPr>
            <p:ph type="title"/>
          </p:nvPr>
        </p:nvSpPr>
        <p:spPr/>
        <p:txBody>
          <a:bodyPr/>
          <a:lstStyle/>
          <a:p>
            <a:r>
              <a:rPr lang="en-GB" altLang="en-US" sz="2800" dirty="0"/>
              <a:t>View on 6G SID Scope Content for Architecture requirements</a:t>
            </a:r>
            <a:endParaRPr kumimoji="1" lang="ja-JP" altLang="en-US" sz="2800" dirty="0"/>
          </a:p>
        </p:txBody>
      </p:sp>
      <p:graphicFrame>
        <p:nvGraphicFramePr>
          <p:cNvPr id="4" name="Table 2">
            <a:extLst>
              <a:ext uri="{FF2B5EF4-FFF2-40B4-BE49-F238E27FC236}">
                <a16:creationId xmlns:a16="http://schemas.microsoft.com/office/drawing/2014/main" id="{7915F36C-BF7B-6FD2-AA19-5C84C27C041B}"/>
              </a:ext>
            </a:extLst>
          </p:cNvPr>
          <p:cNvGraphicFramePr>
            <a:graphicFrameLocks noGrp="1"/>
          </p:cNvGraphicFramePr>
          <p:nvPr>
            <p:ph idx="1"/>
          </p:nvPr>
        </p:nvGraphicFramePr>
        <p:xfrm>
          <a:off x="197265" y="1804260"/>
          <a:ext cx="11701314" cy="2788920"/>
        </p:xfrm>
        <a:graphic>
          <a:graphicData uri="http://schemas.openxmlformats.org/drawingml/2006/table">
            <a:tbl>
              <a:tblPr firstRow="1" bandRow="1">
                <a:tableStyleId>{5C22544A-7EE6-4342-B048-85BDC9FD1C3A}</a:tableStyleId>
              </a:tblPr>
              <a:tblGrid>
                <a:gridCol w="540000">
                  <a:extLst>
                    <a:ext uri="{9D8B030D-6E8A-4147-A177-3AD203B41FA5}">
                      <a16:colId xmlns:a16="http://schemas.microsoft.com/office/drawing/2014/main" val="2236238882"/>
                    </a:ext>
                  </a:extLst>
                </a:gridCol>
                <a:gridCol w="1081314">
                  <a:extLst>
                    <a:ext uri="{9D8B030D-6E8A-4147-A177-3AD203B41FA5}">
                      <a16:colId xmlns:a16="http://schemas.microsoft.com/office/drawing/2014/main" val="562605877"/>
                    </a:ext>
                  </a:extLst>
                </a:gridCol>
                <a:gridCol w="7560000">
                  <a:extLst>
                    <a:ext uri="{9D8B030D-6E8A-4147-A177-3AD203B41FA5}">
                      <a16:colId xmlns:a16="http://schemas.microsoft.com/office/drawing/2014/main" val="824553124"/>
                    </a:ext>
                  </a:extLst>
                </a:gridCol>
                <a:gridCol w="1080000">
                  <a:extLst>
                    <a:ext uri="{9D8B030D-6E8A-4147-A177-3AD203B41FA5}">
                      <a16:colId xmlns:a16="http://schemas.microsoft.com/office/drawing/2014/main" val="4265244648"/>
                    </a:ext>
                  </a:extLst>
                </a:gridCol>
                <a:gridCol w="1440000">
                  <a:extLst>
                    <a:ext uri="{9D8B030D-6E8A-4147-A177-3AD203B41FA5}">
                      <a16:colId xmlns:a16="http://schemas.microsoft.com/office/drawing/2014/main" val="1390949308"/>
                    </a:ext>
                  </a:extLst>
                </a:gridCol>
              </a:tblGrid>
              <a:tr h="212862">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Justifications</a:t>
                      </a:r>
                    </a:p>
                  </a:txBody>
                  <a:tcPr/>
                </a:tc>
                <a:tc>
                  <a:txBody>
                    <a:bodyPr/>
                    <a:lstStyle/>
                    <a:p>
                      <a:pPr algn="ctr"/>
                      <a:r>
                        <a:rPr lang="en-US" sz="1100" dirty="0"/>
                        <a:t>Potential dependencies</a:t>
                      </a:r>
                    </a:p>
                  </a:txBody>
                  <a:tcPr/>
                </a:tc>
                <a:extLst>
                  <a:ext uri="{0D108BD9-81ED-4DB2-BD59-A6C34878D82A}">
                    <a16:rowId xmlns:a16="http://schemas.microsoft.com/office/drawing/2014/main" val="4108668729"/>
                  </a:ext>
                </a:extLst>
              </a:tr>
              <a:tr h="370840">
                <a:tc>
                  <a:txBody>
                    <a:bodyPr/>
                    <a:lstStyle/>
                    <a:p>
                      <a:r>
                        <a:rPr lang="en-US" sz="1100" i="0" dirty="0">
                          <a:solidFill>
                            <a:schemeClr val="tx1"/>
                          </a:solidFill>
                        </a:rPr>
                        <a:t>2</a:t>
                      </a:r>
                    </a:p>
                  </a:txBody>
                  <a:tcPr/>
                </a:tc>
                <a:tc>
                  <a:txBody>
                    <a:bodyPr/>
                    <a:lstStyle/>
                    <a:p>
                      <a:r>
                        <a:rPr lang="en-US" altLang="zh-CN" sz="1100" i="0" kern="1200" dirty="0">
                          <a:solidFill>
                            <a:schemeClr val="tx1"/>
                          </a:solidFill>
                          <a:effectLst/>
                          <a:latin typeface="+mn-lt"/>
                          <a:ea typeface="+mn-ea"/>
                          <a:cs typeface="+mn-cs"/>
                        </a:rPr>
                        <a:t>Supporting operator provided multimedia services and IMS enhancement</a:t>
                      </a:r>
                      <a:endParaRPr lang="en-US" sz="1100" i="0" kern="1200" dirty="0">
                        <a:solidFill>
                          <a:schemeClr val="tx1"/>
                        </a:solidFill>
                        <a:effectLst/>
                        <a:latin typeface="+mn-lt"/>
                        <a:ea typeface="+mn-ea"/>
                        <a:cs typeface="+mn-cs"/>
                      </a:endParaRPr>
                    </a:p>
                  </a:txBody>
                  <a:tcPr/>
                </a:tc>
                <a:tc>
                  <a:txBody>
                    <a:bodyPr/>
                    <a:lstStyle/>
                    <a:p>
                      <a:r>
                        <a:rPr lang="en-US" altLang="ja-JP" sz="1100" b="0" kern="1200" dirty="0">
                          <a:solidFill>
                            <a:schemeClr val="dk1"/>
                          </a:solidFill>
                          <a:effectLst/>
                          <a:latin typeface="+mn-lt"/>
                          <a:ea typeface="+mn-ea"/>
                          <a:cs typeface="+mn-cs"/>
                        </a:rPr>
                        <a:t>Study 6G system to support for IMS Multimedia Telephony Service including:</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Real-time resource allocation and adaptation within the network.</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Efficient network capabilities for Multimedia Telephony Service, simplifying UE and network operations for voice-centric, satellite-access UEs, or devices with AI agents.</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Seamless continuity of IMS Multimedia Telephony Service between 6G and 5G </a:t>
                      </a:r>
                      <a:r>
                        <a:rPr lang="en-US" altLang="ja-JP" sz="1100" b="0" kern="1200" dirty="0" err="1">
                          <a:solidFill>
                            <a:schemeClr val="dk1"/>
                          </a:solidFill>
                          <a:effectLst/>
                          <a:latin typeface="+mn-lt"/>
                          <a:ea typeface="+mn-ea"/>
                          <a:cs typeface="+mn-cs"/>
                        </a:rPr>
                        <a:t>VoNR</a:t>
                      </a:r>
                      <a:r>
                        <a:rPr lang="en-US" altLang="ja-JP" sz="1100" b="0" kern="1200" dirty="0">
                          <a:solidFill>
                            <a:schemeClr val="dk1"/>
                          </a:solidFill>
                          <a:effectLst/>
                          <a:latin typeface="+mn-lt"/>
                          <a:ea typeface="+mn-ea"/>
                          <a:cs typeface="+mn-cs"/>
                        </a:rPr>
                        <a:t> for users moving between the two.</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Regional/national regulatory requirements for IMS Multimedia Telephony Service.</a:t>
                      </a:r>
                    </a:p>
                  </a:txBody>
                  <a:tcPr/>
                </a:tc>
                <a:tc>
                  <a:txBody>
                    <a:bodyPr/>
                    <a:lstStyle/>
                    <a:p>
                      <a:r>
                        <a:rPr lang="en-US" altLang="ja-JP" sz="1100" i="0" dirty="0">
                          <a:solidFill>
                            <a:schemeClr val="tx1"/>
                          </a:solidFill>
                        </a:rPr>
                        <a:t>System and Operational Aspects, TR22870, SA1</a:t>
                      </a:r>
                    </a:p>
                  </a:txBody>
                  <a:tcPr/>
                </a:tc>
                <a:tc>
                  <a:txBody>
                    <a:bodyPr/>
                    <a:lstStyle/>
                    <a:p>
                      <a:r>
                        <a:rPr lang="en-US" sz="1100" i="0" dirty="0">
                          <a:solidFill>
                            <a:schemeClr val="tx1"/>
                          </a:solidFill>
                        </a:rPr>
                        <a:t>RAN WGs, SA3, CT1</a:t>
                      </a:r>
                    </a:p>
                  </a:txBody>
                  <a:tcPr/>
                </a:tc>
                <a:extLst>
                  <a:ext uri="{0D108BD9-81ED-4DB2-BD59-A6C34878D82A}">
                    <a16:rowId xmlns:a16="http://schemas.microsoft.com/office/drawing/2014/main" val="779832184"/>
                  </a:ext>
                </a:extLst>
              </a:tr>
              <a:tr h="370840">
                <a:tc>
                  <a:txBody>
                    <a:bodyPr/>
                    <a:lstStyle/>
                    <a:p>
                      <a:r>
                        <a:rPr lang="en-US" sz="1100" i="0" dirty="0">
                          <a:solidFill>
                            <a:schemeClr val="tx1"/>
                          </a:solidFill>
                        </a:rPr>
                        <a:t>3</a:t>
                      </a:r>
                    </a:p>
                  </a:txBody>
                  <a:tcPr/>
                </a:tc>
                <a:tc>
                  <a:txBody>
                    <a:bodyPr/>
                    <a:lstStyle/>
                    <a:p>
                      <a:r>
                        <a:rPr lang="en-US" sz="1100" i="0" kern="1200" dirty="0">
                          <a:solidFill>
                            <a:schemeClr val="tx1"/>
                          </a:solidFill>
                          <a:effectLst/>
                          <a:latin typeface="+mn-lt"/>
                          <a:ea typeface="+mn-ea"/>
                          <a:cs typeface="+mn-cs"/>
                        </a:rPr>
                        <a:t>Energy saving</a:t>
                      </a:r>
                    </a:p>
                  </a:txBody>
                  <a:tcPr/>
                </a:tc>
                <a:tc>
                  <a:txBody>
                    <a:bodyPr/>
                    <a:lstStyle/>
                    <a:p>
                      <a:r>
                        <a:rPr lang="en-US" altLang="ja-JP" sz="1100" b="0" kern="1200" dirty="0">
                          <a:solidFill>
                            <a:schemeClr val="dk1"/>
                          </a:solidFill>
                          <a:effectLst/>
                          <a:latin typeface="+mn-lt"/>
                          <a:ea typeface="+mn-ea"/>
                          <a:cs typeface="+mn-cs"/>
                        </a:rPr>
                        <a:t>Study energy efficiency and saving architecture including:</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End-to-end Energy Efficiency improvements in the 6G system compared to the 5G system.</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Differentiated energy efficiency services to subscribers. Based on UE indication, the network applies power-saving technology to improve UE energy efficiency according to user requirements.</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Energy-related information collection from the radio access network (e.g., per UE granularity) to consider the impact of UE location (e.g., cell edge vs. cell center) on energy consumption.</a:t>
                      </a:r>
                    </a:p>
                  </a:txBody>
                  <a:tcPr/>
                </a:tc>
                <a:tc>
                  <a:txBody>
                    <a:bodyPr/>
                    <a:lstStyle/>
                    <a:p>
                      <a:r>
                        <a:rPr lang="en-US" sz="1100" i="0" dirty="0">
                          <a:solidFill>
                            <a:schemeClr val="tx1"/>
                          </a:solidFill>
                        </a:rPr>
                        <a:t>System and Operational Aspects, TR22870, SA1</a:t>
                      </a:r>
                    </a:p>
                  </a:txBody>
                  <a:tcPr/>
                </a:tc>
                <a:tc>
                  <a:txBody>
                    <a:bodyPr/>
                    <a:lstStyle/>
                    <a:p>
                      <a:r>
                        <a:rPr lang="en-US" sz="1100" i="0" dirty="0">
                          <a:solidFill>
                            <a:schemeClr val="tx1"/>
                          </a:solidFill>
                        </a:rPr>
                        <a:t>SA5/CT1/CT4</a:t>
                      </a:r>
                    </a:p>
                  </a:txBody>
                  <a:tcPr/>
                </a:tc>
                <a:extLst>
                  <a:ext uri="{0D108BD9-81ED-4DB2-BD59-A6C34878D82A}">
                    <a16:rowId xmlns:a16="http://schemas.microsoft.com/office/drawing/2014/main" val="1961773117"/>
                  </a:ext>
                </a:extLst>
              </a:tr>
            </a:tbl>
          </a:graphicData>
        </a:graphic>
      </p:graphicFrame>
      <p:sp>
        <p:nvSpPr>
          <p:cNvPr id="3" name="テキスト ボックス 2">
            <a:extLst>
              <a:ext uri="{FF2B5EF4-FFF2-40B4-BE49-F238E27FC236}">
                <a16:creationId xmlns:a16="http://schemas.microsoft.com/office/drawing/2014/main" id="{0B602A51-FC0C-EFAF-ABAD-F914CA6CBA9D}"/>
              </a:ext>
            </a:extLst>
          </p:cNvPr>
          <p:cNvSpPr txBox="1"/>
          <p:nvPr/>
        </p:nvSpPr>
        <p:spPr>
          <a:xfrm>
            <a:off x="197265" y="5022479"/>
            <a:ext cx="3740126" cy="261610"/>
          </a:xfrm>
          <a:prstGeom prst="rect">
            <a:avLst/>
          </a:prstGeom>
          <a:noFill/>
        </p:spPr>
        <p:txBody>
          <a:bodyPr wrap="none" rtlCol="0">
            <a:spAutoFit/>
          </a:bodyPr>
          <a:lstStyle/>
          <a:p>
            <a:r>
              <a:rPr kumimoji="1" lang="en-US" altLang="ja-JP" sz="1100" dirty="0"/>
              <a:t>Note: the sequence number does not show prioritizations</a:t>
            </a:r>
            <a:endParaRPr kumimoji="1" lang="ja-JP" altLang="en-US" sz="1100" dirty="0"/>
          </a:p>
        </p:txBody>
      </p:sp>
    </p:spTree>
    <p:extLst>
      <p:ext uri="{BB962C8B-B14F-4D97-AF65-F5344CB8AC3E}">
        <p14:creationId xmlns:p14="http://schemas.microsoft.com/office/powerpoint/2010/main" val="303774368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F7311F4-492F-2D97-EF95-8FD21416E26A}"/>
              </a:ext>
            </a:extLst>
          </p:cNvPr>
          <p:cNvSpPr>
            <a:spLocks noGrp="1"/>
          </p:cNvSpPr>
          <p:nvPr>
            <p:ph type="title"/>
          </p:nvPr>
        </p:nvSpPr>
        <p:spPr/>
        <p:txBody>
          <a:bodyPr/>
          <a:lstStyle/>
          <a:p>
            <a:r>
              <a:rPr lang="en-GB" altLang="en-US" sz="2800" dirty="0"/>
              <a:t>View on 6G SID Scope Content for Architecture requirements</a:t>
            </a:r>
            <a:endParaRPr kumimoji="1" lang="ja-JP" altLang="en-US" sz="2800" dirty="0"/>
          </a:p>
        </p:txBody>
      </p:sp>
      <p:graphicFrame>
        <p:nvGraphicFramePr>
          <p:cNvPr id="4" name="Table 2">
            <a:extLst>
              <a:ext uri="{FF2B5EF4-FFF2-40B4-BE49-F238E27FC236}">
                <a16:creationId xmlns:a16="http://schemas.microsoft.com/office/drawing/2014/main" id="{7915F36C-BF7B-6FD2-AA19-5C84C27C041B}"/>
              </a:ext>
            </a:extLst>
          </p:cNvPr>
          <p:cNvGraphicFramePr>
            <a:graphicFrameLocks noGrp="1"/>
          </p:cNvGraphicFramePr>
          <p:nvPr>
            <p:ph idx="1"/>
          </p:nvPr>
        </p:nvGraphicFramePr>
        <p:xfrm>
          <a:off x="197265" y="1804260"/>
          <a:ext cx="11701314" cy="3048000"/>
        </p:xfrm>
        <a:graphic>
          <a:graphicData uri="http://schemas.openxmlformats.org/drawingml/2006/table">
            <a:tbl>
              <a:tblPr firstRow="1" bandRow="1">
                <a:tableStyleId>{5C22544A-7EE6-4342-B048-85BDC9FD1C3A}</a:tableStyleId>
              </a:tblPr>
              <a:tblGrid>
                <a:gridCol w="540000">
                  <a:extLst>
                    <a:ext uri="{9D8B030D-6E8A-4147-A177-3AD203B41FA5}">
                      <a16:colId xmlns:a16="http://schemas.microsoft.com/office/drawing/2014/main" val="2236238882"/>
                    </a:ext>
                  </a:extLst>
                </a:gridCol>
                <a:gridCol w="1081314">
                  <a:extLst>
                    <a:ext uri="{9D8B030D-6E8A-4147-A177-3AD203B41FA5}">
                      <a16:colId xmlns:a16="http://schemas.microsoft.com/office/drawing/2014/main" val="562605877"/>
                    </a:ext>
                  </a:extLst>
                </a:gridCol>
                <a:gridCol w="7560000">
                  <a:extLst>
                    <a:ext uri="{9D8B030D-6E8A-4147-A177-3AD203B41FA5}">
                      <a16:colId xmlns:a16="http://schemas.microsoft.com/office/drawing/2014/main" val="824553124"/>
                    </a:ext>
                  </a:extLst>
                </a:gridCol>
                <a:gridCol w="1080000">
                  <a:extLst>
                    <a:ext uri="{9D8B030D-6E8A-4147-A177-3AD203B41FA5}">
                      <a16:colId xmlns:a16="http://schemas.microsoft.com/office/drawing/2014/main" val="4265244648"/>
                    </a:ext>
                  </a:extLst>
                </a:gridCol>
                <a:gridCol w="1440000">
                  <a:extLst>
                    <a:ext uri="{9D8B030D-6E8A-4147-A177-3AD203B41FA5}">
                      <a16:colId xmlns:a16="http://schemas.microsoft.com/office/drawing/2014/main" val="1390949308"/>
                    </a:ext>
                  </a:extLst>
                </a:gridCol>
              </a:tblGrid>
              <a:tr h="212862">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Justifications</a:t>
                      </a:r>
                    </a:p>
                  </a:txBody>
                  <a:tcPr/>
                </a:tc>
                <a:tc>
                  <a:txBody>
                    <a:bodyPr/>
                    <a:lstStyle/>
                    <a:p>
                      <a:pPr algn="ctr"/>
                      <a:r>
                        <a:rPr lang="en-US" sz="1100" dirty="0"/>
                        <a:t>Potential dependencies</a:t>
                      </a:r>
                    </a:p>
                  </a:txBody>
                  <a:tcPr/>
                </a:tc>
                <a:extLst>
                  <a:ext uri="{0D108BD9-81ED-4DB2-BD59-A6C34878D82A}">
                    <a16:rowId xmlns:a16="http://schemas.microsoft.com/office/drawing/2014/main" val="4108668729"/>
                  </a:ext>
                </a:extLst>
              </a:tr>
              <a:tr h="370840">
                <a:tc>
                  <a:txBody>
                    <a:bodyPr/>
                    <a:lstStyle/>
                    <a:p>
                      <a:r>
                        <a:rPr lang="en-US" sz="1100" i="0" dirty="0">
                          <a:solidFill>
                            <a:schemeClr val="tx1"/>
                          </a:solidFill>
                        </a:rPr>
                        <a:t>4</a:t>
                      </a:r>
                    </a:p>
                  </a:txBody>
                  <a:tcPr/>
                </a:tc>
                <a:tc>
                  <a:txBody>
                    <a:bodyPr/>
                    <a:lstStyle/>
                    <a:p>
                      <a:r>
                        <a:rPr lang="en-US" altLang="ja-JP" sz="1100" i="0" kern="1200" dirty="0">
                          <a:solidFill>
                            <a:schemeClr val="tx1"/>
                          </a:solidFill>
                          <a:effectLst/>
                          <a:latin typeface="+mn-lt"/>
                          <a:ea typeface="+mn-ea"/>
                          <a:cs typeface="+mn-cs"/>
                        </a:rPr>
                        <a:t>Computation Service</a:t>
                      </a:r>
                      <a:endParaRPr lang="en-US" sz="1100" i="0" kern="1200" dirty="0">
                        <a:solidFill>
                          <a:schemeClr val="tx1"/>
                        </a:solidFill>
                        <a:effectLst/>
                        <a:latin typeface="+mn-lt"/>
                        <a:ea typeface="+mn-ea"/>
                        <a:cs typeface="+mn-cs"/>
                      </a:endParaRPr>
                    </a:p>
                  </a:txBody>
                  <a:tcPr/>
                </a:tc>
                <a:tc>
                  <a:txBody>
                    <a:bodyPr/>
                    <a:lstStyle/>
                    <a:p>
                      <a:r>
                        <a:rPr lang="en-US" altLang="ja-JP" sz="1100" b="0" kern="1200" dirty="0">
                          <a:solidFill>
                            <a:schemeClr val="dk1"/>
                          </a:solidFill>
                          <a:effectLst/>
                          <a:latin typeface="+mn-lt"/>
                          <a:ea typeface="+mn-ea"/>
                          <a:cs typeface="+mn-cs"/>
                        </a:rPr>
                        <a:t>Study computation as a service consumed by UEs or authorized third parties including:</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Architecture to leverage computational resources by UEs or authorized third parties.</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APIs allowing authorized third parties to retrieve availability information about computational resources (e.g., storage, AI processing units, </a:t>
                      </a:r>
                      <a:r>
                        <a:rPr lang="en-US" altLang="ja-JP" sz="1100" b="0" kern="1200" dirty="0" err="1">
                          <a:solidFill>
                            <a:schemeClr val="dk1"/>
                          </a:solidFill>
                          <a:effectLst/>
                          <a:latin typeface="+mn-lt"/>
                          <a:ea typeface="+mn-ea"/>
                          <a:cs typeface="+mn-cs"/>
                        </a:rPr>
                        <a:t>xPUs</a:t>
                      </a:r>
                      <a:r>
                        <a:rPr lang="en-US" altLang="ja-JP" sz="1100" b="0" kern="1200" dirty="0">
                          <a:solidFill>
                            <a:schemeClr val="dk1"/>
                          </a:solidFill>
                          <a:effectLst/>
                          <a:latin typeface="+mn-lt"/>
                          <a:ea typeface="+mn-ea"/>
                          <a:cs typeface="+mn-cs"/>
                        </a:rPr>
                        <a:t>, etc.).</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Monitoring and reporting of computational resource usage.</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Discovery and selection of computation resources.</a:t>
                      </a:r>
                    </a:p>
                  </a:txBody>
                  <a:tcPr/>
                </a:tc>
                <a:tc>
                  <a:txBody>
                    <a:bodyPr/>
                    <a:lstStyle/>
                    <a:p>
                      <a:r>
                        <a:rPr lang="en-US" altLang="ja-JP" sz="1100" i="0" dirty="0">
                          <a:solidFill>
                            <a:schemeClr val="tx1"/>
                          </a:solidFill>
                        </a:rPr>
                        <a:t>AI, TR22870, SA1</a:t>
                      </a:r>
                    </a:p>
                    <a:p>
                      <a:endParaRPr lang="en-US" altLang="zh-CN" sz="1100" i="0" dirty="0">
                        <a:solidFill>
                          <a:schemeClr val="tx1"/>
                        </a:solidFill>
                      </a:endParaRPr>
                    </a:p>
                  </a:txBody>
                  <a:tcPr/>
                </a:tc>
                <a:tc>
                  <a:txBody>
                    <a:bodyPr/>
                    <a:lstStyle/>
                    <a:p>
                      <a:r>
                        <a:rPr lang="en-US" sz="1100" i="0" dirty="0">
                          <a:solidFill>
                            <a:schemeClr val="tx1"/>
                          </a:solidFill>
                        </a:rPr>
                        <a:t>SA5</a:t>
                      </a:r>
                    </a:p>
                  </a:txBody>
                  <a:tcPr/>
                </a:tc>
                <a:extLst>
                  <a:ext uri="{0D108BD9-81ED-4DB2-BD59-A6C34878D82A}">
                    <a16:rowId xmlns:a16="http://schemas.microsoft.com/office/drawing/2014/main" val="779832184"/>
                  </a:ext>
                </a:extLst>
              </a:tr>
              <a:tr h="370840">
                <a:tc>
                  <a:txBody>
                    <a:bodyPr/>
                    <a:lstStyle/>
                    <a:p>
                      <a:r>
                        <a:rPr lang="en-US" sz="1100" i="0" dirty="0">
                          <a:solidFill>
                            <a:schemeClr val="tx1"/>
                          </a:solidFill>
                        </a:rPr>
                        <a:t>5</a:t>
                      </a:r>
                    </a:p>
                  </a:txBody>
                  <a:tcPr/>
                </a:tc>
                <a:tc>
                  <a:txBody>
                    <a:bodyPr/>
                    <a:lstStyle/>
                    <a:p>
                      <a:r>
                        <a:rPr lang="en-US" altLang="ja-JP" sz="1100" i="0" kern="1200" dirty="0">
                          <a:solidFill>
                            <a:schemeClr val="tx1"/>
                          </a:solidFill>
                          <a:effectLst/>
                          <a:latin typeface="+mn-lt"/>
                          <a:ea typeface="+mn-ea"/>
                          <a:cs typeface="+mn-cs"/>
                        </a:rPr>
                        <a:t>Data Service</a:t>
                      </a:r>
                    </a:p>
                  </a:txBody>
                  <a:tcPr/>
                </a:tc>
                <a:tc>
                  <a:txBody>
                    <a:bodyPr/>
                    <a:lstStyle/>
                    <a:p>
                      <a:r>
                        <a:rPr lang="en-US" altLang="ja-JP" sz="1100" b="0" kern="1200" dirty="0">
                          <a:solidFill>
                            <a:schemeClr val="dk1"/>
                          </a:solidFill>
                          <a:effectLst/>
                          <a:latin typeface="+mn-lt"/>
                          <a:ea typeface="+mn-ea"/>
                          <a:cs typeface="+mn-cs"/>
                        </a:rPr>
                        <a:t>Study data as a service consumed by UEs or authorized third parties including:</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Architecture for data service (e.g., collect, store, retrieve, expose).</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APIs allowing authorized third parties to retrieve data.</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Data plane protocols in 6GS.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1200" cap="none" spc="0" normalizeH="0" baseline="0" noProof="0">
                          <a:ln>
                            <a:noFill/>
                          </a:ln>
                          <a:solidFill>
                            <a:schemeClr val="tx1"/>
                          </a:solidFill>
                          <a:effectLst/>
                          <a:uLnTx/>
                          <a:uFillTx/>
                          <a:latin typeface="Calibri" panose="020F0502020204030204"/>
                          <a:ea typeface="ＭＳ Ｐゴシック" panose="020B0600070205080204" pitchFamily="50" charset="-128"/>
                          <a:cs typeface="+mn-cs"/>
                        </a:rPr>
                        <a:t>AI, TR22870, SA1</a:t>
                      </a:r>
                      <a:endParaRPr kumimoji="0" lang="en-US" altLang="ja-JP" sz="1100" b="0" i="0" u="none" strike="noStrike" kern="1200" cap="none" spc="0" normalizeH="0" baseline="0" noProof="0" dirty="0">
                        <a:ln>
                          <a:noFill/>
                        </a:ln>
                        <a:solidFill>
                          <a:schemeClr val="tx1"/>
                        </a:solidFill>
                        <a:effectLst/>
                        <a:uLnTx/>
                        <a:uFillTx/>
                        <a:latin typeface="Calibri" panose="020F0502020204030204"/>
                        <a:ea typeface="ＭＳ Ｐゴシック" panose="020B0600070205080204" pitchFamily="50" charset="-128"/>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i="0" dirty="0">
                          <a:solidFill>
                            <a:schemeClr val="tx1"/>
                          </a:solidFill>
                        </a:rPr>
                        <a:t>SA5</a:t>
                      </a:r>
                    </a:p>
                    <a:p>
                      <a:endParaRPr lang="en-US" sz="1100" i="0" dirty="0">
                        <a:solidFill>
                          <a:schemeClr val="tx1"/>
                        </a:solidFill>
                      </a:endParaRPr>
                    </a:p>
                  </a:txBody>
                  <a:tcPr/>
                </a:tc>
                <a:extLst>
                  <a:ext uri="{0D108BD9-81ED-4DB2-BD59-A6C34878D82A}">
                    <a16:rowId xmlns:a16="http://schemas.microsoft.com/office/drawing/2014/main" val="1961773117"/>
                  </a:ext>
                </a:extLst>
              </a:tr>
              <a:tr h="370840">
                <a:tc>
                  <a:txBody>
                    <a:bodyPr/>
                    <a:lstStyle/>
                    <a:p>
                      <a:r>
                        <a:rPr lang="en-US" sz="1100" i="0" dirty="0">
                          <a:solidFill>
                            <a:schemeClr val="tx1"/>
                          </a:solidFill>
                        </a:rPr>
                        <a:t>6</a:t>
                      </a:r>
                    </a:p>
                  </a:txBody>
                  <a:tcPr/>
                </a:tc>
                <a:tc>
                  <a:txBody>
                    <a:bodyPr/>
                    <a:lstStyle/>
                    <a:p>
                      <a:r>
                        <a:rPr lang="en-US" altLang="ja-JP" sz="1100" i="0" dirty="0">
                          <a:solidFill>
                            <a:schemeClr val="tx1"/>
                          </a:solidFill>
                        </a:rPr>
                        <a:t>AI Agent communication</a:t>
                      </a:r>
                      <a:endParaRPr lang="en-US" sz="1100" i="0" kern="1200" dirty="0">
                        <a:solidFill>
                          <a:schemeClr val="tx1"/>
                        </a:solidFill>
                        <a:effectLst/>
                        <a:latin typeface="+mn-lt"/>
                        <a:ea typeface="+mn-ea"/>
                        <a:cs typeface="+mn-cs"/>
                      </a:endParaRPr>
                    </a:p>
                  </a:txBody>
                  <a:tcPr/>
                </a:tc>
                <a:tc>
                  <a:txBody>
                    <a:bodyPr/>
                    <a:lstStyle/>
                    <a:p>
                      <a:r>
                        <a:rPr lang="en-US" altLang="ja-JP" sz="1100" b="0" kern="1200" dirty="0">
                          <a:solidFill>
                            <a:schemeClr val="dk1"/>
                          </a:solidFill>
                          <a:effectLst/>
                          <a:latin typeface="+mn-lt"/>
                          <a:ea typeface="+mn-ea"/>
                          <a:cs typeface="+mn-cs"/>
                        </a:rPr>
                        <a:t>Study AI Agent integration in 6GS including:</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Architecture for Agent communications.</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APIs allowing authorized third parties to consume Agent-based services.</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Access from UEs to AI Agents in 6GS.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1200" cap="none" spc="0" normalizeH="0" baseline="0" noProof="0" dirty="0">
                          <a:ln>
                            <a:noFill/>
                          </a:ln>
                          <a:solidFill>
                            <a:schemeClr val="tx1"/>
                          </a:solidFill>
                          <a:effectLst/>
                          <a:uLnTx/>
                          <a:uFillTx/>
                          <a:latin typeface="Calibri" panose="020F0502020204030204"/>
                          <a:ea typeface="ＭＳ Ｐゴシック" panose="020B0600070205080204" pitchFamily="50" charset="-128"/>
                          <a:cs typeface="+mn-cs"/>
                        </a:rPr>
                        <a:t>AI, TR22870, SA1</a:t>
                      </a:r>
                    </a:p>
                  </a:txBody>
                  <a:tcPr/>
                </a:tc>
                <a:tc>
                  <a:txBody>
                    <a:bodyPr/>
                    <a:lstStyle/>
                    <a:p>
                      <a:endParaRPr lang="en-US" sz="1100" i="0" dirty="0">
                        <a:solidFill>
                          <a:schemeClr val="tx1"/>
                        </a:solidFill>
                      </a:endParaRPr>
                    </a:p>
                  </a:txBody>
                  <a:tcPr/>
                </a:tc>
                <a:extLst>
                  <a:ext uri="{0D108BD9-81ED-4DB2-BD59-A6C34878D82A}">
                    <a16:rowId xmlns:a16="http://schemas.microsoft.com/office/drawing/2014/main" val="136015713"/>
                  </a:ext>
                </a:extLst>
              </a:tr>
            </a:tbl>
          </a:graphicData>
        </a:graphic>
      </p:graphicFrame>
      <p:sp>
        <p:nvSpPr>
          <p:cNvPr id="3" name="テキスト ボックス 2">
            <a:extLst>
              <a:ext uri="{FF2B5EF4-FFF2-40B4-BE49-F238E27FC236}">
                <a16:creationId xmlns:a16="http://schemas.microsoft.com/office/drawing/2014/main" id="{83080ADA-FBFB-3D45-3B69-8667AE57AD03}"/>
              </a:ext>
            </a:extLst>
          </p:cNvPr>
          <p:cNvSpPr txBox="1"/>
          <p:nvPr/>
        </p:nvSpPr>
        <p:spPr>
          <a:xfrm>
            <a:off x="197265" y="4855703"/>
            <a:ext cx="3740126" cy="261610"/>
          </a:xfrm>
          <a:prstGeom prst="rect">
            <a:avLst/>
          </a:prstGeom>
          <a:noFill/>
        </p:spPr>
        <p:txBody>
          <a:bodyPr wrap="none" rtlCol="0">
            <a:spAutoFit/>
          </a:bodyPr>
          <a:lstStyle/>
          <a:p>
            <a:r>
              <a:rPr kumimoji="1" lang="en-US" altLang="ja-JP" sz="1100" dirty="0"/>
              <a:t>Note: the sequence number does not show prioritizations</a:t>
            </a:r>
            <a:endParaRPr kumimoji="1" lang="ja-JP" altLang="en-US" sz="1100" dirty="0"/>
          </a:p>
        </p:txBody>
      </p:sp>
    </p:spTree>
    <p:extLst>
      <p:ext uri="{BB962C8B-B14F-4D97-AF65-F5344CB8AC3E}">
        <p14:creationId xmlns:p14="http://schemas.microsoft.com/office/powerpoint/2010/main" val="249955311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F7311F4-492F-2D97-EF95-8FD21416E26A}"/>
              </a:ext>
            </a:extLst>
          </p:cNvPr>
          <p:cNvSpPr>
            <a:spLocks noGrp="1"/>
          </p:cNvSpPr>
          <p:nvPr>
            <p:ph type="title"/>
          </p:nvPr>
        </p:nvSpPr>
        <p:spPr/>
        <p:txBody>
          <a:bodyPr/>
          <a:lstStyle/>
          <a:p>
            <a:r>
              <a:rPr lang="en-GB" altLang="en-US" sz="2800" dirty="0"/>
              <a:t>View on 6G SID Scope Content for Architecture requirements</a:t>
            </a:r>
            <a:endParaRPr kumimoji="1" lang="ja-JP" altLang="en-US" sz="2800" dirty="0"/>
          </a:p>
        </p:txBody>
      </p:sp>
      <p:graphicFrame>
        <p:nvGraphicFramePr>
          <p:cNvPr id="4" name="Table 2">
            <a:extLst>
              <a:ext uri="{FF2B5EF4-FFF2-40B4-BE49-F238E27FC236}">
                <a16:creationId xmlns:a16="http://schemas.microsoft.com/office/drawing/2014/main" id="{7915F36C-BF7B-6FD2-AA19-5C84C27C041B}"/>
              </a:ext>
            </a:extLst>
          </p:cNvPr>
          <p:cNvGraphicFramePr>
            <a:graphicFrameLocks noGrp="1"/>
          </p:cNvGraphicFramePr>
          <p:nvPr>
            <p:ph idx="1"/>
          </p:nvPr>
        </p:nvGraphicFramePr>
        <p:xfrm>
          <a:off x="197265" y="1804260"/>
          <a:ext cx="11654811" cy="2453640"/>
        </p:xfrm>
        <a:graphic>
          <a:graphicData uri="http://schemas.openxmlformats.org/drawingml/2006/table">
            <a:tbl>
              <a:tblPr firstRow="1" bandRow="1">
                <a:tableStyleId>{5C22544A-7EE6-4342-B048-85BDC9FD1C3A}</a:tableStyleId>
              </a:tblPr>
              <a:tblGrid>
                <a:gridCol w="537029">
                  <a:extLst>
                    <a:ext uri="{9D8B030D-6E8A-4147-A177-3AD203B41FA5}">
                      <a16:colId xmlns:a16="http://schemas.microsoft.com/office/drawing/2014/main" val="2236238882"/>
                    </a:ext>
                  </a:extLst>
                </a:gridCol>
                <a:gridCol w="1081314">
                  <a:extLst>
                    <a:ext uri="{9D8B030D-6E8A-4147-A177-3AD203B41FA5}">
                      <a16:colId xmlns:a16="http://schemas.microsoft.com/office/drawing/2014/main" val="562605877"/>
                    </a:ext>
                  </a:extLst>
                </a:gridCol>
                <a:gridCol w="7416000">
                  <a:extLst>
                    <a:ext uri="{9D8B030D-6E8A-4147-A177-3AD203B41FA5}">
                      <a16:colId xmlns:a16="http://schemas.microsoft.com/office/drawing/2014/main" val="824553124"/>
                    </a:ext>
                  </a:extLst>
                </a:gridCol>
                <a:gridCol w="1030514">
                  <a:extLst>
                    <a:ext uri="{9D8B030D-6E8A-4147-A177-3AD203B41FA5}">
                      <a16:colId xmlns:a16="http://schemas.microsoft.com/office/drawing/2014/main" val="4265244648"/>
                    </a:ext>
                  </a:extLst>
                </a:gridCol>
                <a:gridCol w="1589954">
                  <a:extLst>
                    <a:ext uri="{9D8B030D-6E8A-4147-A177-3AD203B41FA5}">
                      <a16:colId xmlns:a16="http://schemas.microsoft.com/office/drawing/2014/main" val="1390949308"/>
                    </a:ext>
                  </a:extLst>
                </a:gridCol>
              </a:tblGrid>
              <a:tr h="212862">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Justifications</a:t>
                      </a:r>
                    </a:p>
                  </a:txBody>
                  <a:tcPr/>
                </a:tc>
                <a:tc>
                  <a:txBody>
                    <a:bodyPr/>
                    <a:lstStyle/>
                    <a:p>
                      <a:pPr algn="ctr"/>
                      <a:r>
                        <a:rPr lang="en-US" sz="1100" dirty="0"/>
                        <a:t>Potential dependencies</a:t>
                      </a:r>
                    </a:p>
                  </a:txBody>
                  <a:tcPr/>
                </a:tc>
                <a:extLst>
                  <a:ext uri="{0D108BD9-81ED-4DB2-BD59-A6C34878D82A}">
                    <a16:rowId xmlns:a16="http://schemas.microsoft.com/office/drawing/2014/main" val="4108668729"/>
                  </a:ext>
                </a:extLst>
              </a:tr>
              <a:tr h="370840">
                <a:tc>
                  <a:txBody>
                    <a:bodyPr/>
                    <a:lstStyle/>
                    <a:p>
                      <a:r>
                        <a:rPr lang="en-US" sz="1100" i="0" dirty="0">
                          <a:solidFill>
                            <a:schemeClr val="tx1"/>
                          </a:solidFill>
                        </a:rPr>
                        <a:t>7</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i="0" kern="1200" dirty="0">
                          <a:solidFill>
                            <a:schemeClr val="tx1"/>
                          </a:solidFill>
                          <a:effectLst/>
                          <a:latin typeface="+mn-lt"/>
                          <a:ea typeface="+mn-ea"/>
                          <a:cs typeface="+mn-cs"/>
                        </a:rPr>
                        <a:t>Sensing</a:t>
                      </a:r>
                      <a:endParaRPr lang="en-US" altLang="ja-JP" sz="1100" i="0" kern="1200" dirty="0">
                        <a:solidFill>
                          <a:schemeClr val="tx1"/>
                        </a:solidFill>
                        <a:effectLst/>
                        <a:latin typeface="+mn-lt"/>
                        <a:ea typeface="+mn-ea"/>
                        <a:cs typeface="+mn-cs"/>
                      </a:endParaRPr>
                    </a:p>
                  </a:txBody>
                  <a:tcPr/>
                </a:tc>
                <a:tc>
                  <a:txBody>
                    <a:bodyPr/>
                    <a:lstStyle/>
                    <a:p>
                      <a:r>
                        <a:rPr lang="en-US" altLang="ja-JP" sz="1100" b="0" kern="1200" dirty="0">
                          <a:solidFill>
                            <a:schemeClr val="dk1"/>
                          </a:solidFill>
                          <a:effectLst/>
                          <a:latin typeface="+mn-lt"/>
                          <a:ea typeface="+mn-ea"/>
                          <a:cs typeface="+mn-cs"/>
                        </a:rPr>
                        <a:t>Study the 6G framework for integrating communication and sensing tasks including:</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RAN and UE-based sensing.</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Sensing Data Support, including detection, collection, processing, and exposure of sensing data.</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Fusion of 3GPP and non-3GPP sensing.</a:t>
                      </a:r>
                    </a:p>
                  </a:txBody>
                  <a:tcPr/>
                </a:tc>
                <a:tc>
                  <a:txBody>
                    <a:bodyPr/>
                    <a:lstStyle/>
                    <a:p>
                      <a:r>
                        <a:rPr lang="en-US" sz="1100" i="0" dirty="0">
                          <a:solidFill>
                            <a:schemeClr val="tx1"/>
                          </a:solidFill>
                        </a:rPr>
                        <a:t>Integrated Sensing and Communication, </a:t>
                      </a:r>
                      <a:r>
                        <a:rPr kumimoji="0" lang="en-US" altLang="ja-JP" sz="1100" b="0" i="0" u="none" strike="noStrike" kern="1200" cap="none" spc="0" normalizeH="0" baseline="0" noProof="0" dirty="0">
                          <a:ln>
                            <a:noFill/>
                          </a:ln>
                          <a:solidFill>
                            <a:schemeClr val="tx1"/>
                          </a:solidFill>
                          <a:effectLst/>
                          <a:uLnTx/>
                          <a:uFillTx/>
                          <a:latin typeface="+mn-lt"/>
                          <a:ea typeface="+mn-ea"/>
                          <a:cs typeface="+mn-cs"/>
                        </a:rPr>
                        <a:t>TR22870, SA1</a:t>
                      </a:r>
                      <a:endParaRPr lang="en-US" sz="1100" i="0" dirty="0">
                        <a:solidFill>
                          <a:schemeClr val="tx1"/>
                        </a:solidFill>
                      </a:endParaRPr>
                    </a:p>
                  </a:txBody>
                  <a:tcPr/>
                </a:tc>
                <a:tc>
                  <a:txBody>
                    <a:bodyPr/>
                    <a:lstStyle/>
                    <a:p>
                      <a:r>
                        <a:rPr lang="en-US" sz="1100" i="0" dirty="0">
                          <a:solidFill>
                            <a:schemeClr val="tx1"/>
                          </a:solidFill>
                        </a:rPr>
                        <a:t>RAN WGs, SA3</a:t>
                      </a:r>
                    </a:p>
                  </a:txBody>
                  <a:tcPr/>
                </a:tc>
                <a:extLst>
                  <a:ext uri="{0D108BD9-81ED-4DB2-BD59-A6C34878D82A}">
                    <a16:rowId xmlns:a16="http://schemas.microsoft.com/office/drawing/2014/main" val="1675746149"/>
                  </a:ext>
                </a:extLst>
              </a:tr>
              <a:tr h="370840">
                <a:tc>
                  <a:txBody>
                    <a:bodyPr/>
                    <a:lstStyle/>
                    <a:p>
                      <a:r>
                        <a:rPr lang="en-US" sz="1100" i="0" dirty="0">
                          <a:solidFill>
                            <a:schemeClr val="tx1"/>
                          </a:solidFill>
                        </a:rPr>
                        <a:t>8</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solidFill>
                            <a:schemeClr val="tx1"/>
                          </a:solidFill>
                        </a:rPr>
                        <a:t>Ubiquitous Connectivity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solidFill>
                            <a:schemeClr val="tx1"/>
                          </a:solidFill>
                        </a:rPr>
                        <a:t>.</a:t>
                      </a:r>
                    </a:p>
                  </a:txBody>
                  <a:tcPr/>
                </a:tc>
                <a:tc>
                  <a:txBody>
                    <a:bodyPr/>
                    <a:lstStyle/>
                    <a:p>
                      <a:r>
                        <a:rPr lang="en-US" altLang="ja-JP" sz="1100" b="0" kern="1200" dirty="0">
                          <a:solidFill>
                            <a:schemeClr val="dk1"/>
                          </a:solidFill>
                          <a:effectLst/>
                          <a:latin typeface="+mn-lt"/>
                          <a:ea typeface="+mn-ea"/>
                          <a:cs typeface="+mn-cs"/>
                        </a:rPr>
                        <a:t>Study Ubiquitous Connectivity including:</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Ubiquitous coverage through seamless integration of terrestrial and non-terrestrial networks.</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Resilient notification: Addressed user expectations for satellite-reliant communications in areas lacking terrestrial coverage. A notification mechanism was proposed to inform users when incoming calls or messages fail due to poor satellite reception.</a:t>
                      </a:r>
                    </a:p>
                    <a:p>
                      <a:pPr marL="171450" indent="-171450">
                        <a:buFont typeface="Arial" panose="020B0604020202020204" pitchFamily="34" charset="0"/>
                        <a:buChar char="•"/>
                      </a:pPr>
                      <a:r>
                        <a:rPr lang="en-US" altLang="ja-JP" sz="1100" b="0" kern="1200" dirty="0">
                          <a:solidFill>
                            <a:schemeClr val="dk1"/>
                          </a:solidFill>
                          <a:effectLst/>
                          <a:latin typeface="+mn-lt"/>
                          <a:ea typeface="+mn-ea"/>
                          <a:cs typeface="+mn-cs"/>
                        </a:rPr>
                        <a:t>Multi-Orbit Satellite Access for Different Services: Examined potential benefits of using multi-orbit satellite networks (LEO, MEO, GEO) within 5G systems. This capability could enhance service experiences by leveraging different orbital characteristics, though simultaneous UE connections across orbits were deemed out of scope.</a:t>
                      </a:r>
                    </a:p>
                  </a:txBody>
                  <a:tcPr/>
                </a:tc>
                <a:tc>
                  <a:txBody>
                    <a:bodyPr/>
                    <a:lstStyle/>
                    <a:p>
                      <a:r>
                        <a:rPr lang="en-US" sz="1100" i="0" dirty="0">
                          <a:solidFill>
                            <a:schemeClr val="tx1"/>
                          </a:solidFill>
                        </a:rPr>
                        <a:t>Ubiquitous Connectivity, </a:t>
                      </a:r>
                      <a:r>
                        <a:rPr lang="en-US" altLang="ja-JP" sz="1100" i="0" dirty="0">
                          <a:solidFill>
                            <a:schemeClr val="tx1"/>
                          </a:solidFill>
                        </a:rPr>
                        <a:t>TR22870, SA1</a:t>
                      </a:r>
                      <a:endParaRPr lang="en-US" sz="1100" i="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i="0" dirty="0">
                          <a:solidFill>
                            <a:schemeClr val="tx1"/>
                          </a:solidFill>
                        </a:rPr>
                        <a:t>SA3/CT1/Ct4</a:t>
                      </a:r>
                    </a:p>
                  </a:txBody>
                  <a:tcPr/>
                </a:tc>
                <a:extLst>
                  <a:ext uri="{0D108BD9-81ED-4DB2-BD59-A6C34878D82A}">
                    <a16:rowId xmlns:a16="http://schemas.microsoft.com/office/drawing/2014/main" val="1961773117"/>
                  </a:ext>
                </a:extLst>
              </a:tr>
            </a:tbl>
          </a:graphicData>
        </a:graphic>
      </p:graphicFrame>
      <p:sp>
        <p:nvSpPr>
          <p:cNvPr id="3" name="テキスト ボックス 2">
            <a:extLst>
              <a:ext uri="{FF2B5EF4-FFF2-40B4-BE49-F238E27FC236}">
                <a16:creationId xmlns:a16="http://schemas.microsoft.com/office/drawing/2014/main" id="{212DFAFF-A5E9-2DE8-10D6-2DBDE38C40F9}"/>
              </a:ext>
            </a:extLst>
          </p:cNvPr>
          <p:cNvSpPr txBox="1"/>
          <p:nvPr/>
        </p:nvSpPr>
        <p:spPr>
          <a:xfrm>
            <a:off x="197265" y="4257900"/>
            <a:ext cx="3740126" cy="261610"/>
          </a:xfrm>
          <a:prstGeom prst="rect">
            <a:avLst/>
          </a:prstGeom>
          <a:noFill/>
        </p:spPr>
        <p:txBody>
          <a:bodyPr wrap="none" rtlCol="0">
            <a:spAutoFit/>
          </a:bodyPr>
          <a:lstStyle/>
          <a:p>
            <a:r>
              <a:rPr kumimoji="1" lang="en-US" altLang="ja-JP" sz="1100" dirty="0"/>
              <a:t>Note: the sequence number does not show prioritizations</a:t>
            </a:r>
            <a:endParaRPr kumimoji="1" lang="ja-JP" altLang="en-US" sz="1100" dirty="0"/>
          </a:p>
        </p:txBody>
      </p:sp>
    </p:spTree>
    <p:extLst>
      <p:ext uri="{BB962C8B-B14F-4D97-AF65-F5344CB8AC3E}">
        <p14:creationId xmlns:p14="http://schemas.microsoft.com/office/powerpoint/2010/main" val="254205928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Summary</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ja-JP" sz="2000" b="0" i="0" dirty="0">
                <a:solidFill>
                  <a:srgbClr val="1F2328"/>
                </a:solidFill>
                <a:effectLst/>
                <a:latin typeface="-apple-system"/>
              </a:rPr>
              <a:t>This contribution outlines key study topics for 3GPP 6G architecture development. </a:t>
            </a:r>
          </a:p>
          <a:p>
            <a:r>
              <a:rPr lang="en-US" altLang="ja-JP" sz="2000" b="0" i="0" dirty="0">
                <a:solidFill>
                  <a:srgbClr val="1F2328"/>
                </a:solidFill>
                <a:effectLst/>
                <a:latin typeface="-apple-system"/>
              </a:rPr>
              <a:t>It encompasses fundamental network design aspects, including core architecture, network functions, and interfaces, as well as support for specific services such as IMS-based multimedia telephony, computation, data, and AI agent communication. </a:t>
            </a:r>
          </a:p>
          <a:p>
            <a:r>
              <a:rPr lang="en-US" altLang="ja-JP" sz="2000" b="0" i="0" dirty="0">
                <a:solidFill>
                  <a:srgbClr val="1F2328"/>
                </a:solidFill>
                <a:effectLst/>
                <a:latin typeface="-apple-system"/>
              </a:rPr>
              <a:t>The contribution also emphasizes energy efficiency, ubiquitous connectivity, and integration of sensing capabilities. </a:t>
            </a:r>
          </a:p>
          <a:p>
            <a:r>
              <a:rPr lang="en-US" altLang="ja-JP" sz="2000" b="0" i="0" dirty="0">
                <a:solidFill>
                  <a:srgbClr val="1F2328"/>
                </a:solidFill>
                <a:effectLst/>
                <a:latin typeface="-apple-system"/>
              </a:rPr>
              <a:t>These study areas will be crucial in defining the capabilities and architecture of future 6G networks, enabling innovative applications and meeting the evolving needs of users and operators.</a:t>
            </a:r>
            <a:endParaRPr lang="en-US" altLang="en-US" sz="2000" dirty="0"/>
          </a:p>
        </p:txBody>
      </p:sp>
    </p:spTree>
    <p:extLst>
      <p:ext uri="{BB962C8B-B14F-4D97-AF65-F5344CB8AC3E}">
        <p14:creationId xmlns:p14="http://schemas.microsoft.com/office/powerpoint/2010/main" val="60647231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7126</TotalTime>
  <Words>923</Words>
  <Application>Microsoft Office PowerPoint</Application>
  <PresentationFormat>Widescreen</PresentationFormat>
  <Paragraphs>113</Paragraphs>
  <Slides>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-apple-system</vt:lpstr>
      <vt:lpstr>Arial </vt:lpstr>
      <vt:lpstr>Arial</vt:lpstr>
      <vt:lpstr>Calibri</vt:lpstr>
      <vt:lpstr>Calibri Light</vt:lpstr>
      <vt:lpstr>Times New Roman</vt:lpstr>
      <vt:lpstr>Office Theme</vt:lpstr>
      <vt:lpstr>Areas of NEC interests in 6G architecture</vt:lpstr>
      <vt:lpstr>Outline</vt:lpstr>
      <vt:lpstr>View on 6G SID Scope Content for Architecture requirements</vt:lpstr>
      <vt:lpstr>View on 6G SID Scope Content for Architecture requirements</vt:lpstr>
      <vt:lpstr>View on 6G SID Scope Content for Architecture requirements</vt:lpstr>
      <vt:lpstr>View on 6G SID Scope Content for Architecture requirements</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Hiroshi DEMPO</cp:lastModifiedBy>
  <cp:revision>624</cp:revision>
  <dcterms:created xsi:type="dcterms:W3CDTF">2010-02-05T13:52:04Z</dcterms:created>
  <dcterms:modified xsi:type="dcterms:W3CDTF">2025-03-28T06:31:02Z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